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700" r:id="rId2"/>
    <p:sldId id="903" r:id="rId3"/>
    <p:sldId id="613" r:id="rId4"/>
    <p:sldId id="1024" r:id="rId5"/>
    <p:sldId id="1023" r:id="rId6"/>
    <p:sldId id="1027" r:id="rId7"/>
    <p:sldId id="1025" r:id="rId8"/>
    <p:sldId id="627" r:id="rId9"/>
    <p:sldId id="1026" r:id="rId10"/>
    <p:sldId id="615" r:id="rId11"/>
    <p:sldId id="1028" r:id="rId12"/>
    <p:sldId id="785" r:id="rId13"/>
    <p:sldId id="786" r:id="rId14"/>
    <p:sldId id="577" r:id="rId15"/>
    <p:sldId id="787" r:id="rId16"/>
    <p:sldId id="702" r:id="rId17"/>
    <p:sldId id="703" r:id="rId18"/>
    <p:sldId id="832" r:id="rId19"/>
    <p:sldId id="582" r:id="rId20"/>
    <p:sldId id="583" r:id="rId21"/>
    <p:sldId id="620" r:id="rId22"/>
    <p:sldId id="770" r:id="rId23"/>
    <p:sldId id="622" r:id="rId24"/>
    <p:sldId id="696" r:id="rId25"/>
    <p:sldId id="697" r:id="rId26"/>
    <p:sldId id="584" r:id="rId27"/>
    <p:sldId id="588" r:id="rId28"/>
    <p:sldId id="589" r:id="rId29"/>
    <p:sldId id="590" r:id="rId30"/>
    <p:sldId id="1016" r:id="rId31"/>
    <p:sldId id="1029" r:id="rId32"/>
    <p:sldId id="710" r:id="rId33"/>
    <p:sldId id="477" r:id="rId34"/>
    <p:sldId id="665" r:id="rId35"/>
    <p:sldId id="626" r:id="rId36"/>
    <p:sldId id="936" r:id="rId37"/>
    <p:sldId id="479" r:id="rId38"/>
    <p:sldId id="481" r:id="rId39"/>
    <p:sldId id="456" r:id="rId40"/>
  </p:sldIdLst>
  <p:sldSz cx="9144000" cy="6858000" type="screen4x3"/>
  <p:notesSz cx="6781800" cy="9880600"/>
  <p:defaultTextStyle>
    <a:defPPr>
      <a:defRPr lang="es-E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9900"/>
    <a:srgbClr val="336600"/>
    <a:srgbClr val="FF66FF"/>
    <a:srgbClr val="00FF00"/>
    <a:srgbClr val="CC33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p:restoredLeft sz="22095" autoAdjust="0"/>
    <p:restoredTop sz="99840" autoAdjust="0"/>
  </p:normalViewPr>
  <p:slideViewPr>
    <p:cSldViewPr>
      <p:cViewPr varScale="1">
        <p:scale>
          <a:sx n="103" d="100"/>
          <a:sy n="103" d="100"/>
        </p:scale>
        <p:origin x="1411" y="77"/>
      </p:cViewPr>
      <p:guideLst>
        <p:guide orient="horz" pos="2160"/>
        <p:guide pos="2880"/>
      </p:guideLst>
    </p:cSldViewPr>
  </p:slideViewPr>
  <p:outlineViewPr>
    <p:cViewPr>
      <p:scale>
        <a:sx n="33" d="100"/>
        <a:sy n="33" d="100"/>
      </p:scale>
      <p:origin x="0" y="0"/>
    </p:cViewPr>
    <p:sldLst>
      <p:sld r:id="rId1" collapse="1"/>
    </p:sldLst>
  </p:outlineViewPr>
  <p:notesTextViewPr>
    <p:cViewPr>
      <p:scale>
        <a:sx n="66" d="100"/>
        <a:sy n="66" d="100"/>
      </p:scale>
      <p:origin x="0" y="0"/>
    </p:cViewPr>
  </p:notesTextViewPr>
  <p:sorterViewPr>
    <p:cViewPr varScale="1">
      <p:scale>
        <a:sx n="1" d="1"/>
        <a:sy n="1" d="1"/>
      </p:scale>
      <p:origin x="0" y="0"/>
    </p:cViewPr>
  </p:sorterViewPr>
  <p:notesViewPr>
    <p:cSldViewPr>
      <p:cViewPr varScale="1">
        <p:scale>
          <a:sx n="72" d="100"/>
          <a:sy n="72" d="100"/>
        </p:scale>
        <p:origin x="3029" y="58"/>
      </p:cViewPr>
      <p:guideLst>
        <p:guide orient="horz" pos="3112"/>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0306" name="Rectangle 2"/>
          <p:cNvSpPr>
            <a:spLocks noGrp="1" noChangeArrowheads="1"/>
          </p:cNvSpPr>
          <p:nvPr>
            <p:ph type="hdr" sz="quarter"/>
          </p:nvPr>
        </p:nvSpPr>
        <p:spPr bwMode="auto">
          <a:xfrm>
            <a:off x="0" y="0"/>
            <a:ext cx="29384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r>
              <a:rPr lang="es-ES" smtClean="0"/>
              <a:t>Redes Ópticas</a:t>
            </a:r>
            <a:endParaRPr lang="es-ES"/>
          </a:p>
        </p:txBody>
      </p:sp>
      <p:sp>
        <p:nvSpPr>
          <p:cNvPr id="610307" name="Rectangle 3"/>
          <p:cNvSpPr>
            <a:spLocks noGrp="1" noChangeArrowheads="1"/>
          </p:cNvSpPr>
          <p:nvPr>
            <p:ph type="dt" sz="quarter" idx="1"/>
          </p:nvPr>
        </p:nvSpPr>
        <p:spPr bwMode="auto">
          <a:xfrm>
            <a:off x="3843338" y="0"/>
            <a:ext cx="293846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s-ES"/>
          </a:p>
        </p:txBody>
      </p:sp>
      <p:sp>
        <p:nvSpPr>
          <p:cNvPr id="610308" name="Rectangle 4"/>
          <p:cNvSpPr>
            <a:spLocks noGrp="1" noChangeArrowheads="1"/>
          </p:cNvSpPr>
          <p:nvPr>
            <p:ph type="ftr" sz="quarter" idx="2"/>
          </p:nvPr>
        </p:nvSpPr>
        <p:spPr bwMode="auto">
          <a:xfrm>
            <a:off x="0" y="93868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r>
              <a:rPr lang="es-ES" smtClean="0"/>
              <a:t>Ampliación Redes</a:t>
            </a:r>
            <a:endParaRPr lang="es-ES"/>
          </a:p>
        </p:txBody>
      </p:sp>
      <p:sp>
        <p:nvSpPr>
          <p:cNvPr id="610309" name="Rectangle 5"/>
          <p:cNvSpPr>
            <a:spLocks noGrp="1" noChangeArrowheads="1"/>
          </p:cNvSpPr>
          <p:nvPr>
            <p:ph type="sldNum" sz="quarter" idx="3"/>
          </p:nvPr>
        </p:nvSpPr>
        <p:spPr bwMode="auto">
          <a:xfrm>
            <a:off x="3843338" y="9386888"/>
            <a:ext cx="293846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0D5BE1E9-0D50-4C83-86A5-6754502B3499}" type="slidenum">
              <a:rPr lang="es-ES"/>
              <a:pPr>
                <a:defRPr/>
              </a:pPr>
              <a:t>‹Nº›</a:t>
            </a:fld>
            <a:endParaRPr lang="es-ES"/>
          </a:p>
        </p:txBody>
      </p:sp>
    </p:spTree>
    <p:extLst>
      <p:ext uri="{BB962C8B-B14F-4D97-AF65-F5344CB8AC3E}">
        <p14:creationId xmlns:p14="http://schemas.microsoft.com/office/powerpoint/2010/main" val="2595643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384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r>
              <a:rPr lang="es-ES"/>
              <a:t>Redes Ópticas</a:t>
            </a:r>
          </a:p>
        </p:txBody>
      </p:sp>
      <p:sp>
        <p:nvSpPr>
          <p:cNvPr id="22531" name="Rectangle 3"/>
          <p:cNvSpPr>
            <a:spLocks noGrp="1" noChangeArrowheads="1"/>
          </p:cNvSpPr>
          <p:nvPr>
            <p:ph type="dt" idx="1"/>
          </p:nvPr>
        </p:nvSpPr>
        <p:spPr bwMode="auto">
          <a:xfrm>
            <a:off x="3843338" y="0"/>
            <a:ext cx="293846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s-ES"/>
          </a:p>
        </p:txBody>
      </p:sp>
      <p:sp>
        <p:nvSpPr>
          <p:cNvPr id="199684" name="Rectangle 4"/>
          <p:cNvSpPr>
            <a:spLocks noGrp="1" noRot="1" noChangeAspect="1" noChangeArrowheads="1" noTextEdit="1"/>
          </p:cNvSpPr>
          <p:nvPr>
            <p:ph type="sldImg" idx="2"/>
          </p:nvPr>
        </p:nvSpPr>
        <p:spPr bwMode="auto">
          <a:xfrm>
            <a:off x="565150" y="487363"/>
            <a:ext cx="5651500" cy="4237037"/>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506413" y="4953000"/>
            <a:ext cx="5789612" cy="4451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2534" name="Rectangle 6"/>
          <p:cNvSpPr>
            <a:spLocks noGrp="1" noChangeArrowheads="1"/>
          </p:cNvSpPr>
          <p:nvPr>
            <p:ph type="ftr" sz="quarter" idx="4"/>
          </p:nvPr>
        </p:nvSpPr>
        <p:spPr bwMode="auto">
          <a:xfrm>
            <a:off x="0" y="93868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r>
              <a:rPr lang="es-ES"/>
              <a:t>Ampliación Redes</a:t>
            </a:r>
          </a:p>
        </p:txBody>
      </p:sp>
      <p:sp>
        <p:nvSpPr>
          <p:cNvPr id="22535" name="Rectangle 7"/>
          <p:cNvSpPr>
            <a:spLocks noGrp="1" noChangeArrowheads="1"/>
          </p:cNvSpPr>
          <p:nvPr>
            <p:ph type="sldNum" sz="quarter" idx="5"/>
          </p:nvPr>
        </p:nvSpPr>
        <p:spPr bwMode="auto">
          <a:xfrm>
            <a:off x="3843338" y="9386888"/>
            <a:ext cx="293846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r>
              <a:rPr lang="es-ES" dirty="0"/>
              <a:t>4</a:t>
            </a:r>
            <a:r>
              <a:rPr lang="es-ES" dirty="0" smtClean="0"/>
              <a:t>-</a:t>
            </a:r>
            <a:fld id="{35813442-727B-4280-B7A3-1F10EF64D2E1}" type="slidenum">
              <a:rPr lang="es-ES"/>
              <a:pPr>
                <a:defRPr/>
              </a:pPr>
              <a:t>‹Nº›</a:t>
            </a:fld>
            <a:endParaRPr lang="es-ES" dirty="0"/>
          </a:p>
        </p:txBody>
      </p:sp>
    </p:spTree>
    <p:extLst>
      <p:ext uri="{BB962C8B-B14F-4D97-AF65-F5344CB8AC3E}">
        <p14:creationId xmlns:p14="http://schemas.microsoft.com/office/powerpoint/2010/main" val="3904524497"/>
      </p:ext>
    </p:extLst>
  </p:cSld>
  <p:clrMap bg1="lt1" tx1="dk1" bg2="lt2" tx2="dk2" accent1="accent1" accent2="accent2" accent3="accent3" accent4="accent4" accent5="accent5" accent6="accent6" hlink="hlink" folHlink="folHlink"/>
  <p:hf dt="0"/>
  <p:notesStyle>
    <a:lvl1pPr algn="just"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noFill/>
        </p:spPr>
        <p:txBody>
          <a:bodyPr/>
          <a:lstStyle/>
          <a:p>
            <a:r>
              <a:rPr lang="es-ES"/>
              <a:t>Redes Ópticas</a:t>
            </a:r>
          </a:p>
        </p:txBody>
      </p:sp>
      <p:sp>
        <p:nvSpPr>
          <p:cNvPr id="200709" name="Rectangle 2"/>
          <p:cNvSpPr>
            <a:spLocks noGrp="1" noRot="1" noChangeAspect="1" noChangeArrowheads="1" noTextEdit="1"/>
          </p:cNvSpPr>
          <p:nvPr>
            <p:ph type="sldImg"/>
          </p:nvPr>
        </p:nvSpPr>
        <p:spPr>
          <a:xfrm>
            <a:off x="582613" y="476250"/>
            <a:ext cx="5648325" cy="4237038"/>
          </a:xfrm>
          <a:ln/>
        </p:spPr>
      </p:sp>
      <p:sp>
        <p:nvSpPr>
          <p:cNvPr id="20071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14807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p:spPr>
        <p:txBody>
          <a:bodyPr/>
          <a:lstStyle/>
          <a:p>
            <a:r>
              <a:rPr lang="es-ES" smtClean="0"/>
              <a:t>Redes Ópticas</a:t>
            </a:r>
            <a:endParaRPr lang="es-ES" dirty="0"/>
          </a:p>
        </p:txBody>
      </p:sp>
      <p:sp>
        <p:nvSpPr>
          <p:cNvPr id="209925" name="Rectangle 2"/>
          <p:cNvSpPr>
            <a:spLocks noGrp="1" noRot="1" noChangeAspect="1" noChangeArrowheads="1" noTextEdit="1"/>
          </p:cNvSpPr>
          <p:nvPr>
            <p:ph type="sldImg"/>
          </p:nvPr>
        </p:nvSpPr>
        <p:spPr>
          <a:xfrm>
            <a:off x="566738" y="487363"/>
            <a:ext cx="5648325" cy="4237037"/>
          </a:xfrm>
          <a:ln/>
        </p:spPr>
      </p:sp>
      <p:sp>
        <p:nvSpPr>
          <p:cNvPr id="209926" name="Rectangle 3"/>
          <p:cNvSpPr>
            <a:spLocks noGrp="1" noChangeArrowheads="1"/>
          </p:cNvSpPr>
          <p:nvPr>
            <p:ph type="body" idx="1"/>
          </p:nvPr>
        </p:nvSpPr>
        <p:spPr>
          <a:noFill/>
          <a:ln/>
        </p:spPr>
        <p:txBody>
          <a:bodyPr/>
          <a:lstStyle/>
          <a:p>
            <a:pPr eaLnBrk="1" hangingPunct="1"/>
            <a:r>
              <a:rPr lang="es-ES" dirty="0" smtClean="0"/>
              <a:t>La jerarquía PDH tiene varios problemas importantes:</a:t>
            </a:r>
          </a:p>
          <a:p>
            <a:pPr eaLnBrk="1" hangingPunct="1"/>
            <a:r>
              <a:rPr lang="es-ES" dirty="0" smtClean="0"/>
              <a:t>1: Su diferente velocidad según los continentes la hace incompatible, por lo que las conexiones intercontinentales requieren el uso de costosísimas ‘cajas negras’ para la conversión de unos formatos a otros.</a:t>
            </a:r>
          </a:p>
          <a:p>
            <a:pPr eaLnBrk="1" hangingPunct="1"/>
            <a:r>
              <a:rPr lang="es-ES" dirty="0" smtClean="0"/>
              <a:t>2: Su diseño no prevé el uso de fibras ópticas, ya que en los años setenta sólo se utilizaba cable de cobre en las comunicaciones guiadas.</a:t>
            </a:r>
          </a:p>
          <a:p>
            <a:pPr eaLnBrk="1" hangingPunct="1"/>
            <a:r>
              <a:rPr lang="es-ES" dirty="0" smtClean="0"/>
              <a:t>3: Las capacidades máximas previstas resultan insuficientes para las capacidades de los equipos actuales</a:t>
            </a:r>
          </a:p>
          <a:p>
            <a:pPr eaLnBrk="1" hangingPunct="1"/>
            <a:r>
              <a:rPr lang="es-ES" dirty="0" smtClean="0"/>
              <a:t>4: No dispone de mecanismos de gestión ni se prevé la creación de topologías malladas para dotar a la red de una mayor resistencia a fallos.</a:t>
            </a:r>
          </a:p>
          <a:p>
            <a:pPr eaLnBrk="1" hangingPunct="1"/>
            <a:r>
              <a:rPr lang="es-ES" dirty="0" smtClean="0"/>
              <a:t>5: La sincronización de las tramas que componen un determinado nivel jerárquico se realiza mediante el uso de bits de relleno, lo cual impide la extracción o inserción de tramas entre niveles no contiguos. Por ejemplo no es posible extraer una trama E1 de una E3 sin realizar antes la separación de las E2 correspondientes.</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10</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81602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p:spPr>
        <p:txBody>
          <a:bodyPr/>
          <a:lstStyle/>
          <a:p>
            <a:r>
              <a:rPr lang="es-ES"/>
              <a:t>Redes Ópticas</a:t>
            </a:r>
          </a:p>
        </p:txBody>
      </p:sp>
      <p:sp>
        <p:nvSpPr>
          <p:cNvPr id="201733" name="Rectangle 2"/>
          <p:cNvSpPr>
            <a:spLocks noGrp="1" noRot="1" noChangeAspect="1" noChangeArrowheads="1" noTextEdit="1"/>
          </p:cNvSpPr>
          <p:nvPr>
            <p:ph type="sldImg"/>
          </p:nvPr>
        </p:nvSpPr>
        <p:spPr>
          <a:xfrm>
            <a:off x="566738" y="487363"/>
            <a:ext cx="5648325" cy="4237037"/>
          </a:xfrm>
          <a:ln/>
        </p:spPr>
      </p:sp>
      <p:sp>
        <p:nvSpPr>
          <p:cNvPr id="20173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11</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428446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noFill/>
        </p:spPr>
        <p:txBody>
          <a:bodyPr/>
          <a:lstStyle/>
          <a:p>
            <a:r>
              <a:rPr lang="es-ES"/>
              <a:t>Redes Ópticas</a:t>
            </a:r>
          </a:p>
        </p:txBody>
      </p:sp>
      <p:sp>
        <p:nvSpPr>
          <p:cNvPr id="210949" name="Rectangle 2"/>
          <p:cNvSpPr>
            <a:spLocks noGrp="1" noRot="1" noChangeAspect="1" noChangeArrowheads="1" noTextEdit="1"/>
          </p:cNvSpPr>
          <p:nvPr>
            <p:ph type="sldImg"/>
          </p:nvPr>
        </p:nvSpPr>
        <p:spPr>
          <a:xfrm>
            <a:off x="566738" y="487363"/>
            <a:ext cx="5648325" cy="4237037"/>
          </a:xfrm>
          <a:ln/>
        </p:spPr>
      </p:sp>
      <p:sp>
        <p:nvSpPr>
          <p:cNvPr id="21095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12</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094675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a:noFill/>
        </p:spPr>
        <p:txBody>
          <a:bodyPr/>
          <a:lstStyle/>
          <a:p>
            <a:r>
              <a:rPr lang="es-ES"/>
              <a:t>Redes Ópticas</a:t>
            </a:r>
          </a:p>
        </p:txBody>
      </p:sp>
      <p:sp>
        <p:nvSpPr>
          <p:cNvPr id="211973" name="Rectangle 2"/>
          <p:cNvSpPr>
            <a:spLocks noGrp="1" noRot="1" noChangeAspect="1" noChangeArrowheads="1" noTextEdit="1"/>
          </p:cNvSpPr>
          <p:nvPr>
            <p:ph type="sldImg"/>
          </p:nvPr>
        </p:nvSpPr>
        <p:spPr>
          <a:xfrm>
            <a:off x="566738" y="487363"/>
            <a:ext cx="5648325" cy="4237037"/>
          </a:xfrm>
          <a:ln/>
        </p:spPr>
      </p:sp>
      <p:sp>
        <p:nvSpPr>
          <p:cNvPr id="211974" name="Rectangle 3"/>
          <p:cNvSpPr>
            <a:spLocks noGrp="1" noChangeArrowheads="1"/>
          </p:cNvSpPr>
          <p:nvPr>
            <p:ph type="body" idx="1"/>
          </p:nvPr>
        </p:nvSpPr>
        <p:spPr>
          <a:noFill/>
          <a:ln/>
        </p:spPr>
        <p:txBody>
          <a:bodyPr/>
          <a:lstStyle/>
          <a:p>
            <a:pPr eaLnBrk="1" hangingPunct="1">
              <a:lnSpc>
                <a:spcPct val="90000"/>
              </a:lnSpc>
            </a:pPr>
            <a:r>
              <a:rPr lang="es-ES" smtClean="0"/>
              <a:t>El diseño inicial de la nueva jerarquía digital se llevó a cabo en los laboratorios de investigación de la Bell en los años ochenta del siglo pasado. Esto dio lugar a un estándar aprobado por ANSI (el ente de normalización de EEUU) que se denominó SONET (Synchronous Optical NETwork).</a:t>
            </a:r>
          </a:p>
          <a:p>
            <a:pPr eaLnBrk="1" hangingPunct="1">
              <a:lnSpc>
                <a:spcPct val="90000"/>
              </a:lnSpc>
            </a:pPr>
            <a:r>
              <a:rPr lang="es-ES" smtClean="0"/>
              <a:t>SONET utiliza como velocidad fundamental la denominada STS-1 u OC-1, que corresponde a 51,84 Mb/s. La utilización de una u otra denominación depende de que se trate de la interfaz eléctrica u óptica, aunque a menudo se utilizan indistintamente. </a:t>
            </a:r>
          </a:p>
          <a:p>
            <a:pPr eaLnBrk="1" hangingPunct="1">
              <a:lnSpc>
                <a:spcPct val="90000"/>
              </a:lnSpc>
            </a:pPr>
            <a:r>
              <a:rPr lang="es-ES" smtClean="0"/>
              <a:t>Todas las velocidades posibles en la jerarquía son múltiplos enteros de la velocidad fundamental, la cual se eligió por ser adecuada para transportar una trama T3, que se utilizaba frecuentemente dentro de la jerarquía PDH americana.</a:t>
            </a:r>
          </a:p>
          <a:p>
            <a:pPr eaLnBrk="1" hangingPunct="1">
              <a:lnSpc>
                <a:spcPct val="90000"/>
              </a:lnSpc>
            </a:pPr>
            <a:r>
              <a:rPr lang="es-ES" smtClean="0"/>
              <a:t>Aunque en teoría son posibles todos los múltiplos de la velocidad fundamental, en la práctica sólo se ha extendido el uso de algunos de ellos. Dichos múltiplos son los que se muestran en negrita en la tabla.</a:t>
            </a:r>
          </a:p>
          <a:p>
            <a:pPr eaLnBrk="1" hangingPunct="1">
              <a:lnSpc>
                <a:spcPct val="90000"/>
              </a:lnSpc>
            </a:pPr>
            <a:r>
              <a:rPr lang="es-ES" smtClean="0"/>
              <a:t>Poco después de que ANSI empezara el proceso de estandarización de SONET la ITU-T empezó a estandarizar un sistema muy similar denominado SDH. Mientras que en SONET se fijó el objetivo de transportar eficientemente una trama T3, el de SDH era transportar una E4. Esto dió lugar a la elección de una velocidad diferente para SDH, con lo que habría persistido el problema de la incompatibilidad. Para evitarlo se acordó para SDH una velocidad fundamental que era exactamente el triple que la de SONET; de este modo la trama básica de SDH, denominada STM-1, era equivalente a (y bastante compatible con) la STS-3/OC-3 de SONET. Dicha trama tiene una velocidad de 155,52 Mb/s y permite transportar cómodamente una trama E4.</a:t>
            </a:r>
          </a:p>
          <a:p>
            <a:pPr eaLnBrk="1" hangingPunct="1">
              <a:lnSpc>
                <a:spcPct val="90000"/>
              </a:lnSpc>
            </a:pPr>
            <a:r>
              <a:rPr lang="es-ES" smtClean="0"/>
              <a:t>La gran compatibilidad entre SONET y SDH provoca que a menudo se haga referencia conjuntamente a ambos sistemas bajo la denominación SONET/SDH.</a:t>
            </a:r>
          </a:p>
          <a:p>
            <a:pPr eaLnBrk="1" hangingPunct="1">
              <a:lnSpc>
                <a:spcPct val="90000"/>
              </a:lnSpc>
            </a:pPr>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13</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3670801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a:noFill/>
        </p:spPr>
        <p:txBody>
          <a:bodyPr/>
          <a:lstStyle/>
          <a:p>
            <a:r>
              <a:rPr lang="es-ES"/>
              <a:t>Redes Ópticas</a:t>
            </a:r>
          </a:p>
        </p:txBody>
      </p:sp>
      <p:sp>
        <p:nvSpPr>
          <p:cNvPr id="212997" name="Rectangle 2"/>
          <p:cNvSpPr>
            <a:spLocks noGrp="1" noRot="1" noChangeAspect="1" noChangeArrowheads="1" noTextEdit="1"/>
          </p:cNvSpPr>
          <p:nvPr>
            <p:ph type="sldImg"/>
          </p:nvPr>
        </p:nvSpPr>
        <p:spPr>
          <a:xfrm>
            <a:off x="566738" y="487363"/>
            <a:ext cx="5648325" cy="4237037"/>
          </a:xfrm>
          <a:ln/>
        </p:spPr>
      </p:sp>
      <p:sp>
        <p:nvSpPr>
          <p:cNvPr id="212998" name="Rectangle 3"/>
          <p:cNvSpPr>
            <a:spLocks noGrp="1" noChangeArrowheads="1"/>
          </p:cNvSpPr>
          <p:nvPr>
            <p:ph type="body" idx="1"/>
          </p:nvPr>
        </p:nvSpPr>
        <p:spPr>
          <a:noFill/>
          <a:ln/>
        </p:spPr>
        <p:txBody>
          <a:bodyPr/>
          <a:lstStyle/>
          <a:p>
            <a:pPr eaLnBrk="1" hangingPunct="1"/>
            <a:r>
              <a:rPr lang="es-ES" smtClean="0"/>
              <a:t>SONET/SDH es la nueva jerarquía TDM diseñada en los 90 para resolver los problemas que presentaba la PDH. Las soluciones son las siguientes:</a:t>
            </a:r>
          </a:p>
          <a:p>
            <a:pPr eaLnBrk="1" hangingPunct="1"/>
            <a:r>
              <a:rPr lang="es-ES" smtClean="0"/>
              <a:t>1: Aunque el estándar americano no es idéntico al internacional, ambos son compatibles.</a:t>
            </a:r>
          </a:p>
          <a:p>
            <a:pPr eaLnBrk="1" hangingPunct="1"/>
            <a:r>
              <a:rPr lang="es-ES" smtClean="0"/>
              <a:t>2: Ya en el diseño inicial se ha contemplado la posibilidad de utilizar interfaces de fibra óptica y se incluye este tipo de interfaces en todas las especificaciones</a:t>
            </a:r>
          </a:p>
          <a:p>
            <a:pPr eaLnBrk="1" hangingPunct="1"/>
            <a:r>
              <a:rPr lang="es-ES" smtClean="0"/>
              <a:t>3: La capacidad llega (actualmente) a 40 Gb/s</a:t>
            </a:r>
          </a:p>
          <a:p>
            <a:pPr eaLnBrk="1" hangingPunct="1"/>
            <a:r>
              <a:rPr lang="es-ES" smtClean="0"/>
              <a:t>4: Se han previsto multitud de mecanismos y herramientas de gestión de la red. También hay mecanismos de recuperación de averías que permiten restaurar los circuitos en tiempos muy pequeños, del orden de 50 milisegundos o menos. Para ello se utilizan anillos u otras topologías malladas más complejas</a:t>
            </a:r>
          </a:p>
          <a:p>
            <a:pPr eaLnBrk="1" hangingPunct="1"/>
            <a:r>
              <a:rPr lang="es-ES" smtClean="0"/>
              <a:t>5: En vez de bits de relleno se emplean punteros para conseguir la sincronización de las señales multiplexadas. Esto permite realizar la inserción o extracción de tramas entre niveles no contiguos</a:t>
            </a:r>
          </a:p>
          <a:p>
            <a:pPr eaLnBrk="1" hangingPunct="1"/>
            <a:r>
              <a:rPr lang="es-ES" smtClean="0"/>
              <a:t>6: SDH no pretende sustituir a PDH, sino que está pensado para utilizarse conjuntamente con esta, dando servicio en las partes de mayor capacidad de la red. Para esto se ha previsto unas maneras estándar por las cuales se pueden transportar tramas PDH dentro de tramas SDH.</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14</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396469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a:noFill/>
        </p:spPr>
        <p:txBody>
          <a:bodyPr/>
          <a:lstStyle/>
          <a:p>
            <a:r>
              <a:rPr lang="es-ES"/>
              <a:t>Redes Ópticas</a:t>
            </a:r>
          </a:p>
        </p:txBody>
      </p:sp>
      <p:sp>
        <p:nvSpPr>
          <p:cNvPr id="214021" name="Rectangle 2"/>
          <p:cNvSpPr>
            <a:spLocks noGrp="1" noRot="1" noChangeAspect="1" noChangeArrowheads="1" noTextEdit="1"/>
          </p:cNvSpPr>
          <p:nvPr>
            <p:ph type="sldImg"/>
          </p:nvPr>
        </p:nvSpPr>
        <p:spPr>
          <a:xfrm>
            <a:off x="566738" y="487363"/>
            <a:ext cx="5648325" cy="4237037"/>
          </a:xfrm>
          <a:ln/>
        </p:spPr>
      </p:sp>
      <p:sp>
        <p:nvSpPr>
          <p:cNvPr id="214022" name="Rectangle 3"/>
          <p:cNvSpPr>
            <a:spLocks noGrp="1" noChangeArrowheads="1"/>
          </p:cNvSpPr>
          <p:nvPr>
            <p:ph type="body" idx="1"/>
          </p:nvPr>
        </p:nvSpPr>
        <p:spPr>
          <a:noFill/>
          <a:ln/>
        </p:spPr>
        <p:txBody>
          <a:bodyPr/>
          <a:lstStyle/>
          <a:p>
            <a:pPr eaLnBrk="1" hangingPunct="1"/>
            <a:r>
              <a:rPr lang="es-ES" smtClean="0"/>
              <a:t>En esta figura se muestra un ejemplo análogo al anterior, pero utilizando en este caso la jerarquía SDH.</a:t>
            </a:r>
          </a:p>
          <a:p>
            <a:pPr eaLnBrk="1" hangingPunct="1"/>
            <a:r>
              <a:rPr lang="es-ES" smtClean="0"/>
              <a:t>En PDH existen unas restricciones en cuanto a la cantidad máxima de tramas de cada tipo que pueden acomodarse, que normalmente están bastante por debajo de lo que en principio cabría esperar de acuerdo a las capacidades de cada una. Por ejemplo, cuando se utiliza una trama STM-1 para transportar tramas E3 sólo es posible acomodar tres tramas E3, aunque por la capacidad parecería factible en principio que se pudieran transportar cuatro.</a:t>
            </a:r>
          </a:p>
          <a:p>
            <a:pPr eaLnBrk="1" hangingPunct="1"/>
            <a:r>
              <a:rPr lang="es-ES" smtClean="0"/>
              <a:t>También es posible ‘mezclar’ tramas de diferentes niveles en una misma trama SONET/SDH. Asi vemmos en el primer ejemplo que se utiliza una STM-1 para transportar una E3 y un conjunto de E1s. </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15</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255175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a:noFill/>
        </p:spPr>
        <p:txBody>
          <a:bodyPr/>
          <a:lstStyle/>
          <a:p>
            <a:r>
              <a:rPr lang="es-ES"/>
              <a:t>Redes Ópticas</a:t>
            </a:r>
          </a:p>
        </p:txBody>
      </p:sp>
      <p:sp>
        <p:nvSpPr>
          <p:cNvPr id="215045" name="Rectangle 2"/>
          <p:cNvSpPr>
            <a:spLocks noGrp="1" noRot="1" noChangeAspect="1" noChangeArrowheads="1" noTextEdit="1"/>
          </p:cNvSpPr>
          <p:nvPr>
            <p:ph type="sldImg"/>
          </p:nvPr>
        </p:nvSpPr>
        <p:spPr>
          <a:xfrm>
            <a:off x="566738" y="487363"/>
            <a:ext cx="5648325" cy="4237037"/>
          </a:xfrm>
          <a:ln/>
        </p:spPr>
      </p:sp>
      <p:sp>
        <p:nvSpPr>
          <p:cNvPr id="21504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16</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4276037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a:noFill/>
        </p:spPr>
        <p:txBody>
          <a:bodyPr/>
          <a:lstStyle/>
          <a:p>
            <a:r>
              <a:rPr lang="es-ES"/>
              <a:t>Redes Ópticas</a:t>
            </a:r>
          </a:p>
        </p:txBody>
      </p:sp>
      <p:sp>
        <p:nvSpPr>
          <p:cNvPr id="216069" name="Rectangle 2"/>
          <p:cNvSpPr>
            <a:spLocks noGrp="1" noRot="1" noChangeAspect="1" noChangeArrowheads="1" noTextEdit="1"/>
          </p:cNvSpPr>
          <p:nvPr>
            <p:ph type="sldImg"/>
          </p:nvPr>
        </p:nvSpPr>
        <p:spPr>
          <a:xfrm>
            <a:off x="566738" y="487363"/>
            <a:ext cx="5648325" cy="4237037"/>
          </a:xfrm>
          <a:ln/>
        </p:spPr>
      </p:sp>
      <p:sp>
        <p:nvSpPr>
          <p:cNvPr id="21607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17</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335437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a:noFill/>
        </p:spPr>
        <p:txBody>
          <a:bodyPr/>
          <a:lstStyle/>
          <a:p>
            <a:r>
              <a:rPr lang="es-ES"/>
              <a:t>Redes Ópticas</a:t>
            </a:r>
          </a:p>
        </p:txBody>
      </p:sp>
      <p:sp>
        <p:nvSpPr>
          <p:cNvPr id="217093" name="Rectangle 2"/>
          <p:cNvSpPr>
            <a:spLocks noGrp="1" noRot="1" noChangeAspect="1" noChangeArrowheads="1" noTextEdit="1"/>
          </p:cNvSpPr>
          <p:nvPr>
            <p:ph type="sldImg"/>
          </p:nvPr>
        </p:nvSpPr>
        <p:spPr>
          <a:xfrm>
            <a:off x="566738" y="487363"/>
            <a:ext cx="5648325" cy="4237037"/>
          </a:xfrm>
          <a:ln/>
        </p:spPr>
      </p:sp>
      <p:sp>
        <p:nvSpPr>
          <p:cNvPr id="217094" name="Rectangle 3"/>
          <p:cNvSpPr>
            <a:spLocks noGrp="1" noChangeArrowheads="1"/>
          </p:cNvSpPr>
          <p:nvPr>
            <p:ph type="body" idx="1"/>
          </p:nvPr>
        </p:nvSpPr>
        <p:spPr>
          <a:noFill/>
          <a:ln/>
        </p:spPr>
        <p:txBody>
          <a:bodyPr/>
          <a:lstStyle/>
          <a:p>
            <a:pPr eaLnBrk="1" hangingPunct="1"/>
            <a:r>
              <a:rPr lang="es-ES" smtClean="0"/>
              <a:t>La topología más sencilla que puede establecerse en una red SONET/SDH es la punto a punto, formada por dos ADMs que se unen entre sí, posiblemente con la utilización de repetidores intermedios.</a:t>
            </a:r>
          </a:p>
          <a:p>
            <a:pPr eaLnBrk="1" hangingPunct="1"/>
            <a:r>
              <a:rPr lang="es-ES" smtClean="0"/>
              <a:t>En este ejemplo los ADMs se limitan a agrupar los circuitos STM-1 en un STM-4, que es transmitido tal cual al otro ADM. Evidentemente la suma de las capacidades de los circuitos multiplexados no puede ser nunca superior a la del circuito constituido entre los ADMs. En este caso tres de los circuitos se utilizan para interconectar dos routers, dos conmutadores ATM y dos centralitas telefónicas. El cuarto circuito quedaría sin utilizar, disponible para una cuarta conexión entre Burjassot y Naranjos. En función de la distancia a cubrir es posible que se tenga que utilizar un repetidor entre los ADMs. </a:t>
            </a:r>
          </a:p>
          <a:p>
            <a:pPr eaLnBrk="1" hangingPunct="1"/>
            <a:r>
              <a:rPr lang="es-ES" smtClean="0"/>
              <a:t>En una configuración punto a multipunto la red dispone de ADMs intermedios en los que se terminan algunos circuitos. Así en este ejemplo se han configurado tres circuitos entre Burjassot y Naranjos para los que el ADM de Blasco Ibáñez actúa como by-pass. El cuarto circuito se segrega en Blasco Ibáñez y se utiliza para conectar un router de Burjassot con uno de Blasco Ibáñez. Como queda sobrante la capacidad de un STM-1 entre Blasco Ibáñez y Naranjos es posible establecer un circuito adicional entre dos equipos cualesquiera (por ejemplo dos centralitas telefónicas) conectados a estos ADMs. Dado que en este segundo caso se transportan cuatro STM-1 entre cada par de ADMs los dos circuitos STM-4 se encuentran completamente ocupados.</a:t>
            </a:r>
          </a:p>
          <a:p>
            <a:pPr eaLnBrk="1" hangingPunct="1"/>
            <a:r>
              <a:rPr lang="es-ES" smtClean="0"/>
              <a:t>Los circuitos SONET/SDH son siempre simétricos full duplex.</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18</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1623836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a:noFill/>
        </p:spPr>
        <p:txBody>
          <a:bodyPr/>
          <a:lstStyle/>
          <a:p>
            <a:r>
              <a:rPr lang="es-ES"/>
              <a:t>Redes Ópticas</a:t>
            </a:r>
          </a:p>
        </p:txBody>
      </p:sp>
      <p:sp>
        <p:nvSpPr>
          <p:cNvPr id="218117" name="Rectangle 2"/>
          <p:cNvSpPr>
            <a:spLocks noGrp="1" noRot="1" noChangeAspect="1" noChangeArrowheads="1" noTextEdit="1"/>
          </p:cNvSpPr>
          <p:nvPr>
            <p:ph type="sldImg"/>
          </p:nvPr>
        </p:nvSpPr>
        <p:spPr>
          <a:xfrm>
            <a:off x="566738" y="487363"/>
            <a:ext cx="5648325" cy="4237037"/>
          </a:xfrm>
          <a:ln/>
        </p:spPr>
      </p:sp>
      <p:sp>
        <p:nvSpPr>
          <p:cNvPr id="218118" name="Rectangle 3"/>
          <p:cNvSpPr>
            <a:spLocks noGrp="1" noChangeArrowheads="1"/>
          </p:cNvSpPr>
          <p:nvPr>
            <p:ph type="body" idx="1"/>
          </p:nvPr>
        </p:nvSpPr>
        <p:spPr>
          <a:noFill/>
          <a:ln/>
        </p:spPr>
        <p:txBody>
          <a:bodyPr/>
          <a:lstStyle/>
          <a:p>
            <a:pPr eaLnBrk="1" hangingPunct="1"/>
            <a:r>
              <a:rPr lang="es-ES" smtClean="0"/>
              <a:t>Decimos que una </a:t>
            </a:r>
            <a:r>
              <a:rPr lang="es-ES" b="1" smtClean="0"/>
              <a:t>ruta</a:t>
            </a:r>
            <a:r>
              <a:rPr lang="es-ES" smtClean="0"/>
              <a:t> es la totalidad del trayecto que constituye un determinado circuito. Normalmente una ruta está comprendida entre un ADM de origen y uno de destino. Asi en el ejemplo de la figura la ruta para los circuitos A, B y C va del ADM X al ADM Z; para D va de X a Y y para E va de Y a Z.</a:t>
            </a:r>
          </a:p>
          <a:p>
            <a:pPr eaLnBrk="1" hangingPunct="1"/>
            <a:r>
              <a:rPr lang="es-ES" smtClean="0"/>
              <a:t>Una ruta puede atravesar ADMs intermedios, donde en se insertan o extraen otros circuitos. Cada una de las partes de una ruta comprendida entre dos ADMs se denomina </a:t>
            </a:r>
            <a:r>
              <a:rPr lang="es-ES" b="1" smtClean="0"/>
              <a:t>línea</a:t>
            </a:r>
            <a:r>
              <a:rPr lang="es-ES" smtClean="0"/>
              <a:t>. Los circuitos A, B y C tienen dos líneas y los D y E una sola (que coincide con la ruta). </a:t>
            </a:r>
          </a:p>
          <a:p>
            <a:pPr eaLnBrk="1" hangingPunct="1"/>
            <a:r>
              <a:rPr lang="es-ES" smtClean="0"/>
              <a:t>La interconexión entre dos dispositivos contiguos cualquiera de la red (ADMs y/o repetidores) se denomina una </a:t>
            </a:r>
            <a:r>
              <a:rPr lang="es-ES" b="1" smtClean="0"/>
              <a:t>sección</a:t>
            </a:r>
            <a:r>
              <a:rPr lang="es-ES" smtClean="0"/>
              <a:t>. En el ejemplo de la figura los circuitos A, B y C tienen tres secciones, mientras que D tiene dos y E únicamente uno. En el caso de E, al no haber repetidores ni ADMs intermedios, la sección, la línea y la ruta coinciden.</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19</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2400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p:spPr>
        <p:txBody>
          <a:bodyPr/>
          <a:lstStyle/>
          <a:p>
            <a:r>
              <a:rPr lang="es-ES"/>
              <a:t>Redes Ópticas</a:t>
            </a:r>
          </a:p>
        </p:txBody>
      </p:sp>
      <p:sp>
        <p:nvSpPr>
          <p:cNvPr id="201733" name="Rectangle 2"/>
          <p:cNvSpPr>
            <a:spLocks noGrp="1" noRot="1" noChangeAspect="1" noChangeArrowheads="1" noTextEdit="1"/>
          </p:cNvSpPr>
          <p:nvPr>
            <p:ph type="sldImg"/>
          </p:nvPr>
        </p:nvSpPr>
        <p:spPr>
          <a:xfrm>
            <a:off x="566738" y="487363"/>
            <a:ext cx="5648325" cy="4237037"/>
          </a:xfrm>
          <a:ln/>
        </p:spPr>
      </p:sp>
      <p:sp>
        <p:nvSpPr>
          <p:cNvPr id="20173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892518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a:noFill/>
        </p:spPr>
        <p:txBody>
          <a:bodyPr/>
          <a:lstStyle/>
          <a:p>
            <a:r>
              <a:rPr lang="es-ES"/>
              <a:t>Redes Ópticas</a:t>
            </a:r>
          </a:p>
        </p:txBody>
      </p:sp>
      <p:sp>
        <p:nvSpPr>
          <p:cNvPr id="219141" name="Rectangle 2"/>
          <p:cNvSpPr>
            <a:spLocks noGrp="1" noRot="1" noChangeAspect="1" noChangeArrowheads="1" noTextEdit="1"/>
          </p:cNvSpPr>
          <p:nvPr>
            <p:ph type="sldImg"/>
          </p:nvPr>
        </p:nvSpPr>
        <p:spPr>
          <a:xfrm>
            <a:off x="566738" y="487363"/>
            <a:ext cx="5648325" cy="4237037"/>
          </a:xfrm>
          <a:ln/>
        </p:spPr>
      </p:sp>
      <p:sp>
        <p:nvSpPr>
          <p:cNvPr id="219142" name="Rectangle 3"/>
          <p:cNvSpPr>
            <a:spLocks noGrp="1" noChangeArrowheads="1"/>
          </p:cNvSpPr>
          <p:nvPr>
            <p:ph type="body" idx="1"/>
          </p:nvPr>
        </p:nvSpPr>
        <p:spPr>
          <a:noFill/>
          <a:ln/>
        </p:spPr>
        <p:txBody>
          <a:bodyPr/>
          <a:lstStyle/>
          <a:p>
            <a:pPr eaLnBrk="1" hangingPunct="1"/>
            <a:r>
              <a:rPr lang="es-ES" smtClean="0"/>
              <a:t>SONET/SDH corresponde a la capa física del modelo OSI. Siguiendo la estructura de capas de dicho modelo la descripción de SONET/SDH se basa en la especificación de cuatro subcapas. La primera, denominada subcapa fotónica, se ocupa de especificar los parámetros físicos necesarios para la producción y correcta interpretación de las señales transmitidas por la fibra óptica. Por encima de dicha subcapa se encuentran las subcapas de sección, de línea y de ruta que corresponden con la sección, línea y ruta que hemos descrito anteriormente.</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20</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195105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a:noFill/>
        </p:spPr>
        <p:txBody>
          <a:bodyPr/>
          <a:lstStyle/>
          <a:p>
            <a:r>
              <a:rPr lang="es-ES"/>
              <a:t>Redes Ópticas</a:t>
            </a:r>
          </a:p>
        </p:txBody>
      </p:sp>
      <p:sp>
        <p:nvSpPr>
          <p:cNvPr id="220165" name="Rectangle 2"/>
          <p:cNvSpPr>
            <a:spLocks noGrp="1" noRot="1" noChangeAspect="1" noChangeArrowheads="1" noTextEdit="1"/>
          </p:cNvSpPr>
          <p:nvPr>
            <p:ph type="sldImg"/>
          </p:nvPr>
        </p:nvSpPr>
        <p:spPr>
          <a:xfrm>
            <a:off x="566738" y="487363"/>
            <a:ext cx="5648325" cy="4237037"/>
          </a:xfrm>
          <a:ln/>
        </p:spPr>
      </p:sp>
      <p:sp>
        <p:nvSpPr>
          <p:cNvPr id="220166" name="Rectangle 3"/>
          <p:cNvSpPr>
            <a:spLocks noGrp="1" noChangeArrowheads="1"/>
          </p:cNvSpPr>
          <p:nvPr>
            <p:ph type="body" idx="1"/>
          </p:nvPr>
        </p:nvSpPr>
        <p:spPr>
          <a:noFill/>
          <a:ln/>
        </p:spPr>
        <p:txBody>
          <a:bodyPr/>
          <a:lstStyle/>
          <a:p>
            <a:pPr eaLnBrk="1" hangingPunct="1"/>
            <a:r>
              <a:rPr lang="es-ES" dirty="0" smtClean="0"/>
              <a:t>El anillo es la topología más común en redes SONET/SDH. Para constituirlo se interconectan de forma circular un conjunto de </a:t>
            </a:r>
            <a:r>
              <a:rPr lang="es-ES" dirty="0" err="1" smtClean="0"/>
              <a:t>ADMs</a:t>
            </a:r>
            <a:r>
              <a:rPr lang="es-ES" dirty="0" smtClean="0"/>
              <a:t> y se configura una serie de líneas simplex SONET/SDH entre cada ADM y el siguiente, todos de la misma capacidad. Dicha capacidad vendrá dictada por el tipo de </a:t>
            </a:r>
            <a:r>
              <a:rPr lang="es-ES" dirty="0" err="1" smtClean="0"/>
              <a:t>ADMs</a:t>
            </a:r>
            <a:r>
              <a:rPr lang="es-ES" dirty="0" smtClean="0"/>
              <a:t> instalados y determinará la capacidad del anillo. Estas líneas actúan como ‘</a:t>
            </a:r>
            <a:r>
              <a:rPr lang="es-ES" dirty="0" err="1" smtClean="0"/>
              <a:t>backbone</a:t>
            </a:r>
            <a:r>
              <a:rPr lang="es-ES" dirty="0" smtClean="0"/>
              <a:t>’ o red troncal sobre la cual se transportará el tráfico de las rutas configuradas entre dos </a:t>
            </a:r>
            <a:r>
              <a:rPr lang="es-ES" dirty="0" err="1" smtClean="0"/>
              <a:t>ADMs</a:t>
            </a:r>
            <a:r>
              <a:rPr lang="es-ES" dirty="0" smtClean="0"/>
              <a:t> cualesquiera. La capacidad sumada de todas las rutas configuradas en el anillo no puede superar la capacidad de éste.</a:t>
            </a:r>
          </a:p>
          <a:p>
            <a:pPr eaLnBrk="1" hangingPunct="1"/>
            <a:r>
              <a:rPr lang="es-ES" dirty="0" smtClean="0"/>
              <a:t>En el ejemplo de la figura se ha constituido un anillo STM-4 entre cuatro </a:t>
            </a:r>
            <a:r>
              <a:rPr lang="es-ES" dirty="0" err="1" smtClean="0"/>
              <a:t>ADMs</a:t>
            </a:r>
            <a:r>
              <a:rPr lang="es-ES" dirty="0" smtClean="0"/>
              <a:t>, que denominamos X, Y, Z y W. Sobre él se han configurado cuatro rutas STM-1: la ruta A interconecta Y con Z, la B conecta Z con W, la C interconecta W con X y la D interconecta X con Y. Estas rutas permitirían interconectar por ejemplo cuatro </a:t>
            </a:r>
            <a:r>
              <a:rPr lang="es-ES" dirty="0" err="1" smtClean="0"/>
              <a:t>routers</a:t>
            </a:r>
            <a:r>
              <a:rPr lang="es-ES" dirty="0" smtClean="0"/>
              <a:t> entre sí en topología de anillo.</a:t>
            </a:r>
          </a:p>
          <a:p>
            <a:pPr eaLnBrk="1" hangingPunct="1"/>
            <a:r>
              <a:rPr lang="es-ES" dirty="0" smtClean="0"/>
              <a:t>Dado que se han definido cuatro rutas STM-1 y el anillo tiene una capacidad STM-4 hemos agotado toda la capacidad disponible.</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21</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1122527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a:noFill/>
        </p:spPr>
        <p:txBody>
          <a:bodyPr/>
          <a:lstStyle/>
          <a:p>
            <a:r>
              <a:rPr lang="es-ES"/>
              <a:t>Redes Ópticas</a:t>
            </a:r>
          </a:p>
        </p:txBody>
      </p:sp>
      <p:sp>
        <p:nvSpPr>
          <p:cNvPr id="221189" name="Rectangle 2"/>
          <p:cNvSpPr>
            <a:spLocks noGrp="1" noRot="1" noChangeAspect="1" noChangeArrowheads="1" noTextEdit="1"/>
          </p:cNvSpPr>
          <p:nvPr>
            <p:ph type="sldImg"/>
          </p:nvPr>
        </p:nvSpPr>
        <p:spPr>
          <a:xfrm>
            <a:off x="566738" y="487363"/>
            <a:ext cx="5648325" cy="4237037"/>
          </a:xfrm>
          <a:ln/>
        </p:spPr>
      </p:sp>
      <p:sp>
        <p:nvSpPr>
          <p:cNvPr id="221190" name="Rectangle 3"/>
          <p:cNvSpPr>
            <a:spLocks noGrp="1" noChangeArrowheads="1"/>
          </p:cNvSpPr>
          <p:nvPr>
            <p:ph type="body" idx="1"/>
          </p:nvPr>
        </p:nvSpPr>
        <p:spPr>
          <a:noFill/>
          <a:ln/>
        </p:spPr>
        <p:txBody>
          <a:bodyPr/>
          <a:lstStyle/>
          <a:p>
            <a:pPr eaLnBrk="1" hangingPunct="1"/>
            <a:r>
              <a:rPr lang="es-ES" dirty="0" smtClean="0"/>
              <a:t>En esta figura se muestra como se configurarían las rutas correspondientes al ejemplo de la figura anterior.</a:t>
            </a:r>
          </a:p>
          <a:p>
            <a:pPr eaLnBrk="1" hangingPunct="1"/>
            <a:r>
              <a:rPr lang="es-ES" dirty="0" smtClean="0"/>
              <a:t>Cuando se crea una ruta en un anillo SONET/SDH la información viaja solamente en un sentido. Así por ejemplo al configurar la ruta A entre los </a:t>
            </a:r>
            <a:r>
              <a:rPr lang="es-ES" dirty="0" err="1" smtClean="0"/>
              <a:t>ADMs</a:t>
            </a:r>
            <a:r>
              <a:rPr lang="es-ES" dirty="0" smtClean="0"/>
              <a:t> Y </a:t>
            </a:r>
            <a:r>
              <a:rPr lang="es-ES" dirty="0" err="1" smtClean="0"/>
              <a:t>y</a:t>
            </a:r>
            <a:r>
              <a:rPr lang="es-ES" dirty="0" smtClean="0"/>
              <a:t> Z el sentido de Y a Z viaja por la línea que les une directamente, mientras que el sentido contrario (de Z a Y) lo hace atravesando tres líneas, la Z-W, la W-X y la X-Y. Esta forma de constituir las rutas tiene varias consecuencias interesantes:</a:t>
            </a:r>
          </a:p>
          <a:p>
            <a:pPr eaLnBrk="1" hangingPunct="1">
              <a:buFontTx/>
              <a:buChar char="•"/>
            </a:pPr>
            <a:r>
              <a:rPr lang="es-ES" dirty="0" smtClean="0"/>
              <a:t>Aunque las rutas son full dúplex las líneas solo actúan en modo simplex, es decir la información se transmite únicamente en un sentido. Como consecuencia de esto un anillo SONET/SDH puede establecerse utilizando únicamente una fibra óptica entre cada pareja de </a:t>
            </a:r>
            <a:r>
              <a:rPr lang="es-ES" dirty="0" err="1" smtClean="0"/>
              <a:t>ADMs</a:t>
            </a:r>
            <a:r>
              <a:rPr lang="es-ES" dirty="0" smtClean="0"/>
              <a:t> contiguos. </a:t>
            </a:r>
          </a:p>
          <a:p>
            <a:pPr eaLnBrk="1" hangingPunct="1">
              <a:buFontTx/>
              <a:buChar char="•"/>
            </a:pPr>
            <a:r>
              <a:rPr lang="es-ES" dirty="0" smtClean="0"/>
              <a:t>Cuando se configura una ruta la capacidad correspondiente es ocupada en todas las líneas del anillo, independientemente de donde estén ubicados los </a:t>
            </a:r>
            <a:r>
              <a:rPr lang="es-ES" dirty="0" err="1" smtClean="0"/>
              <a:t>ADMs</a:t>
            </a:r>
            <a:r>
              <a:rPr lang="es-ES" dirty="0" smtClean="0"/>
              <a:t> de origen y destino de la ruta. Así en el ejemplo de la figura las rutas A, B, C Y D ocupan cada una de ellas un STM-1 en todo el anillo.</a:t>
            </a:r>
          </a:p>
          <a:p>
            <a:pPr eaLnBrk="1" hangingPunct="1"/>
            <a:endParaRPr lang="es-ES" dirty="0" smtClean="0"/>
          </a:p>
          <a:p>
            <a:pPr eaLnBrk="1" hangingPunct="1"/>
            <a:r>
              <a:rPr lang="es-ES" dirty="0" smtClean="0"/>
              <a:t>Como ya hemos comentado en este caso el anillo ya no tiene capacidad sobrante, por lo que el anillo está completamente ocupado.</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22</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3716836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a:noFill/>
        </p:spPr>
        <p:txBody>
          <a:bodyPr/>
          <a:lstStyle/>
          <a:p>
            <a:r>
              <a:rPr lang="es-ES"/>
              <a:t>Redes Ópticas</a:t>
            </a:r>
          </a:p>
        </p:txBody>
      </p:sp>
      <p:sp>
        <p:nvSpPr>
          <p:cNvPr id="222213" name="Rectangle 2"/>
          <p:cNvSpPr>
            <a:spLocks noGrp="1" noRot="1" noChangeAspect="1" noChangeArrowheads="1" noTextEdit="1"/>
          </p:cNvSpPr>
          <p:nvPr>
            <p:ph type="sldImg"/>
          </p:nvPr>
        </p:nvSpPr>
        <p:spPr>
          <a:xfrm>
            <a:off x="566738" y="487363"/>
            <a:ext cx="5648325" cy="4237037"/>
          </a:xfrm>
          <a:ln/>
        </p:spPr>
      </p:sp>
      <p:sp>
        <p:nvSpPr>
          <p:cNvPr id="222214" name="Rectangle 3"/>
          <p:cNvSpPr>
            <a:spLocks noGrp="1" noChangeArrowheads="1"/>
          </p:cNvSpPr>
          <p:nvPr>
            <p:ph type="body" idx="1"/>
          </p:nvPr>
        </p:nvSpPr>
        <p:spPr>
          <a:noFill/>
          <a:ln/>
        </p:spPr>
        <p:txBody>
          <a:bodyPr/>
          <a:lstStyle/>
          <a:p>
            <a:pPr eaLnBrk="1" hangingPunct="1"/>
            <a:r>
              <a:rPr lang="es-ES" dirty="0" smtClean="0"/>
              <a:t>Las topologías en anillo tienen dos grandes ventajas: por un lado permiten crear una red mallada utilizando tan solo un enlace más que en una topología de estrella, que sería el mínimo imprescindible para interconectar todos los nodos, y por otro la sencillez de la topología simplifica mucho la elección de la ruta alternativa en caso de fallo de algún enlace, lo cual permite tomar la decisión con gran rapidez.</a:t>
            </a:r>
          </a:p>
          <a:p>
            <a:pPr eaLnBrk="1" hangingPunct="1"/>
            <a:r>
              <a:rPr lang="es-ES" dirty="0" smtClean="0"/>
              <a:t>Sin embargo el anillo simplex que antes hemos descrito no permite la resistencia a fallos. Para ello es preciso constituir un doble anillo, tendiendo dos fibras en cada línea entre los </a:t>
            </a:r>
            <a:r>
              <a:rPr lang="es-ES" dirty="0" err="1" smtClean="0"/>
              <a:t>ADMs</a:t>
            </a:r>
            <a:r>
              <a:rPr lang="es-ES" dirty="0" smtClean="0"/>
              <a:t>. Como se muestra en la parte izquierda de la figura, en condiciones normales un anillo SONET/SDH utiliza únicamente uno de los anillos (el de color rojo), ya que como hemos visto esto es suficiente para constituir rutas full </a:t>
            </a:r>
            <a:r>
              <a:rPr lang="es-ES" dirty="0" err="1" smtClean="0"/>
              <a:t>duplex</a:t>
            </a:r>
            <a:r>
              <a:rPr lang="es-ES" dirty="0" smtClean="0"/>
              <a:t>. El otro anillo (verde) se encuentra en situación de reserva o ‘stand-</a:t>
            </a:r>
            <a:r>
              <a:rPr lang="es-ES" dirty="0" err="1" smtClean="0"/>
              <a:t>by</a:t>
            </a:r>
            <a:r>
              <a:rPr lang="es-ES" dirty="0" smtClean="0"/>
              <a:t>’, a la espera de entrar en funcionamiento en el momento en que se produzca una avería. </a:t>
            </a:r>
          </a:p>
          <a:p>
            <a:pPr eaLnBrk="1" hangingPunct="1"/>
            <a:r>
              <a:rPr lang="es-ES" dirty="0" smtClean="0"/>
              <a:t>Cuando se produce una avería (un corte en la fibra o el fallo de un ADM, por ejemplo) los </a:t>
            </a:r>
            <a:r>
              <a:rPr lang="es-ES" dirty="0" err="1" smtClean="0"/>
              <a:t>ADMs</a:t>
            </a:r>
            <a:r>
              <a:rPr lang="es-ES" dirty="0" smtClean="0"/>
              <a:t> más próximos al punto de fallo detectan la pérdida de conectividad entre ellos por el anillo principal y proceden a restaurar la comunicación conectándolo con el de reserva; la combinación de ambos crea un nuevo anillo que da servicio a toda la red, excepto a la parte averiada. Si el fallo se debe a un corte en la fibra el servicio se mantendrá plenamente operativo, mientras que si el fallo se ha producido en un ADM se verán afectadas las rutas que tengan en el uno de sus extremos.</a:t>
            </a:r>
          </a:p>
          <a:p>
            <a:pPr eaLnBrk="1" hangingPunct="1"/>
            <a:r>
              <a:rPr lang="es-ES" dirty="0" smtClean="0"/>
              <a:t>En caso de que se produzca una segunda avería en el mismo anillo los procedimientos de recuperación entrarán de nuevo en funcionamiento, quedando entonces dos anillos operativos, pero aislados entre sí.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23</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589651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noFill/>
        </p:spPr>
        <p:txBody>
          <a:bodyPr/>
          <a:lstStyle/>
          <a:p>
            <a:r>
              <a:rPr lang="es-ES"/>
              <a:t>Redes Ópticas</a:t>
            </a:r>
          </a:p>
        </p:txBody>
      </p:sp>
      <p:sp>
        <p:nvSpPr>
          <p:cNvPr id="223237" name="Rectangle 2"/>
          <p:cNvSpPr>
            <a:spLocks noGrp="1" noRot="1" noChangeAspect="1" noChangeArrowheads="1" noTextEdit="1"/>
          </p:cNvSpPr>
          <p:nvPr>
            <p:ph type="sldImg"/>
          </p:nvPr>
        </p:nvSpPr>
        <p:spPr>
          <a:xfrm>
            <a:off x="566738" y="487363"/>
            <a:ext cx="5648325" cy="4237037"/>
          </a:xfrm>
          <a:ln/>
        </p:spPr>
      </p:sp>
      <p:sp>
        <p:nvSpPr>
          <p:cNvPr id="223238" name="Rectangle 3"/>
          <p:cNvSpPr>
            <a:spLocks noGrp="1" noChangeArrowheads="1"/>
          </p:cNvSpPr>
          <p:nvPr>
            <p:ph type="body" idx="1"/>
          </p:nvPr>
        </p:nvSpPr>
        <p:spPr>
          <a:noFill/>
          <a:ln/>
        </p:spPr>
        <p:txBody>
          <a:bodyPr/>
          <a:lstStyle/>
          <a:p>
            <a:pPr eaLnBrk="1" hangingPunct="1"/>
            <a:r>
              <a:rPr lang="es-ES" smtClean="0"/>
              <a:t>En esta fotografía se muestra el bastidor de un ADM típico (en este caso con equipos de Alcatel) donde se puede apreciar la entrada de las fibras monomodo (cables amarillos en la parte superior) las tarjetas de electrónica que constituyen el ADM propiamente dicho, las fuentes de alimentación y las baterías. Como es habitual en equipos de alta disponibilidad la alimentación se realiza con corriente continua de 48 voltios que se alimentan mediante fuentes de alimentación redundantes. Esto permite asegurar un funcionamiento autónomo del equipo de varias horas en caso de apagón, aun en el caso de que la instalación no disponga de Sistemas de Alimentación Ininterrumpida.</a:t>
            </a:r>
          </a:p>
          <a:p>
            <a:pPr eaLnBrk="1" hangingPunct="1"/>
            <a:r>
              <a:rPr lang="es-ES" smtClean="0"/>
              <a:t>El equipo mostrado aquí está ubicado en el Servicio de Informática de la Universidad de Valencia y soporta las conexiones de la red de Universidades públicas de la Comunidad Valenciana, formada por dos enlaces de 155 Mb/s (uno de la Universidad Politécnica de Valencia y otro del campus de Blasco Ibáñez) así como tres enlaces de 34 Mb/s que corresponden a:</a:t>
            </a:r>
          </a:p>
          <a:p>
            <a:pPr eaLnBrk="1" hangingPunct="1">
              <a:buFontTx/>
              <a:buChar char="•"/>
            </a:pPr>
            <a:r>
              <a:rPr lang="es-ES" smtClean="0"/>
              <a:t>La Universidad Jaume I de Castellón</a:t>
            </a:r>
          </a:p>
          <a:p>
            <a:pPr eaLnBrk="1" hangingPunct="1">
              <a:buFontTx/>
              <a:buChar char="•"/>
            </a:pPr>
            <a:r>
              <a:rPr lang="es-ES" smtClean="0"/>
              <a:t>Las Universidades de Alicante y Miguel Hernández</a:t>
            </a:r>
          </a:p>
          <a:p>
            <a:pPr eaLnBrk="1" hangingPunct="1">
              <a:buFontTx/>
              <a:buChar char="•"/>
            </a:pPr>
            <a:r>
              <a:rPr lang="es-ES" smtClean="0"/>
              <a:t>La Generalitat Valenciana</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24</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947061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p:spPr>
        <p:txBody>
          <a:bodyPr/>
          <a:lstStyle/>
          <a:p>
            <a:r>
              <a:rPr lang="es-ES"/>
              <a:t>Redes Ópticas</a:t>
            </a:r>
          </a:p>
        </p:txBody>
      </p:sp>
      <p:sp>
        <p:nvSpPr>
          <p:cNvPr id="224261" name="Rectangle 2"/>
          <p:cNvSpPr>
            <a:spLocks noGrp="1" noRot="1" noChangeAspect="1" noChangeArrowheads="1" noTextEdit="1"/>
          </p:cNvSpPr>
          <p:nvPr>
            <p:ph type="sldImg"/>
          </p:nvPr>
        </p:nvSpPr>
        <p:spPr>
          <a:xfrm>
            <a:off x="566738" y="487363"/>
            <a:ext cx="5648325" cy="4237037"/>
          </a:xfrm>
          <a:ln/>
        </p:spPr>
      </p:sp>
      <p:sp>
        <p:nvSpPr>
          <p:cNvPr id="224262" name="Rectangle 3"/>
          <p:cNvSpPr>
            <a:spLocks noGrp="1" noChangeArrowheads="1"/>
          </p:cNvSpPr>
          <p:nvPr>
            <p:ph type="body" idx="1"/>
          </p:nvPr>
        </p:nvSpPr>
        <p:spPr>
          <a:noFill/>
          <a:ln/>
        </p:spPr>
        <p:txBody>
          <a:bodyPr/>
          <a:lstStyle/>
          <a:p>
            <a:pPr eaLnBrk="1" hangingPunct="1"/>
            <a:r>
              <a:rPr lang="es-ES" smtClean="0"/>
              <a:t>En esta fotografía se muestra un detalle de la electrónica de un ADM STM-1 con topología de doble anillo. </a:t>
            </a:r>
          </a:p>
          <a:p>
            <a:pPr eaLnBrk="1" hangingPunct="1"/>
            <a:r>
              <a:rPr lang="es-ES" smtClean="0"/>
              <a:t>Como puede verse por las conexiones de fibra monomodo cada anillo está formado por un receptor y un emisor. Un anillo está participando activamente en la transmisión de datos, mientras que el otro se encuentra en modo de respaldo, es decir está dispuesto para entrar en funcionamiento de forma inmediata en caso de fallo del principal.</a:t>
            </a:r>
          </a:p>
          <a:p>
            <a:pPr eaLnBrk="1" hangingPunct="1"/>
            <a:r>
              <a:rPr lang="es-ES" smtClean="0"/>
              <a:t>Este equipo, de la marca Ericsson, se encuentra ubicado en el Servicio de Informática de la Universidad de Valencia y provee un circuito de 155 Mb/s que une la Comunidad Valenciana a RedIRIS. Como es habitual en estos casos se encuentra ubicado en un bastidor provisto de baterías de 48 voltios y fuentes de alimentación redundantes.</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25</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1687027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a:noFill/>
        </p:spPr>
        <p:txBody>
          <a:bodyPr/>
          <a:lstStyle/>
          <a:p>
            <a:r>
              <a:rPr lang="es-ES"/>
              <a:t>Redes Ópticas</a:t>
            </a:r>
          </a:p>
        </p:txBody>
      </p:sp>
      <p:sp>
        <p:nvSpPr>
          <p:cNvPr id="225285" name="Rectangle 1026"/>
          <p:cNvSpPr>
            <a:spLocks noGrp="1" noRot="1" noChangeAspect="1" noChangeArrowheads="1" noTextEdit="1"/>
          </p:cNvSpPr>
          <p:nvPr>
            <p:ph type="sldImg"/>
          </p:nvPr>
        </p:nvSpPr>
        <p:spPr>
          <a:xfrm>
            <a:off x="566738" y="487363"/>
            <a:ext cx="5648325" cy="4237037"/>
          </a:xfrm>
          <a:ln/>
        </p:spPr>
      </p:sp>
      <p:sp>
        <p:nvSpPr>
          <p:cNvPr id="225286" name="Rectangle 1027"/>
          <p:cNvSpPr>
            <a:spLocks noGrp="1" noChangeArrowheads="1"/>
          </p:cNvSpPr>
          <p:nvPr>
            <p:ph type="body" idx="1"/>
          </p:nvPr>
        </p:nvSpPr>
        <p:spPr>
          <a:noFill/>
          <a:ln/>
        </p:spPr>
        <p:txBody>
          <a:bodyPr/>
          <a:lstStyle/>
          <a:p>
            <a:pPr eaLnBrk="1" hangingPunct="1"/>
            <a:r>
              <a:rPr lang="es-ES" smtClean="0"/>
              <a:t>A menudo las redes SONET/SDH requieren topologías complejas que no pueden ser realizadas con un anillo. En estos casos generalmente se recurre a la interconexión de varios anillos, para lo cual se hace uso de los denominados Digital Cross Connect. En la figura se muestran a modo de ejemplo dos anillos interconectados mediante uno de estos dispositivos en el que se han definido seis rutas (de A a F) de las cuales dos (C y D) tienen sus puntos de origen y destino en el anillo izquierdo, otras dos (E y F) los tienen en el anillo derecho, y por último las rutas A y B tienen su origen y destino en anillos diferentes. </a:t>
            </a:r>
          </a:p>
          <a:p>
            <a:pPr eaLnBrk="1" hangingPunct="1"/>
            <a:r>
              <a:rPr lang="es-ES" smtClean="0"/>
              <a:t>En este caso las rutas que solo afectan a un anillo (C, D, E y F) ocupan capacidad únicamente en su anillo, mientras que las rutas A y B ocupan capacidad en ambos. Hay por tanto cuatro rutas STM-1 en cada uno por lo que ambos anillos se encuentran al límite de su capacidad.</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26</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521145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p:spPr>
        <p:txBody>
          <a:bodyPr/>
          <a:lstStyle/>
          <a:p>
            <a:r>
              <a:rPr lang="es-ES"/>
              <a:t>Redes Ópticas</a:t>
            </a:r>
          </a:p>
        </p:txBody>
      </p:sp>
      <p:sp>
        <p:nvSpPr>
          <p:cNvPr id="226309" name="Rectangle 2"/>
          <p:cNvSpPr>
            <a:spLocks noGrp="1" noRot="1" noChangeAspect="1" noChangeArrowheads="1" noTextEdit="1"/>
          </p:cNvSpPr>
          <p:nvPr>
            <p:ph type="sldImg"/>
          </p:nvPr>
        </p:nvSpPr>
        <p:spPr>
          <a:xfrm>
            <a:off x="566738" y="487363"/>
            <a:ext cx="5648325" cy="4237037"/>
          </a:xfrm>
          <a:ln/>
        </p:spPr>
      </p:sp>
      <p:sp>
        <p:nvSpPr>
          <p:cNvPr id="226310" name="Rectangle 3"/>
          <p:cNvSpPr>
            <a:spLocks noGrp="1" noChangeArrowheads="1"/>
          </p:cNvSpPr>
          <p:nvPr>
            <p:ph type="body" idx="1"/>
          </p:nvPr>
        </p:nvSpPr>
        <p:spPr>
          <a:noFill/>
          <a:ln/>
        </p:spPr>
        <p:txBody>
          <a:bodyPr/>
          <a:lstStyle/>
          <a:p>
            <a:pPr eaLnBrk="1" hangingPunct="1"/>
            <a:r>
              <a:rPr lang="es-ES" smtClean="0"/>
              <a:t>La trama STS-1 de SONET se describe normalmente como una matriz de 9 filas por 90 columnas. Cada elemento de la matriz corresponde a un octeto de información, que en el caso de comunicaciones telefónicas representa una conversación. Dado que la telefonía digital utiliza una frecuencia de muestreo de la voz de 8 KHz se producirán 8000 tramas SONET por segundo. A partir de estos datos podemos calcular el caudal que corresponde a un enlace STS-1, que es de 51,84 Mb/s.</a:t>
            </a:r>
          </a:p>
          <a:p>
            <a:pPr eaLnBrk="1" hangingPunct="1"/>
            <a:r>
              <a:rPr lang="es-ES" smtClean="0"/>
              <a:t>No toda la capacidad de la matriz STS-1 está disponible para el usuario. Una parte de ella se reserva para información de control y gestión de SONET; en concreto una columna (9 bytes) se reserva para información de ruta, es decir información que acompañará a la trama desde el origen hasta el destino. Otras tres columnas (27 bytes) se requieren para información de sección y de línea.</a:t>
            </a:r>
          </a:p>
          <a:p>
            <a:pPr eaLnBrk="1" hangingPunct="1"/>
            <a:r>
              <a:rPr lang="es-ES" smtClean="0"/>
              <a:t>Quedan pues 86 columnas (774 bytes) para información del usuario, o carga útil. Esta información enviada 8.000 veces por segundo equivale a un caudal de 49,536 Mb/s.</a:t>
            </a:r>
          </a:p>
          <a:p>
            <a:pPr eaLnBrk="1" hangingPunct="1"/>
            <a:r>
              <a:rPr lang="es-ES" smtClean="0"/>
              <a:t>La trama OC-1 es idéntica en todos los aspectos a la STS-1, su única diferencia se encuentra en que las señales se transmiten de forma óptica y no eléctrica.</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27</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585710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a:noFill/>
        </p:spPr>
        <p:txBody>
          <a:bodyPr/>
          <a:lstStyle/>
          <a:p>
            <a:r>
              <a:rPr lang="es-ES"/>
              <a:t>Redes Ópticas</a:t>
            </a:r>
          </a:p>
        </p:txBody>
      </p:sp>
      <p:sp>
        <p:nvSpPr>
          <p:cNvPr id="227333" name="Rectangle 2"/>
          <p:cNvSpPr>
            <a:spLocks noGrp="1" noRot="1" noChangeAspect="1" noChangeArrowheads="1" noTextEdit="1"/>
          </p:cNvSpPr>
          <p:nvPr>
            <p:ph type="sldImg"/>
          </p:nvPr>
        </p:nvSpPr>
        <p:spPr>
          <a:xfrm>
            <a:off x="566738" y="487363"/>
            <a:ext cx="5648325" cy="4237037"/>
          </a:xfrm>
          <a:ln/>
        </p:spPr>
      </p:sp>
      <p:sp>
        <p:nvSpPr>
          <p:cNvPr id="227334" name="Rectangle 3"/>
          <p:cNvSpPr>
            <a:spLocks noGrp="1" noChangeArrowheads="1"/>
          </p:cNvSpPr>
          <p:nvPr>
            <p:ph type="body" idx="1"/>
          </p:nvPr>
        </p:nvSpPr>
        <p:spPr>
          <a:noFill/>
          <a:ln/>
        </p:spPr>
        <p:txBody>
          <a:bodyPr/>
          <a:lstStyle/>
          <a:p>
            <a:pPr eaLnBrk="1" hangingPunct="1"/>
            <a:r>
              <a:rPr lang="es-ES" dirty="0" smtClean="0"/>
              <a:t>La trama SONET STS-1 es el ‘ladrillo’ con el que se construye la trama de cualquier nivel superior en la jerarquía. Por ejemplo el siguiente nivel habitualmente utilizado, el STS-3, utiliza una trama que es una réplica exacta por triplicado de la trama STS-1; por tanto los caudales brutos y netos son exactamente el triple de los enunciados anteriormente para la trama STS-1.</a:t>
            </a:r>
          </a:p>
          <a:p>
            <a:pPr eaLnBrk="1" hangingPunct="1"/>
            <a:r>
              <a:rPr lang="es-ES" dirty="0" smtClean="0"/>
              <a:t>Podemos imaginar la trama STS-1 como un tren bastante peculiar, formado por un solo vagón con 90 filas y 9 asientos en cada fila. En la primera fila del vagón se encontrarían los ‘conductores’, nueve en total (información de ruta) y en las tres siguientes se encontraría el personal de seguridad (información de sección) y las azafatas (información de línea).</a:t>
            </a:r>
          </a:p>
          <a:p>
            <a:pPr eaLnBrk="1" hangingPunct="1"/>
            <a:r>
              <a:rPr lang="es-ES" dirty="0" smtClean="0"/>
              <a:t>Los ‘trenes’ STS-1 hacen parte de su recorrido solos y otra la hacen combinados de tres en tres, formando ‘trenes’ STS-3. En esa parte del trayecto los tres vagones se enganchan entre sí para ir juntos, pero aún entonces cada vagón mantiene su fila de conductores y sus filas de azafatas y personal de seguridad. Más tarde (en algún ADM) los tres vagones se desengancharán y volverán a viajar de forma independiente como trenes STS-1.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28</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864662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a:noFill/>
        </p:spPr>
        <p:txBody>
          <a:bodyPr/>
          <a:lstStyle/>
          <a:p>
            <a:r>
              <a:rPr lang="es-ES"/>
              <a:t>Redes Ópticas</a:t>
            </a:r>
          </a:p>
        </p:txBody>
      </p:sp>
      <p:sp>
        <p:nvSpPr>
          <p:cNvPr id="228357" name="Rectangle 2"/>
          <p:cNvSpPr>
            <a:spLocks noGrp="1" noRot="1" noChangeAspect="1" noChangeArrowheads="1" noTextEdit="1"/>
          </p:cNvSpPr>
          <p:nvPr>
            <p:ph type="sldImg"/>
          </p:nvPr>
        </p:nvSpPr>
        <p:spPr>
          <a:xfrm>
            <a:off x="566738" y="487363"/>
            <a:ext cx="5648325" cy="4237037"/>
          </a:xfrm>
          <a:ln/>
        </p:spPr>
      </p:sp>
      <p:sp>
        <p:nvSpPr>
          <p:cNvPr id="228358" name="Rectangle 3"/>
          <p:cNvSpPr>
            <a:spLocks noGrp="1" noChangeArrowheads="1"/>
          </p:cNvSpPr>
          <p:nvPr>
            <p:ph type="body" idx="1"/>
          </p:nvPr>
        </p:nvSpPr>
        <p:spPr>
          <a:noFill/>
          <a:ln/>
        </p:spPr>
        <p:txBody>
          <a:bodyPr/>
          <a:lstStyle/>
          <a:p>
            <a:pPr eaLnBrk="1" hangingPunct="1"/>
            <a:r>
              <a:rPr lang="es-ES" smtClean="0"/>
              <a:t>La estructura de la trama fundamental de SDH se describe normalmente como tres matrices de 90 x 9 concatenadas. La información de ruta, línea y sección tiene la misma estructura que en SONET, lo cual permite la compatibilidad. Sin embargo, dado que STM-1 es la trama mínima de SDH y no se puede desmultiplexar en otras menores la información de ruta es común a las tres matrices, por lo que se ha optado por colocar dicha información únicamente una vez en la trama STM-1.</a:t>
            </a:r>
          </a:p>
          <a:p>
            <a:pPr eaLnBrk="1" hangingPunct="1"/>
            <a:r>
              <a:rPr lang="es-ES" smtClean="0"/>
              <a:t>Como consecuencia de esto, aunque la trama STM-1 tiene el mismo caudal en bruto que la STS-3, su caudal útil es algo mayor, es decir tiene un overhead menor gracias a la reducción en la información de ruta.</a:t>
            </a:r>
          </a:p>
          <a:p>
            <a:pPr eaLnBrk="1" hangingPunct="1"/>
            <a:r>
              <a:rPr lang="es-ES" smtClean="0"/>
              <a:t>Los niveles superiores de SDH tienen tramas que son múltiplos exactos de la trama STM-1, con lo que el overhead relativo se mantiene constante.</a:t>
            </a:r>
          </a:p>
          <a:p>
            <a:pPr eaLnBrk="1" hangingPunct="1"/>
            <a:r>
              <a:rPr lang="es-ES" smtClean="0"/>
              <a:t>Para permitir la total compatibilidad de SONET con SDH se ha definido en SONET una trama denominada STS-3c (OC-3c) que corresponde exactamente con el formato de la trama STM-1. La c, que significa ‘catenated’, indica que se han suprimido dos de las tres columnas de información de ruta que en principio le correspondería tener a la trama STS-3. De la misma forma se definen las tramas STS-12c, STS-48c, etc. como equivalentes a la STM-4, STM-16, etc.</a:t>
            </a:r>
          </a:p>
          <a:p>
            <a:pPr eaLnBrk="1" hangingPunct="1"/>
            <a:r>
              <a:rPr lang="es-ES" smtClean="0"/>
              <a:t>Siguiendo con la analogía anterior podemos decir que el tren STM-1 (o STS-3c) está formado por tres vagones enganchados de los que solo el primero tiene fila de conductores. Por consiguiente los tres vagones no pueden nunca separarse, han de realizar juntos todo el trayecto. </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29</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04759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noFill/>
        </p:spPr>
        <p:txBody>
          <a:bodyPr/>
          <a:lstStyle/>
          <a:p>
            <a:r>
              <a:rPr lang="es-ES"/>
              <a:t>Redes Ópticas</a:t>
            </a:r>
          </a:p>
        </p:txBody>
      </p:sp>
      <p:sp>
        <p:nvSpPr>
          <p:cNvPr id="202757" name="Rectangle 2"/>
          <p:cNvSpPr>
            <a:spLocks noGrp="1" noRot="1" noChangeAspect="1" noChangeArrowheads="1" noTextEdit="1"/>
          </p:cNvSpPr>
          <p:nvPr>
            <p:ph type="sldImg"/>
          </p:nvPr>
        </p:nvSpPr>
        <p:spPr>
          <a:xfrm>
            <a:off x="566738" y="487363"/>
            <a:ext cx="5648325" cy="4237037"/>
          </a:xfrm>
          <a:ln/>
        </p:spPr>
      </p:sp>
      <p:sp>
        <p:nvSpPr>
          <p:cNvPr id="202758" name="Rectangle 3"/>
          <p:cNvSpPr>
            <a:spLocks noGrp="1" noChangeArrowheads="1"/>
          </p:cNvSpPr>
          <p:nvPr>
            <p:ph type="body" idx="1"/>
          </p:nvPr>
        </p:nvSpPr>
        <p:spPr>
          <a:noFill/>
          <a:ln/>
        </p:spPr>
        <p:txBody>
          <a:bodyPr/>
          <a:lstStyle/>
          <a:p>
            <a:pPr eaLnBrk="1" hangingPunct="1"/>
            <a:r>
              <a:rPr lang="es-ES" smtClean="0"/>
              <a:t>Las redes telefónicas tienen una estructura altamente jerárquica. Para poder interconectar entre sí las centrales telefónicas es preciso disponer de mecanismos que permitan multiplexar diferentes conversaciones sobre un mismo canal físico. De lo contrario sería preciso tender mangueras de muchos pares para dar cabida a la gran cantidad de comunicaciones que se establecen entre ellas. Dicha multiplexación ha de ser mayor a medida que se asciende en la jerarquía, ya que el número de comunicaciones crece conforme se sube de nivel.</a:t>
            </a:r>
          </a:p>
          <a:p>
            <a:pPr eaLnBrk="1" hangingPunct="1"/>
            <a:r>
              <a:rPr lang="es-ES" smtClean="0"/>
              <a:t>La multiplexación puede realizarse básicamente de dos maneras: por frecuencia (FDM) o por tiempo (TDM). Generalmente se utiliza la TDM ya que se puede utilizar de forma más eficiente en redes digitales, que son las habituales hoy en día.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102224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a:noFill/>
        </p:spPr>
        <p:txBody>
          <a:bodyPr/>
          <a:lstStyle/>
          <a:p>
            <a:r>
              <a:rPr lang="es-ES"/>
              <a:t>Redes Ópticas</a:t>
            </a:r>
          </a:p>
        </p:txBody>
      </p:sp>
      <p:sp>
        <p:nvSpPr>
          <p:cNvPr id="229381" name="Rectangle 2"/>
          <p:cNvSpPr>
            <a:spLocks noGrp="1" noRot="1" noChangeAspect="1" noChangeArrowheads="1" noTextEdit="1"/>
          </p:cNvSpPr>
          <p:nvPr>
            <p:ph type="sldImg"/>
          </p:nvPr>
        </p:nvSpPr>
        <p:spPr>
          <a:xfrm>
            <a:off x="566738" y="487363"/>
            <a:ext cx="5648325" cy="4237037"/>
          </a:xfrm>
          <a:ln/>
        </p:spPr>
      </p:sp>
      <p:sp>
        <p:nvSpPr>
          <p:cNvPr id="22938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30</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495061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p:spPr>
        <p:txBody>
          <a:bodyPr/>
          <a:lstStyle/>
          <a:p>
            <a:r>
              <a:rPr lang="es-ES"/>
              <a:t>Redes Ópticas</a:t>
            </a:r>
          </a:p>
        </p:txBody>
      </p:sp>
      <p:sp>
        <p:nvSpPr>
          <p:cNvPr id="201733" name="Rectangle 2"/>
          <p:cNvSpPr>
            <a:spLocks noGrp="1" noRot="1" noChangeAspect="1" noChangeArrowheads="1" noTextEdit="1"/>
          </p:cNvSpPr>
          <p:nvPr>
            <p:ph type="sldImg"/>
          </p:nvPr>
        </p:nvSpPr>
        <p:spPr>
          <a:xfrm>
            <a:off x="566738" y="487363"/>
            <a:ext cx="5648325" cy="4237037"/>
          </a:xfrm>
          <a:ln/>
        </p:spPr>
      </p:sp>
      <p:sp>
        <p:nvSpPr>
          <p:cNvPr id="20173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31</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410956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a:noFill/>
        </p:spPr>
        <p:txBody>
          <a:bodyPr/>
          <a:lstStyle/>
          <a:p>
            <a:r>
              <a:rPr lang="es-ES"/>
              <a:t>Redes Ópticas</a:t>
            </a:r>
          </a:p>
        </p:txBody>
      </p:sp>
      <p:sp>
        <p:nvSpPr>
          <p:cNvPr id="231429" name="Rectangle 2"/>
          <p:cNvSpPr>
            <a:spLocks noGrp="1" noRot="1" noChangeAspect="1" noChangeArrowheads="1" noTextEdit="1"/>
          </p:cNvSpPr>
          <p:nvPr>
            <p:ph type="sldImg"/>
          </p:nvPr>
        </p:nvSpPr>
        <p:spPr>
          <a:xfrm>
            <a:off x="566738" y="487363"/>
            <a:ext cx="5648325" cy="4237037"/>
          </a:xfrm>
          <a:ln/>
        </p:spPr>
      </p:sp>
      <p:sp>
        <p:nvSpPr>
          <p:cNvPr id="231430" name="Rectangle 3"/>
          <p:cNvSpPr>
            <a:spLocks noGrp="1" noChangeArrowheads="1"/>
          </p:cNvSpPr>
          <p:nvPr>
            <p:ph type="body" idx="1"/>
          </p:nvPr>
        </p:nvSpPr>
        <p:spPr>
          <a:noFill/>
          <a:ln/>
        </p:spPr>
        <p:txBody>
          <a:bodyPr/>
          <a:lstStyle/>
          <a:p>
            <a:pPr eaLnBrk="1" hangingPunct="1"/>
            <a:r>
              <a:rPr lang="es-ES" smtClean="0"/>
              <a:t>Una forma sencilla de evitar los problemas de ATM es prescindir por completo de esta tecnología. En tal caso se maneja desde el router el circuito SONET/SDH como si de un enlace dedicado punto a punto se tratara. Aunque pueda parecer lo más eficiente no es posible acomodar directamente datagramas IP en la parte de carga útil de la trama SONET/SDH, pues hay dos funciones imprescindibles que en ATM realizaba el protocolo de adaptación AAL5: la detección de errores y la delimitación de las tramas a nivel de enlace.</a:t>
            </a:r>
          </a:p>
          <a:p>
            <a:pPr eaLnBrk="1" hangingPunct="1"/>
            <a:r>
              <a:rPr lang="es-ES" smtClean="0"/>
              <a:t>Ambas tareas las desempeña de forma bastante eficiente PPP (Point to Point Protocol), el protocolo de nivel de enlace de IP utilizado en líneas punto a punto. PPP incorpora un delimitador de trama basado en la secuencia ‘01111110’, empleada en toda la familia de protocolos que derivan del HDLC, así como un CRC al final de la trama que permite la detección de errores.  Esta técnica es lo que se conoce habitualmente como POS, abreviatura que se utiliza para significar tanto Packet Over SONET como PPP Over SONET.</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32</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3991059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a:noFill/>
        </p:spPr>
        <p:txBody>
          <a:bodyPr/>
          <a:lstStyle/>
          <a:p>
            <a:r>
              <a:rPr lang="es-ES"/>
              <a:t>Redes Ópticas</a:t>
            </a:r>
          </a:p>
        </p:txBody>
      </p:sp>
      <p:sp>
        <p:nvSpPr>
          <p:cNvPr id="232453" name="Rectangle 2"/>
          <p:cNvSpPr>
            <a:spLocks noGrp="1" noRot="1" noChangeAspect="1" noChangeArrowheads="1" noTextEdit="1"/>
          </p:cNvSpPr>
          <p:nvPr>
            <p:ph type="sldImg"/>
          </p:nvPr>
        </p:nvSpPr>
        <p:spPr>
          <a:xfrm>
            <a:off x="566738" y="487363"/>
            <a:ext cx="5648325" cy="4237037"/>
          </a:xfrm>
          <a:ln/>
        </p:spPr>
      </p:sp>
      <p:sp>
        <p:nvSpPr>
          <p:cNvPr id="232454" name="Rectangle 3"/>
          <p:cNvSpPr>
            <a:spLocks noGrp="1" noChangeArrowheads="1"/>
          </p:cNvSpPr>
          <p:nvPr>
            <p:ph type="body" idx="1"/>
          </p:nvPr>
        </p:nvSpPr>
        <p:spPr>
          <a:noFill/>
          <a:ln/>
        </p:spPr>
        <p:txBody>
          <a:bodyPr/>
          <a:lstStyle/>
          <a:p>
            <a:pPr eaLnBrk="1" hangingPunct="1"/>
            <a:r>
              <a:rPr lang="es-ES" smtClean="0"/>
              <a:t>Con POS prescindimos por completo de la estructura de celdas ATM y de todo su equipamiento característico (conmutadores, interfaces, etc.). Una vez suprimida la capa ATM podemos conectar los routers directamente a la red SONET/SDH, es decir a los ADMs. Sobre éstos configuraremos como antes cuatro circuitos entre cada dos routers vecinos (A con B, B con C, C con D y D con A).</a:t>
            </a:r>
          </a:p>
          <a:p>
            <a:pPr eaLnBrk="1" hangingPunct="1"/>
            <a:r>
              <a:rPr lang="es-ES" smtClean="0"/>
              <a:t>En este caso para poder soportar las dos conexiones de cada sede tenemos que instalar en cada router dos interfaces OC-3c. A cambio ahora podemos transmitir el doble de caudal que antes desde cada router, es decir ahora sí que podemos aprovechar todas las prestaciones que nos ofrece la red WAN.</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33</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993150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a:noFill/>
        </p:spPr>
        <p:txBody>
          <a:bodyPr/>
          <a:lstStyle/>
          <a:p>
            <a:r>
              <a:rPr lang="es-ES"/>
              <a:t>Redes Ópticas</a:t>
            </a:r>
          </a:p>
        </p:txBody>
      </p:sp>
      <p:sp>
        <p:nvSpPr>
          <p:cNvPr id="233477" name="Rectangle 2"/>
          <p:cNvSpPr>
            <a:spLocks noGrp="1" noRot="1" noChangeAspect="1" noChangeArrowheads="1" noTextEdit="1"/>
          </p:cNvSpPr>
          <p:nvPr>
            <p:ph type="sldImg"/>
          </p:nvPr>
        </p:nvSpPr>
        <p:spPr>
          <a:xfrm>
            <a:off x="566738" y="487363"/>
            <a:ext cx="5648325" cy="4237037"/>
          </a:xfrm>
          <a:ln/>
        </p:spPr>
      </p:sp>
      <p:sp>
        <p:nvSpPr>
          <p:cNvPr id="233478" name="Rectangle 3"/>
          <p:cNvSpPr>
            <a:spLocks noGrp="1" noChangeArrowheads="1"/>
          </p:cNvSpPr>
          <p:nvPr>
            <p:ph type="body" idx="1"/>
          </p:nvPr>
        </p:nvSpPr>
        <p:spPr>
          <a:noFill/>
          <a:ln/>
        </p:spPr>
        <p:txBody>
          <a:bodyPr/>
          <a:lstStyle/>
          <a:p>
            <a:pPr eaLnBrk="1" hangingPunct="1"/>
            <a:r>
              <a:rPr lang="es-ES" smtClean="0"/>
              <a:t>Las ventajas obtenidas con la evolución a POS son las siguientes:</a:t>
            </a:r>
          </a:p>
          <a:p>
            <a:pPr eaLnBrk="1" hangingPunct="1">
              <a:buFontTx/>
              <a:buChar char="•"/>
            </a:pPr>
            <a:r>
              <a:rPr lang="es-ES" b="1" smtClean="0"/>
              <a:t>Mayor rendimiento</a:t>
            </a:r>
            <a:r>
              <a:rPr lang="es-ES" smtClean="0"/>
              <a:t> (</a:t>
            </a:r>
            <a:r>
              <a:rPr lang="es-ES" smtClean="0">
                <a:cs typeface="Times New Roman" pitchFamily="18" charset="0"/>
              </a:rPr>
              <a:t>~</a:t>
            </a:r>
            <a:r>
              <a:rPr lang="es-ES" smtClean="0"/>
              <a:t>13%) al sustituir la estructura ATM/AAL5 por PPP, mucho más eficiente.</a:t>
            </a:r>
          </a:p>
          <a:p>
            <a:pPr eaLnBrk="1" hangingPunct="1">
              <a:buFontTx/>
              <a:buChar char="•"/>
            </a:pPr>
            <a:r>
              <a:rPr lang="es-ES" b="1" smtClean="0"/>
              <a:t>Menor costo</a:t>
            </a:r>
            <a:r>
              <a:rPr lang="es-ES" smtClean="0"/>
              <a:t>: además de la supresión de los conmutadores ATM las interfaces POS de los routers son más baratas, pues su electrónica es más sencilla.</a:t>
            </a:r>
          </a:p>
          <a:p>
            <a:pPr eaLnBrk="1" hangingPunct="1">
              <a:buFontTx/>
              <a:buChar char="•"/>
            </a:pPr>
            <a:r>
              <a:rPr lang="es-ES" b="1" smtClean="0"/>
              <a:t>Mayor sencillez</a:t>
            </a:r>
            <a:r>
              <a:rPr lang="es-ES" smtClean="0"/>
              <a:t>: al haber menos equipos que configurar. También se simplifica la configuración de los routers.</a:t>
            </a:r>
          </a:p>
          <a:p>
            <a:pPr eaLnBrk="1" hangingPunct="1"/>
            <a:r>
              <a:rPr lang="es-ES" smtClean="0"/>
              <a:t>A pesar de todo la red aún no es óptima. Debido a la forma como funcionan los anillos SONET/SDH seguimos teniendo uno de los anillos de fibra (el de color verde) reservado ante posibles averías. Esto requiere instalar, además de la fibra física, toda la optoelectrónica necesaria en los ADMs (transmisores y receptores) por lo que el costo es considerable.</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34</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083745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a:noFill/>
        </p:spPr>
        <p:txBody>
          <a:bodyPr/>
          <a:lstStyle/>
          <a:p>
            <a:r>
              <a:rPr lang="es-ES"/>
              <a:t>Redes Ópticas</a:t>
            </a:r>
          </a:p>
        </p:txBody>
      </p:sp>
      <p:sp>
        <p:nvSpPr>
          <p:cNvPr id="234501" name="Rectangle 2"/>
          <p:cNvSpPr>
            <a:spLocks noGrp="1" noRot="1" noChangeAspect="1" noChangeArrowheads="1" noTextEdit="1"/>
          </p:cNvSpPr>
          <p:nvPr>
            <p:ph type="sldImg"/>
          </p:nvPr>
        </p:nvSpPr>
        <p:spPr>
          <a:xfrm>
            <a:off x="566738" y="487363"/>
            <a:ext cx="5648325" cy="4237037"/>
          </a:xfrm>
          <a:ln/>
        </p:spPr>
      </p:sp>
      <p:sp>
        <p:nvSpPr>
          <p:cNvPr id="234502" name="Rectangle 3"/>
          <p:cNvSpPr>
            <a:spLocks noGrp="1" noChangeArrowheads="1"/>
          </p:cNvSpPr>
          <p:nvPr>
            <p:ph type="body" idx="1"/>
          </p:nvPr>
        </p:nvSpPr>
        <p:spPr>
          <a:noFill/>
          <a:ln/>
        </p:spPr>
        <p:txBody>
          <a:bodyPr/>
          <a:lstStyle/>
          <a:p>
            <a:pPr eaLnBrk="1" hangingPunct="1"/>
            <a:r>
              <a:rPr lang="es-ES" smtClean="0"/>
              <a:t>En este ejemplo se muestra una forma habitual de organizar el backbone de una red CATV (televisión por cable), donde coexisten el servicio de datos IP (acceso a Internet mediante cable modem) con el servicio de telefonía tradicional, basado en cable de pares. En las denominadas cabeceras locales, donde termina la red HFC, se utilizan conexiones POS (sobre circuitos SONET/SDH OC-3c por ejemplo) para los routers, y circuitos PDH E3 (o E2 o E1, dependiendo del número de usuarios de la zona) para la telefonía. El equipamiento ATM suele estar ausente de las redes CATV.</a:t>
            </a:r>
          </a:p>
          <a:p>
            <a:pPr eaLnBrk="1" hangingPunct="1"/>
            <a:r>
              <a:rPr lang="es-ES" smtClean="0"/>
              <a:t>El hecho de que la la multiplexación de datos y voz se realice al nivel SONET/SDH supone una menor flexibilidad a la hora de modificar los circuitos, y requiere un reparto estático de la capacidad disponible entre ambos servicios. Esto es posible cuando hay una planificación estricta de los caudales en la red.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35</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64452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a:noFill/>
        </p:spPr>
        <p:txBody>
          <a:bodyPr/>
          <a:lstStyle/>
          <a:p>
            <a:r>
              <a:rPr lang="es-ES"/>
              <a:t>Redes Ópticas</a:t>
            </a:r>
          </a:p>
        </p:txBody>
      </p:sp>
      <p:sp>
        <p:nvSpPr>
          <p:cNvPr id="235525" name="Rectangle 2"/>
          <p:cNvSpPr>
            <a:spLocks noGrp="1" noRot="1" noChangeAspect="1" noChangeArrowheads="1" noTextEdit="1"/>
          </p:cNvSpPr>
          <p:nvPr>
            <p:ph type="sldImg"/>
          </p:nvPr>
        </p:nvSpPr>
        <p:spPr>
          <a:xfrm>
            <a:off x="566738" y="487363"/>
            <a:ext cx="5648325" cy="4237037"/>
          </a:xfrm>
          <a:ln/>
        </p:spPr>
      </p:sp>
      <p:sp>
        <p:nvSpPr>
          <p:cNvPr id="235526" name="Rectangle 3"/>
          <p:cNvSpPr>
            <a:spLocks noGrp="1" noChangeArrowheads="1"/>
          </p:cNvSpPr>
          <p:nvPr>
            <p:ph type="body" idx="1"/>
          </p:nvPr>
        </p:nvSpPr>
        <p:spPr>
          <a:noFill/>
          <a:ln/>
        </p:spPr>
        <p:txBody>
          <a:bodyPr/>
          <a:lstStyle/>
          <a:p>
            <a:pPr eaLnBrk="1" hangingPunct="1"/>
            <a:r>
              <a:rPr lang="es-ES" smtClean="0"/>
              <a:t>Esta es una tarjeta con cuatro interfaces POS de 10 Gb/s (OC-192c) de uno de los routers más potentes del mercado. Obsérvese la diferencia de precio de la interfaz en función del alcance y del tipo de láser utilizado.</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36</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3575827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a:noFill/>
        </p:spPr>
        <p:txBody>
          <a:bodyPr/>
          <a:lstStyle/>
          <a:p>
            <a:r>
              <a:rPr lang="es-ES"/>
              <a:t>Redes Ópticas</a:t>
            </a:r>
          </a:p>
        </p:txBody>
      </p:sp>
      <p:sp>
        <p:nvSpPr>
          <p:cNvPr id="236549" name="Rectangle 2"/>
          <p:cNvSpPr>
            <a:spLocks noGrp="1" noRot="1" noChangeAspect="1" noChangeArrowheads="1" noTextEdit="1"/>
          </p:cNvSpPr>
          <p:nvPr>
            <p:ph type="sldImg"/>
          </p:nvPr>
        </p:nvSpPr>
        <p:spPr>
          <a:xfrm>
            <a:off x="566738" y="487363"/>
            <a:ext cx="5648325" cy="4237037"/>
          </a:xfrm>
          <a:ln/>
        </p:spPr>
      </p:sp>
      <p:sp>
        <p:nvSpPr>
          <p:cNvPr id="236550" name="Rectangle 3"/>
          <p:cNvSpPr>
            <a:spLocks noGrp="1" noChangeArrowheads="1"/>
          </p:cNvSpPr>
          <p:nvPr>
            <p:ph type="body" idx="1"/>
          </p:nvPr>
        </p:nvSpPr>
        <p:spPr>
          <a:noFill/>
          <a:ln/>
        </p:spPr>
        <p:txBody>
          <a:bodyPr/>
          <a:lstStyle/>
          <a:p>
            <a:pPr eaLnBrk="1" hangingPunct="1"/>
            <a:r>
              <a:rPr lang="es-ES" smtClean="0"/>
              <a:t>A pesar de las ventajas que ofrece, el uso de POS sobre redes SONET/SDH presenta algunos inconvenientes debidos fundamentalmente a que se diseñó pensando en el servicio de telefonía, donde la fiabilidad era fundamental. Veamos algunos de esos inconvenientes:</a:t>
            </a:r>
          </a:p>
          <a:p>
            <a:pPr eaLnBrk="1" hangingPunct="1">
              <a:buFontTx/>
              <a:buChar char="•"/>
            </a:pPr>
            <a:r>
              <a:rPr lang="es-ES" smtClean="0"/>
              <a:t>En las topologías en anillo el tráfico sigue un esquema rígido por lo que no siempre va por el camino más corto. Esto requiere mayor cantidad de equipamiento.</a:t>
            </a:r>
          </a:p>
          <a:p>
            <a:pPr eaLnBrk="1" hangingPunct="1">
              <a:buFontTx/>
              <a:buChar char="•"/>
            </a:pPr>
            <a:r>
              <a:rPr lang="es-ES" smtClean="0"/>
              <a:t>La capacidad disponible en la red se ha de asignar de manera estática a cada circuito que se constituye (como si se tratara de PVCs) no siendo factible la reasignación dinámica de capacidades no utilizadas</a:t>
            </a:r>
          </a:p>
          <a:p>
            <a:pPr eaLnBrk="1" hangingPunct="1">
              <a:buFontTx/>
              <a:buChar char="•"/>
            </a:pPr>
            <a:r>
              <a:rPr lang="es-ES" smtClean="0"/>
              <a:t>La topología en anillo requiere tener una fibra de reserva por cada fibra óptica utilizada. La fibra de reserva no se utiliza normalmente, pero ha de estar ahí con todo su equipamiento (transceivers ópticos, etc.) por si falla la otra.</a:t>
            </a:r>
          </a:p>
          <a:p>
            <a:pPr eaLnBrk="1" hangingPunct="1">
              <a:buFontTx/>
              <a:buChar char="•"/>
            </a:pPr>
            <a:r>
              <a:rPr lang="es-ES" smtClean="0"/>
              <a:t>Se da una duplicidad innecesaria de funciones, ya que los mecanismos de recuperación de averías de SONET/SDH desempeñan la misma tarea que OSPF (aunque el tiempo de respuesta es menor).</a:t>
            </a:r>
          </a:p>
          <a:p>
            <a:pPr eaLnBrk="1" hangingPunct="1"/>
            <a:r>
              <a:rPr lang="es-ES" smtClean="0"/>
              <a:t>La solución a todos estos problemas es sencillamente prescindir de la infraestructura SONET/SDH.</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37</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1025871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noFill/>
        </p:spPr>
        <p:txBody>
          <a:bodyPr/>
          <a:lstStyle/>
          <a:p>
            <a:r>
              <a:rPr lang="es-ES"/>
              <a:t>Redes Ópticas</a:t>
            </a:r>
          </a:p>
        </p:txBody>
      </p:sp>
      <p:sp>
        <p:nvSpPr>
          <p:cNvPr id="237573" name="Rectangle 2"/>
          <p:cNvSpPr>
            <a:spLocks noGrp="1" noRot="1" noChangeAspect="1" noChangeArrowheads="1" noTextEdit="1"/>
          </p:cNvSpPr>
          <p:nvPr>
            <p:ph type="sldImg"/>
          </p:nvPr>
        </p:nvSpPr>
        <p:spPr>
          <a:xfrm>
            <a:off x="566738" y="487363"/>
            <a:ext cx="5648325" cy="4237037"/>
          </a:xfrm>
          <a:ln/>
        </p:spPr>
      </p:sp>
      <p:sp>
        <p:nvSpPr>
          <p:cNvPr id="237574" name="Rectangle 3"/>
          <p:cNvSpPr>
            <a:spLocks noGrp="1" noChangeArrowheads="1"/>
          </p:cNvSpPr>
          <p:nvPr>
            <p:ph type="body" idx="1"/>
          </p:nvPr>
        </p:nvSpPr>
        <p:spPr>
          <a:noFill/>
          <a:ln/>
        </p:spPr>
        <p:txBody>
          <a:bodyPr/>
          <a:lstStyle/>
          <a:p>
            <a:pPr eaLnBrk="1" hangingPunct="1"/>
            <a:r>
              <a:rPr lang="es-ES" smtClean="0"/>
              <a:t>Volviendo ahora a nuestro ejemplo de las cuatro sedes, si disponemos de un doble anillo de fibra óptica entre las cuatro podemos suprimir todos los ADMs y enchufar directamente cada router con sus vecinos. Analicemos algunas de las ventajas de esta topología:</a:t>
            </a:r>
          </a:p>
          <a:p>
            <a:pPr eaLnBrk="1" hangingPunct="1">
              <a:buFontTx/>
              <a:buChar char="•"/>
            </a:pPr>
            <a:r>
              <a:rPr lang="es-ES" smtClean="0"/>
              <a:t>Se suprimen los ADMS, con lo que se reduce sensiblemente el costo de la red.</a:t>
            </a:r>
          </a:p>
          <a:p>
            <a:pPr eaLnBrk="1" hangingPunct="1">
              <a:buFontTx/>
              <a:buChar char="•"/>
            </a:pPr>
            <a:r>
              <a:rPr lang="es-ES" smtClean="0"/>
              <a:t>El tráfico discurre siempre por el camino óptimo, de acuerdo con la ruta fijada por OSPF. Por ejemplo tanto el tráfico A</a:t>
            </a:r>
            <a:r>
              <a:rPr lang="es-ES" smtClean="0">
                <a:sym typeface="Symbol" pitchFamily="18" charset="2"/>
              </a:rPr>
              <a:t>B como el B A discurren por el enlace A-B.</a:t>
            </a:r>
          </a:p>
          <a:p>
            <a:pPr eaLnBrk="1" hangingPunct="1">
              <a:buFontTx/>
              <a:buChar char="•"/>
            </a:pPr>
            <a:r>
              <a:rPr lang="es-ES" smtClean="0">
                <a:sym typeface="Symbol" pitchFamily="18" charset="2"/>
              </a:rPr>
              <a:t>La velocidad está determinada exclusivamente </a:t>
            </a:r>
            <a:r>
              <a:rPr lang="es-ES" smtClean="0"/>
              <a:t>por las interfaces disponibles en los routers, por lo que fácilmente se podría aumentar la capacidad a OC-12c, o utilizar en su lugar Gigabit Ethernet.</a:t>
            </a:r>
          </a:p>
          <a:p>
            <a:pPr eaLnBrk="1" hangingPunct="1">
              <a:buFontTx/>
              <a:buChar char="•"/>
            </a:pPr>
            <a:r>
              <a:rPr lang="es-ES" smtClean="0"/>
              <a:t>En caso de fallo de algún enlace OSPF restaura el servicio por el camino alternativo. Sin embargo la recuperación tiene un tiempo de reacción de varios segundos, notablemente superior al de SONET/SDH.</a:t>
            </a:r>
          </a:p>
          <a:p>
            <a:pPr eaLnBrk="1" hangingPunct="1">
              <a:buFontTx/>
              <a:buChar char="•"/>
            </a:pPr>
            <a:r>
              <a:rPr lang="es-ES" smtClean="0"/>
              <a:t>El uso de OSPF permite un reparto dinámico de la capacidad. Por ejemplo si la comunicación A-B por la ruta directa resulta insuficiente OSPF puede decidir desviar parte del tráfico por la ruta alternativa (A-D-C-B)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38</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4026098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a:noFill/>
        </p:spPr>
        <p:txBody>
          <a:bodyPr/>
          <a:lstStyle/>
          <a:p>
            <a:r>
              <a:rPr lang="es-ES"/>
              <a:t>Redes Ópticas</a:t>
            </a:r>
          </a:p>
        </p:txBody>
      </p:sp>
      <p:sp>
        <p:nvSpPr>
          <p:cNvPr id="238597" name="Rectangle 2"/>
          <p:cNvSpPr>
            <a:spLocks noGrp="1" noRot="1" noChangeAspect="1" noChangeArrowheads="1" noTextEdit="1"/>
          </p:cNvSpPr>
          <p:nvPr>
            <p:ph type="sldImg"/>
          </p:nvPr>
        </p:nvSpPr>
        <p:spPr>
          <a:xfrm>
            <a:off x="566738" y="487363"/>
            <a:ext cx="5648325" cy="4237037"/>
          </a:xfrm>
          <a:ln/>
        </p:spPr>
      </p:sp>
      <p:sp>
        <p:nvSpPr>
          <p:cNvPr id="238598" name="Rectangle 3"/>
          <p:cNvSpPr>
            <a:spLocks noGrp="1" noChangeArrowheads="1"/>
          </p:cNvSpPr>
          <p:nvPr>
            <p:ph type="body" idx="1"/>
          </p:nvPr>
        </p:nvSpPr>
        <p:spPr>
          <a:noFill/>
          <a:ln/>
        </p:spPr>
        <p:txBody>
          <a:bodyPr/>
          <a:lstStyle/>
          <a:p>
            <a:pPr eaLnBrk="1" hangingPunct="1"/>
            <a:r>
              <a:rPr lang="es-ES" smtClean="0"/>
              <a:t>Aun cuando se ha suprimido la infraestructura SONET/SDH las interfaces POS de los routers siguen utilizando el formato de trama OC-3c (dentro de la cual acomodan las tramas PPP). El uso de la trama SONET/SDH permite aprovechar en estos casos las herramientas de gestión y monitorización típicas de las redes SONET/SDH.</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39</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69356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p:spPr>
        <p:txBody>
          <a:bodyPr/>
          <a:lstStyle/>
          <a:p>
            <a:r>
              <a:rPr lang="es-ES"/>
              <a:t>Redes Ópticas</a:t>
            </a:r>
          </a:p>
        </p:txBody>
      </p:sp>
      <p:sp>
        <p:nvSpPr>
          <p:cNvPr id="203781" name="Rectangle 2"/>
          <p:cNvSpPr>
            <a:spLocks noGrp="1" noRot="1" noChangeAspect="1" noChangeArrowheads="1" noTextEdit="1"/>
          </p:cNvSpPr>
          <p:nvPr>
            <p:ph type="sldImg"/>
          </p:nvPr>
        </p:nvSpPr>
        <p:spPr>
          <a:xfrm>
            <a:off x="566738" y="487363"/>
            <a:ext cx="5648325" cy="4237037"/>
          </a:xfrm>
          <a:ln/>
        </p:spPr>
      </p:sp>
      <p:sp>
        <p:nvSpPr>
          <p:cNvPr id="20378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397682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a:noFill/>
        </p:spPr>
        <p:txBody>
          <a:bodyPr/>
          <a:lstStyle/>
          <a:p>
            <a:r>
              <a:rPr lang="es-ES"/>
              <a:t>Redes Ópticas</a:t>
            </a:r>
          </a:p>
        </p:txBody>
      </p:sp>
      <p:sp>
        <p:nvSpPr>
          <p:cNvPr id="204805" name="Rectangle 2"/>
          <p:cNvSpPr>
            <a:spLocks noGrp="1" noRot="1" noChangeAspect="1" noChangeArrowheads="1" noTextEdit="1"/>
          </p:cNvSpPr>
          <p:nvPr>
            <p:ph type="sldImg"/>
          </p:nvPr>
        </p:nvSpPr>
        <p:spPr>
          <a:xfrm>
            <a:off x="566738" y="487363"/>
            <a:ext cx="5648325" cy="4237037"/>
          </a:xfrm>
          <a:ln/>
        </p:spPr>
      </p:sp>
      <p:sp>
        <p:nvSpPr>
          <p:cNvPr id="20480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420628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p:spPr>
        <p:txBody>
          <a:bodyPr/>
          <a:lstStyle/>
          <a:p>
            <a:r>
              <a:rPr lang="es-ES"/>
              <a:t>Redes Ópticas</a:t>
            </a:r>
          </a:p>
        </p:txBody>
      </p:sp>
      <p:sp>
        <p:nvSpPr>
          <p:cNvPr id="205829" name="Rectangle 2"/>
          <p:cNvSpPr>
            <a:spLocks noGrp="1" noRot="1" noChangeAspect="1" noChangeArrowheads="1" noTextEdit="1"/>
          </p:cNvSpPr>
          <p:nvPr>
            <p:ph type="sldImg"/>
          </p:nvPr>
        </p:nvSpPr>
        <p:spPr>
          <a:xfrm>
            <a:off x="566738" y="487363"/>
            <a:ext cx="5648325" cy="4237037"/>
          </a:xfrm>
          <a:ln/>
        </p:spPr>
      </p:sp>
      <p:sp>
        <p:nvSpPr>
          <p:cNvPr id="20583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385916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a:noFill/>
        </p:spPr>
        <p:txBody>
          <a:bodyPr/>
          <a:lstStyle/>
          <a:p>
            <a:r>
              <a:rPr lang="es-ES"/>
              <a:t>Redes Ópticas</a:t>
            </a:r>
          </a:p>
        </p:txBody>
      </p:sp>
      <p:sp>
        <p:nvSpPr>
          <p:cNvPr id="206853" name="Rectangle 2"/>
          <p:cNvSpPr>
            <a:spLocks noGrp="1" noRot="1" noChangeAspect="1" noChangeArrowheads="1" noTextEdit="1"/>
          </p:cNvSpPr>
          <p:nvPr>
            <p:ph type="sldImg"/>
          </p:nvPr>
        </p:nvSpPr>
        <p:spPr>
          <a:xfrm>
            <a:off x="566738" y="487363"/>
            <a:ext cx="5648325" cy="4237037"/>
          </a:xfrm>
          <a:ln/>
        </p:spPr>
      </p:sp>
      <p:sp>
        <p:nvSpPr>
          <p:cNvPr id="20685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93672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noFill/>
        </p:spPr>
        <p:txBody>
          <a:bodyPr/>
          <a:lstStyle/>
          <a:p>
            <a:r>
              <a:rPr lang="es-ES"/>
              <a:t>Redes Ópticas</a:t>
            </a:r>
          </a:p>
        </p:txBody>
      </p:sp>
      <p:sp>
        <p:nvSpPr>
          <p:cNvPr id="207877" name="Rectangle 2"/>
          <p:cNvSpPr>
            <a:spLocks noGrp="1" noRot="1" noChangeAspect="1" noChangeArrowheads="1" noTextEdit="1"/>
          </p:cNvSpPr>
          <p:nvPr>
            <p:ph type="sldImg"/>
          </p:nvPr>
        </p:nvSpPr>
        <p:spPr>
          <a:xfrm>
            <a:off x="566738" y="487363"/>
            <a:ext cx="5648325" cy="4237037"/>
          </a:xfrm>
          <a:ln/>
        </p:spPr>
      </p:sp>
      <p:sp>
        <p:nvSpPr>
          <p:cNvPr id="207878" name="Rectangle 3"/>
          <p:cNvSpPr>
            <a:spLocks noGrp="1" noChangeArrowheads="1"/>
          </p:cNvSpPr>
          <p:nvPr>
            <p:ph type="body" idx="1"/>
          </p:nvPr>
        </p:nvSpPr>
        <p:spPr>
          <a:noFill/>
          <a:ln/>
        </p:spPr>
        <p:txBody>
          <a:bodyPr/>
          <a:lstStyle/>
          <a:p>
            <a:pPr eaLnBrk="1" hangingPunct="1"/>
            <a:r>
              <a:rPr lang="es-ES" smtClean="0"/>
              <a:t>Cuando en los años 60 se empezó a utilizar la digitalización para el transporte de voz se estableció una jerarquía de velocidades para la conexión de centrales. Dicha jerarquía, llamada PDH (Plesiochronous Digital Hierarchy)  era diferente para América, Japón y el resto del mundo.</a:t>
            </a:r>
          </a:p>
          <a:p>
            <a:pPr eaLnBrk="1" hangingPunct="1"/>
            <a:r>
              <a:rPr lang="es-ES" smtClean="0"/>
              <a:t>Cuando se multiplexan diferentes señales en una de nivel superior (por ejemplo cuatro E1 en una E2) las señales originales traen cada una su propia señal de reloj o sincronismo. Para agrupar dichas señales es preciso que compartan un sincronismo común, cosa que se consigue intercalando un conjunto de bits de relleno variable en cada una de las señales. Estos bits de relleno permiten multiplexar unas señales que no son realmente síncronas, aunque se aproximan mucho al sincronismo. De ahí viene la denominación plesiócrono, que quiere decir ‘casi’ síncrono.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8</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26675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a:noFill/>
        </p:spPr>
        <p:txBody>
          <a:bodyPr/>
          <a:lstStyle/>
          <a:p>
            <a:r>
              <a:rPr lang="es-ES"/>
              <a:t>Redes Ópticas</a:t>
            </a:r>
          </a:p>
        </p:txBody>
      </p:sp>
      <p:sp>
        <p:nvSpPr>
          <p:cNvPr id="208901" name="Rectangle 2"/>
          <p:cNvSpPr>
            <a:spLocks noGrp="1" noRot="1" noChangeAspect="1" noChangeArrowheads="1" noTextEdit="1"/>
          </p:cNvSpPr>
          <p:nvPr>
            <p:ph type="sldImg"/>
          </p:nvPr>
        </p:nvSpPr>
        <p:spPr>
          <a:xfrm>
            <a:off x="566738" y="487363"/>
            <a:ext cx="5648325" cy="4237037"/>
          </a:xfrm>
          <a:ln/>
        </p:spPr>
      </p:sp>
      <p:sp>
        <p:nvSpPr>
          <p:cNvPr id="20890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a:t>
            </a:fld>
            <a:endParaRPr lang="es-ES" dirty="0"/>
          </a:p>
        </p:txBody>
      </p:sp>
      <p:sp>
        <p:nvSpPr>
          <p:cNvPr id="2" name="Marcador de pie de página 1"/>
          <p:cNvSpPr>
            <a:spLocks noGrp="1"/>
          </p:cNvSpPr>
          <p:nvPr>
            <p:ph type="ftr" sz="quarter" idx="11"/>
          </p:nvPr>
        </p:nvSpPr>
        <p:spPr/>
        <p:txBody>
          <a:bodyPr/>
          <a:lstStyle/>
          <a:p>
            <a:pPr>
              <a:defRPr/>
            </a:pPr>
            <a:r>
              <a:rPr lang="es-ES" smtClean="0"/>
              <a:t>Ampliación Redes</a:t>
            </a:r>
            <a:endParaRPr lang="es-ES"/>
          </a:p>
        </p:txBody>
      </p:sp>
    </p:spTree>
    <p:extLst>
      <p:ext uri="{BB962C8B-B14F-4D97-AF65-F5344CB8AC3E}">
        <p14:creationId xmlns:p14="http://schemas.microsoft.com/office/powerpoint/2010/main" val="82251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0DC4FCDB-32B2-4BEF-B160-28A4CB92D416}" type="slidenum">
              <a:rPr lang="es-ES" smtClean="0"/>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28CA8D4E-02B7-4E4E-A979-E996F7E15274}" type="slidenum">
              <a:rPr lang="es-ES" smtClean="0"/>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C795088B-EEB3-469F-8104-4A10E906BB4F}" type="slidenum">
              <a:rPr lang="es-ES" smtClean="0"/>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75B934D2-A616-4DD7-AAB4-E2004D8F3994}" type="slidenum">
              <a:rPr lang="es-ES" smtClean="0"/>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9D0AE9F7-0922-4AFB-9979-2EA95DE2B510}" type="slidenum">
              <a:rPr lang="es-ES" smtClean="0"/>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658F23D2-BEC3-4ECA-8D12-1C60AD7B7F3B}" type="slidenum">
              <a:rPr lang="es-ES" smtClean="0"/>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1" name="Rectangle 7"/>
          <p:cNvSpPr>
            <a:spLocks noGrp="1" noChangeArrowheads="1"/>
          </p:cNvSpPr>
          <p:nvPr>
            <p:ph type="sldNum" sz="quarter" idx="4"/>
          </p:nvPr>
        </p:nvSpPr>
        <p:spPr bwMode="auto">
          <a:xfrm>
            <a:off x="3563938" y="6510338"/>
            <a:ext cx="2016125"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s-ES" dirty="0" smtClean="0"/>
              <a:t>Ampliación Redes 4-</a:t>
            </a:r>
            <a:fld id="{47E9E421-6485-4887-9EF9-19BA651C299E}" type="slidenum">
              <a:rPr lang="es-ES" smtClean="0"/>
              <a:pPr>
                <a:defRPr/>
              </a:pPr>
              <a:t>‹Nº›</a:t>
            </a:fld>
            <a:endParaRPr lang="es-ES" dirty="0"/>
          </a:p>
        </p:txBody>
      </p:sp>
      <p:sp>
        <p:nvSpPr>
          <p:cNvPr id="1032" name="Text Box 8"/>
          <p:cNvSpPr txBox="1">
            <a:spLocks noChangeArrowheads="1"/>
          </p:cNvSpPr>
          <p:nvPr userDrawn="1"/>
        </p:nvSpPr>
        <p:spPr bwMode="auto">
          <a:xfrm>
            <a:off x="107950" y="6507163"/>
            <a:ext cx="1944688" cy="304800"/>
          </a:xfrm>
          <a:prstGeom prst="rect">
            <a:avLst/>
          </a:prstGeom>
          <a:noFill/>
          <a:ln w="12700">
            <a:noFill/>
            <a:miter lim="800000"/>
            <a:headEnd/>
            <a:tailEnd/>
          </a:ln>
          <a:effectLst/>
        </p:spPr>
        <p:txBody>
          <a:bodyPr wrap="none">
            <a:spAutoFit/>
          </a:bodyPr>
          <a:lstStyle/>
          <a:p>
            <a:pPr>
              <a:defRPr/>
            </a:pPr>
            <a:r>
              <a:rPr lang="es-ES" sz="1400">
                <a:latin typeface="Times New Roman" pitchFamily="18" charset="0"/>
              </a:rPr>
              <a:t>Universidad de Valencia</a:t>
            </a:r>
            <a:endParaRPr lang="es-ES" sz="2400">
              <a:latin typeface="Times New Roman" pitchFamily="18" charset="0"/>
            </a:endParaRPr>
          </a:p>
        </p:txBody>
      </p:sp>
      <p:sp>
        <p:nvSpPr>
          <p:cNvPr id="1033" name="Text Box 9"/>
          <p:cNvSpPr txBox="1">
            <a:spLocks noChangeArrowheads="1"/>
          </p:cNvSpPr>
          <p:nvPr userDrawn="1"/>
        </p:nvSpPr>
        <p:spPr bwMode="auto">
          <a:xfrm>
            <a:off x="7442200" y="6508750"/>
            <a:ext cx="1593850" cy="304800"/>
          </a:xfrm>
          <a:prstGeom prst="rect">
            <a:avLst/>
          </a:prstGeom>
          <a:noFill/>
          <a:ln w="12700">
            <a:noFill/>
            <a:miter lim="800000"/>
            <a:headEnd/>
            <a:tailEnd/>
          </a:ln>
          <a:effectLst/>
        </p:spPr>
        <p:txBody>
          <a:bodyPr wrap="none">
            <a:spAutoFit/>
          </a:bodyPr>
          <a:lstStyle/>
          <a:p>
            <a:pPr>
              <a:defRPr/>
            </a:pPr>
            <a:r>
              <a:rPr lang="es-ES" sz="1400">
                <a:latin typeface="Times New Roman" pitchFamily="18" charset="0"/>
              </a:rPr>
              <a:t>Rogelio Montañana</a:t>
            </a:r>
            <a:endParaRPr lang="es-E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60" r:id="rId5"/>
    <p:sldLayoutId id="2147483661" r:id="rId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https://i.creativecommons.org/l/by-nc-sa/4.0/88x31.pn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4.wmf"/><Relationship Id="rId7"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image" Target="../media/image12.wmf"/></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685800" y="1484784"/>
            <a:ext cx="7772400" cy="1718791"/>
          </a:xfrm>
          <a:prstGeom prst="rect">
            <a:avLst/>
          </a:prstGeom>
          <a:noFill/>
          <a:ln w="9525">
            <a:noFill/>
            <a:miter lim="800000"/>
            <a:headEnd/>
            <a:tailEnd/>
          </a:ln>
        </p:spPr>
        <p:txBody>
          <a:bodyPr anchor="ctr"/>
          <a:lstStyle/>
          <a:p>
            <a:pPr algn="ctr"/>
            <a:r>
              <a:rPr lang="es-ES_tradnl" sz="4000" dirty="0">
                <a:solidFill>
                  <a:schemeClr val="tx2"/>
                </a:solidFill>
                <a:latin typeface="Times New Roman" pitchFamily="18" charset="0"/>
              </a:rPr>
              <a:t>Tema </a:t>
            </a:r>
            <a:r>
              <a:rPr lang="es-ES_tradnl" sz="4000" dirty="0" smtClean="0">
                <a:solidFill>
                  <a:schemeClr val="tx2"/>
                </a:solidFill>
                <a:latin typeface="Times New Roman" pitchFamily="18" charset="0"/>
              </a:rPr>
              <a:t>4</a:t>
            </a:r>
            <a:r>
              <a:rPr lang="es-ES_tradnl" sz="4000" dirty="0">
                <a:solidFill>
                  <a:schemeClr val="tx2"/>
                </a:solidFill>
                <a:latin typeface="Times New Roman" pitchFamily="18" charset="0"/>
              </a:rPr>
              <a:t/>
            </a:r>
            <a:br>
              <a:rPr lang="es-ES_tradnl" sz="4000" dirty="0">
                <a:solidFill>
                  <a:schemeClr val="tx2"/>
                </a:solidFill>
                <a:latin typeface="Times New Roman" pitchFamily="18" charset="0"/>
              </a:rPr>
            </a:br>
            <a:r>
              <a:rPr lang="es-ES_tradnl" sz="4000" dirty="0">
                <a:solidFill>
                  <a:schemeClr val="tx2"/>
                </a:solidFill>
                <a:latin typeface="Times New Roman" pitchFamily="18" charset="0"/>
              </a:rPr>
              <a:t/>
            </a:r>
            <a:br>
              <a:rPr lang="es-ES_tradnl" sz="4000" dirty="0">
                <a:solidFill>
                  <a:schemeClr val="tx2"/>
                </a:solidFill>
                <a:latin typeface="Times New Roman" pitchFamily="18" charset="0"/>
              </a:rPr>
            </a:br>
            <a:r>
              <a:rPr lang="es-ES_tradnl" sz="4000" dirty="0" smtClean="0">
                <a:solidFill>
                  <a:schemeClr val="tx2"/>
                </a:solidFill>
                <a:latin typeface="Times New Roman" pitchFamily="18" charset="0"/>
              </a:rPr>
              <a:t>Jerarquías digitales (PDH y SDH)</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a:t>
            </a:fld>
            <a:endParaRPr lang="es-ES" dirty="0"/>
          </a:p>
        </p:txBody>
      </p:sp>
      <p:sp>
        <p:nvSpPr>
          <p:cNvPr id="5" name="Text Box 5"/>
          <p:cNvSpPr txBox="1">
            <a:spLocks noChangeArrowheads="1"/>
          </p:cNvSpPr>
          <p:nvPr/>
        </p:nvSpPr>
        <p:spPr bwMode="auto">
          <a:xfrm>
            <a:off x="3606114" y="5425479"/>
            <a:ext cx="1811714" cy="338554"/>
          </a:xfrm>
          <a:prstGeom prst="rect">
            <a:avLst/>
          </a:prstGeom>
          <a:noFill/>
          <a:ln w="12700">
            <a:noFill/>
            <a:miter lim="800000"/>
            <a:headEnd/>
            <a:tailEnd/>
          </a:ln>
          <a:effectLst/>
        </p:spPr>
        <p:txBody>
          <a:bodyPr wrap="none">
            <a:spAutoFit/>
          </a:bodyPr>
          <a:lstStyle>
            <a:defPPr>
              <a:defRPr lang="es-E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pPr algn="ctr"/>
            <a:r>
              <a:rPr lang="es-ES" sz="1600" b="0" i="0" dirty="0">
                <a:latin typeface="Times New Roman" panose="02020603050405020304" pitchFamily="18" charset="0"/>
                <a:cs typeface="Times New Roman" panose="02020603050405020304" pitchFamily="18" charset="0"/>
              </a:rPr>
              <a:t>Rogelio </a:t>
            </a:r>
            <a:r>
              <a:rPr lang="es-ES" sz="1600" b="0" i="0" dirty="0" err="1" smtClean="0">
                <a:latin typeface="Times New Roman" panose="02020603050405020304" pitchFamily="18" charset="0"/>
                <a:cs typeface="Times New Roman" panose="02020603050405020304" pitchFamily="18" charset="0"/>
              </a:rPr>
              <a:t>Montañana</a:t>
            </a:r>
            <a:endParaRPr lang="es-ES" sz="1600" b="0" i="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467544" y="6165304"/>
            <a:ext cx="8300414" cy="307777"/>
          </a:xfrm>
          <a:prstGeom prst="rect">
            <a:avLst/>
          </a:prstGeom>
          <a:noFill/>
        </p:spPr>
        <p:txBody>
          <a:bodyPr wrap="none" rtlCol="0">
            <a:spAutoFit/>
          </a:bodyPr>
          <a:lstStyle/>
          <a:p>
            <a:r>
              <a:rPr lang="es-ES" sz="1400" i="0" dirty="0">
                <a:latin typeface="+mj-lt"/>
              </a:rPr>
              <a:t>Esta obra está bajo una </a:t>
            </a:r>
            <a:r>
              <a:rPr lang="es-ES" sz="1400" i="0" u="sng" dirty="0">
                <a:latin typeface="+mj-lt"/>
                <a:hlinkClick r:id="rId3"/>
              </a:rPr>
              <a:t>Licencia </a:t>
            </a:r>
            <a:r>
              <a:rPr lang="es-ES" sz="1400" i="0" u="sng" dirty="0" err="1">
                <a:latin typeface="+mj-lt"/>
                <a:hlinkClick r:id="rId3"/>
              </a:rPr>
              <a:t>Creative</a:t>
            </a:r>
            <a:r>
              <a:rPr lang="es-ES" sz="1400" i="0" u="sng" dirty="0">
                <a:latin typeface="+mj-lt"/>
                <a:hlinkClick r:id="rId3"/>
              </a:rPr>
              <a:t> </a:t>
            </a:r>
            <a:r>
              <a:rPr lang="es-ES" sz="1400" i="0" u="sng" dirty="0" err="1">
                <a:latin typeface="+mj-lt"/>
                <a:hlinkClick r:id="rId3"/>
              </a:rPr>
              <a:t>Commons</a:t>
            </a:r>
            <a:r>
              <a:rPr lang="es-ES" sz="1400" i="0" u="sng" dirty="0">
                <a:latin typeface="+mj-lt"/>
                <a:hlinkClick r:id="rId3"/>
              </a:rPr>
              <a:t> Atribución-</a:t>
            </a:r>
            <a:r>
              <a:rPr lang="es-ES" sz="1400" i="0" u="sng" dirty="0" err="1">
                <a:latin typeface="+mj-lt"/>
                <a:hlinkClick r:id="rId3"/>
              </a:rPr>
              <a:t>NoComercial</a:t>
            </a:r>
            <a:r>
              <a:rPr lang="es-ES" sz="1400" i="0" u="sng" dirty="0">
                <a:latin typeface="+mj-lt"/>
                <a:hlinkClick r:id="rId3"/>
              </a:rPr>
              <a:t>-</a:t>
            </a:r>
            <a:r>
              <a:rPr lang="es-ES" sz="1400" i="0" u="sng" dirty="0" err="1">
                <a:latin typeface="+mj-lt"/>
                <a:hlinkClick r:id="rId3"/>
              </a:rPr>
              <a:t>CompartirIgual</a:t>
            </a:r>
            <a:r>
              <a:rPr lang="es-ES" sz="1400" i="0" u="sng" dirty="0">
                <a:latin typeface="+mj-lt"/>
                <a:hlinkClick r:id="rId3"/>
              </a:rPr>
              <a:t> 4.0 Internacional</a:t>
            </a:r>
            <a:r>
              <a:rPr lang="es-ES" sz="1400" i="0" dirty="0">
                <a:latin typeface="+mj-lt"/>
              </a:rPr>
              <a:t>. </a:t>
            </a:r>
          </a:p>
        </p:txBody>
      </p:sp>
      <p:pic>
        <p:nvPicPr>
          <p:cNvPr id="7" name="Picture 1" descr="Licencia Creative Common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61536" y="5841681"/>
            <a:ext cx="838200" cy="296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5800" y="404813"/>
            <a:ext cx="7772400" cy="1143000"/>
          </a:xfrm>
        </p:spPr>
        <p:txBody>
          <a:bodyPr/>
          <a:lstStyle/>
          <a:p>
            <a:pPr eaLnBrk="1" hangingPunct="1"/>
            <a:r>
              <a:rPr lang="es-ES" sz="3600" smtClean="0"/>
              <a:t>Los cinco problemas de la jerarquía PDH</a:t>
            </a:r>
          </a:p>
        </p:txBody>
      </p:sp>
      <p:sp>
        <p:nvSpPr>
          <p:cNvPr id="12292" name="Rectangle 3"/>
          <p:cNvSpPr>
            <a:spLocks noGrp="1" noChangeArrowheads="1"/>
          </p:cNvSpPr>
          <p:nvPr>
            <p:ph type="body" idx="1"/>
          </p:nvPr>
        </p:nvSpPr>
        <p:spPr>
          <a:xfrm>
            <a:off x="685800" y="1484313"/>
            <a:ext cx="7772400" cy="4611687"/>
          </a:xfrm>
        </p:spPr>
        <p:txBody>
          <a:bodyPr/>
          <a:lstStyle/>
          <a:p>
            <a:pPr marL="609600" indent="-609600" eaLnBrk="1" hangingPunct="1">
              <a:lnSpc>
                <a:spcPct val="80000"/>
              </a:lnSpc>
              <a:buFontTx/>
              <a:buAutoNum type="arabicPeriod"/>
            </a:pPr>
            <a:r>
              <a:rPr lang="es-ES" sz="2800" smtClean="0"/>
              <a:t>Incompatibilidad intercontinental</a:t>
            </a:r>
          </a:p>
          <a:p>
            <a:pPr marL="609600" indent="-609600" eaLnBrk="1" hangingPunct="1">
              <a:lnSpc>
                <a:spcPct val="80000"/>
              </a:lnSpc>
              <a:buFontTx/>
              <a:buAutoNum type="arabicPeriod"/>
            </a:pPr>
            <a:r>
              <a:rPr lang="es-ES" sz="2800" smtClean="0"/>
              <a:t>No pensada para fibra óptica (diseñada en los años 70)</a:t>
            </a:r>
          </a:p>
          <a:p>
            <a:pPr marL="609600" indent="-609600" eaLnBrk="1" hangingPunct="1">
              <a:lnSpc>
                <a:spcPct val="80000"/>
              </a:lnSpc>
              <a:buFontTx/>
              <a:buAutoNum type="arabicPeriod"/>
            </a:pPr>
            <a:r>
              <a:rPr lang="es-ES" sz="2800" smtClean="0"/>
              <a:t>Capacidades máximas bajas: Japón 98 Mb/s, Norteamérica 274 Mb/s, Resto mundo 139 Mb/s</a:t>
            </a:r>
          </a:p>
          <a:p>
            <a:pPr marL="609600" indent="-609600" eaLnBrk="1" hangingPunct="1">
              <a:lnSpc>
                <a:spcPct val="80000"/>
              </a:lnSpc>
              <a:buFontTx/>
              <a:buAutoNum type="arabicPeriod"/>
            </a:pPr>
            <a:r>
              <a:rPr lang="es-ES" sz="2800" smtClean="0"/>
              <a:t>Carece de herramientas de gestión y de mecanismos de tolerancia a fallos</a:t>
            </a:r>
          </a:p>
          <a:p>
            <a:pPr marL="609600" indent="-609600" eaLnBrk="1" hangingPunct="1">
              <a:lnSpc>
                <a:spcPct val="80000"/>
              </a:lnSpc>
              <a:buFontTx/>
              <a:buAutoNum type="arabicPeriod"/>
            </a:pPr>
            <a:r>
              <a:rPr lang="es-ES" sz="2800" smtClean="0"/>
              <a:t>Los relojes no estan perfectamente sincronizados. Se utilizan bits de relleno para ajustarlos. Esto impide el multiplexado/desmultiplexado entre niveles jerárquicos no consecutivos</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10</a:t>
            </a:fld>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4100" name="Rectangle 3"/>
          <p:cNvSpPr>
            <a:spLocks noGrp="1" noChangeArrowheads="1"/>
          </p:cNvSpPr>
          <p:nvPr>
            <p:ph type="body" idx="1"/>
          </p:nvPr>
        </p:nvSpPr>
        <p:spPr/>
        <p:txBody>
          <a:bodyPr/>
          <a:lstStyle/>
          <a:p>
            <a:pPr eaLnBrk="1" hangingPunct="1"/>
            <a:r>
              <a:rPr lang="es-ES_tradnl" sz="2800" dirty="0" err="1" smtClean="0"/>
              <a:t>Multiplexación</a:t>
            </a:r>
            <a:r>
              <a:rPr lang="es-ES_tradnl" sz="2800" dirty="0" smtClean="0"/>
              <a:t> TDM. Jerarquía PDH</a:t>
            </a:r>
          </a:p>
          <a:p>
            <a:pPr eaLnBrk="1" hangingPunct="1"/>
            <a:r>
              <a:rPr lang="es-ES_tradnl" sz="2800" b="1" dirty="0" smtClean="0">
                <a:solidFill>
                  <a:srgbClr val="FF0000"/>
                </a:solidFill>
              </a:rPr>
              <a:t>Jerarquía SDH</a:t>
            </a:r>
          </a:p>
          <a:p>
            <a:pPr eaLnBrk="1" hangingPunct="1"/>
            <a:r>
              <a:rPr lang="es-ES_tradnl" sz="2800" dirty="0" smtClean="0"/>
              <a:t>POS (</a:t>
            </a:r>
            <a:r>
              <a:rPr lang="es-ES_tradnl" sz="2800" dirty="0" err="1" smtClean="0"/>
              <a:t>Packet</a:t>
            </a:r>
            <a:r>
              <a:rPr lang="es-ES_tradnl" sz="2800" dirty="0" smtClean="0"/>
              <a:t> </a:t>
            </a:r>
            <a:r>
              <a:rPr lang="es-ES_tradnl" sz="2800" dirty="0" err="1" smtClean="0"/>
              <a:t>Over</a:t>
            </a:r>
            <a:r>
              <a:rPr lang="es-ES_tradnl" sz="2800" dirty="0" smtClean="0"/>
              <a:t> SONET)</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11</a:t>
            </a:fld>
            <a:endParaRPr lang="es-ES" dirty="0"/>
          </a:p>
        </p:txBody>
      </p:sp>
    </p:spTree>
    <p:extLst>
      <p:ext uri="{BB962C8B-B14F-4D97-AF65-F5344CB8AC3E}">
        <p14:creationId xmlns:p14="http://schemas.microsoft.com/office/powerpoint/2010/main" val="3934012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188913"/>
            <a:ext cx="7772400" cy="1143000"/>
          </a:xfrm>
        </p:spPr>
        <p:txBody>
          <a:bodyPr/>
          <a:lstStyle/>
          <a:p>
            <a:pPr eaLnBrk="1" hangingPunct="1"/>
            <a:r>
              <a:rPr lang="es-ES" smtClean="0"/>
              <a:t>Jerarquía digital SONET/SDH</a:t>
            </a:r>
          </a:p>
        </p:txBody>
      </p:sp>
      <p:sp>
        <p:nvSpPr>
          <p:cNvPr id="13316" name="Rectangle 3"/>
          <p:cNvSpPr>
            <a:spLocks noGrp="1" noChangeArrowheads="1"/>
          </p:cNvSpPr>
          <p:nvPr>
            <p:ph type="body" idx="1"/>
          </p:nvPr>
        </p:nvSpPr>
        <p:spPr>
          <a:xfrm>
            <a:off x="685800" y="1341438"/>
            <a:ext cx="7772400" cy="4967287"/>
          </a:xfrm>
        </p:spPr>
        <p:txBody>
          <a:bodyPr/>
          <a:lstStyle/>
          <a:p>
            <a:pPr eaLnBrk="1" hangingPunct="1">
              <a:lnSpc>
                <a:spcPct val="80000"/>
              </a:lnSpc>
            </a:pPr>
            <a:r>
              <a:rPr lang="es-ES" sz="2200" smtClean="0"/>
              <a:t>SONET (Synchronous Optical NETwork) es una jerarquía digital TDM desarrollada por los laboratorios Bell y estandarizado por ANSI en 1984 (T1.105). Se usa en EEUU y Canadá</a:t>
            </a:r>
          </a:p>
          <a:p>
            <a:pPr eaLnBrk="1" hangingPunct="1">
              <a:lnSpc>
                <a:spcPct val="80000"/>
              </a:lnSpc>
            </a:pPr>
            <a:r>
              <a:rPr lang="es-ES" sz="2200" smtClean="0"/>
              <a:t>La base de SONET es la señal STS-1 u OC-1 que tiene un caudal de </a:t>
            </a:r>
            <a:r>
              <a:rPr lang="es-ES" sz="2200" b="1" smtClean="0"/>
              <a:t>51,84 Mb/s</a:t>
            </a:r>
            <a:r>
              <a:rPr lang="es-ES" sz="2200" smtClean="0"/>
              <a:t>. Las demás señales de la jerarquía (STS-n u OC-n) tienen caudales que son n*51,84 Mb/s</a:t>
            </a:r>
          </a:p>
          <a:p>
            <a:pPr eaLnBrk="1" hangingPunct="1">
              <a:lnSpc>
                <a:spcPct val="80000"/>
              </a:lnSpc>
            </a:pPr>
            <a:r>
              <a:rPr lang="es-ES" sz="2200" smtClean="0"/>
              <a:t>SDH (Synchronous Digital Hierarchy) es un estándar aprobado en 1989 por la ITU-T (G.707). Es muy similar a SONET, la principal diferencia es que su señal base, STM-1, tiene un caudal de </a:t>
            </a:r>
            <a:r>
              <a:rPr lang="es-ES" sz="2200" b="1" smtClean="0"/>
              <a:t>155,52 Mb/s</a:t>
            </a:r>
            <a:r>
              <a:rPr lang="es-ES" sz="2200" smtClean="0"/>
              <a:t>, exactamente el triple que SONET</a:t>
            </a:r>
          </a:p>
          <a:p>
            <a:pPr eaLnBrk="1" hangingPunct="1">
              <a:lnSpc>
                <a:spcPct val="80000"/>
              </a:lnSpc>
            </a:pPr>
            <a:r>
              <a:rPr lang="es-ES" sz="2200" smtClean="0"/>
              <a:t>Los caudales estandarizados de SONET siempre son múltiplos 3x de STS-1 para que sean compatibles con SDH</a:t>
            </a:r>
          </a:p>
          <a:p>
            <a:pPr eaLnBrk="1" hangingPunct="1">
              <a:lnSpc>
                <a:spcPct val="80000"/>
              </a:lnSpc>
            </a:pPr>
            <a:r>
              <a:rPr lang="es-ES_tradnl" sz="2200" smtClean="0"/>
              <a:t>Los estándares SONET/SDH se desarrollaron a la vez que ATM con el objetivo de que se complementaran. SONET/SDH abarca el nivel fisico y ATM los niveles de enlace, de red y de transporte</a:t>
            </a:r>
            <a:endParaRPr lang="es-ES" sz="220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12</a:t>
            </a:fld>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15900" y="331788"/>
            <a:ext cx="8677275" cy="1296987"/>
          </a:xfrm>
        </p:spPr>
        <p:txBody>
          <a:bodyPr/>
          <a:lstStyle/>
          <a:p>
            <a:pPr eaLnBrk="1" hangingPunct="1"/>
            <a:r>
              <a:rPr lang="es-ES" smtClean="0"/>
              <a:t>Jerarquía SONET/SDH</a:t>
            </a:r>
            <a:r>
              <a:rPr lang="es-ES" sz="3600" smtClean="0"/>
              <a:t/>
            </a:r>
            <a:br>
              <a:rPr lang="es-ES" sz="3600" smtClean="0"/>
            </a:br>
            <a:r>
              <a:rPr lang="es-ES" sz="3600" smtClean="0"/>
              <a:t>Velocidades estandarizadas</a:t>
            </a:r>
          </a:p>
        </p:txBody>
      </p:sp>
      <p:graphicFrame>
        <p:nvGraphicFramePr>
          <p:cNvPr id="1146963" name="Group 83"/>
          <p:cNvGraphicFramePr>
            <a:graphicFrameLocks noGrp="1"/>
          </p:cNvGraphicFramePr>
          <p:nvPr>
            <p:ph idx="1"/>
          </p:nvPr>
        </p:nvGraphicFramePr>
        <p:xfrm>
          <a:off x="685800" y="2352675"/>
          <a:ext cx="7972425" cy="2743200"/>
        </p:xfrm>
        <a:graphic>
          <a:graphicData uri="http://schemas.openxmlformats.org/drawingml/2006/table">
            <a:tbl>
              <a:tblPr/>
              <a:tblGrid>
                <a:gridCol w="2674938"/>
                <a:gridCol w="2335212"/>
                <a:gridCol w="1530350"/>
                <a:gridCol w="1431925"/>
              </a:tblGrid>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Denominación SONET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Denominación SDH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Caudal total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Caudal útil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(Mb/s)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STS-3 / OC-3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STM-1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155,520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150,336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STS-12 / OC-12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STM-4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622,080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601,344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STS-48 / OC-48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STM-16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2488,320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2405,376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STS-192 / OC-192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STM-64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9953,280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9621,504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STS-768/OC-768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STM-256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39813,12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38486,016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7" name="Text Box 65"/>
          <p:cNvSpPr txBox="1">
            <a:spLocks noChangeArrowheads="1"/>
          </p:cNvSpPr>
          <p:nvPr/>
        </p:nvSpPr>
        <p:spPr bwMode="auto">
          <a:xfrm>
            <a:off x="611188" y="5373688"/>
            <a:ext cx="4800600" cy="730250"/>
          </a:xfrm>
          <a:prstGeom prst="rect">
            <a:avLst/>
          </a:prstGeom>
          <a:noFill/>
          <a:ln w="12700">
            <a:noFill/>
            <a:miter lim="800000"/>
            <a:headEnd/>
            <a:tailEnd/>
          </a:ln>
        </p:spPr>
        <p:txBody>
          <a:bodyPr wrap="none">
            <a:spAutoFit/>
          </a:bodyPr>
          <a:lstStyle/>
          <a:p>
            <a:pPr eaLnBrk="0" hangingPunct="0"/>
            <a:r>
              <a:rPr lang="es-ES_tradnl" sz="1400">
                <a:latin typeface="Times New Roman" pitchFamily="18" charset="0"/>
              </a:rPr>
              <a:t>STS: Synchronous Transfer Signal (interfaz eléctrico)</a:t>
            </a:r>
          </a:p>
          <a:p>
            <a:pPr eaLnBrk="0" hangingPunct="0"/>
            <a:r>
              <a:rPr lang="es-ES_tradnl" sz="1400">
                <a:latin typeface="Times New Roman" pitchFamily="18" charset="0"/>
              </a:rPr>
              <a:t>OC: Optical Carrier (interfaz óptico)</a:t>
            </a:r>
          </a:p>
          <a:p>
            <a:pPr eaLnBrk="0" hangingPunct="0"/>
            <a:r>
              <a:rPr lang="es-ES_tradnl" sz="1400">
                <a:latin typeface="Times New Roman" pitchFamily="18" charset="0"/>
              </a:rPr>
              <a:t>STM: Synchronous Transfer Module (interfaz óptico o eléctrico)</a:t>
            </a:r>
            <a:endParaRPr lang="es-ES" sz="1400">
              <a:latin typeface="Times New Roman" pitchFamily="18" charset="0"/>
            </a:endParaRPr>
          </a:p>
        </p:txBody>
      </p:sp>
      <p:sp>
        <p:nvSpPr>
          <p:cNvPr id="9" name="8 Marcador de número de diapositiva"/>
          <p:cNvSpPr>
            <a:spLocks noGrp="1"/>
          </p:cNvSpPr>
          <p:nvPr>
            <p:ph type="sldNum" sz="quarter" idx="10"/>
          </p:nvPr>
        </p:nvSpPr>
        <p:spPr/>
        <p:txBody>
          <a:bodyPr/>
          <a:lstStyle/>
          <a:p>
            <a:pPr>
              <a:defRPr/>
            </a:pPr>
            <a:r>
              <a:rPr lang="es-ES" smtClean="0"/>
              <a:t>Ampliación Redes 4-</a:t>
            </a:r>
            <a:fld id="{9D0AE9F7-0922-4AFB-9979-2EA95DE2B510}" type="slidenum">
              <a:rPr lang="es-ES" smtClean="0"/>
              <a:pPr>
                <a:defRPr/>
              </a:pPr>
              <a:t>13</a:t>
            </a:fld>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457200"/>
            <a:ext cx="7696200" cy="838200"/>
          </a:xfrm>
        </p:spPr>
        <p:txBody>
          <a:bodyPr/>
          <a:lstStyle/>
          <a:p>
            <a:pPr eaLnBrk="1" hangingPunct="1"/>
            <a:r>
              <a:rPr lang="es-ES" sz="4000" smtClean="0"/>
              <a:t>Las </a:t>
            </a:r>
            <a:r>
              <a:rPr lang="es-ES" sz="4000" u="sng" smtClean="0"/>
              <a:t>seis</a:t>
            </a:r>
            <a:r>
              <a:rPr lang="es-ES" sz="4000" smtClean="0"/>
              <a:t> soluciones de</a:t>
            </a:r>
            <a:r>
              <a:rPr lang="es-ES_tradnl" sz="4000" smtClean="0"/>
              <a:t> SONET/S</a:t>
            </a:r>
            <a:r>
              <a:rPr lang="es-ES" sz="4000" smtClean="0"/>
              <a:t>DH</a:t>
            </a:r>
          </a:p>
        </p:txBody>
      </p:sp>
      <p:sp>
        <p:nvSpPr>
          <p:cNvPr id="15364" name="Rectangle 3"/>
          <p:cNvSpPr>
            <a:spLocks noGrp="1" noChangeArrowheads="1"/>
          </p:cNvSpPr>
          <p:nvPr>
            <p:ph type="body" idx="1"/>
          </p:nvPr>
        </p:nvSpPr>
        <p:spPr>
          <a:xfrm>
            <a:off x="611188" y="1676400"/>
            <a:ext cx="8134350" cy="4572000"/>
          </a:xfrm>
        </p:spPr>
        <p:txBody>
          <a:bodyPr/>
          <a:lstStyle/>
          <a:p>
            <a:pPr marL="609600" indent="-609600" eaLnBrk="1" hangingPunct="1">
              <a:lnSpc>
                <a:spcPct val="90000"/>
              </a:lnSpc>
              <a:buFontTx/>
              <a:buAutoNum type="arabicPeriod"/>
            </a:pPr>
            <a:r>
              <a:rPr lang="es-ES" sz="2400" smtClean="0"/>
              <a:t>El sistema americano (SONET) no es idéntico al internacional (SDH) pero ambos son </a:t>
            </a:r>
            <a:r>
              <a:rPr lang="es-ES" sz="2400" b="1" smtClean="0"/>
              <a:t>compatibles</a:t>
            </a:r>
          </a:p>
          <a:p>
            <a:pPr marL="609600" indent="-609600" eaLnBrk="1" hangingPunct="1">
              <a:lnSpc>
                <a:spcPct val="90000"/>
              </a:lnSpc>
              <a:buFontTx/>
              <a:buAutoNum type="arabicPeriod"/>
            </a:pPr>
            <a:r>
              <a:rPr lang="es-ES" sz="2400" smtClean="0"/>
              <a:t>Define interfaces de </a:t>
            </a:r>
            <a:r>
              <a:rPr lang="es-ES" sz="2400" b="1" smtClean="0"/>
              <a:t>fibra óptica</a:t>
            </a:r>
          </a:p>
          <a:p>
            <a:pPr marL="609600" indent="-609600" eaLnBrk="1" hangingPunct="1">
              <a:lnSpc>
                <a:spcPct val="90000"/>
              </a:lnSpc>
              <a:buFontTx/>
              <a:buAutoNum type="arabicPeriod"/>
            </a:pPr>
            <a:r>
              <a:rPr lang="es-ES" sz="2400" smtClean="0"/>
              <a:t>La capacidad llega, de momento,  a </a:t>
            </a:r>
            <a:r>
              <a:rPr lang="es-ES" sz="2400" b="1" smtClean="0"/>
              <a:t>40 Gb/s</a:t>
            </a:r>
            <a:r>
              <a:rPr lang="es-ES" sz="2400" smtClean="0"/>
              <a:t>, pero es ampliable (aunque 40 Gb/s ya es </a:t>
            </a:r>
            <a:r>
              <a:rPr lang="es-ES" sz="2400" b="1" smtClean="0"/>
              <a:t>muy</a:t>
            </a:r>
            <a:r>
              <a:rPr lang="es-ES" sz="2400" smtClean="0"/>
              <a:t> caro)</a:t>
            </a:r>
          </a:p>
          <a:p>
            <a:pPr marL="609600" indent="-609600" eaLnBrk="1" hangingPunct="1">
              <a:lnSpc>
                <a:spcPct val="90000"/>
              </a:lnSpc>
              <a:buFontTx/>
              <a:buAutoNum type="arabicPeriod"/>
            </a:pPr>
            <a:r>
              <a:rPr lang="es-ES" sz="2400" smtClean="0"/>
              <a:t>Se dispone de herramientas de </a:t>
            </a:r>
            <a:r>
              <a:rPr lang="es-ES" sz="2400" b="1" smtClean="0"/>
              <a:t>gestión y tolerancia a fallos</a:t>
            </a:r>
            <a:r>
              <a:rPr lang="es-ES" sz="2400" smtClean="0"/>
              <a:t> (la red en anillo recupera averías en 50 ms)</a:t>
            </a:r>
          </a:p>
          <a:p>
            <a:pPr marL="609600" indent="-609600" eaLnBrk="1" hangingPunct="1">
              <a:lnSpc>
                <a:spcPct val="90000"/>
              </a:lnSpc>
              <a:buFontTx/>
              <a:buAutoNum type="arabicPeriod"/>
            </a:pPr>
            <a:r>
              <a:rPr lang="es-ES" sz="2400" smtClean="0"/>
              <a:t>Utiliza relojes síncronos y punteros; esto permite el multiplexado/desmultiplexado de niveles jerárquicos no consecutivos</a:t>
            </a:r>
          </a:p>
          <a:p>
            <a:pPr marL="609600" indent="-609600" eaLnBrk="1" hangingPunct="1">
              <a:lnSpc>
                <a:spcPct val="90000"/>
              </a:lnSpc>
              <a:buFontTx/>
              <a:buAutoNum type="arabicPeriod"/>
            </a:pPr>
            <a:r>
              <a:rPr lang="es-ES" sz="2400" smtClean="0"/>
              <a:t>Permite seguir utilizando PDH en enlaces de menor capacidad</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14</a:t>
            </a:fld>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133600" y="2222500"/>
            <a:ext cx="425450" cy="933450"/>
          </a:xfrm>
          <a:prstGeom prst="rect">
            <a:avLst/>
          </a:prstGeom>
          <a:solidFill>
            <a:schemeClr val="accent1"/>
          </a:solidFill>
          <a:ln w="12700">
            <a:solidFill>
              <a:schemeClr val="tx1"/>
            </a:solidFill>
            <a:miter lim="800000"/>
            <a:headEnd/>
            <a:tailEnd/>
          </a:ln>
        </p:spPr>
        <p:txBody>
          <a:bodyPr wrap="none" anchor="ctr"/>
          <a:lstStyle/>
          <a:p>
            <a:endParaRPr lang="es-ES"/>
          </a:p>
        </p:txBody>
      </p:sp>
      <p:sp>
        <p:nvSpPr>
          <p:cNvPr id="16388" name="Rectangle 3"/>
          <p:cNvSpPr>
            <a:spLocks noChangeArrowheads="1"/>
          </p:cNvSpPr>
          <p:nvPr/>
        </p:nvSpPr>
        <p:spPr bwMode="auto">
          <a:xfrm>
            <a:off x="2133600" y="3359150"/>
            <a:ext cx="425450" cy="933450"/>
          </a:xfrm>
          <a:prstGeom prst="rect">
            <a:avLst/>
          </a:prstGeom>
          <a:solidFill>
            <a:schemeClr val="accent1"/>
          </a:solidFill>
          <a:ln w="12700">
            <a:solidFill>
              <a:schemeClr val="tx1"/>
            </a:solidFill>
            <a:miter lim="800000"/>
            <a:headEnd/>
            <a:tailEnd/>
          </a:ln>
        </p:spPr>
        <p:txBody>
          <a:bodyPr wrap="none" anchor="ctr"/>
          <a:lstStyle/>
          <a:p>
            <a:endParaRPr lang="es-ES"/>
          </a:p>
        </p:txBody>
      </p:sp>
      <p:sp>
        <p:nvSpPr>
          <p:cNvPr id="16389" name="Line 4"/>
          <p:cNvSpPr>
            <a:spLocks noChangeShapeType="1"/>
          </p:cNvSpPr>
          <p:nvPr/>
        </p:nvSpPr>
        <p:spPr bwMode="auto">
          <a:xfrm>
            <a:off x="1651000" y="2317750"/>
            <a:ext cx="444500" cy="0"/>
          </a:xfrm>
          <a:prstGeom prst="line">
            <a:avLst/>
          </a:prstGeom>
          <a:noFill/>
          <a:ln w="12700">
            <a:solidFill>
              <a:schemeClr val="tx1"/>
            </a:solidFill>
            <a:round/>
            <a:headEnd/>
            <a:tailEnd type="triangle" w="med" len="med"/>
          </a:ln>
        </p:spPr>
        <p:txBody>
          <a:bodyPr/>
          <a:lstStyle/>
          <a:p>
            <a:endParaRPr lang="es-ES"/>
          </a:p>
        </p:txBody>
      </p:sp>
      <p:sp>
        <p:nvSpPr>
          <p:cNvPr id="16390" name="Line 5"/>
          <p:cNvSpPr>
            <a:spLocks noChangeShapeType="1"/>
          </p:cNvSpPr>
          <p:nvPr/>
        </p:nvSpPr>
        <p:spPr bwMode="auto">
          <a:xfrm>
            <a:off x="1651000" y="2590800"/>
            <a:ext cx="444500" cy="0"/>
          </a:xfrm>
          <a:prstGeom prst="line">
            <a:avLst/>
          </a:prstGeom>
          <a:noFill/>
          <a:ln w="12700">
            <a:solidFill>
              <a:schemeClr val="tx1"/>
            </a:solidFill>
            <a:round/>
            <a:headEnd/>
            <a:tailEnd type="triangle" w="med" len="med"/>
          </a:ln>
        </p:spPr>
        <p:txBody>
          <a:bodyPr/>
          <a:lstStyle/>
          <a:p>
            <a:endParaRPr lang="es-ES"/>
          </a:p>
        </p:txBody>
      </p:sp>
      <p:sp>
        <p:nvSpPr>
          <p:cNvPr id="16391" name="Line 6"/>
          <p:cNvSpPr>
            <a:spLocks noChangeShapeType="1"/>
          </p:cNvSpPr>
          <p:nvPr/>
        </p:nvSpPr>
        <p:spPr bwMode="auto">
          <a:xfrm>
            <a:off x="1644650" y="3122613"/>
            <a:ext cx="444500" cy="0"/>
          </a:xfrm>
          <a:prstGeom prst="line">
            <a:avLst/>
          </a:prstGeom>
          <a:noFill/>
          <a:ln w="12700">
            <a:solidFill>
              <a:schemeClr val="tx1"/>
            </a:solidFill>
            <a:round/>
            <a:headEnd/>
            <a:tailEnd type="triangle" w="med" len="med"/>
          </a:ln>
        </p:spPr>
        <p:txBody>
          <a:bodyPr/>
          <a:lstStyle/>
          <a:p>
            <a:endParaRPr lang="es-ES"/>
          </a:p>
        </p:txBody>
      </p:sp>
      <p:sp>
        <p:nvSpPr>
          <p:cNvPr id="16392" name="Line 7"/>
          <p:cNvSpPr>
            <a:spLocks noChangeShapeType="1"/>
          </p:cNvSpPr>
          <p:nvPr/>
        </p:nvSpPr>
        <p:spPr bwMode="auto">
          <a:xfrm>
            <a:off x="1676400" y="3868738"/>
            <a:ext cx="444500" cy="0"/>
          </a:xfrm>
          <a:prstGeom prst="line">
            <a:avLst/>
          </a:prstGeom>
          <a:noFill/>
          <a:ln w="12700">
            <a:solidFill>
              <a:schemeClr val="tx1"/>
            </a:solidFill>
            <a:round/>
            <a:headEnd/>
            <a:tailEnd type="triangle" w="med" len="med"/>
          </a:ln>
        </p:spPr>
        <p:txBody>
          <a:bodyPr/>
          <a:lstStyle/>
          <a:p>
            <a:endParaRPr lang="es-ES"/>
          </a:p>
        </p:txBody>
      </p:sp>
      <p:sp>
        <p:nvSpPr>
          <p:cNvPr id="16393" name="Text Box 8"/>
          <p:cNvSpPr txBox="1">
            <a:spLocks noChangeArrowheads="1"/>
          </p:cNvSpPr>
          <p:nvPr/>
        </p:nvSpPr>
        <p:spPr bwMode="auto">
          <a:xfrm>
            <a:off x="1304925" y="2192338"/>
            <a:ext cx="369888" cy="274637"/>
          </a:xfrm>
          <a:prstGeom prst="rect">
            <a:avLst/>
          </a:prstGeom>
          <a:noFill/>
          <a:ln w="12700">
            <a:noFill/>
            <a:miter lim="800000"/>
            <a:headEnd/>
            <a:tailEnd/>
          </a:ln>
        </p:spPr>
        <p:txBody>
          <a:bodyPr wrap="none">
            <a:spAutoFit/>
          </a:bodyPr>
          <a:lstStyle/>
          <a:p>
            <a:pPr eaLnBrk="0" hangingPunct="0"/>
            <a:r>
              <a:rPr lang="es-ES" sz="1200" b="1"/>
              <a:t>E3</a:t>
            </a:r>
          </a:p>
        </p:txBody>
      </p:sp>
      <p:sp>
        <p:nvSpPr>
          <p:cNvPr id="16394" name="Text Box 9"/>
          <p:cNvSpPr txBox="1">
            <a:spLocks noChangeArrowheads="1"/>
          </p:cNvSpPr>
          <p:nvPr/>
        </p:nvSpPr>
        <p:spPr bwMode="auto">
          <a:xfrm>
            <a:off x="1292225" y="2532063"/>
            <a:ext cx="369888" cy="477837"/>
          </a:xfrm>
          <a:prstGeom prst="rect">
            <a:avLst/>
          </a:prstGeom>
          <a:noFill/>
          <a:ln w="12700">
            <a:noFill/>
            <a:miter lim="800000"/>
            <a:headEnd/>
            <a:tailEnd/>
          </a:ln>
        </p:spPr>
        <p:txBody>
          <a:bodyPr wrap="none">
            <a:spAutoFit/>
          </a:bodyPr>
          <a:lstStyle/>
          <a:p>
            <a:pPr eaLnBrk="0" hangingPunct="0">
              <a:lnSpc>
                <a:spcPct val="70000"/>
              </a:lnSpc>
            </a:pPr>
            <a:r>
              <a:rPr lang="es-ES" sz="1200" b="1"/>
              <a:t>E1</a:t>
            </a:r>
          </a:p>
          <a:p>
            <a:pPr eaLnBrk="0" hangingPunct="0">
              <a:lnSpc>
                <a:spcPct val="70000"/>
              </a:lnSpc>
            </a:pPr>
            <a:r>
              <a:rPr lang="es-ES" sz="1200" b="1"/>
              <a:t> .</a:t>
            </a:r>
          </a:p>
          <a:p>
            <a:pPr eaLnBrk="0" hangingPunct="0">
              <a:lnSpc>
                <a:spcPct val="70000"/>
              </a:lnSpc>
            </a:pPr>
            <a:r>
              <a:rPr lang="es-ES" sz="1200" b="1"/>
              <a:t> .</a:t>
            </a:r>
          </a:p>
        </p:txBody>
      </p:sp>
      <p:sp>
        <p:nvSpPr>
          <p:cNvPr id="16395" name="Text Box 10"/>
          <p:cNvSpPr txBox="1">
            <a:spLocks noChangeArrowheads="1"/>
          </p:cNvSpPr>
          <p:nvPr/>
        </p:nvSpPr>
        <p:spPr bwMode="auto">
          <a:xfrm>
            <a:off x="1304925" y="2971800"/>
            <a:ext cx="369888" cy="274638"/>
          </a:xfrm>
          <a:prstGeom prst="rect">
            <a:avLst/>
          </a:prstGeom>
          <a:noFill/>
          <a:ln w="12700">
            <a:noFill/>
            <a:miter lim="800000"/>
            <a:headEnd/>
            <a:tailEnd/>
          </a:ln>
        </p:spPr>
        <p:txBody>
          <a:bodyPr wrap="none">
            <a:spAutoFit/>
          </a:bodyPr>
          <a:lstStyle/>
          <a:p>
            <a:pPr eaLnBrk="0" hangingPunct="0"/>
            <a:r>
              <a:rPr lang="es-ES" sz="1200" b="1"/>
              <a:t>E1</a:t>
            </a:r>
          </a:p>
        </p:txBody>
      </p:sp>
      <p:sp>
        <p:nvSpPr>
          <p:cNvPr id="16396" name="Text Box 11"/>
          <p:cNvSpPr txBox="1">
            <a:spLocks noChangeArrowheads="1"/>
          </p:cNvSpPr>
          <p:nvPr/>
        </p:nvSpPr>
        <p:spPr bwMode="auto">
          <a:xfrm>
            <a:off x="1285875" y="3743325"/>
            <a:ext cx="369888" cy="274638"/>
          </a:xfrm>
          <a:prstGeom prst="rect">
            <a:avLst/>
          </a:prstGeom>
          <a:noFill/>
          <a:ln w="12700">
            <a:noFill/>
            <a:miter lim="800000"/>
            <a:headEnd/>
            <a:tailEnd/>
          </a:ln>
        </p:spPr>
        <p:txBody>
          <a:bodyPr wrap="none">
            <a:spAutoFit/>
          </a:bodyPr>
          <a:lstStyle/>
          <a:p>
            <a:pPr eaLnBrk="0" hangingPunct="0"/>
            <a:r>
              <a:rPr lang="es-ES" sz="1200" b="1"/>
              <a:t>E3</a:t>
            </a:r>
          </a:p>
        </p:txBody>
      </p:sp>
      <p:sp>
        <p:nvSpPr>
          <p:cNvPr id="16397" name="Rectangle 12"/>
          <p:cNvSpPr>
            <a:spLocks noChangeArrowheads="1"/>
          </p:cNvSpPr>
          <p:nvPr/>
        </p:nvSpPr>
        <p:spPr bwMode="auto">
          <a:xfrm>
            <a:off x="5746750" y="3600450"/>
            <a:ext cx="431800" cy="431800"/>
          </a:xfrm>
          <a:prstGeom prst="rect">
            <a:avLst/>
          </a:prstGeom>
          <a:solidFill>
            <a:schemeClr val="accent1"/>
          </a:solidFill>
          <a:ln w="12700">
            <a:solidFill>
              <a:schemeClr val="tx1"/>
            </a:solidFill>
            <a:miter lim="800000"/>
            <a:headEnd/>
            <a:tailEnd/>
          </a:ln>
        </p:spPr>
        <p:txBody>
          <a:bodyPr wrap="none" anchor="ctr"/>
          <a:lstStyle/>
          <a:p>
            <a:endParaRPr lang="es-ES"/>
          </a:p>
        </p:txBody>
      </p:sp>
      <p:sp>
        <p:nvSpPr>
          <p:cNvPr id="16398" name="Rectangle 13"/>
          <p:cNvSpPr>
            <a:spLocks noChangeArrowheads="1"/>
          </p:cNvSpPr>
          <p:nvPr/>
        </p:nvSpPr>
        <p:spPr bwMode="auto">
          <a:xfrm>
            <a:off x="6775450" y="3594100"/>
            <a:ext cx="431800" cy="438150"/>
          </a:xfrm>
          <a:prstGeom prst="rect">
            <a:avLst/>
          </a:prstGeom>
          <a:solidFill>
            <a:schemeClr val="accent1"/>
          </a:solidFill>
          <a:ln w="12700">
            <a:solidFill>
              <a:schemeClr val="tx1"/>
            </a:solidFill>
            <a:miter lim="800000"/>
            <a:headEnd/>
            <a:tailEnd/>
          </a:ln>
        </p:spPr>
        <p:txBody>
          <a:bodyPr wrap="none" anchor="ctr"/>
          <a:lstStyle/>
          <a:p>
            <a:endParaRPr lang="es-ES"/>
          </a:p>
        </p:txBody>
      </p:sp>
      <p:sp>
        <p:nvSpPr>
          <p:cNvPr id="16399" name="Text Box 14"/>
          <p:cNvSpPr txBox="1">
            <a:spLocks noChangeArrowheads="1"/>
          </p:cNvSpPr>
          <p:nvPr/>
        </p:nvSpPr>
        <p:spPr bwMode="auto">
          <a:xfrm>
            <a:off x="6273800" y="2705100"/>
            <a:ext cx="1371600" cy="457200"/>
          </a:xfrm>
          <a:prstGeom prst="rect">
            <a:avLst/>
          </a:prstGeom>
          <a:noFill/>
          <a:ln w="12700">
            <a:noFill/>
            <a:miter lim="800000"/>
            <a:headEnd/>
            <a:tailEnd/>
          </a:ln>
        </p:spPr>
        <p:txBody>
          <a:bodyPr>
            <a:spAutoFit/>
          </a:bodyPr>
          <a:lstStyle/>
          <a:p>
            <a:pPr algn="ctr" eaLnBrk="0" hangingPunct="0"/>
            <a:r>
              <a:rPr lang="es-ES" sz="1200" b="1"/>
              <a:t>Conversor electro-óptico</a:t>
            </a:r>
          </a:p>
        </p:txBody>
      </p:sp>
      <p:sp>
        <p:nvSpPr>
          <p:cNvPr id="16400" name="Line 15"/>
          <p:cNvSpPr>
            <a:spLocks noChangeShapeType="1"/>
          </p:cNvSpPr>
          <p:nvPr/>
        </p:nvSpPr>
        <p:spPr bwMode="auto">
          <a:xfrm flipH="1">
            <a:off x="7004050" y="3111500"/>
            <a:ext cx="6350" cy="444500"/>
          </a:xfrm>
          <a:prstGeom prst="line">
            <a:avLst/>
          </a:prstGeom>
          <a:noFill/>
          <a:ln w="12700">
            <a:solidFill>
              <a:schemeClr val="tx1"/>
            </a:solidFill>
            <a:round/>
            <a:headEnd/>
            <a:tailEnd type="triangle" w="med" len="med"/>
          </a:ln>
        </p:spPr>
        <p:txBody>
          <a:bodyPr/>
          <a:lstStyle/>
          <a:p>
            <a:endParaRPr lang="es-ES"/>
          </a:p>
        </p:txBody>
      </p:sp>
      <p:sp>
        <p:nvSpPr>
          <p:cNvPr id="16401" name="Line 16"/>
          <p:cNvSpPr>
            <a:spLocks noChangeShapeType="1"/>
          </p:cNvSpPr>
          <p:nvPr/>
        </p:nvSpPr>
        <p:spPr bwMode="auto">
          <a:xfrm flipH="1">
            <a:off x="5962650" y="3117850"/>
            <a:ext cx="6350" cy="444500"/>
          </a:xfrm>
          <a:prstGeom prst="line">
            <a:avLst/>
          </a:prstGeom>
          <a:noFill/>
          <a:ln w="12700">
            <a:solidFill>
              <a:schemeClr val="tx1"/>
            </a:solidFill>
            <a:round/>
            <a:headEnd/>
            <a:tailEnd type="triangle" w="med" len="med"/>
          </a:ln>
        </p:spPr>
        <p:txBody>
          <a:bodyPr/>
          <a:lstStyle/>
          <a:p>
            <a:endParaRPr lang="es-ES"/>
          </a:p>
        </p:txBody>
      </p:sp>
      <p:sp>
        <p:nvSpPr>
          <p:cNvPr id="16402" name="Text Box 17"/>
          <p:cNvSpPr txBox="1">
            <a:spLocks noChangeArrowheads="1"/>
          </p:cNvSpPr>
          <p:nvPr/>
        </p:nvSpPr>
        <p:spPr bwMode="auto">
          <a:xfrm>
            <a:off x="5238750" y="2692400"/>
            <a:ext cx="1371600" cy="457200"/>
          </a:xfrm>
          <a:prstGeom prst="rect">
            <a:avLst/>
          </a:prstGeom>
          <a:noFill/>
          <a:ln w="12700">
            <a:noFill/>
            <a:miter lim="800000"/>
            <a:headEnd/>
            <a:tailEnd/>
          </a:ln>
        </p:spPr>
        <p:txBody>
          <a:bodyPr>
            <a:spAutoFit/>
          </a:bodyPr>
          <a:lstStyle/>
          <a:p>
            <a:pPr algn="ctr" eaLnBrk="0" hangingPunct="0"/>
            <a:r>
              <a:rPr lang="es-ES" sz="1200" b="1"/>
              <a:t>Codificador (scrambler)</a:t>
            </a:r>
          </a:p>
        </p:txBody>
      </p:sp>
      <p:sp>
        <p:nvSpPr>
          <p:cNvPr id="16403" name="Line 18"/>
          <p:cNvSpPr>
            <a:spLocks noChangeShapeType="1"/>
          </p:cNvSpPr>
          <p:nvPr/>
        </p:nvSpPr>
        <p:spPr bwMode="auto">
          <a:xfrm flipV="1">
            <a:off x="7219950" y="3819525"/>
            <a:ext cx="717550" cy="3175"/>
          </a:xfrm>
          <a:prstGeom prst="line">
            <a:avLst/>
          </a:prstGeom>
          <a:noFill/>
          <a:ln w="12700">
            <a:solidFill>
              <a:schemeClr val="tx1"/>
            </a:solidFill>
            <a:round/>
            <a:headEnd/>
            <a:tailEnd type="triangle" w="med" len="med"/>
          </a:ln>
        </p:spPr>
        <p:txBody>
          <a:bodyPr/>
          <a:lstStyle/>
          <a:p>
            <a:endParaRPr lang="es-ES"/>
          </a:p>
        </p:txBody>
      </p:sp>
      <p:sp>
        <p:nvSpPr>
          <p:cNvPr id="16404" name="Line 19"/>
          <p:cNvSpPr>
            <a:spLocks noChangeShapeType="1"/>
          </p:cNvSpPr>
          <p:nvPr/>
        </p:nvSpPr>
        <p:spPr bwMode="auto">
          <a:xfrm flipV="1">
            <a:off x="6203950" y="3819525"/>
            <a:ext cx="568325" cy="3175"/>
          </a:xfrm>
          <a:prstGeom prst="line">
            <a:avLst/>
          </a:prstGeom>
          <a:noFill/>
          <a:ln w="12700">
            <a:solidFill>
              <a:schemeClr val="tx1"/>
            </a:solidFill>
            <a:round/>
            <a:headEnd/>
            <a:tailEnd type="triangle" w="med" len="med"/>
          </a:ln>
        </p:spPr>
        <p:txBody>
          <a:bodyPr/>
          <a:lstStyle/>
          <a:p>
            <a:endParaRPr lang="es-ES"/>
          </a:p>
        </p:txBody>
      </p:sp>
      <p:sp>
        <p:nvSpPr>
          <p:cNvPr id="16405" name="Line 20"/>
          <p:cNvSpPr>
            <a:spLocks noChangeShapeType="1"/>
          </p:cNvSpPr>
          <p:nvPr/>
        </p:nvSpPr>
        <p:spPr bwMode="auto">
          <a:xfrm>
            <a:off x="5003800" y="3822700"/>
            <a:ext cx="723900" cy="0"/>
          </a:xfrm>
          <a:prstGeom prst="line">
            <a:avLst/>
          </a:prstGeom>
          <a:noFill/>
          <a:ln w="12700">
            <a:solidFill>
              <a:schemeClr val="tx1"/>
            </a:solidFill>
            <a:round/>
            <a:headEnd/>
            <a:tailEnd type="triangle" w="med" len="med"/>
          </a:ln>
        </p:spPr>
        <p:txBody>
          <a:bodyPr/>
          <a:lstStyle/>
          <a:p>
            <a:endParaRPr lang="es-ES"/>
          </a:p>
        </p:txBody>
      </p:sp>
      <p:sp>
        <p:nvSpPr>
          <p:cNvPr id="16406" name="Line 21"/>
          <p:cNvSpPr>
            <a:spLocks noChangeShapeType="1"/>
          </p:cNvSpPr>
          <p:nvPr/>
        </p:nvSpPr>
        <p:spPr bwMode="auto">
          <a:xfrm>
            <a:off x="3790950" y="3822700"/>
            <a:ext cx="736600" cy="0"/>
          </a:xfrm>
          <a:prstGeom prst="line">
            <a:avLst/>
          </a:prstGeom>
          <a:noFill/>
          <a:ln w="12700">
            <a:solidFill>
              <a:schemeClr val="tx1"/>
            </a:solidFill>
            <a:round/>
            <a:headEnd/>
            <a:tailEnd type="triangle" w="med" len="med"/>
          </a:ln>
        </p:spPr>
        <p:txBody>
          <a:bodyPr/>
          <a:lstStyle/>
          <a:p>
            <a:endParaRPr lang="es-ES"/>
          </a:p>
        </p:txBody>
      </p:sp>
      <p:sp>
        <p:nvSpPr>
          <p:cNvPr id="16407" name="AutoShape 22"/>
          <p:cNvSpPr>
            <a:spLocks noChangeArrowheads="1"/>
          </p:cNvSpPr>
          <p:nvPr/>
        </p:nvSpPr>
        <p:spPr bwMode="auto">
          <a:xfrm rot="-5400000">
            <a:off x="3063875" y="3616325"/>
            <a:ext cx="990600" cy="425450"/>
          </a:xfrm>
          <a:custGeom>
            <a:avLst/>
            <a:gdLst>
              <a:gd name="T0" fmla="*/ 866775 w 21600"/>
              <a:gd name="T1" fmla="*/ 212725 h 21600"/>
              <a:gd name="T2" fmla="*/ 495300 w 21600"/>
              <a:gd name="T3" fmla="*/ 425450 h 21600"/>
              <a:gd name="T4" fmla="*/ 123825 w 21600"/>
              <a:gd name="T5" fmla="*/ 212725 h 21600"/>
              <a:gd name="T6" fmla="*/ 4953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a:tailEnd/>
          </a:ln>
        </p:spPr>
        <p:txBody>
          <a:bodyPr wrap="none" anchor="ctr"/>
          <a:lstStyle/>
          <a:p>
            <a:endParaRPr lang="es-ES"/>
          </a:p>
        </p:txBody>
      </p:sp>
      <p:sp>
        <p:nvSpPr>
          <p:cNvPr id="16408" name="AutoShape 23"/>
          <p:cNvSpPr>
            <a:spLocks noChangeArrowheads="1"/>
          </p:cNvSpPr>
          <p:nvPr/>
        </p:nvSpPr>
        <p:spPr bwMode="auto">
          <a:xfrm rot="-5400000">
            <a:off x="4276725" y="3629025"/>
            <a:ext cx="990600" cy="425450"/>
          </a:xfrm>
          <a:custGeom>
            <a:avLst/>
            <a:gdLst>
              <a:gd name="T0" fmla="*/ 866775 w 21600"/>
              <a:gd name="T1" fmla="*/ 212725 h 21600"/>
              <a:gd name="T2" fmla="*/ 495300 w 21600"/>
              <a:gd name="T3" fmla="*/ 425450 h 21600"/>
              <a:gd name="T4" fmla="*/ 123825 w 21600"/>
              <a:gd name="T5" fmla="*/ 212725 h 21600"/>
              <a:gd name="T6" fmla="*/ 4953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12700">
            <a:solidFill>
              <a:schemeClr val="tx1"/>
            </a:solidFill>
            <a:miter lim="800000"/>
            <a:headEnd/>
            <a:tailEnd/>
          </a:ln>
        </p:spPr>
        <p:txBody>
          <a:bodyPr wrap="none" anchor="ctr"/>
          <a:lstStyle/>
          <a:p>
            <a:endParaRPr lang="es-ES"/>
          </a:p>
        </p:txBody>
      </p:sp>
      <p:sp>
        <p:nvSpPr>
          <p:cNvPr id="16409" name="Line 24"/>
          <p:cNvSpPr>
            <a:spLocks noChangeShapeType="1"/>
          </p:cNvSpPr>
          <p:nvPr/>
        </p:nvSpPr>
        <p:spPr bwMode="auto">
          <a:xfrm>
            <a:off x="2571750" y="2940050"/>
            <a:ext cx="749300" cy="533400"/>
          </a:xfrm>
          <a:prstGeom prst="line">
            <a:avLst/>
          </a:prstGeom>
          <a:noFill/>
          <a:ln w="12700">
            <a:solidFill>
              <a:schemeClr val="tx1"/>
            </a:solidFill>
            <a:round/>
            <a:headEnd/>
            <a:tailEnd type="triangle" w="med" len="med"/>
          </a:ln>
        </p:spPr>
        <p:txBody>
          <a:bodyPr/>
          <a:lstStyle/>
          <a:p>
            <a:endParaRPr lang="es-ES"/>
          </a:p>
        </p:txBody>
      </p:sp>
      <p:sp>
        <p:nvSpPr>
          <p:cNvPr id="16410" name="Line 25"/>
          <p:cNvSpPr>
            <a:spLocks noChangeShapeType="1"/>
          </p:cNvSpPr>
          <p:nvPr/>
        </p:nvSpPr>
        <p:spPr bwMode="auto">
          <a:xfrm flipV="1">
            <a:off x="3937000" y="4165600"/>
            <a:ext cx="596900" cy="431800"/>
          </a:xfrm>
          <a:prstGeom prst="line">
            <a:avLst/>
          </a:prstGeom>
          <a:noFill/>
          <a:ln w="12700">
            <a:solidFill>
              <a:schemeClr val="tx1"/>
            </a:solidFill>
            <a:round/>
            <a:headEnd/>
            <a:tailEnd type="triangle" w="med" len="med"/>
          </a:ln>
        </p:spPr>
        <p:txBody>
          <a:bodyPr/>
          <a:lstStyle/>
          <a:p>
            <a:endParaRPr lang="es-ES"/>
          </a:p>
        </p:txBody>
      </p:sp>
      <p:sp>
        <p:nvSpPr>
          <p:cNvPr id="16411" name="Line 26"/>
          <p:cNvSpPr>
            <a:spLocks noChangeShapeType="1"/>
          </p:cNvSpPr>
          <p:nvPr/>
        </p:nvSpPr>
        <p:spPr bwMode="auto">
          <a:xfrm flipV="1">
            <a:off x="3816350" y="3994150"/>
            <a:ext cx="717550" cy="266700"/>
          </a:xfrm>
          <a:prstGeom prst="line">
            <a:avLst/>
          </a:prstGeom>
          <a:noFill/>
          <a:ln w="12700">
            <a:solidFill>
              <a:schemeClr val="tx1"/>
            </a:solidFill>
            <a:round/>
            <a:headEnd/>
            <a:tailEnd type="triangle" w="med" len="med"/>
          </a:ln>
        </p:spPr>
        <p:txBody>
          <a:bodyPr/>
          <a:lstStyle/>
          <a:p>
            <a:endParaRPr lang="es-ES"/>
          </a:p>
        </p:txBody>
      </p:sp>
      <p:sp>
        <p:nvSpPr>
          <p:cNvPr id="16412" name="Line 27"/>
          <p:cNvSpPr>
            <a:spLocks noChangeShapeType="1"/>
          </p:cNvSpPr>
          <p:nvPr/>
        </p:nvSpPr>
        <p:spPr bwMode="auto">
          <a:xfrm>
            <a:off x="3905250" y="3022600"/>
            <a:ext cx="628650" cy="450850"/>
          </a:xfrm>
          <a:prstGeom prst="line">
            <a:avLst/>
          </a:prstGeom>
          <a:noFill/>
          <a:ln w="12700">
            <a:solidFill>
              <a:schemeClr val="tx1"/>
            </a:solidFill>
            <a:round/>
            <a:headEnd/>
            <a:tailEnd type="triangle" w="med" len="med"/>
          </a:ln>
        </p:spPr>
        <p:txBody>
          <a:bodyPr/>
          <a:lstStyle/>
          <a:p>
            <a:endParaRPr lang="es-ES"/>
          </a:p>
        </p:txBody>
      </p:sp>
      <p:sp>
        <p:nvSpPr>
          <p:cNvPr id="16413" name="Text Box 28"/>
          <p:cNvSpPr txBox="1">
            <a:spLocks noChangeArrowheads="1"/>
          </p:cNvSpPr>
          <p:nvPr/>
        </p:nvSpPr>
        <p:spPr bwMode="auto">
          <a:xfrm>
            <a:off x="2959100" y="4591050"/>
            <a:ext cx="1066800" cy="457200"/>
          </a:xfrm>
          <a:prstGeom prst="rect">
            <a:avLst/>
          </a:prstGeom>
          <a:noFill/>
          <a:ln w="12700">
            <a:noFill/>
            <a:miter lim="800000"/>
            <a:headEnd/>
            <a:tailEnd/>
          </a:ln>
        </p:spPr>
        <p:txBody>
          <a:bodyPr>
            <a:spAutoFit/>
          </a:bodyPr>
          <a:lstStyle/>
          <a:p>
            <a:pPr algn="ctr" eaLnBrk="0" hangingPunct="0"/>
            <a:r>
              <a:rPr lang="es-ES" sz="1200" b="1"/>
              <a:t>Multiplexor 4:1</a:t>
            </a:r>
          </a:p>
        </p:txBody>
      </p:sp>
      <p:sp>
        <p:nvSpPr>
          <p:cNvPr id="16414" name="Text Box 29"/>
          <p:cNvSpPr txBox="1">
            <a:spLocks noChangeArrowheads="1"/>
          </p:cNvSpPr>
          <p:nvPr/>
        </p:nvSpPr>
        <p:spPr bwMode="auto">
          <a:xfrm>
            <a:off x="4260850" y="4603750"/>
            <a:ext cx="1066800" cy="457200"/>
          </a:xfrm>
          <a:prstGeom prst="rect">
            <a:avLst/>
          </a:prstGeom>
          <a:noFill/>
          <a:ln w="12700">
            <a:noFill/>
            <a:miter lim="800000"/>
            <a:headEnd/>
            <a:tailEnd/>
          </a:ln>
        </p:spPr>
        <p:txBody>
          <a:bodyPr>
            <a:spAutoFit/>
          </a:bodyPr>
          <a:lstStyle/>
          <a:p>
            <a:pPr algn="ctr" eaLnBrk="0" hangingPunct="0"/>
            <a:r>
              <a:rPr lang="es-ES" sz="1200" b="1"/>
              <a:t>Multiplexor 4:1</a:t>
            </a:r>
          </a:p>
        </p:txBody>
      </p:sp>
      <p:sp>
        <p:nvSpPr>
          <p:cNvPr id="16415" name="Line 30"/>
          <p:cNvSpPr>
            <a:spLocks noChangeShapeType="1"/>
          </p:cNvSpPr>
          <p:nvPr/>
        </p:nvSpPr>
        <p:spPr bwMode="auto">
          <a:xfrm flipV="1">
            <a:off x="3536950" y="4235450"/>
            <a:ext cx="0" cy="419100"/>
          </a:xfrm>
          <a:prstGeom prst="line">
            <a:avLst/>
          </a:prstGeom>
          <a:noFill/>
          <a:ln w="12700">
            <a:solidFill>
              <a:schemeClr val="tx1"/>
            </a:solidFill>
            <a:round/>
            <a:headEnd/>
            <a:tailEnd type="triangle" w="med" len="med"/>
          </a:ln>
        </p:spPr>
        <p:txBody>
          <a:bodyPr/>
          <a:lstStyle/>
          <a:p>
            <a:endParaRPr lang="es-ES"/>
          </a:p>
        </p:txBody>
      </p:sp>
      <p:sp>
        <p:nvSpPr>
          <p:cNvPr id="16416" name="Line 31"/>
          <p:cNvSpPr>
            <a:spLocks noChangeShapeType="1"/>
          </p:cNvSpPr>
          <p:nvPr/>
        </p:nvSpPr>
        <p:spPr bwMode="auto">
          <a:xfrm flipV="1">
            <a:off x="4762500" y="4229100"/>
            <a:ext cx="0" cy="419100"/>
          </a:xfrm>
          <a:prstGeom prst="line">
            <a:avLst/>
          </a:prstGeom>
          <a:noFill/>
          <a:ln w="12700">
            <a:solidFill>
              <a:schemeClr val="tx1"/>
            </a:solidFill>
            <a:round/>
            <a:headEnd/>
            <a:tailEnd type="triangle" w="med" len="med"/>
          </a:ln>
        </p:spPr>
        <p:txBody>
          <a:bodyPr/>
          <a:lstStyle/>
          <a:p>
            <a:endParaRPr lang="es-ES"/>
          </a:p>
        </p:txBody>
      </p:sp>
      <p:sp>
        <p:nvSpPr>
          <p:cNvPr id="16417" name="Text Box 32"/>
          <p:cNvSpPr txBox="1">
            <a:spLocks noChangeArrowheads="1"/>
          </p:cNvSpPr>
          <p:nvPr/>
        </p:nvSpPr>
        <p:spPr bwMode="auto">
          <a:xfrm>
            <a:off x="7191375" y="3538538"/>
            <a:ext cx="715963" cy="274637"/>
          </a:xfrm>
          <a:prstGeom prst="rect">
            <a:avLst/>
          </a:prstGeom>
          <a:noFill/>
          <a:ln w="12700">
            <a:noFill/>
            <a:miter lim="800000"/>
            <a:headEnd/>
            <a:tailEnd/>
          </a:ln>
        </p:spPr>
        <p:txBody>
          <a:bodyPr wrap="none">
            <a:spAutoFit/>
          </a:bodyPr>
          <a:lstStyle/>
          <a:p>
            <a:pPr eaLnBrk="0" hangingPunct="0"/>
            <a:r>
              <a:rPr lang="es-ES" sz="1200" b="1"/>
              <a:t>OC-48c</a:t>
            </a:r>
          </a:p>
        </p:txBody>
      </p:sp>
      <p:sp>
        <p:nvSpPr>
          <p:cNvPr id="16418" name="Text Box 33"/>
          <p:cNvSpPr txBox="1">
            <a:spLocks noChangeArrowheads="1"/>
          </p:cNvSpPr>
          <p:nvPr/>
        </p:nvSpPr>
        <p:spPr bwMode="auto">
          <a:xfrm>
            <a:off x="5045075" y="3551238"/>
            <a:ext cx="725488" cy="274637"/>
          </a:xfrm>
          <a:prstGeom prst="rect">
            <a:avLst/>
          </a:prstGeom>
          <a:noFill/>
          <a:ln w="12700">
            <a:noFill/>
            <a:miter lim="800000"/>
            <a:headEnd/>
            <a:tailEnd/>
          </a:ln>
        </p:spPr>
        <p:txBody>
          <a:bodyPr wrap="none">
            <a:spAutoFit/>
          </a:bodyPr>
          <a:lstStyle/>
          <a:p>
            <a:pPr eaLnBrk="0" hangingPunct="0"/>
            <a:r>
              <a:rPr lang="es-ES" sz="1200" b="1"/>
              <a:t>STM-16</a:t>
            </a:r>
          </a:p>
        </p:txBody>
      </p:sp>
      <p:sp>
        <p:nvSpPr>
          <p:cNvPr id="16419" name="Text Box 34"/>
          <p:cNvSpPr txBox="1">
            <a:spLocks noChangeArrowheads="1"/>
          </p:cNvSpPr>
          <p:nvPr/>
        </p:nvSpPr>
        <p:spPr bwMode="auto">
          <a:xfrm>
            <a:off x="3825875" y="3538538"/>
            <a:ext cx="641350" cy="274637"/>
          </a:xfrm>
          <a:prstGeom prst="rect">
            <a:avLst/>
          </a:prstGeom>
          <a:noFill/>
          <a:ln w="12700">
            <a:noFill/>
            <a:miter lim="800000"/>
            <a:headEnd/>
            <a:tailEnd/>
          </a:ln>
        </p:spPr>
        <p:txBody>
          <a:bodyPr wrap="none">
            <a:spAutoFit/>
          </a:bodyPr>
          <a:lstStyle/>
          <a:p>
            <a:pPr eaLnBrk="0" hangingPunct="0"/>
            <a:r>
              <a:rPr lang="es-ES" sz="1200" b="1"/>
              <a:t>STM-4</a:t>
            </a:r>
          </a:p>
        </p:txBody>
      </p:sp>
      <p:sp>
        <p:nvSpPr>
          <p:cNvPr id="16420" name="Text Box 35"/>
          <p:cNvSpPr txBox="1">
            <a:spLocks noChangeArrowheads="1"/>
          </p:cNvSpPr>
          <p:nvPr/>
        </p:nvSpPr>
        <p:spPr bwMode="auto">
          <a:xfrm>
            <a:off x="2622550" y="3530600"/>
            <a:ext cx="641350" cy="274638"/>
          </a:xfrm>
          <a:prstGeom prst="rect">
            <a:avLst/>
          </a:prstGeom>
          <a:noFill/>
          <a:ln w="12700">
            <a:noFill/>
            <a:miter lim="800000"/>
            <a:headEnd/>
            <a:tailEnd/>
          </a:ln>
        </p:spPr>
        <p:txBody>
          <a:bodyPr wrap="none">
            <a:spAutoFit/>
          </a:bodyPr>
          <a:lstStyle/>
          <a:p>
            <a:pPr eaLnBrk="0" hangingPunct="0"/>
            <a:r>
              <a:rPr lang="es-ES" sz="1200" b="1"/>
              <a:t>STM-1</a:t>
            </a:r>
          </a:p>
        </p:txBody>
      </p:sp>
      <p:sp>
        <p:nvSpPr>
          <p:cNvPr id="16421" name="Text Box 36"/>
          <p:cNvSpPr txBox="1">
            <a:spLocks noChangeArrowheads="1"/>
          </p:cNvSpPr>
          <p:nvPr/>
        </p:nvSpPr>
        <p:spPr bwMode="auto">
          <a:xfrm rot="2400000">
            <a:off x="2632075" y="2916238"/>
            <a:ext cx="641350" cy="274637"/>
          </a:xfrm>
          <a:prstGeom prst="rect">
            <a:avLst/>
          </a:prstGeom>
          <a:noFill/>
          <a:ln w="12700">
            <a:noFill/>
            <a:miter lim="800000"/>
            <a:headEnd/>
            <a:tailEnd/>
          </a:ln>
        </p:spPr>
        <p:txBody>
          <a:bodyPr wrap="none">
            <a:spAutoFit/>
          </a:bodyPr>
          <a:lstStyle/>
          <a:p>
            <a:pPr eaLnBrk="0" hangingPunct="0"/>
            <a:r>
              <a:rPr lang="es-ES" sz="1200" b="1"/>
              <a:t>STM-1</a:t>
            </a:r>
          </a:p>
        </p:txBody>
      </p:sp>
      <p:sp>
        <p:nvSpPr>
          <p:cNvPr id="16422" name="Text Box 37"/>
          <p:cNvSpPr txBox="1">
            <a:spLocks noChangeArrowheads="1"/>
          </p:cNvSpPr>
          <p:nvPr/>
        </p:nvSpPr>
        <p:spPr bwMode="auto">
          <a:xfrm rot="-2400000">
            <a:off x="3781425" y="4208463"/>
            <a:ext cx="641350" cy="274637"/>
          </a:xfrm>
          <a:prstGeom prst="rect">
            <a:avLst/>
          </a:prstGeom>
          <a:noFill/>
          <a:ln w="12700">
            <a:noFill/>
            <a:miter lim="800000"/>
            <a:headEnd/>
            <a:tailEnd/>
          </a:ln>
        </p:spPr>
        <p:txBody>
          <a:bodyPr wrap="none">
            <a:spAutoFit/>
          </a:bodyPr>
          <a:lstStyle/>
          <a:p>
            <a:pPr eaLnBrk="0" hangingPunct="0"/>
            <a:r>
              <a:rPr lang="es-ES" sz="1200" b="1"/>
              <a:t>STM-4</a:t>
            </a:r>
          </a:p>
        </p:txBody>
      </p:sp>
      <p:sp>
        <p:nvSpPr>
          <p:cNvPr id="16423" name="Text Box 38"/>
          <p:cNvSpPr txBox="1">
            <a:spLocks noChangeArrowheads="1"/>
          </p:cNvSpPr>
          <p:nvPr/>
        </p:nvSpPr>
        <p:spPr bwMode="auto">
          <a:xfrm rot="2400000">
            <a:off x="3921125" y="2992438"/>
            <a:ext cx="641350" cy="274637"/>
          </a:xfrm>
          <a:prstGeom prst="rect">
            <a:avLst/>
          </a:prstGeom>
          <a:noFill/>
          <a:ln w="12700">
            <a:noFill/>
            <a:miter lim="800000"/>
            <a:headEnd/>
            <a:tailEnd/>
          </a:ln>
        </p:spPr>
        <p:txBody>
          <a:bodyPr wrap="none">
            <a:spAutoFit/>
          </a:bodyPr>
          <a:lstStyle/>
          <a:p>
            <a:pPr eaLnBrk="0" hangingPunct="0"/>
            <a:r>
              <a:rPr lang="es-ES" sz="1200" b="1"/>
              <a:t>STM-4</a:t>
            </a:r>
          </a:p>
        </p:txBody>
      </p:sp>
      <p:sp>
        <p:nvSpPr>
          <p:cNvPr id="16424" name="Text Box 39"/>
          <p:cNvSpPr txBox="1">
            <a:spLocks noChangeArrowheads="1"/>
          </p:cNvSpPr>
          <p:nvPr/>
        </p:nvSpPr>
        <p:spPr bwMode="auto">
          <a:xfrm rot="-1200000">
            <a:off x="3778250" y="3887788"/>
            <a:ext cx="641350" cy="274637"/>
          </a:xfrm>
          <a:prstGeom prst="rect">
            <a:avLst/>
          </a:prstGeom>
          <a:noFill/>
          <a:ln w="12700">
            <a:noFill/>
            <a:miter lim="800000"/>
            <a:headEnd/>
            <a:tailEnd/>
          </a:ln>
        </p:spPr>
        <p:txBody>
          <a:bodyPr wrap="none">
            <a:spAutoFit/>
          </a:bodyPr>
          <a:lstStyle/>
          <a:p>
            <a:pPr eaLnBrk="0" hangingPunct="0"/>
            <a:r>
              <a:rPr lang="es-ES" sz="1200" b="1"/>
              <a:t>STM-4</a:t>
            </a:r>
          </a:p>
        </p:txBody>
      </p:sp>
      <p:sp>
        <p:nvSpPr>
          <p:cNvPr id="16425" name="Text Box 40"/>
          <p:cNvSpPr txBox="1">
            <a:spLocks noChangeArrowheads="1"/>
          </p:cNvSpPr>
          <p:nvPr/>
        </p:nvSpPr>
        <p:spPr bwMode="auto">
          <a:xfrm>
            <a:off x="2622550" y="711200"/>
            <a:ext cx="4006850" cy="641350"/>
          </a:xfrm>
          <a:prstGeom prst="rect">
            <a:avLst/>
          </a:prstGeom>
          <a:noFill/>
          <a:ln w="12700">
            <a:noFill/>
            <a:miter lim="800000"/>
            <a:headEnd/>
            <a:tailEnd/>
          </a:ln>
        </p:spPr>
        <p:txBody>
          <a:bodyPr wrap="none">
            <a:spAutoFit/>
          </a:bodyPr>
          <a:lstStyle/>
          <a:p>
            <a:pPr eaLnBrk="0" hangingPunct="0"/>
            <a:r>
              <a:rPr lang="es-ES" sz="3600">
                <a:latin typeface="Times New Roman" pitchFamily="18" charset="0"/>
              </a:rPr>
              <a:t>Multiplexación SDH</a:t>
            </a:r>
          </a:p>
        </p:txBody>
      </p:sp>
      <p:sp>
        <p:nvSpPr>
          <p:cNvPr id="16426" name="Line 41"/>
          <p:cNvSpPr>
            <a:spLocks noChangeShapeType="1"/>
          </p:cNvSpPr>
          <p:nvPr/>
        </p:nvSpPr>
        <p:spPr bwMode="auto">
          <a:xfrm>
            <a:off x="2571750" y="3841750"/>
            <a:ext cx="752475" cy="0"/>
          </a:xfrm>
          <a:prstGeom prst="line">
            <a:avLst/>
          </a:prstGeom>
          <a:noFill/>
          <a:ln w="12700">
            <a:solidFill>
              <a:schemeClr val="tx1"/>
            </a:solidFill>
            <a:round/>
            <a:headEnd/>
            <a:tailEnd type="triangle" w="med" len="med"/>
          </a:ln>
        </p:spPr>
        <p:txBody>
          <a:bodyPr/>
          <a:lstStyle/>
          <a:p>
            <a:endParaRPr lang="es-ES"/>
          </a:p>
        </p:txBody>
      </p:sp>
      <p:sp>
        <p:nvSpPr>
          <p:cNvPr id="16427" name="Text Box 42"/>
          <p:cNvSpPr txBox="1">
            <a:spLocks noChangeArrowheads="1"/>
          </p:cNvSpPr>
          <p:nvPr/>
        </p:nvSpPr>
        <p:spPr bwMode="auto">
          <a:xfrm>
            <a:off x="592138" y="5257800"/>
            <a:ext cx="1693862" cy="304800"/>
          </a:xfrm>
          <a:prstGeom prst="rect">
            <a:avLst/>
          </a:prstGeom>
          <a:noFill/>
          <a:ln w="12700">
            <a:noFill/>
            <a:miter lim="800000"/>
            <a:headEnd/>
            <a:tailEnd/>
          </a:ln>
        </p:spPr>
        <p:txBody>
          <a:bodyPr wrap="none">
            <a:spAutoFit/>
          </a:bodyPr>
          <a:lstStyle/>
          <a:p>
            <a:pPr eaLnBrk="0" hangingPunct="0"/>
            <a:r>
              <a:rPr lang="es-ES" sz="1400" b="1"/>
              <a:t>Tramas PDH (ITU)</a:t>
            </a:r>
          </a:p>
        </p:txBody>
      </p:sp>
      <p:sp>
        <p:nvSpPr>
          <p:cNvPr id="16428" name="Line 43"/>
          <p:cNvSpPr>
            <a:spLocks noChangeShapeType="1"/>
          </p:cNvSpPr>
          <p:nvPr/>
        </p:nvSpPr>
        <p:spPr bwMode="auto">
          <a:xfrm flipV="1">
            <a:off x="1447800" y="4495800"/>
            <a:ext cx="0" cy="762000"/>
          </a:xfrm>
          <a:prstGeom prst="line">
            <a:avLst/>
          </a:prstGeom>
          <a:noFill/>
          <a:ln w="9525">
            <a:solidFill>
              <a:schemeClr val="tx1"/>
            </a:solidFill>
            <a:round/>
            <a:headEnd/>
            <a:tailEnd type="triangle" w="med" len="med"/>
          </a:ln>
        </p:spPr>
        <p:txBody>
          <a:bodyPr/>
          <a:lstStyle/>
          <a:p>
            <a:endParaRPr lang="es-ES"/>
          </a:p>
        </p:txBody>
      </p:sp>
      <p:sp>
        <p:nvSpPr>
          <p:cNvPr id="16429" name="AutoShape 44"/>
          <p:cNvSpPr>
            <a:spLocks/>
          </p:cNvSpPr>
          <p:nvPr/>
        </p:nvSpPr>
        <p:spPr bwMode="auto">
          <a:xfrm rot="-5400000">
            <a:off x="5105400" y="2971800"/>
            <a:ext cx="381000" cy="5257800"/>
          </a:xfrm>
          <a:prstGeom prst="leftBrace">
            <a:avLst>
              <a:gd name="adj1" fmla="val 115000"/>
              <a:gd name="adj2" fmla="val 50000"/>
            </a:avLst>
          </a:prstGeom>
          <a:noFill/>
          <a:ln w="9525">
            <a:solidFill>
              <a:schemeClr val="tx1"/>
            </a:solidFill>
            <a:round/>
            <a:headEnd/>
            <a:tailEnd/>
          </a:ln>
        </p:spPr>
        <p:txBody>
          <a:bodyPr wrap="none" anchor="ctr"/>
          <a:lstStyle/>
          <a:p>
            <a:endParaRPr lang="es-ES"/>
          </a:p>
        </p:txBody>
      </p:sp>
      <p:sp>
        <p:nvSpPr>
          <p:cNvPr id="16430" name="Text Box 45"/>
          <p:cNvSpPr txBox="1">
            <a:spLocks noChangeArrowheads="1"/>
          </p:cNvSpPr>
          <p:nvPr/>
        </p:nvSpPr>
        <p:spPr bwMode="auto">
          <a:xfrm>
            <a:off x="4699000" y="5867400"/>
            <a:ext cx="1241425" cy="304800"/>
          </a:xfrm>
          <a:prstGeom prst="rect">
            <a:avLst/>
          </a:prstGeom>
          <a:noFill/>
          <a:ln w="12700">
            <a:noFill/>
            <a:miter lim="800000"/>
            <a:headEnd/>
            <a:tailEnd/>
          </a:ln>
        </p:spPr>
        <p:txBody>
          <a:bodyPr wrap="none">
            <a:spAutoFit/>
          </a:bodyPr>
          <a:lstStyle/>
          <a:p>
            <a:pPr eaLnBrk="0" hangingPunct="0"/>
            <a:r>
              <a:rPr lang="es-ES" sz="1400" b="1"/>
              <a:t>Tramas SDH</a:t>
            </a:r>
          </a:p>
        </p:txBody>
      </p:sp>
      <p:sp>
        <p:nvSpPr>
          <p:cNvPr id="16431" name="Line 46"/>
          <p:cNvSpPr>
            <a:spLocks noChangeShapeType="1"/>
          </p:cNvSpPr>
          <p:nvPr/>
        </p:nvSpPr>
        <p:spPr bwMode="auto">
          <a:xfrm>
            <a:off x="1685925" y="4164013"/>
            <a:ext cx="444500" cy="0"/>
          </a:xfrm>
          <a:prstGeom prst="line">
            <a:avLst/>
          </a:prstGeom>
          <a:noFill/>
          <a:ln w="12700">
            <a:solidFill>
              <a:schemeClr val="tx1"/>
            </a:solidFill>
            <a:round/>
            <a:headEnd/>
            <a:tailEnd type="triangle" w="med" len="med"/>
          </a:ln>
        </p:spPr>
        <p:txBody>
          <a:bodyPr/>
          <a:lstStyle/>
          <a:p>
            <a:endParaRPr lang="es-ES"/>
          </a:p>
        </p:txBody>
      </p:sp>
      <p:sp>
        <p:nvSpPr>
          <p:cNvPr id="16432" name="Text Box 47"/>
          <p:cNvSpPr txBox="1">
            <a:spLocks noChangeArrowheads="1"/>
          </p:cNvSpPr>
          <p:nvPr/>
        </p:nvSpPr>
        <p:spPr bwMode="auto">
          <a:xfrm>
            <a:off x="1295400" y="4038600"/>
            <a:ext cx="369888" cy="274638"/>
          </a:xfrm>
          <a:prstGeom prst="rect">
            <a:avLst/>
          </a:prstGeom>
          <a:noFill/>
          <a:ln w="12700">
            <a:noFill/>
            <a:miter lim="800000"/>
            <a:headEnd/>
            <a:tailEnd/>
          </a:ln>
        </p:spPr>
        <p:txBody>
          <a:bodyPr wrap="none">
            <a:spAutoFit/>
          </a:bodyPr>
          <a:lstStyle/>
          <a:p>
            <a:pPr eaLnBrk="0" hangingPunct="0"/>
            <a:r>
              <a:rPr lang="es-ES" sz="1200" b="1"/>
              <a:t>E3</a:t>
            </a:r>
          </a:p>
        </p:txBody>
      </p:sp>
      <p:sp>
        <p:nvSpPr>
          <p:cNvPr id="16433" name="Line 48"/>
          <p:cNvSpPr>
            <a:spLocks noChangeShapeType="1"/>
          </p:cNvSpPr>
          <p:nvPr/>
        </p:nvSpPr>
        <p:spPr bwMode="auto">
          <a:xfrm>
            <a:off x="1685925" y="3554413"/>
            <a:ext cx="444500" cy="0"/>
          </a:xfrm>
          <a:prstGeom prst="line">
            <a:avLst/>
          </a:prstGeom>
          <a:noFill/>
          <a:ln w="12700">
            <a:solidFill>
              <a:schemeClr val="tx1"/>
            </a:solidFill>
            <a:round/>
            <a:headEnd/>
            <a:tailEnd type="triangle" w="med" len="med"/>
          </a:ln>
        </p:spPr>
        <p:txBody>
          <a:bodyPr/>
          <a:lstStyle/>
          <a:p>
            <a:endParaRPr lang="es-ES"/>
          </a:p>
        </p:txBody>
      </p:sp>
      <p:sp>
        <p:nvSpPr>
          <p:cNvPr id="16434" name="Text Box 49"/>
          <p:cNvSpPr txBox="1">
            <a:spLocks noChangeArrowheads="1"/>
          </p:cNvSpPr>
          <p:nvPr/>
        </p:nvSpPr>
        <p:spPr bwMode="auto">
          <a:xfrm>
            <a:off x="1295400" y="3429000"/>
            <a:ext cx="369888" cy="274638"/>
          </a:xfrm>
          <a:prstGeom prst="rect">
            <a:avLst/>
          </a:prstGeom>
          <a:noFill/>
          <a:ln w="12700">
            <a:noFill/>
            <a:miter lim="800000"/>
            <a:headEnd/>
            <a:tailEnd/>
          </a:ln>
        </p:spPr>
        <p:txBody>
          <a:bodyPr wrap="none">
            <a:spAutoFit/>
          </a:bodyPr>
          <a:lstStyle/>
          <a:p>
            <a:pPr eaLnBrk="0" hangingPunct="0"/>
            <a:r>
              <a:rPr lang="es-ES" sz="1200" b="1"/>
              <a:t>E3</a:t>
            </a:r>
          </a:p>
        </p:txBody>
      </p:sp>
      <p:sp>
        <p:nvSpPr>
          <p:cNvPr id="16435" name="Text Box 50"/>
          <p:cNvSpPr txBox="1">
            <a:spLocks noChangeArrowheads="1"/>
          </p:cNvSpPr>
          <p:nvPr/>
        </p:nvSpPr>
        <p:spPr bwMode="auto">
          <a:xfrm rot="-2100000">
            <a:off x="2590800" y="4297363"/>
            <a:ext cx="641350" cy="274637"/>
          </a:xfrm>
          <a:prstGeom prst="rect">
            <a:avLst/>
          </a:prstGeom>
          <a:noFill/>
          <a:ln w="12700">
            <a:noFill/>
            <a:miter lim="800000"/>
            <a:headEnd/>
            <a:tailEnd/>
          </a:ln>
        </p:spPr>
        <p:txBody>
          <a:bodyPr wrap="none">
            <a:spAutoFit/>
          </a:bodyPr>
          <a:lstStyle/>
          <a:p>
            <a:pPr eaLnBrk="0" hangingPunct="0"/>
            <a:r>
              <a:rPr lang="es-ES" sz="1200" b="1"/>
              <a:t>STM-1</a:t>
            </a:r>
          </a:p>
        </p:txBody>
      </p:sp>
      <p:sp>
        <p:nvSpPr>
          <p:cNvPr id="16436" name="Text Box 51"/>
          <p:cNvSpPr txBox="1">
            <a:spLocks noChangeArrowheads="1"/>
          </p:cNvSpPr>
          <p:nvPr/>
        </p:nvSpPr>
        <p:spPr bwMode="auto">
          <a:xfrm rot="-1200000">
            <a:off x="2667000" y="3976688"/>
            <a:ext cx="641350" cy="274637"/>
          </a:xfrm>
          <a:prstGeom prst="rect">
            <a:avLst/>
          </a:prstGeom>
          <a:noFill/>
          <a:ln w="12700">
            <a:noFill/>
            <a:miter lim="800000"/>
            <a:headEnd/>
            <a:tailEnd/>
          </a:ln>
        </p:spPr>
        <p:txBody>
          <a:bodyPr wrap="none">
            <a:spAutoFit/>
          </a:bodyPr>
          <a:lstStyle/>
          <a:p>
            <a:pPr eaLnBrk="0" hangingPunct="0"/>
            <a:r>
              <a:rPr lang="es-ES" sz="1200" b="1"/>
              <a:t>STM-1</a:t>
            </a:r>
          </a:p>
        </p:txBody>
      </p:sp>
      <p:sp>
        <p:nvSpPr>
          <p:cNvPr id="16437" name="Line 52"/>
          <p:cNvSpPr>
            <a:spLocks noChangeShapeType="1"/>
          </p:cNvSpPr>
          <p:nvPr/>
        </p:nvSpPr>
        <p:spPr bwMode="auto">
          <a:xfrm flipV="1">
            <a:off x="2711450" y="4292600"/>
            <a:ext cx="596900" cy="431800"/>
          </a:xfrm>
          <a:prstGeom prst="line">
            <a:avLst/>
          </a:prstGeom>
          <a:noFill/>
          <a:ln w="12700">
            <a:solidFill>
              <a:schemeClr val="tx1"/>
            </a:solidFill>
            <a:round/>
            <a:headEnd/>
            <a:tailEnd type="triangle" w="med" len="med"/>
          </a:ln>
        </p:spPr>
        <p:txBody>
          <a:bodyPr/>
          <a:lstStyle/>
          <a:p>
            <a:endParaRPr lang="es-ES"/>
          </a:p>
        </p:txBody>
      </p:sp>
      <p:sp>
        <p:nvSpPr>
          <p:cNvPr id="16438" name="Line 53"/>
          <p:cNvSpPr>
            <a:spLocks noChangeShapeType="1"/>
          </p:cNvSpPr>
          <p:nvPr/>
        </p:nvSpPr>
        <p:spPr bwMode="auto">
          <a:xfrm flipV="1">
            <a:off x="2590800" y="4121150"/>
            <a:ext cx="717550" cy="266700"/>
          </a:xfrm>
          <a:prstGeom prst="line">
            <a:avLst/>
          </a:prstGeom>
          <a:noFill/>
          <a:ln w="12700">
            <a:solidFill>
              <a:schemeClr val="tx1"/>
            </a:solidFill>
            <a:round/>
            <a:headEnd/>
            <a:tailEnd type="triangle" w="med" len="med"/>
          </a:ln>
        </p:spPr>
        <p:txBody>
          <a:bodyPr/>
          <a:lstStyle/>
          <a:p>
            <a:endParaRPr lang="es-ES"/>
          </a:p>
        </p:txBody>
      </p:sp>
      <p:sp>
        <p:nvSpPr>
          <p:cNvPr id="58" name="5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15</a:t>
            </a:fld>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s-ES"/>
          </a:p>
        </p:txBody>
      </p:sp>
      <p:sp>
        <p:nvSpPr>
          <p:cNvPr id="17412"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s-ES"/>
          </a:p>
        </p:txBody>
      </p:sp>
      <p:sp>
        <p:nvSpPr>
          <p:cNvPr id="17413" name="Rectangle 6"/>
          <p:cNvSpPr>
            <a:spLocks noChangeArrowheads="1"/>
          </p:cNvSpPr>
          <p:nvPr/>
        </p:nvSpPr>
        <p:spPr bwMode="auto">
          <a:xfrm>
            <a:off x="838200" y="609600"/>
            <a:ext cx="7391400" cy="533400"/>
          </a:xfrm>
          <a:prstGeom prst="rect">
            <a:avLst/>
          </a:prstGeom>
          <a:noFill/>
          <a:ln w="12700">
            <a:noFill/>
            <a:miter lim="800000"/>
            <a:headEnd/>
            <a:tailEnd/>
          </a:ln>
        </p:spPr>
        <p:txBody>
          <a:bodyPr lIns="90488" tIns="44450" rIns="90488" bIns="44450" anchor="ctr"/>
          <a:lstStyle/>
          <a:p>
            <a:pPr algn="ctr"/>
            <a:r>
              <a:rPr lang="es-ES" sz="4000">
                <a:solidFill>
                  <a:schemeClr val="tx2"/>
                </a:solidFill>
                <a:latin typeface="Times New Roman" pitchFamily="18" charset="0"/>
              </a:rPr>
              <a:t>Elementos físicos de SONET/SDH</a:t>
            </a:r>
          </a:p>
        </p:txBody>
      </p:sp>
      <p:sp>
        <p:nvSpPr>
          <p:cNvPr id="17414" name="Rectangle 7"/>
          <p:cNvSpPr>
            <a:spLocks noChangeArrowheads="1"/>
          </p:cNvSpPr>
          <p:nvPr/>
        </p:nvSpPr>
        <p:spPr bwMode="auto">
          <a:xfrm>
            <a:off x="685800" y="1484313"/>
            <a:ext cx="7772400" cy="4495800"/>
          </a:xfrm>
          <a:prstGeom prst="rect">
            <a:avLst/>
          </a:prstGeom>
          <a:noFill/>
          <a:ln w="12700">
            <a:noFill/>
            <a:miter lim="800000"/>
            <a:headEnd/>
            <a:tailEnd/>
          </a:ln>
        </p:spPr>
        <p:txBody>
          <a:bodyPr lIns="90488" tIns="44450" rIns="90488" bIns="44450"/>
          <a:lstStyle/>
          <a:p>
            <a:pPr marL="342900" indent="-342900">
              <a:spcBef>
                <a:spcPct val="20000"/>
              </a:spcBef>
              <a:buFontTx/>
              <a:buChar char="•"/>
            </a:pPr>
            <a:r>
              <a:rPr lang="es-ES" sz="2400">
                <a:latin typeface="Times New Roman" pitchFamily="18" charset="0"/>
              </a:rPr>
              <a:t>Una red SONET/SDH está formada por</a:t>
            </a:r>
            <a:r>
              <a:rPr lang="es-ES_tradnl" sz="2400">
                <a:latin typeface="Times New Roman" pitchFamily="18" charset="0"/>
              </a:rPr>
              <a:t>:</a:t>
            </a:r>
          </a:p>
          <a:p>
            <a:pPr marL="742950" lvl="1" indent="-285750">
              <a:spcBef>
                <a:spcPct val="20000"/>
              </a:spcBef>
              <a:buFontTx/>
              <a:buChar char="–"/>
            </a:pPr>
            <a:r>
              <a:rPr lang="es-ES_tradnl" sz="2400" b="1">
                <a:latin typeface="Times New Roman" pitchFamily="18" charset="0"/>
              </a:rPr>
              <a:t>Repetidores. </a:t>
            </a:r>
            <a:r>
              <a:rPr lang="es-ES_tradnl" sz="2400">
                <a:latin typeface="Times New Roman" pitchFamily="18" charset="0"/>
              </a:rPr>
              <a:t>Regeneran la señal óptica cuando la distancia supera el máximo permitido.</a:t>
            </a:r>
            <a:endParaRPr lang="es-ES_tradnl" sz="2400" b="1">
              <a:latin typeface="Times New Roman" pitchFamily="18" charset="0"/>
            </a:endParaRPr>
          </a:p>
          <a:p>
            <a:pPr marL="742950" lvl="1" indent="-285750">
              <a:spcBef>
                <a:spcPct val="20000"/>
              </a:spcBef>
              <a:buFontTx/>
              <a:buChar char="–"/>
            </a:pPr>
            <a:r>
              <a:rPr lang="es-ES_tradnl" sz="2400" b="1">
                <a:latin typeface="Times New Roman" pitchFamily="18" charset="0"/>
              </a:rPr>
              <a:t>ADMs</a:t>
            </a:r>
            <a:r>
              <a:rPr lang="es-ES" sz="2400">
                <a:latin typeface="Times New Roman" pitchFamily="18" charset="0"/>
              </a:rPr>
              <a:t> </a:t>
            </a:r>
            <a:r>
              <a:rPr lang="es-ES_tradnl" sz="2400">
                <a:latin typeface="Times New Roman" pitchFamily="18" charset="0"/>
              </a:rPr>
              <a:t>(</a:t>
            </a:r>
            <a:r>
              <a:rPr lang="es-ES" sz="2400">
                <a:latin typeface="Times New Roman" pitchFamily="18" charset="0"/>
              </a:rPr>
              <a:t>Add-Drop Multiplexor)</a:t>
            </a:r>
            <a:r>
              <a:rPr lang="es-ES_tradnl" sz="2400">
                <a:latin typeface="Times New Roman" pitchFamily="18" charset="0"/>
              </a:rPr>
              <a:t>. Son multiplexores que permiten intercalar o extraer tramas de un nivel inferior en uno superior (ej. una STM-1 en una STM-4). También permiten crear anillos.</a:t>
            </a:r>
          </a:p>
          <a:p>
            <a:pPr marL="742950" lvl="1" indent="-285750">
              <a:spcBef>
                <a:spcPct val="20000"/>
              </a:spcBef>
              <a:buFontTx/>
              <a:buChar char="–"/>
            </a:pPr>
            <a:r>
              <a:rPr lang="es-ES_tradnl" sz="2400" b="1">
                <a:latin typeface="Times New Roman" pitchFamily="18" charset="0"/>
              </a:rPr>
              <a:t>Digital Cross-Connect</a:t>
            </a:r>
            <a:r>
              <a:rPr lang="es-ES_tradnl" sz="2400">
                <a:latin typeface="Times New Roman" pitchFamily="18" charset="0"/>
              </a:rPr>
              <a:t>: parecidos a los ADMs pero permiten interconexiones más complejas (interconectar anillos).</a:t>
            </a:r>
          </a:p>
          <a:p>
            <a:pPr marL="342900" indent="-342900">
              <a:spcBef>
                <a:spcPct val="20000"/>
              </a:spcBef>
              <a:buFontTx/>
              <a:buChar char="•"/>
            </a:pPr>
            <a:r>
              <a:rPr lang="es-ES_tradnl" sz="2400">
                <a:latin typeface="Times New Roman" pitchFamily="18" charset="0"/>
              </a:rPr>
              <a:t>A menudo se utilizan topologías de anillo para aumentar la fiabilidad.</a:t>
            </a:r>
          </a:p>
        </p:txBody>
      </p:sp>
      <p:sp>
        <p:nvSpPr>
          <p:cNvPr id="10" name="9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16</a:t>
            </a:fld>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s-ES"/>
          </a:p>
        </p:txBody>
      </p:sp>
      <p:sp>
        <p:nvSpPr>
          <p:cNvPr id="18436"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s-ES"/>
          </a:p>
        </p:txBody>
      </p:sp>
      <p:sp>
        <p:nvSpPr>
          <p:cNvPr id="18437" name="Rectangle 6"/>
          <p:cNvSpPr>
            <a:spLocks noChangeArrowheads="1"/>
          </p:cNvSpPr>
          <p:nvPr/>
        </p:nvSpPr>
        <p:spPr bwMode="auto">
          <a:xfrm>
            <a:off x="838200" y="609600"/>
            <a:ext cx="7391400" cy="533400"/>
          </a:xfrm>
          <a:prstGeom prst="rect">
            <a:avLst/>
          </a:prstGeom>
          <a:noFill/>
          <a:ln w="12700">
            <a:noFill/>
            <a:miter lim="800000"/>
            <a:headEnd/>
            <a:tailEnd/>
          </a:ln>
        </p:spPr>
        <p:txBody>
          <a:bodyPr lIns="90488" tIns="44450" rIns="90488" bIns="44450" anchor="ctr"/>
          <a:lstStyle/>
          <a:p>
            <a:pPr algn="ctr"/>
            <a:r>
              <a:rPr lang="es-ES" sz="4000">
                <a:solidFill>
                  <a:schemeClr val="tx2"/>
                </a:solidFill>
                <a:latin typeface="Times New Roman" pitchFamily="18" charset="0"/>
              </a:rPr>
              <a:t>Toplogía de redes SONET/SDH</a:t>
            </a:r>
          </a:p>
        </p:txBody>
      </p:sp>
      <p:sp>
        <p:nvSpPr>
          <p:cNvPr id="18438" name="Rectangle 7"/>
          <p:cNvSpPr>
            <a:spLocks noChangeArrowheads="1"/>
          </p:cNvSpPr>
          <p:nvPr/>
        </p:nvSpPr>
        <p:spPr bwMode="auto">
          <a:xfrm>
            <a:off x="685800" y="1600200"/>
            <a:ext cx="7772400" cy="4495800"/>
          </a:xfrm>
          <a:prstGeom prst="rect">
            <a:avLst/>
          </a:prstGeom>
          <a:noFill/>
          <a:ln w="12700">
            <a:noFill/>
            <a:miter lim="800000"/>
            <a:headEnd/>
            <a:tailEnd/>
          </a:ln>
        </p:spPr>
        <p:txBody>
          <a:bodyPr lIns="90488" tIns="44450" rIns="90488" bIns="44450"/>
          <a:lstStyle/>
          <a:p>
            <a:pPr marL="342900" indent="-342900">
              <a:lnSpc>
                <a:spcPct val="90000"/>
              </a:lnSpc>
              <a:spcBef>
                <a:spcPct val="20000"/>
              </a:spcBef>
              <a:buFontTx/>
              <a:buChar char="•"/>
            </a:pPr>
            <a:r>
              <a:rPr lang="es-ES" sz="2800">
                <a:latin typeface="Times New Roman" pitchFamily="18" charset="0"/>
              </a:rPr>
              <a:t>Según su topología las redes SONET/SDH pueden ser:</a:t>
            </a:r>
            <a:endParaRPr lang="es-ES_tradnl" sz="2800">
              <a:latin typeface="Times New Roman" pitchFamily="18" charset="0"/>
            </a:endParaRPr>
          </a:p>
          <a:p>
            <a:pPr marL="742950" lvl="1" indent="-285750">
              <a:lnSpc>
                <a:spcPct val="90000"/>
              </a:lnSpc>
              <a:spcBef>
                <a:spcPct val="20000"/>
              </a:spcBef>
              <a:buFontTx/>
              <a:buChar char="–"/>
            </a:pPr>
            <a:r>
              <a:rPr lang="es-ES_tradnl" sz="2800" b="1">
                <a:latin typeface="Times New Roman" pitchFamily="18" charset="0"/>
              </a:rPr>
              <a:t>Punto a punto: </a:t>
            </a:r>
            <a:r>
              <a:rPr lang="es-ES_tradnl" sz="2800">
                <a:latin typeface="Times New Roman" pitchFamily="18" charset="0"/>
              </a:rPr>
              <a:t>todos los circuitos empiezan y terminan en el mismo equipo.</a:t>
            </a:r>
          </a:p>
          <a:p>
            <a:pPr marL="742950" lvl="1" indent="-285750">
              <a:lnSpc>
                <a:spcPct val="90000"/>
              </a:lnSpc>
              <a:spcBef>
                <a:spcPct val="20000"/>
              </a:spcBef>
              <a:buFontTx/>
              <a:buChar char="–"/>
            </a:pPr>
            <a:r>
              <a:rPr lang="es-ES_tradnl" sz="2800" b="1">
                <a:latin typeface="Times New Roman" pitchFamily="18" charset="0"/>
              </a:rPr>
              <a:t>Punto a multipunto:</a:t>
            </a:r>
            <a:r>
              <a:rPr lang="es-ES_tradnl" sz="2800">
                <a:latin typeface="Times New Roman" pitchFamily="18" charset="0"/>
              </a:rPr>
              <a:t> los circuitos empiezan o terminan en equipos diferentes.</a:t>
            </a:r>
          </a:p>
          <a:p>
            <a:pPr marL="742950" lvl="1" indent="-285750">
              <a:lnSpc>
                <a:spcPct val="90000"/>
              </a:lnSpc>
              <a:spcBef>
                <a:spcPct val="20000"/>
              </a:spcBef>
              <a:buFontTx/>
              <a:buChar char="–"/>
            </a:pPr>
            <a:r>
              <a:rPr lang="es-ES_tradnl" sz="2800" b="1">
                <a:latin typeface="Times New Roman" pitchFamily="18" charset="0"/>
              </a:rPr>
              <a:t>Anillos</a:t>
            </a:r>
            <a:r>
              <a:rPr lang="es-ES_tradnl" sz="2800">
                <a:latin typeface="Times New Roman" pitchFamily="18" charset="0"/>
              </a:rPr>
              <a:t>: permiten disponer de un camino redundante a un costo mínimo.</a:t>
            </a:r>
          </a:p>
          <a:p>
            <a:pPr marL="742950" lvl="1" indent="-285750">
              <a:lnSpc>
                <a:spcPct val="90000"/>
              </a:lnSpc>
              <a:spcBef>
                <a:spcPct val="20000"/>
              </a:spcBef>
              <a:buFontTx/>
              <a:buChar char="–"/>
            </a:pPr>
            <a:r>
              <a:rPr lang="es-ES_tradnl" sz="2800" b="1">
                <a:latin typeface="Times New Roman" pitchFamily="18" charset="0"/>
              </a:rPr>
              <a:t>Redes malladas: </a:t>
            </a:r>
            <a:r>
              <a:rPr lang="es-ES_tradnl" sz="2800">
                <a:latin typeface="Times New Roman" pitchFamily="18" charset="0"/>
              </a:rPr>
              <a:t>generalmente se constituyen a partir de anillos interconectados.</a:t>
            </a:r>
            <a:endParaRPr lang="es-ES_tradnl" sz="2400">
              <a:latin typeface="Times New Roman" pitchFamily="18" charset="0"/>
            </a:endParaRPr>
          </a:p>
        </p:txBody>
      </p:sp>
      <p:sp>
        <p:nvSpPr>
          <p:cNvPr id="10" name="9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17</a:t>
            </a:fld>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916" name="Rectangle 44"/>
          <p:cNvSpPr>
            <a:spLocks noChangeArrowheads="1"/>
          </p:cNvSpPr>
          <p:nvPr/>
        </p:nvSpPr>
        <p:spPr bwMode="auto">
          <a:xfrm>
            <a:off x="3270250" y="4221163"/>
            <a:ext cx="381000" cy="3810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231917" name="Text Box 45"/>
          <p:cNvSpPr txBox="1">
            <a:spLocks noChangeArrowheads="1"/>
          </p:cNvSpPr>
          <p:nvPr/>
        </p:nvSpPr>
        <p:spPr bwMode="auto">
          <a:xfrm>
            <a:off x="3238500" y="4292600"/>
            <a:ext cx="488950" cy="274638"/>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sp>
        <p:nvSpPr>
          <p:cNvPr id="1231914" name="Rectangle 42"/>
          <p:cNvSpPr>
            <a:spLocks noChangeArrowheads="1"/>
          </p:cNvSpPr>
          <p:nvPr/>
        </p:nvSpPr>
        <p:spPr bwMode="auto">
          <a:xfrm>
            <a:off x="4800600" y="1828800"/>
            <a:ext cx="503238" cy="503238"/>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231915" name="Text Box 43"/>
          <p:cNvSpPr txBox="1">
            <a:spLocks noChangeArrowheads="1"/>
          </p:cNvSpPr>
          <p:nvPr/>
        </p:nvSpPr>
        <p:spPr bwMode="auto">
          <a:xfrm>
            <a:off x="4814888" y="1951038"/>
            <a:ext cx="488950" cy="274637"/>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pic>
        <p:nvPicPr>
          <p:cNvPr id="1231909" name="Picture 37" descr="ADM"/>
          <p:cNvPicPr>
            <a:picLocks noChangeAspect="1" noChangeArrowheads="1"/>
          </p:cNvPicPr>
          <p:nvPr/>
        </p:nvPicPr>
        <p:blipFill>
          <a:blip r:embed="rId3" cstate="print"/>
          <a:srcRect/>
          <a:stretch>
            <a:fillRect/>
          </a:stretch>
        </p:blipFill>
        <p:spPr bwMode="auto">
          <a:xfrm>
            <a:off x="3200400" y="1822450"/>
            <a:ext cx="950913" cy="539750"/>
          </a:xfrm>
          <a:prstGeom prst="rect">
            <a:avLst/>
          </a:prstGeom>
          <a:noFill/>
          <a:ln w="9525">
            <a:noFill/>
            <a:miter lim="800000"/>
            <a:headEnd/>
            <a:tailEnd/>
          </a:ln>
        </p:spPr>
      </p:pic>
      <p:pic>
        <p:nvPicPr>
          <p:cNvPr id="1231910" name="Picture 38" descr="ADM"/>
          <p:cNvPicPr>
            <a:picLocks noChangeAspect="1" noChangeArrowheads="1"/>
          </p:cNvPicPr>
          <p:nvPr/>
        </p:nvPicPr>
        <p:blipFill>
          <a:blip r:embed="rId3" cstate="print"/>
          <a:srcRect/>
          <a:stretch>
            <a:fillRect/>
          </a:stretch>
        </p:blipFill>
        <p:spPr bwMode="auto">
          <a:xfrm>
            <a:off x="6059488" y="1809750"/>
            <a:ext cx="950912" cy="539750"/>
          </a:xfrm>
          <a:prstGeom prst="rect">
            <a:avLst/>
          </a:prstGeom>
          <a:noFill/>
          <a:ln w="9525">
            <a:noFill/>
            <a:miter lim="800000"/>
            <a:headEnd/>
            <a:tailEnd/>
          </a:ln>
        </p:spPr>
      </p:pic>
      <p:sp>
        <p:nvSpPr>
          <p:cNvPr id="1231951" name="AutoShape 79"/>
          <p:cNvSpPr>
            <a:spLocks noChangeArrowheads="1"/>
          </p:cNvSpPr>
          <p:nvPr/>
        </p:nvSpPr>
        <p:spPr bwMode="auto">
          <a:xfrm rot="5400000">
            <a:off x="4932363" y="979488"/>
            <a:ext cx="358775" cy="2232025"/>
          </a:xfrm>
          <a:prstGeom prst="can">
            <a:avLst>
              <a:gd name="adj" fmla="val 155531"/>
            </a:avLst>
          </a:prstGeom>
          <a:solidFill>
            <a:srgbClr val="99CC00">
              <a:alpha val="49019"/>
            </a:srgbClr>
          </a:solidFill>
          <a:ln w="9525">
            <a:solidFill>
              <a:schemeClr val="tx1"/>
            </a:solidFill>
            <a:round/>
            <a:headEnd/>
            <a:tailEnd/>
          </a:ln>
        </p:spPr>
        <p:txBody>
          <a:bodyPr wrap="none" anchor="ctr"/>
          <a:lstStyle/>
          <a:p>
            <a:endParaRPr lang="es-ES"/>
          </a:p>
        </p:txBody>
      </p:sp>
      <p:sp>
        <p:nvSpPr>
          <p:cNvPr id="1231930" name="Line 58"/>
          <p:cNvSpPr>
            <a:spLocks noChangeShapeType="1"/>
          </p:cNvSpPr>
          <p:nvPr/>
        </p:nvSpPr>
        <p:spPr bwMode="auto">
          <a:xfrm>
            <a:off x="1619250" y="2492375"/>
            <a:ext cx="720725" cy="0"/>
          </a:xfrm>
          <a:prstGeom prst="line">
            <a:avLst/>
          </a:prstGeom>
          <a:noFill/>
          <a:ln w="9525">
            <a:solidFill>
              <a:schemeClr val="tx1"/>
            </a:solidFill>
            <a:round/>
            <a:headEnd/>
            <a:tailEnd/>
          </a:ln>
        </p:spPr>
        <p:txBody>
          <a:bodyPr/>
          <a:lstStyle/>
          <a:p>
            <a:endParaRPr lang="es-ES"/>
          </a:p>
        </p:txBody>
      </p:sp>
      <p:sp>
        <p:nvSpPr>
          <p:cNvPr id="19467" name="Text Box 2"/>
          <p:cNvSpPr txBox="1">
            <a:spLocks noChangeArrowheads="1"/>
          </p:cNvSpPr>
          <p:nvPr/>
        </p:nvSpPr>
        <p:spPr bwMode="auto">
          <a:xfrm>
            <a:off x="2289175" y="188913"/>
            <a:ext cx="4298950" cy="641350"/>
          </a:xfrm>
          <a:prstGeom prst="rect">
            <a:avLst/>
          </a:prstGeom>
          <a:noFill/>
          <a:ln w="12700">
            <a:noFill/>
            <a:miter lim="800000"/>
            <a:headEnd/>
            <a:tailEnd/>
          </a:ln>
        </p:spPr>
        <p:txBody>
          <a:bodyPr wrap="none">
            <a:spAutoFit/>
          </a:bodyPr>
          <a:lstStyle/>
          <a:p>
            <a:pPr eaLnBrk="0" hangingPunct="0"/>
            <a:r>
              <a:rPr lang="es-ES_tradnl" sz="3600"/>
              <a:t>Redes SONET/SDH</a:t>
            </a:r>
            <a:endParaRPr lang="es-ES" sz="3600"/>
          </a:p>
        </p:txBody>
      </p:sp>
      <p:sp>
        <p:nvSpPr>
          <p:cNvPr id="1231875" name="Text Box 3"/>
          <p:cNvSpPr txBox="1">
            <a:spLocks noChangeArrowheads="1"/>
          </p:cNvSpPr>
          <p:nvPr/>
        </p:nvSpPr>
        <p:spPr bwMode="auto">
          <a:xfrm>
            <a:off x="463550" y="1125538"/>
            <a:ext cx="1670050" cy="366712"/>
          </a:xfrm>
          <a:prstGeom prst="rect">
            <a:avLst/>
          </a:prstGeom>
          <a:noFill/>
          <a:ln w="12700">
            <a:noFill/>
            <a:miter lim="800000"/>
            <a:headEnd/>
            <a:tailEnd/>
          </a:ln>
        </p:spPr>
        <p:txBody>
          <a:bodyPr wrap="none">
            <a:spAutoFit/>
          </a:bodyPr>
          <a:lstStyle/>
          <a:p>
            <a:pPr eaLnBrk="0" hangingPunct="0"/>
            <a:r>
              <a:rPr lang="es-ES_tradnl" sz="1800"/>
              <a:t>Punto a punto:</a:t>
            </a:r>
            <a:endParaRPr lang="es-ES" sz="1800"/>
          </a:p>
        </p:txBody>
      </p:sp>
      <p:sp>
        <p:nvSpPr>
          <p:cNvPr id="1231876" name="Text Box 4"/>
          <p:cNvSpPr txBox="1">
            <a:spLocks noChangeArrowheads="1"/>
          </p:cNvSpPr>
          <p:nvPr/>
        </p:nvSpPr>
        <p:spPr bwMode="auto">
          <a:xfrm>
            <a:off x="228600" y="2997200"/>
            <a:ext cx="2152650" cy="366713"/>
          </a:xfrm>
          <a:prstGeom prst="rect">
            <a:avLst/>
          </a:prstGeom>
          <a:noFill/>
          <a:ln w="12700">
            <a:noFill/>
            <a:miter lim="800000"/>
            <a:headEnd/>
            <a:tailEnd/>
          </a:ln>
        </p:spPr>
        <p:txBody>
          <a:bodyPr wrap="none">
            <a:spAutoFit/>
          </a:bodyPr>
          <a:lstStyle/>
          <a:p>
            <a:pPr algn="ctr" eaLnBrk="0" hangingPunct="0"/>
            <a:r>
              <a:rPr lang="es-ES_tradnl" sz="1800"/>
              <a:t>Punto a multipunto:</a:t>
            </a:r>
            <a:endParaRPr lang="es-ES" sz="1800"/>
          </a:p>
        </p:txBody>
      </p:sp>
      <p:sp>
        <p:nvSpPr>
          <p:cNvPr id="1231889" name="Text Box 17"/>
          <p:cNvSpPr txBox="1">
            <a:spLocks noChangeArrowheads="1"/>
          </p:cNvSpPr>
          <p:nvPr/>
        </p:nvSpPr>
        <p:spPr bwMode="auto">
          <a:xfrm>
            <a:off x="457200" y="5300663"/>
            <a:ext cx="2508250" cy="304800"/>
          </a:xfrm>
          <a:prstGeom prst="rect">
            <a:avLst/>
          </a:prstGeom>
          <a:noFill/>
          <a:ln w="12700">
            <a:noFill/>
            <a:miter lim="800000"/>
            <a:headEnd/>
            <a:tailEnd/>
          </a:ln>
        </p:spPr>
        <p:txBody>
          <a:bodyPr wrap="none">
            <a:spAutoFit/>
          </a:bodyPr>
          <a:lstStyle/>
          <a:p>
            <a:pPr eaLnBrk="0" hangingPunct="0"/>
            <a:r>
              <a:rPr lang="es-ES" sz="1400" b="1"/>
              <a:t>ADM: Add-Drop Multiplexor</a:t>
            </a:r>
          </a:p>
        </p:txBody>
      </p:sp>
      <p:sp>
        <p:nvSpPr>
          <p:cNvPr id="1231908" name="Text Box 36"/>
          <p:cNvSpPr txBox="1">
            <a:spLocks noChangeArrowheads="1"/>
          </p:cNvSpPr>
          <p:nvPr/>
        </p:nvSpPr>
        <p:spPr bwMode="auto">
          <a:xfrm>
            <a:off x="458788" y="5949950"/>
            <a:ext cx="4400550" cy="304800"/>
          </a:xfrm>
          <a:prstGeom prst="rect">
            <a:avLst/>
          </a:prstGeom>
          <a:noFill/>
          <a:ln w="12700">
            <a:noFill/>
            <a:miter lim="800000"/>
            <a:headEnd/>
            <a:tailEnd/>
          </a:ln>
        </p:spPr>
        <p:txBody>
          <a:bodyPr wrap="none">
            <a:spAutoFit/>
          </a:bodyPr>
          <a:lstStyle/>
          <a:p>
            <a:pPr eaLnBrk="0" hangingPunct="0"/>
            <a:r>
              <a:rPr lang="es-ES" sz="1400" b="1"/>
              <a:t>Los circuitos SONET/SDH son siempre full dúplex</a:t>
            </a:r>
          </a:p>
        </p:txBody>
      </p:sp>
      <p:pic>
        <p:nvPicPr>
          <p:cNvPr id="1231911" name="Picture 39" descr="ADM"/>
          <p:cNvPicPr>
            <a:picLocks noChangeAspect="1" noChangeArrowheads="1"/>
          </p:cNvPicPr>
          <p:nvPr/>
        </p:nvPicPr>
        <p:blipFill>
          <a:blip r:embed="rId3" cstate="print"/>
          <a:srcRect/>
          <a:stretch>
            <a:fillRect/>
          </a:stretch>
        </p:blipFill>
        <p:spPr bwMode="auto">
          <a:xfrm>
            <a:off x="4191000" y="4159250"/>
            <a:ext cx="950913" cy="539750"/>
          </a:xfrm>
          <a:prstGeom prst="rect">
            <a:avLst/>
          </a:prstGeom>
          <a:noFill/>
          <a:ln w="9525">
            <a:noFill/>
            <a:miter lim="800000"/>
            <a:headEnd/>
            <a:tailEnd/>
          </a:ln>
        </p:spPr>
      </p:pic>
      <p:pic>
        <p:nvPicPr>
          <p:cNvPr id="1231912" name="Picture 40" descr="ADM"/>
          <p:cNvPicPr>
            <a:picLocks noChangeAspect="1" noChangeArrowheads="1"/>
          </p:cNvPicPr>
          <p:nvPr/>
        </p:nvPicPr>
        <p:blipFill>
          <a:blip r:embed="rId3" cstate="print"/>
          <a:srcRect/>
          <a:stretch>
            <a:fillRect/>
          </a:stretch>
        </p:blipFill>
        <p:spPr bwMode="auto">
          <a:xfrm>
            <a:off x="6592888" y="4165600"/>
            <a:ext cx="950912" cy="539750"/>
          </a:xfrm>
          <a:prstGeom prst="rect">
            <a:avLst/>
          </a:prstGeom>
          <a:noFill/>
          <a:ln w="9525">
            <a:noFill/>
            <a:miter lim="800000"/>
            <a:headEnd/>
            <a:tailEnd/>
          </a:ln>
        </p:spPr>
      </p:pic>
      <p:pic>
        <p:nvPicPr>
          <p:cNvPr id="1231913" name="Picture 41" descr="ADM"/>
          <p:cNvPicPr>
            <a:picLocks noChangeAspect="1" noChangeArrowheads="1"/>
          </p:cNvPicPr>
          <p:nvPr/>
        </p:nvPicPr>
        <p:blipFill>
          <a:blip r:embed="rId3" cstate="print"/>
          <a:srcRect/>
          <a:stretch>
            <a:fillRect/>
          </a:stretch>
        </p:blipFill>
        <p:spPr bwMode="auto">
          <a:xfrm>
            <a:off x="1828800" y="4165600"/>
            <a:ext cx="950913" cy="539750"/>
          </a:xfrm>
          <a:prstGeom prst="rect">
            <a:avLst/>
          </a:prstGeom>
          <a:noFill/>
          <a:ln w="9525">
            <a:noFill/>
            <a:miter lim="800000"/>
            <a:headEnd/>
            <a:tailEnd/>
          </a:ln>
        </p:spPr>
      </p:pic>
      <p:pic>
        <p:nvPicPr>
          <p:cNvPr id="1231928" name="Picture 56"/>
          <p:cNvPicPr>
            <a:picLocks noChangeArrowheads="1"/>
          </p:cNvPicPr>
          <p:nvPr/>
        </p:nvPicPr>
        <p:blipFill>
          <a:blip r:embed="rId4" cstate="print"/>
          <a:srcRect/>
          <a:stretch>
            <a:fillRect/>
          </a:stretch>
        </p:blipFill>
        <p:spPr bwMode="auto">
          <a:xfrm>
            <a:off x="1531938" y="2249488"/>
            <a:ext cx="412750" cy="315912"/>
          </a:xfrm>
          <a:prstGeom prst="rect">
            <a:avLst/>
          </a:prstGeom>
          <a:noFill/>
          <a:ln w="12700">
            <a:noFill/>
            <a:miter lim="800000"/>
            <a:headEnd/>
            <a:tailEnd/>
          </a:ln>
        </p:spPr>
      </p:pic>
      <p:sp>
        <p:nvSpPr>
          <p:cNvPr id="1231933" name="Line 61"/>
          <p:cNvSpPr>
            <a:spLocks noChangeShapeType="1"/>
          </p:cNvSpPr>
          <p:nvPr/>
        </p:nvSpPr>
        <p:spPr bwMode="auto">
          <a:xfrm>
            <a:off x="7956550" y="2492375"/>
            <a:ext cx="720725" cy="0"/>
          </a:xfrm>
          <a:prstGeom prst="line">
            <a:avLst/>
          </a:prstGeom>
          <a:noFill/>
          <a:ln w="9525">
            <a:solidFill>
              <a:schemeClr val="tx1"/>
            </a:solidFill>
            <a:round/>
            <a:headEnd/>
            <a:tailEnd/>
          </a:ln>
        </p:spPr>
        <p:txBody>
          <a:bodyPr/>
          <a:lstStyle/>
          <a:p>
            <a:endParaRPr lang="es-ES"/>
          </a:p>
        </p:txBody>
      </p:sp>
      <p:pic>
        <p:nvPicPr>
          <p:cNvPr id="1231934" name="Picture 62"/>
          <p:cNvPicPr>
            <a:picLocks noChangeArrowheads="1"/>
          </p:cNvPicPr>
          <p:nvPr/>
        </p:nvPicPr>
        <p:blipFill>
          <a:blip r:embed="rId4" cstate="print"/>
          <a:srcRect/>
          <a:stretch>
            <a:fillRect/>
          </a:stretch>
        </p:blipFill>
        <p:spPr bwMode="auto">
          <a:xfrm>
            <a:off x="8335963" y="2249488"/>
            <a:ext cx="412750" cy="315912"/>
          </a:xfrm>
          <a:prstGeom prst="rect">
            <a:avLst/>
          </a:prstGeom>
          <a:noFill/>
          <a:ln w="12700">
            <a:noFill/>
            <a:miter lim="800000"/>
            <a:headEnd/>
            <a:tailEnd/>
          </a:ln>
        </p:spPr>
      </p:pic>
      <p:sp>
        <p:nvSpPr>
          <p:cNvPr id="1231936" name="Line 64"/>
          <p:cNvSpPr>
            <a:spLocks noChangeShapeType="1"/>
          </p:cNvSpPr>
          <p:nvPr/>
        </p:nvSpPr>
        <p:spPr bwMode="auto">
          <a:xfrm>
            <a:off x="2339975" y="1557338"/>
            <a:ext cx="936625" cy="431800"/>
          </a:xfrm>
          <a:prstGeom prst="line">
            <a:avLst/>
          </a:prstGeom>
          <a:noFill/>
          <a:ln w="19050">
            <a:solidFill>
              <a:srgbClr val="FF0000"/>
            </a:solidFill>
            <a:round/>
            <a:headEnd/>
            <a:tailEnd/>
          </a:ln>
        </p:spPr>
        <p:txBody>
          <a:bodyPr/>
          <a:lstStyle/>
          <a:p>
            <a:endParaRPr lang="es-ES"/>
          </a:p>
        </p:txBody>
      </p:sp>
      <p:sp>
        <p:nvSpPr>
          <p:cNvPr id="1231939" name="Line 67"/>
          <p:cNvSpPr>
            <a:spLocks noChangeShapeType="1"/>
          </p:cNvSpPr>
          <p:nvPr/>
        </p:nvSpPr>
        <p:spPr bwMode="auto">
          <a:xfrm flipV="1">
            <a:off x="6877050" y="1484313"/>
            <a:ext cx="1008063" cy="504825"/>
          </a:xfrm>
          <a:prstGeom prst="line">
            <a:avLst/>
          </a:prstGeom>
          <a:noFill/>
          <a:ln w="19050">
            <a:solidFill>
              <a:srgbClr val="FF0000"/>
            </a:solidFill>
            <a:round/>
            <a:headEnd/>
            <a:tailEnd/>
          </a:ln>
        </p:spPr>
        <p:txBody>
          <a:bodyPr/>
          <a:lstStyle/>
          <a:p>
            <a:endParaRPr lang="es-ES"/>
          </a:p>
        </p:txBody>
      </p:sp>
      <p:sp>
        <p:nvSpPr>
          <p:cNvPr id="1231942" name="Line 70"/>
          <p:cNvSpPr>
            <a:spLocks noChangeShapeType="1"/>
          </p:cNvSpPr>
          <p:nvPr/>
        </p:nvSpPr>
        <p:spPr bwMode="auto">
          <a:xfrm flipH="1" flipV="1">
            <a:off x="2268538" y="1916113"/>
            <a:ext cx="1008062" cy="144462"/>
          </a:xfrm>
          <a:prstGeom prst="line">
            <a:avLst/>
          </a:prstGeom>
          <a:noFill/>
          <a:ln w="19050">
            <a:solidFill>
              <a:srgbClr val="FF0000"/>
            </a:solidFill>
            <a:round/>
            <a:headEnd/>
            <a:tailEnd/>
          </a:ln>
        </p:spPr>
        <p:txBody>
          <a:bodyPr/>
          <a:lstStyle/>
          <a:p>
            <a:endParaRPr lang="es-ES"/>
          </a:p>
        </p:txBody>
      </p:sp>
      <p:sp>
        <p:nvSpPr>
          <p:cNvPr id="1231943" name="Line 71"/>
          <p:cNvSpPr>
            <a:spLocks noChangeShapeType="1"/>
          </p:cNvSpPr>
          <p:nvPr/>
        </p:nvSpPr>
        <p:spPr bwMode="auto">
          <a:xfrm flipV="1">
            <a:off x="6877050" y="1916113"/>
            <a:ext cx="1008063" cy="144462"/>
          </a:xfrm>
          <a:prstGeom prst="line">
            <a:avLst/>
          </a:prstGeom>
          <a:noFill/>
          <a:ln w="19050">
            <a:solidFill>
              <a:srgbClr val="FF0000"/>
            </a:solidFill>
            <a:round/>
            <a:headEnd/>
            <a:tailEnd/>
          </a:ln>
        </p:spPr>
        <p:txBody>
          <a:bodyPr/>
          <a:lstStyle/>
          <a:p>
            <a:endParaRPr lang="es-ES"/>
          </a:p>
        </p:txBody>
      </p:sp>
      <p:sp>
        <p:nvSpPr>
          <p:cNvPr id="1231944" name="Line 72"/>
          <p:cNvSpPr>
            <a:spLocks noChangeShapeType="1"/>
          </p:cNvSpPr>
          <p:nvPr/>
        </p:nvSpPr>
        <p:spPr bwMode="auto">
          <a:xfrm flipV="1">
            <a:off x="2268538" y="2133600"/>
            <a:ext cx="1008062" cy="215900"/>
          </a:xfrm>
          <a:prstGeom prst="line">
            <a:avLst/>
          </a:prstGeom>
          <a:noFill/>
          <a:ln w="19050">
            <a:solidFill>
              <a:srgbClr val="FF0000"/>
            </a:solidFill>
            <a:round/>
            <a:headEnd/>
            <a:tailEnd/>
          </a:ln>
        </p:spPr>
        <p:txBody>
          <a:bodyPr/>
          <a:lstStyle/>
          <a:p>
            <a:endParaRPr lang="es-ES"/>
          </a:p>
        </p:txBody>
      </p:sp>
      <p:sp>
        <p:nvSpPr>
          <p:cNvPr id="1231945" name="Line 73"/>
          <p:cNvSpPr>
            <a:spLocks noChangeShapeType="1"/>
          </p:cNvSpPr>
          <p:nvPr/>
        </p:nvSpPr>
        <p:spPr bwMode="auto">
          <a:xfrm>
            <a:off x="6877050" y="2133600"/>
            <a:ext cx="1079500" cy="215900"/>
          </a:xfrm>
          <a:prstGeom prst="line">
            <a:avLst/>
          </a:prstGeom>
          <a:noFill/>
          <a:ln w="19050">
            <a:solidFill>
              <a:srgbClr val="FF0000"/>
            </a:solidFill>
            <a:round/>
            <a:headEnd/>
            <a:tailEnd/>
          </a:ln>
        </p:spPr>
        <p:txBody>
          <a:bodyPr/>
          <a:lstStyle/>
          <a:p>
            <a:endParaRPr lang="es-ES"/>
          </a:p>
        </p:txBody>
      </p:sp>
      <p:sp>
        <p:nvSpPr>
          <p:cNvPr id="1231948" name="Line 76"/>
          <p:cNvSpPr>
            <a:spLocks noChangeShapeType="1"/>
          </p:cNvSpPr>
          <p:nvPr/>
        </p:nvSpPr>
        <p:spPr bwMode="auto">
          <a:xfrm flipV="1">
            <a:off x="2555875" y="2205038"/>
            <a:ext cx="720725" cy="287337"/>
          </a:xfrm>
          <a:prstGeom prst="line">
            <a:avLst/>
          </a:prstGeom>
          <a:noFill/>
          <a:ln w="19050">
            <a:solidFill>
              <a:srgbClr val="FF0000"/>
            </a:solidFill>
            <a:round/>
            <a:headEnd/>
            <a:tailEnd/>
          </a:ln>
        </p:spPr>
        <p:txBody>
          <a:bodyPr/>
          <a:lstStyle/>
          <a:p>
            <a:endParaRPr lang="es-ES"/>
          </a:p>
        </p:txBody>
      </p:sp>
      <p:sp>
        <p:nvSpPr>
          <p:cNvPr id="1231949" name="Line 77"/>
          <p:cNvSpPr>
            <a:spLocks noChangeShapeType="1"/>
          </p:cNvSpPr>
          <p:nvPr/>
        </p:nvSpPr>
        <p:spPr bwMode="auto">
          <a:xfrm>
            <a:off x="6877050" y="2205038"/>
            <a:ext cx="719138" cy="287337"/>
          </a:xfrm>
          <a:prstGeom prst="line">
            <a:avLst/>
          </a:prstGeom>
          <a:noFill/>
          <a:ln w="19050">
            <a:solidFill>
              <a:srgbClr val="FF0000"/>
            </a:solidFill>
            <a:round/>
            <a:headEnd/>
            <a:tailEnd/>
          </a:ln>
        </p:spPr>
        <p:txBody>
          <a:bodyPr/>
          <a:lstStyle/>
          <a:p>
            <a:endParaRPr lang="es-ES"/>
          </a:p>
        </p:txBody>
      </p:sp>
      <p:pic>
        <p:nvPicPr>
          <p:cNvPr id="1231922" name="Picture 50"/>
          <p:cNvPicPr>
            <a:picLocks noChangeArrowheads="1"/>
          </p:cNvPicPr>
          <p:nvPr/>
        </p:nvPicPr>
        <p:blipFill>
          <a:blip r:embed="rId5" cstate="print"/>
          <a:srcRect/>
          <a:stretch>
            <a:fillRect/>
          </a:stretch>
        </p:blipFill>
        <p:spPr bwMode="auto">
          <a:xfrm>
            <a:off x="2136775" y="1412875"/>
            <a:ext cx="419100" cy="336550"/>
          </a:xfrm>
          <a:prstGeom prst="rect">
            <a:avLst/>
          </a:prstGeom>
          <a:noFill/>
          <a:ln w="12700">
            <a:noFill/>
            <a:miter lim="800000"/>
            <a:headEnd/>
            <a:tailEnd/>
          </a:ln>
        </p:spPr>
      </p:pic>
      <p:pic>
        <p:nvPicPr>
          <p:cNvPr id="1231926" name="Picture 54"/>
          <p:cNvPicPr>
            <a:picLocks noChangeArrowheads="1"/>
          </p:cNvPicPr>
          <p:nvPr/>
        </p:nvPicPr>
        <p:blipFill>
          <a:blip r:embed="rId6" cstate="print"/>
          <a:srcRect/>
          <a:stretch>
            <a:fillRect/>
          </a:stretch>
        </p:blipFill>
        <p:spPr bwMode="auto">
          <a:xfrm>
            <a:off x="2124075" y="1773238"/>
            <a:ext cx="355600" cy="342900"/>
          </a:xfrm>
          <a:prstGeom prst="rect">
            <a:avLst/>
          </a:prstGeom>
          <a:noFill/>
          <a:ln w="12700">
            <a:noFill/>
            <a:miter lim="800000"/>
            <a:headEnd/>
            <a:tailEnd/>
          </a:ln>
        </p:spPr>
      </p:pic>
      <p:pic>
        <p:nvPicPr>
          <p:cNvPr id="1231929" name="Picture 57" descr="PBXSmall"/>
          <p:cNvPicPr>
            <a:picLocks noChangeAspect="1" noChangeArrowheads="1"/>
          </p:cNvPicPr>
          <p:nvPr/>
        </p:nvPicPr>
        <p:blipFill>
          <a:blip r:embed="rId7" cstate="print"/>
          <a:srcRect/>
          <a:stretch>
            <a:fillRect/>
          </a:stretch>
        </p:blipFill>
        <p:spPr bwMode="auto">
          <a:xfrm>
            <a:off x="2081213" y="2205038"/>
            <a:ext cx="403225" cy="350837"/>
          </a:xfrm>
          <a:prstGeom prst="rect">
            <a:avLst/>
          </a:prstGeom>
          <a:noFill/>
          <a:ln w="9525">
            <a:noFill/>
            <a:miter lim="800000"/>
            <a:headEnd/>
            <a:tailEnd/>
          </a:ln>
        </p:spPr>
      </p:pic>
      <p:pic>
        <p:nvPicPr>
          <p:cNvPr id="1231931" name="Picture 59"/>
          <p:cNvPicPr>
            <a:picLocks noChangeArrowheads="1"/>
          </p:cNvPicPr>
          <p:nvPr/>
        </p:nvPicPr>
        <p:blipFill>
          <a:blip r:embed="rId5" cstate="print"/>
          <a:srcRect/>
          <a:stretch>
            <a:fillRect/>
          </a:stretch>
        </p:blipFill>
        <p:spPr bwMode="auto">
          <a:xfrm>
            <a:off x="7681913" y="1412875"/>
            <a:ext cx="419100" cy="336550"/>
          </a:xfrm>
          <a:prstGeom prst="rect">
            <a:avLst/>
          </a:prstGeom>
          <a:noFill/>
          <a:ln w="12700">
            <a:noFill/>
            <a:miter lim="800000"/>
            <a:headEnd/>
            <a:tailEnd/>
          </a:ln>
        </p:spPr>
      </p:pic>
      <p:pic>
        <p:nvPicPr>
          <p:cNvPr id="1231932" name="Picture 60"/>
          <p:cNvPicPr>
            <a:picLocks noChangeArrowheads="1"/>
          </p:cNvPicPr>
          <p:nvPr/>
        </p:nvPicPr>
        <p:blipFill>
          <a:blip r:embed="rId6" cstate="print"/>
          <a:srcRect/>
          <a:stretch>
            <a:fillRect/>
          </a:stretch>
        </p:blipFill>
        <p:spPr bwMode="auto">
          <a:xfrm>
            <a:off x="7740650" y="1773238"/>
            <a:ext cx="355600" cy="342900"/>
          </a:xfrm>
          <a:prstGeom prst="rect">
            <a:avLst/>
          </a:prstGeom>
          <a:noFill/>
          <a:ln w="12700">
            <a:noFill/>
            <a:miter lim="800000"/>
            <a:headEnd/>
            <a:tailEnd/>
          </a:ln>
        </p:spPr>
      </p:pic>
      <p:pic>
        <p:nvPicPr>
          <p:cNvPr id="1231935" name="Picture 63" descr="PBXSmall"/>
          <p:cNvPicPr>
            <a:picLocks noChangeAspect="1" noChangeArrowheads="1"/>
          </p:cNvPicPr>
          <p:nvPr/>
        </p:nvPicPr>
        <p:blipFill>
          <a:blip r:embed="rId7" cstate="print"/>
          <a:srcRect/>
          <a:stretch>
            <a:fillRect/>
          </a:stretch>
        </p:blipFill>
        <p:spPr bwMode="auto">
          <a:xfrm>
            <a:off x="7769225" y="2205038"/>
            <a:ext cx="403225" cy="350837"/>
          </a:xfrm>
          <a:prstGeom prst="rect">
            <a:avLst/>
          </a:prstGeom>
          <a:noFill/>
          <a:ln w="9525">
            <a:noFill/>
            <a:miter lim="800000"/>
            <a:headEnd/>
            <a:tailEnd/>
          </a:ln>
        </p:spPr>
      </p:pic>
      <p:sp>
        <p:nvSpPr>
          <p:cNvPr id="1231937" name="Line 65"/>
          <p:cNvSpPr>
            <a:spLocks noChangeShapeType="1"/>
          </p:cNvSpPr>
          <p:nvPr/>
        </p:nvSpPr>
        <p:spPr bwMode="auto">
          <a:xfrm>
            <a:off x="3276600" y="1989138"/>
            <a:ext cx="3600450" cy="0"/>
          </a:xfrm>
          <a:prstGeom prst="line">
            <a:avLst/>
          </a:prstGeom>
          <a:noFill/>
          <a:ln w="19050">
            <a:solidFill>
              <a:srgbClr val="FF0000"/>
            </a:solidFill>
            <a:round/>
            <a:headEnd/>
            <a:tailEnd/>
          </a:ln>
        </p:spPr>
        <p:txBody>
          <a:bodyPr/>
          <a:lstStyle/>
          <a:p>
            <a:endParaRPr lang="es-ES"/>
          </a:p>
        </p:txBody>
      </p:sp>
      <p:sp>
        <p:nvSpPr>
          <p:cNvPr id="1231940" name="Line 68"/>
          <p:cNvSpPr>
            <a:spLocks noChangeShapeType="1"/>
          </p:cNvSpPr>
          <p:nvPr/>
        </p:nvSpPr>
        <p:spPr bwMode="auto">
          <a:xfrm>
            <a:off x="3276600" y="2060575"/>
            <a:ext cx="3600450" cy="0"/>
          </a:xfrm>
          <a:prstGeom prst="line">
            <a:avLst/>
          </a:prstGeom>
          <a:noFill/>
          <a:ln w="19050">
            <a:solidFill>
              <a:srgbClr val="FF0000"/>
            </a:solidFill>
            <a:round/>
            <a:headEnd/>
            <a:tailEnd/>
          </a:ln>
        </p:spPr>
        <p:txBody>
          <a:bodyPr/>
          <a:lstStyle/>
          <a:p>
            <a:endParaRPr lang="es-ES"/>
          </a:p>
        </p:txBody>
      </p:sp>
      <p:sp>
        <p:nvSpPr>
          <p:cNvPr id="1231941" name="Line 69"/>
          <p:cNvSpPr>
            <a:spLocks noChangeShapeType="1"/>
          </p:cNvSpPr>
          <p:nvPr/>
        </p:nvSpPr>
        <p:spPr bwMode="auto">
          <a:xfrm>
            <a:off x="3276600" y="2133600"/>
            <a:ext cx="3600450" cy="0"/>
          </a:xfrm>
          <a:prstGeom prst="line">
            <a:avLst/>
          </a:prstGeom>
          <a:noFill/>
          <a:ln w="19050">
            <a:solidFill>
              <a:srgbClr val="FF0000"/>
            </a:solidFill>
            <a:round/>
            <a:headEnd/>
            <a:tailEnd/>
          </a:ln>
        </p:spPr>
        <p:txBody>
          <a:bodyPr/>
          <a:lstStyle/>
          <a:p>
            <a:endParaRPr lang="es-ES"/>
          </a:p>
        </p:txBody>
      </p:sp>
      <p:sp>
        <p:nvSpPr>
          <p:cNvPr id="1231946" name="Line 74"/>
          <p:cNvSpPr>
            <a:spLocks noChangeShapeType="1"/>
          </p:cNvSpPr>
          <p:nvPr/>
        </p:nvSpPr>
        <p:spPr bwMode="auto">
          <a:xfrm>
            <a:off x="3276600" y="2205038"/>
            <a:ext cx="3600450" cy="0"/>
          </a:xfrm>
          <a:prstGeom prst="line">
            <a:avLst/>
          </a:prstGeom>
          <a:noFill/>
          <a:ln w="19050">
            <a:solidFill>
              <a:srgbClr val="FF0000"/>
            </a:solidFill>
            <a:round/>
            <a:headEnd/>
            <a:tailEnd/>
          </a:ln>
        </p:spPr>
        <p:txBody>
          <a:bodyPr/>
          <a:lstStyle/>
          <a:p>
            <a:endParaRPr lang="es-ES"/>
          </a:p>
        </p:txBody>
      </p:sp>
      <p:sp>
        <p:nvSpPr>
          <p:cNvPr id="1231953" name="AutoShape 81"/>
          <p:cNvSpPr>
            <a:spLocks/>
          </p:cNvSpPr>
          <p:nvPr/>
        </p:nvSpPr>
        <p:spPr bwMode="auto">
          <a:xfrm rot="-5400000">
            <a:off x="4932363" y="1555750"/>
            <a:ext cx="287337" cy="2017713"/>
          </a:xfrm>
          <a:prstGeom prst="leftBrace">
            <a:avLst>
              <a:gd name="adj1" fmla="val 58518"/>
              <a:gd name="adj2" fmla="val 50000"/>
            </a:avLst>
          </a:prstGeom>
          <a:noFill/>
          <a:ln w="9525">
            <a:solidFill>
              <a:schemeClr val="tx1"/>
            </a:solidFill>
            <a:round/>
            <a:headEnd/>
            <a:tailEnd/>
          </a:ln>
        </p:spPr>
        <p:txBody>
          <a:bodyPr wrap="none" anchor="ctr"/>
          <a:lstStyle/>
          <a:p>
            <a:endParaRPr lang="es-ES"/>
          </a:p>
        </p:txBody>
      </p:sp>
      <p:sp>
        <p:nvSpPr>
          <p:cNvPr id="1231955" name="Text Box 83"/>
          <p:cNvSpPr txBox="1">
            <a:spLocks noChangeArrowheads="1"/>
          </p:cNvSpPr>
          <p:nvPr/>
        </p:nvSpPr>
        <p:spPr bwMode="auto">
          <a:xfrm>
            <a:off x="4724400" y="2708275"/>
            <a:ext cx="639763" cy="274638"/>
          </a:xfrm>
          <a:prstGeom prst="rect">
            <a:avLst/>
          </a:prstGeom>
          <a:noFill/>
          <a:ln w="9525">
            <a:noFill/>
            <a:miter lim="800000"/>
            <a:headEnd/>
            <a:tailEnd/>
          </a:ln>
        </p:spPr>
        <p:txBody>
          <a:bodyPr wrap="none">
            <a:spAutoFit/>
          </a:bodyPr>
          <a:lstStyle/>
          <a:p>
            <a:r>
              <a:rPr lang="es-ES" sz="1200" b="1"/>
              <a:t>60 Km</a:t>
            </a:r>
          </a:p>
        </p:txBody>
      </p:sp>
      <p:sp>
        <p:nvSpPr>
          <p:cNvPr id="1231959" name="Line 87"/>
          <p:cNvSpPr>
            <a:spLocks noChangeShapeType="1"/>
          </p:cNvSpPr>
          <p:nvPr/>
        </p:nvSpPr>
        <p:spPr bwMode="auto">
          <a:xfrm>
            <a:off x="4572000" y="1557338"/>
            <a:ext cx="0" cy="287337"/>
          </a:xfrm>
          <a:prstGeom prst="line">
            <a:avLst/>
          </a:prstGeom>
          <a:noFill/>
          <a:ln w="9525">
            <a:solidFill>
              <a:schemeClr val="tx1"/>
            </a:solidFill>
            <a:round/>
            <a:headEnd/>
            <a:tailEnd type="triangle" w="med" len="med"/>
          </a:ln>
        </p:spPr>
        <p:txBody>
          <a:bodyPr/>
          <a:lstStyle/>
          <a:p>
            <a:endParaRPr lang="es-ES"/>
          </a:p>
        </p:txBody>
      </p:sp>
      <p:sp>
        <p:nvSpPr>
          <p:cNvPr id="1231960" name="Text Box 88"/>
          <p:cNvSpPr txBox="1">
            <a:spLocks noChangeArrowheads="1"/>
          </p:cNvSpPr>
          <p:nvPr/>
        </p:nvSpPr>
        <p:spPr bwMode="auto">
          <a:xfrm>
            <a:off x="4292600" y="1282700"/>
            <a:ext cx="2259013" cy="274638"/>
          </a:xfrm>
          <a:prstGeom prst="rect">
            <a:avLst/>
          </a:prstGeom>
          <a:noFill/>
          <a:ln w="9525">
            <a:noFill/>
            <a:miter lim="800000"/>
            <a:headEnd/>
            <a:tailEnd/>
          </a:ln>
        </p:spPr>
        <p:txBody>
          <a:bodyPr wrap="none">
            <a:spAutoFit/>
          </a:bodyPr>
          <a:lstStyle/>
          <a:p>
            <a:r>
              <a:rPr lang="es-ES" sz="1200" b="1"/>
              <a:t>Circuito STM-4 (622,08 Mb/s)</a:t>
            </a:r>
          </a:p>
        </p:txBody>
      </p:sp>
      <p:sp>
        <p:nvSpPr>
          <p:cNvPr id="1231961" name="Text Box 89"/>
          <p:cNvSpPr txBox="1">
            <a:spLocks noChangeArrowheads="1"/>
          </p:cNvSpPr>
          <p:nvPr/>
        </p:nvSpPr>
        <p:spPr bwMode="auto">
          <a:xfrm>
            <a:off x="2700338" y="1138238"/>
            <a:ext cx="1260475" cy="274637"/>
          </a:xfrm>
          <a:prstGeom prst="rect">
            <a:avLst/>
          </a:prstGeom>
          <a:noFill/>
          <a:ln w="9525">
            <a:noFill/>
            <a:miter lim="800000"/>
            <a:headEnd/>
            <a:tailEnd/>
          </a:ln>
        </p:spPr>
        <p:txBody>
          <a:bodyPr wrap="none">
            <a:spAutoFit/>
          </a:bodyPr>
          <a:lstStyle/>
          <a:p>
            <a:r>
              <a:rPr lang="es-ES" sz="1200" b="1"/>
              <a:t>Circuito STM-1</a:t>
            </a:r>
          </a:p>
        </p:txBody>
      </p:sp>
      <p:sp>
        <p:nvSpPr>
          <p:cNvPr id="1231962" name="Line 90"/>
          <p:cNvSpPr>
            <a:spLocks noChangeShapeType="1"/>
          </p:cNvSpPr>
          <p:nvPr/>
        </p:nvSpPr>
        <p:spPr bwMode="auto">
          <a:xfrm flipH="1">
            <a:off x="2771775" y="1412875"/>
            <a:ext cx="144463" cy="287338"/>
          </a:xfrm>
          <a:prstGeom prst="line">
            <a:avLst/>
          </a:prstGeom>
          <a:noFill/>
          <a:ln w="9525">
            <a:solidFill>
              <a:schemeClr val="tx1"/>
            </a:solidFill>
            <a:round/>
            <a:headEnd/>
            <a:tailEnd type="triangle" w="med" len="med"/>
          </a:ln>
        </p:spPr>
        <p:txBody>
          <a:bodyPr/>
          <a:lstStyle/>
          <a:p>
            <a:endParaRPr lang="es-ES"/>
          </a:p>
        </p:txBody>
      </p:sp>
      <p:sp>
        <p:nvSpPr>
          <p:cNvPr id="1231963" name="Text Box 91"/>
          <p:cNvSpPr txBox="1">
            <a:spLocks noChangeArrowheads="1"/>
          </p:cNvSpPr>
          <p:nvPr/>
        </p:nvSpPr>
        <p:spPr bwMode="auto">
          <a:xfrm>
            <a:off x="2411413" y="2722563"/>
            <a:ext cx="1446212" cy="274637"/>
          </a:xfrm>
          <a:prstGeom prst="rect">
            <a:avLst/>
          </a:prstGeom>
          <a:noFill/>
          <a:ln w="9525">
            <a:noFill/>
            <a:miter lim="800000"/>
            <a:headEnd/>
            <a:tailEnd/>
          </a:ln>
        </p:spPr>
        <p:txBody>
          <a:bodyPr wrap="none">
            <a:spAutoFit/>
          </a:bodyPr>
          <a:lstStyle/>
          <a:p>
            <a:r>
              <a:rPr lang="es-ES" sz="1200" b="1"/>
              <a:t>Circuito sobrante</a:t>
            </a:r>
          </a:p>
        </p:txBody>
      </p:sp>
      <p:sp>
        <p:nvSpPr>
          <p:cNvPr id="1231964" name="Line 92"/>
          <p:cNvSpPr>
            <a:spLocks noChangeShapeType="1"/>
          </p:cNvSpPr>
          <p:nvPr/>
        </p:nvSpPr>
        <p:spPr bwMode="auto">
          <a:xfrm flipH="1" flipV="1">
            <a:off x="2843213" y="2420938"/>
            <a:ext cx="215900" cy="360362"/>
          </a:xfrm>
          <a:prstGeom prst="line">
            <a:avLst/>
          </a:prstGeom>
          <a:noFill/>
          <a:ln w="9525">
            <a:solidFill>
              <a:schemeClr val="tx1"/>
            </a:solidFill>
            <a:round/>
            <a:headEnd/>
            <a:tailEnd type="triangle" w="med" len="med"/>
          </a:ln>
        </p:spPr>
        <p:txBody>
          <a:bodyPr/>
          <a:lstStyle/>
          <a:p>
            <a:endParaRPr lang="es-ES"/>
          </a:p>
        </p:txBody>
      </p:sp>
      <p:sp>
        <p:nvSpPr>
          <p:cNvPr id="1231965" name="AutoShape 93"/>
          <p:cNvSpPr>
            <a:spLocks noChangeArrowheads="1"/>
          </p:cNvSpPr>
          <p:nvPr/>
        </p:nvSpPr>
        <p:spPr bwMode="auto">
          <a:xfrm rot="5400000">
            <a:off x="3312320" y="3609181"/>
            <a:ext cx="360362" cy="1584325"/>
          </a:xfrm>
          <a:prstGeom prst="can">
            <a:avLst>
              <a:gd name="adj" fmla="val 109912"/>
            </a:avLst>
          </a:prstGeom>
          <a:solidFill>
            <a:srgbClr val="99CC00">
              <a:alpha val="47842"/>
            </a:srgbClr>
          </a:solidFill>
          <a:ln w="9525">
            <a:solidFill>
              <a:schemeClr val="tx1"/>
            </a:solidFill>
            <a:round/>
            <a:headEnd/>
            <a:tailEnd/>
          </a:ln>
        </p:spPr>
        <p:txBody>
          <a:bodyPr wrap="none" anchor="ctr"/>
          <a:lstStyle/>
          <a:p>
            <a:endParaRPr lang="es-ES"/>
          </a:p>
        </p:txBody>
      </p:sp>
      <p:sp>
        <p:nvSpPr>
          <p:cNvPr id="1231966" name="AutoShape 94"/>
          <p:cNvSpPr>
            <a:spLocks noChangeArrowheads="1"/>
          </p:cNvSpPr>
          <p:nvPr/>
        </p:nvSpPr>
        <p:spPr bwMode="auto">
          <a:xfrm rot="5400000">
            <a:off x="5687220" y="3609181"/>
            <a:ext cx="360362" cy="1584325"/>
          </a:xfrm>
          <a:prstGeom prst="can">
            <a:avLst>
              <a:gd name="adj" fmla="val 109912"/>
            </a:avLst>
          </a:prstGeom>
          <a:solidFill>
            <a:srgbClr val="99CC00">
              <a:alpha val="49019"/>
            </a:srgbClr>
          </a:solidFill>
          <a:ln w="9525">
            <a:solidFill>
              <a:schemeClr val="tx1"/>
            </a:solidFill>
            <a:round/>
            <a:headEnd/>
            <a:tailEnd/>
          </a:ln>
        </p:spPr>
        <p:txBody>
          <a:bodyPr wrap="none" anchor="ctr"/>
          <a:lstStyle/>
          <a:p>
            <a:endParaRPr lang="es-ES"/>
          </a:p>
        </p:txBody>
      </p:sp>
      <p:sp>
        <p:nvSpPr>
          <p:cNvPr id="1231968" name="Line 96"/>
          <p:cNvSpPr>
            <a:spLocks noChangeShapeType="1"/>
          </p:cNvSpPr>
          <p:nvPr/>
        </p:nvSpPr>
        <p:spPr bwMode="auto">
          <a:xfrm>
            <a:off x="2051050" y="4292600"/>
            <a:ext cx="5184775" cy="0"/>
          </a:xfrm>
          <a:prstGeom prst="line">
            <a:avLst/>
          </a:prstGeom>
          <a:noFill/>
          <a:ln w="19050">
            <a:solidFill>
              <a:srgbClr val="FF0000"/>
            </a:solidFill>
            <a:round/>
            <a:headEnd/>
            <a:tailEnd/>
          </a:ln>
        </p:spPr>
        <p:txBody>
          <a:bodyPr/>
          <a:lstStyle/>
          <a:p>
            <a:endParaRPr lang="es-ES"/>
          </a:p>
        </p:txBody>
      </p:sp>
      <p:sp>
        <p:nvSpPr>
          <p:cNvPr id="1231969" name="Line 97"/>
          <p:cNvSpPr>
            <a:spLocks noChangeShapeType="1"/>
          </p:cNvSpPr>
          <p:nvPr/>
        </p:nvSpPr>
        <p:spPr bwMode="auto">
          <a:xfrm>
            <a:off x="2051050" y="4365625"/>
            <a:ext cx="5184775" cy="0"/>
          </a:xfrm>
          <a:prstGeom prst="line">
            <a:avLst/>
          </a:prstGeom>
          <a:noFill/>
          <a:ln w="19050">
            <a:solidFill>
              <a:srgbClr val="FF0000"/>
            </a:solidFill>
            <a:round/>
            <a:headEnd/>
            <a:tailEnd/>
          </a:ln>
        </p:spPr>
        <p:txBody>
          <a:bodyPr/>
          <a:lstStyle/>
          <a:p>
            <a:endParaRPr lang="es-ES"/>
          </a:p>
        </p:txBody>
      </p:sp>
      <p:sp>
        <p:nvSpPr>
          <p:cNvPr id="1231970" name="Line 98"/>
          <p:cNvSpPr>
            <a:spLocks noChangeShapeType="1"/>
          </p:cNvSpPr>
          <p:nvPr/>
        </p:nvSpPr>
        <p:spPr bwMode="auto">
          <a:xfrm>
            <a:off x="2051050" y="4437063"/>
            <a:ext cx="5184775" cy="0"/>
          </a:xfrm>
          <a:prstGeom prst="line">
            <a:avLst/>
          </a:prstGeom>
          <a:noFill/>
          <a:ln w="19050">
            <a:solidFill>
              <a:srgbClr val="FF0000"/>
            </a:solidFill>
            <a:round/>
            <a:headEnd/>
            <a:tailEnd/>
          </a:ln>
        </p:spPr>
        <p:txBody>
          <a:bodyPr/>
          <a:lstStyle/>
          <a:p>
            <a:endParaRPr lang="es-ES"/>
          </a:p>
        </p:txBody>
      </p:sp>
      <p:sp>
        <p:nvSpPr>
          <p:cNvPr id="1231971" name="Line 99"/>
          <p:cNvSpPr>
            <a:spLocks noChangeShapeType="1"/>
          </p:cNvSpPr>
          <p:nvPr/>
        </p:nvSpPr>
        <p:spPr bwMode="auto">
          <a:xfrm>
            <a:off x="2051050" y="4508500"/>
            <a:ext cx="2305050" cy="0"/>
          </a:xfrm>
          <a:prstGeom prst="line">
            <a:avLst/>
          </a:prstGeom>
          <a:noFill/>
          <a:ln w="19050">
            <a:solidFill>
              <a:srgbClr val="FF0000"/>
            </a:solidFill>
            <a:round/>
            <a:headEnd/>
            <a:tailEnd/>
          </a:ln>
        </p:spPr>
        <p:txBody>
          <a:bodyPr/>
          <a:lstStyle/>
          <a:p>
            <a:endParaRPr lang="es-ES"/>
          </a:p>
        </p:txBody>
      </p:sp>
      <p:sp>
        <p:nvSpPr>
          <p:cNvPr id="1231972" name="Line 100"/>
          <p:cNvSpPr>
            <a:spLocks noChangeShapeType="1"/>
          </p:cNvSpPr>
          <p:nvPr/>
        </p:nvSpPr>
        <p:spPr bwMode="auto">
          <a:xfrm>
            <a:off x="4932363" y="4508500"/>
            <a:ext cx="2303462" cy="0"/>
          </a:xfrm>
          <a:prstGeom prst="line">
            <a:avLst/>
          </a:prstGeom>
          <a:noFill/>
          <a:ln w="19050">
            <a:solidFill>
              <a:srgbClr val="FF0000"/>
            </a:solidFill>
            <a:round/>
            <a:headEnd/>
            <a:tailEnd/>
          </a:ln>
        </p:spPr>
        <p:txBody>
          <a:bodyPr/>
          <a:lstStyle/>
          <a:p>
            <a:endParaRPr lang="es-ES"/>
          </a:p>
        </p:txBody>
      </p:sp>
      <p:sp>
        <p:nvSpPr>
          <p:cNvPr id="1231974" name="Line 102"/>
          <p:cNvSpPr>
            <a:spLocks noChangeShapeType="1"/>
          </p:cNvSpPr>
          <p:nvPr/>
        </p:nvSpPr>
        <p:spPr bwMode="auto">
          <a:xfrm flipV="1">
            <a:off x="1403350" y="4508500"/>
            <a:ext cx="647700" cy="431800"/>
          </a:xfrm>
          <a:prstGeom prst="line">
            <a:avLst/>
          </a:prstGeom>
          <a:noFill/>
          <a:ln w="19050">
            <a:solidFill>
              <a:srgbClr val="FF0000"/>
            </a:solidFill>
            <a:round/>
            <a:headEnd/>
            <a:tailEnd/>
          </a:ln>
        </p:spPr>
        <p:txBody>
          <a:bodyPr/>
          <a:lstStyle/>
          <a:p>
            <a:endParaRPr lang="es-ES"/>
          </a:p>
        </p:txBody>
      </p:sp>
      <p:sp>
        <p:nvSpPr>
          <p:cNvPr id="1231975" name="Line 103"/>
          <p:cNvSpPr>
            <a:spLocks noChangeShapeType="1"/>
          </p:cNvSpPr>
          <p:nvPr/>
        </p:nvSpPr>
        <p:spPr bwMode="auto">
          <a:xfrm>
            <a:off x="7235825" y="4508500"/>
            <a:ext cx="720725" cy="431800"/>
          </a:xfrm>
          <a:prstGeom prst="line">
            <a:avLst/>
          </a:prstGeom>
          <a:noFill/>
          <a:ln w="19050">
            <a:solidFill>
              <a:srgbClr val="FF0000"/>
            </a:solidFill>
            <a:round/>
            <a:headEnd/>
            <a:tailEnd/>
          </a:ln>
        </p:spPr>
        <p:txBody>
          <a:bodyPr/>
          <a:lstStyle/>
          <a:p>
            <a:endParaRPr lang="es-ES"/>
          </a:p>
        </p:txBody>
      </p:sp>
      <p:sp>
        <p:nvSpPr>
          <p:cNvPr id="1231976" name="Line 104"/>
          <p:cNvSpPr>
            <a:spLocks noChangeShapeType="1"/>
          </p:cNvSpPr>
          <p:nvPr/>
        </p:nvSpPr>
        <p:spPr bwMode="auto">
          <a:xfrm flipV="1">
            <a:off x="1331913" y="4437063"/>
            <a:ext cx="719137" cy="71437"/>
          </a:xfrm>
          <a:prstGeom prst="line">
            <a:avLst/>
          </a:prstGeom>
          <a:noFill/>
          <a:ln w="19050">
            <a:solidFill>
              <a:srgbClr val="FF0000"/>
            </a:solidFill>
            <a:round/>
            <a:headEnd/>
            <a:tailEnd/>
          </a:ln>
        </p:spPr>
        <p:txBody>
          <a:bodyPr/>
          <a:lstStyle/>
          <a:p>
            <a:endParaRPr lang="es-ES"/>
          </a:p>
        </p:txBody>
      </p:sp>
      <p:sp>
        <p:nvSpPr>
          <p:cNvPr id="1231977" name="Line 105"/>
          <p:cNvSpPr>
            <a:spLocks noChangeShapeType="1"/>
          </p:cNvSpPr>
          <p:nvPr/>
        </p:nvSpPr>
        <p:spPr bwMode="auto">
          <a:xfrm>
            <a:off x="4356100" y="4508500"/>
            <a:ext cx="0" cy="431800"/>
          </a:xfrm>
          <a:prstGeom prst="line">
            <a:avLst/>
          </a:prstGeom>
          <a:noFill/>
          <a:ln w="19050">
            <a:solidFill>
              <a:srgbClr val="FF0000"/>
            </a:solidFill>
            <a:round/>
            <a:headEnd/>
            <a:tailEnd/>
          </a:ln>
        </p:spPr>
        <p:txBody>
          <a:bodyPr/>
          <a:lstStyle/>
          <a:p>
            <a:endParaRPr lang="es-ES"/>
          </a:p>
        </p:txBody>
      </p:sp>
      <p:sp>
        <p:nvSpPr>
          <p:cNvPr id="1231978" name="Line 106"/>
          <p:cNvSpPr>
            <a:spLocks noChangeShapeType="1"/>
          </p:cNvSpPr>
          <p:nvPr/>
        </p:nvSpPr>
        <p:spPr bwMode="auto">
          <a:xfrm>
            <a:off x="4932363" y="4508500"/>
            <a:ext cx="0" cy="431800"/>
          </a:xfrm>
          <a:prstGeom prst="line">
            <a:avLst/>
          </a:prstGeom>
          <a:noFill/>
          <a:ln w="19050">
            <a:solidFill>
              <a:srgbClr val="FF0000"/>
            </a:solidFill>
            <a:round/>
            <a:headEnd/>
            <a:tailEnd/>
          </a:ln>
        </p:spPr>
        <p:txBody>
          <a:bodyPr/>
          <a:lstStyle/>
          <a:p>
            <a:endParaRPr lang="es-ES"/>
          </a:p>
        </p:txBody>
      </p:sp>
      <p:pic>
        <p:nvPicPr>
          <p:cNvPr id="1231980" name="Picture 108"/>
          <p:cNvPicPr>
            <a:picLocks noChangeArrowheads="1"/>
          </p:cNvPicPr>
          <p:nvPr/>
        </p:nvPicPr>
        <p:blipFill>
          <a:blip r:embed="rId5" cstate="print"/>
          <a:srcRect/>
          <a:stretch>
            <a:fillRect/>
          </a:stretch>
        </p:blipFill>
        <p:spPr bwMode="auto">
          <a:xfrm>
            <a:off x="4140200" y="4868863"/>
            <a:ext cx="419100" cy="336550"/>
          </a:xfrm>
          <a:prstGeom prst="rect">
            <a:avLst/>
          </a:prstGeom>
          <a:noFill/>
          <a:ln w="12700">
            <a:noFill/>
            <a:miter lim="800000"/>
            <a:headEnd/>
            <a:tailEnd/>
          </a:ln>
        </p:spPr>
      </p:pic>
      <p:pic>
        <p:nvPicPr>
          <p:cNvPr id="1231981" name="Picture 109"/>
          <p:cNvPicPr>
            <a:picLocks noChangeArrowheads="1"/>
          </p:cNvPicPr>
          <p:nvPr/>
        </p:nvPicPr>
        <p:blipFill>
          <a:blip r:embed="rId5" cstate="print"/>
          <a:srcRect/>
          <a:stretch>
            <a:fillRect/>
          </a:stretch>
        </p:blipFill>
        <p:spPr bwMode="auto">
          <a:xfrm>
            <a:off x="1187450" y="4797425"/>
            <a:ext cx="419100" cy="336550"/>
          </a:xfrm>
          <a:prstGeom prst="rect">
            <a:avLst/>
          </a:prstGeom>
          <a:noFill/>
          <a:ln w="12700">
            <a:noFill/>
            <a:miter lim="800000"/>
            <a:headEnd/>
            <a:tailEnd/>
          </a:ln>
        </p:spPr>
      </p:pic>
      <p:pic>
        <p:nvPicPr>
          <p:cNvPr id="1231983" name="Picture 111"/>
          <p:cNvPicPr>
            <a:picLocks noChangeArrowheads="1"/>
          </p:cNvPicPr>
          <p:nvPr/>
        </p:nvPicPr>
        <p:blipFill>
          <a:blip r:embed="rId5" cstate="print"/>
          <a:srcRect/>
          <a:stretch>
            <a:fillRect/>
          </a:stretch>
        </p:blipFill>
        <p:spPr bwMode="auto">
          <a:xfrm>
            <a:off x="1200150" y="4387850"/>
            <a:ext cx="419100" cy="336550"/>
          </a:xfrm>
          <a:prstGeom prst="rect">
            <a:avLst/>
          </a:prstGeom>
          <a:noFill/>
          <a:ln w="12700">
            <a:noFill/>
            <a:miter lim="800000"/>
            <a:headEnd/>
            <a:tailEnd/>
          </a:ln>
        </p:spPr>
      </p:pic>
      <p:sp>
        <p:nvSpPr>
          <p:cNvPr id="1231985" name="Line 113"/>
          <p:cNvSpPr>
            <a:spLocks noChangeShapeType="1"/>
          </p:cNvSpPr>
          <p:nvPr/>
        </p:nvSpPr>
        <p:spPr bwMode="auto">
          <a:xfrm>
            <a:off x="7235825" y="4437063"/>
            <a:ext cx="720725" cy="71437"/>
          </a:xfrm>
          <a:prstGeom prst="line">
            <a:avLst/>
          </a:prstGeom>
          <a:noFill/>
          <a:ln w="19050">
            <a:solidFill>
              <a:srgbClr val="FF0000"/>
            </a:solidFill>
            <a:round/>
            <a:headEnd/>
            <a:tailEnd/>
          </a:ln>
        </p:spPr>
        <p:txBody>
          <a:bodyPr/>
          <a:lstStyle/>
          <a:p>
            <a:endParaRPr lang="es-ES"/>
          </a:p>
        </p:txBody>
      </p:sp>
      <p:sp>
        <p:nvSpPr>
          <p:cNvPr id="1231986" name="Text Box 114"/>
          <p:cNvSpPr txBox="1">
            <a:spLocks noChangeArrowheads="1"/>
          </p:cNvSpPr>
          <p:nvPr/>
        </p:nvSpPr>
        <p:spPr bwMode="auto">
          <a:xfrm>
            <a:off x="3181350" y="2362200"/>
            <a:ext cx="885825" cy="274638"/>
          </a:xfrm>
          <a:prstGeom prst="rect">
            <a:avLst/>
          </a:prstGeom>
          <a:noFill/>
          <a:ln w="9525">
            <a:noFill/>
            <a:miter lim="800000"/>
            <a:headEnd/>
            <a:tailEnd/>
          </a:ln>
        </p:spPr>
        <p:txBody>
          <a:bodyPr wrap="none">
            <a:spAutoFit/>
          </a:bodyPr>
          <a:lstStyle/>
          <a:p>
            <a:r>
              <a:rPr lang="es-ES" sz="1200" b="1"/>
              <a:t>Burjassot</a:t>
            </a:r>
          </a:p>
        </p:txBody>
      </p:sp>
      <p:sp>
        <p:nvSpPr>
          <p:cNvPr id="1231987" name="Text Box 115"/>
          <p:cNvSpPr txBox="1">
            <a:spLocks noChangeArrowheads="1"/>
          </p:cNvSpPr>
          <p:nvPr/>
        </p:nvSpPr>
        <p:spPr bwMode="auto">
          <a:xfrm>
            <a:off x="6084888" y="2362200"/>
            <a:ext cx="835025" cy="274638"/>
          </a:xfrm>
          <a:prstGeom prst="rect">
            <a:avLst/>
          </a:prstGeom>
          <a:noFill/>
          <a:ln w="9525">
            <a:noFill/>
            <a:miter lim="800000"/>
            <a:headEnd/>
            <a:tailEnd/>
          </a:ln>
        </p:spPr>
        <p:txBody>
          <a:bodyPr wrap="none">
            <a:spAutoFit/>
          </a:bodyPr>
          <a:lstStyle/>
          <a:p>
            <a:r>
              <a:rPr lang="es-ES" sz="1200" b="1"/>
              <a:t>Naranjos</a:t>
            </a:r>
          </a:p>
        </p:txBody>
      </p:sp>
      <p:sp>
        <p:nvSpPr>
          <p:cNvPr id="1231988" name="Text Box 116"/>
          <p:cNvSpPr txBox="1">
            <a:spLocks noChangeArrowheads="1"/>
          </p:cNvSpPr>
          <p:nvPr/>
        </p:nvSpPr>
        <p:spPr bwMode="auto">
          <a:xfrm>
            <a:off x="6689725" y="4738688"/>
            <a:ext cx="835025" cy="274637"/>
          </a:xfrm>
          <a:prstGeom prst="rect">
            <a:avLst/>
          </a:prstGeom>
          <a:noFill/>
          <a:ln w="9525">
            <a:noFill/>
            <a:miter lim="800000"/>
            <a:headEnd/>
            <a:tailEnd/>
          </a:ln>
        </p:spPr>
        <p:txBody>
          <a:bodyPr wrap="none">
            <a:spAutoFit/>
          </a:bodyPr>
          <a:lstStyle/>
          <a:p>
            <a:r>
              <a:rPr lang="es-ES" sz="1200" b="1"/>
              <a:t>Naranjos</a:t>
            </a:r>
          </a:p>
        </p:txBody>
      </p:sp>
      <p:sp>
        <p:nvSpPr>
          <p:cNvPr id="1231989" name="Text Box 117"/>
          <p:cNvSpPr txBox="1">
            <a:spLocks noChangeArrowheads="1"/>
          </p:cNvSpPr>
          <p:nvPr/>
        </p:nvSpPr>
        <p:spPr bwMode="auto">
          <a:xfrm>
            <a:off x="1835150" y="4724400"/>
            <a:ext cx="885825" cy="274638"/>
          </a:xfrm>
          <a:prstGeom prst="rect">
            <a:avLst/>
          </a:prstGeom>
          <a:noFill/>
          <a:ln w="9525">
            <a:noFill/>
            <a:miter lim="800000"/>
            <a:headEnd/>
            <a:tailEnd/>
          </a:ln>
        </p:spPr>
        <p:txBody>
          <a:bodyPr wrap="none">
            <a:spAutoFit/>
          </a:bodyPr>
          <a:lstStyle/>
          <a:p>
            <a:r>
              <a:rPr lang="es-ES" sz="1200" b="1"/>
              <a:t>Burjassot</a:t>
            </a:r>
          </a:p>
        </p:txBody>
      </p:sp>
      <p:sp>
        <p:nvSpPr>
          <p:cNvPr id="1231990" name="Text Box 118"/>
          <p:cNvSpPr txBox="1">
            <a:spLocks noChangeArrowheads="1"/>
          </p:cNvSpPr>
          <p:nvPr/>
        </p:nvSpPr>
        <p:spPr bwMode="auto">
          <a:xfrm>
            <a:off x="4092575" y="3860800"/>
            <a:ext cx="1200150" cy="274638"/>
          </a:xfrm>
          <a:prstGeom prst="rect">
            <a:avLst/>
          </a:prstGeom>
          <a:noFill/>
          <a:ln w="9525">
            <a:noFill/>
            <a:miter lim="800000"/>
            <a:headEnd/>
            <a:tailEnd/>
          </a:ln>
        </p:spPr>
        <p:txBody>
          <a:bodyPr wrap="none">
            <a:spAutoFit/>
          </a:bodyPr>
          <a:lstStyle/>
          <a:p>
            <a:r>
              <a:rPr lang="es-ES" sz="1200" b="1"/>
              <a:t>Blasco Ibáñez</a:t>
            </a:r>
          </a:p>
        </p:txBody>
      </p:sp>
      <p:sp>
        <p:nvSpPr>
          <p:cNvPr id="1231991" name="Line 119"/>
          <p:cNvSpPr>
            <a:spLocks noChangeShapeType="1"/>
          </p:cNvSpPr>
          <p:nvPr/>
        </p:nvSpPr>
        <p:spPr bwMode="auto">
          <a:xfrm>
            <a:off x="682625" y="3805238"/>
            <a:ext cx="720725" cy="0"/>
          </a:xfrm>
          <a:prstGeom prst="line">
            <a:avLst/>
          </a:prstGeom>
          <a:noFill/>
          <a:ln w="9525">
            <a:solidFill>
              <a:schemeClr val="tx1"/>
            </a:solidFill>
            <a:round/>
            <a:headEnd/>
            <a:tailEnd/>
          </a:ln>
        </p:spPr>
        <p:txBody>
          <a:bodyPr/>
          <a:lstStyle/>
          <a:p>
            <a:endParaRPr lang="es-ES"/>
          </a:p>
        </p:txBody>
      </p:sp>
      <p:pic>
        <p:nvPicPr>
          <p:cNvPr id="1231992" name="Picture 120"/>
          <p:cNvPicPr>
            <a:picLocks noChangeArrowheads="1"/>
          </p:cNvPicPr>
          <p:nvPr/>
        </p:nvPicPr>
        <p:blipFill>
          <a:blip r:embed="rId4" cstate="print"/>
          <a:srcRect/>
          <a:stretch>
            <a:fillRect/>
          </a:stretch>
        </p:blipFill>
        <p:spPr bwMode="auto">
          <a:xfrm>
            <a:off x="630238" y="3562350"/>
            <a:ext cx="412750" cy="315913"/>
          </a:xfrm>
          <a:prstGeom prst="rect">
            <a:avLst/>
          </a:prstGeom>
          <a:noFill/>
          <a:ln w="12700">
            <a:noFill/>
            <a:miter lim="800000"/>
            <a:headEnd/>
            <a:tailEnd/>
          </a:ln>
        </p:spPr>
      </p:pic>
      <p:sp>
        <p:nvSpPr>
          <p:cNvPr id="1231993" name="Line 121"/>
          <p:cNvSpPr>
            <a:spLocks noChangeShapeType="1"/>
          </p:cNvSpPr>
          <p:nvPr/>
        </p:nvSpPr>
        <p:spPr bwMode="auto">
          <a:xfrm>
            <a:off x="7999413" y="3805238"/>
            <a:ext cx="720725" cy="0"/>
          </a:xfrm>
          <a:prstGeom prst="line">
            <a:avLst/>
          </a:prstGeom>
          <a:noFill/>
          <a:ln w="9525">
            <a:solidFill>
              <a:schemeClr val="tx1"/>
            </a:solidFill>
            <a:round/>
            <a:headEnd/>
            <a:tailEnd/>
          </a:ln>
        </p:spPr>
        <p:txBody>
          <a:bodyPr/>
          <a:lstStyle/>
          <a:p>
            <a:endParaRPr lang="es-ES"/>
          </a:p>
        </p:txBody>
      </p:sp>
      <p:pic>
        <p:nvPicPr>
          <p:cNvPr id="1231994" name="Picture 122"/>
          <p:cNvPicPr>
            <a:picLocks noChangeArrowheads="1"/>
          </p:cNvPicPr>
          <p:nvPr/>
        </p:nvPicPr>
        <p:blipFill>
          <a:blip r:embed="rId4" cstate="print"/>
          <a:srcRect/>
          <a:stretch>
            <a:fillRect/>
          </a:stretch>
        </p:blipFill>
        <p:spPr bwMode="auto">
          <a:xfrm>
            <a:off x="8335963" y="3562350"/>
            <a:ext cx="412750" cy="315913"/>
          </a:xfrm>
          <a:prstGeom prst="rect">
            <a:avLst/>
          </a:prstGeom>
          <a:noFill/>
          <a:ln w="12700">
            <a:noFill/>
            <a:miter lim="800000"/>
            <a:headEnd/>
            <a:tailEnd/>
          </a:ln>
        </p:spPr>
      </p:pic>
      <p:sp>
        <p:nvSpPr>
          <p:cNvPr id="1231999" name="Line 127"/>
          <p:cNvSpPr>
            <a:spLocks noChangeShapeType="1"/>
          </p:cNvSpPr>
          <p:nvPr/>
        </p:nvSpPr>
        <p:spPr bwMode="auto">
          <a:xfrm flipV="1">
            <a:off x="7235825" y="3716338"/>
            <a:ext cx="720725" cy="576262"/>
          </a:xfrm>
          <a:prstGeom prst="line">
            <a:avLst/>
          </a:prstGeom>
          <a:noFill/>
          <a:ln w="19050">
            <a:solidFill>
              <a:srgbClr val="FF0000"/>
            </a:solidFill>
            <a:round/>
            <a:headEnd/>
            <a:tailEnd/>
          </a:ln>
        </p:spPr>
        <p:txBody>
          <a:bodyPr/>
          <a:lstStyle/>
          <a:p>
            <a:endParaRPr lang="es-ES"/>
          </a:p>
        </p:txBody>
      </p:sp>
      <p:sp>
        <p:nvSpPr>
          <p:cNvPr id="1232000" name="Line 128"/>
          <p:cNvSpPr>
            <a:spLocks noChangeShapeType="1"/>
          </p:cNvSpPr>
          <p:nvPr/>
        </p:nvSpPr>
        <p:spPr bwMode="auto">
          <a:xfrm flipV="1">
            <a:off x="7235825" y="4149725"/>
            <a:ext cx="720725" cy="215900"/>
          </a:xfrm>
          <a:prstGeom prst="line">
            <a:avLst/>
          </a:prstGeom>
          <a:noFill/>
          <a:ln w="19050">
            <a:solidFill>
              <a:srgbClr val="FF0000"/>
            </a:solidFill>
            <a:round/>
            <a:headEnd/>
            <a:tailEnd/>
          </a:ln>
        </p:spPr>
        <p:txBody>
          <a:bodyPr/>
          <a:lstStyle/>
          <a:p>
            <a:endParaRPr lang="es-ES"/>
          </a:p>
        </p:txBody>
      </p:sp>
      <p:sp>
        <p:nvSpPr>
          <p:cNvPr id="1232001" name="Line 129"/>
          <p:cNvSpPr>
            <a:spLocks noChangeShapeType="1"/>
          </p:cNvSpPr>
          <p:nvPr/>
        </p:nvSpPr>
        <p:spPr bwMode="auto">
          <a:xfrm>
            <a:off x="1403350" y="4149725"/>
            <a:ext cx="647700" cy="215900"/>
          </a:xfrm>
          <a:prstGeom prst="line">
            <a:avLst/>
          </a:prstGeom>
          <a:noFill/>
          <a:ln w="19050">
            <a:solidFill>
              <a:srgbClr val="FF0000"/>
            </a:solidFill>
            <a:round/>
            <a:headEnd/>
            <a:tailEnd/>
          </a:ln>
        </p:spPr>
        <p:txBody>
          <a:bodyPr/>
          <a:lstStyle/>
          <a:p>
            <a:endParaRPr lang="es-ES"/>
          </a:p>
        </p:txBody>
      </p:sp>
      <p:sp>
        <p:nvSpPr>
          <p:cNvPr id="1232002" name="Line 130"/>
          <p:cNvSpPr>
            <a:spLocks noChangeShapeType="1"/>
          </p:cNvSpPr>
          <p:nvPr/>
        </p:nvSpPr>
        <p:spPr bwMode="auto">
          <a:xfrm>
            <a:off x="1403350" y="3716338"/>
            <a:ext cx="647700" cy="576262"/>
          </a:xfrm>
          <a:prstGeom prst="line">
            <a:avLst/>
          </a:prstGeom>
          <a:noFill/>
          <a:ln w="19050">
            <a:solidFill>
              <a:srgbClr val="FF0000"/>
            </a:solidFill>
            <a:round/>
            <a:headEnd/>
            <a:tailEnd/>
          </a:ln>
        </p:spPr>
        <p:txBody>
          <a:bodyPr/>
          <a:lstStyle/>
          <a:p>
            <a:endParaRPr lang="es-ES"/>
          </a:p>
        </p:txBody>
      </p:sp>
      <p:pic>
        <p:nvPicPr>
          <p:cNvPr id="1231984" name="Picture 112"/>
          <p:cNvPicPr>
            <a:picLocks noChangeArrowheads="1"/>
          </p:cNvPicPr>
          <p:nvPr/>
        </p:nvPicPr>
        <p:blipFill>
          <a:blip r:embed="rId5" cstate="print"/>
          <a:srcRect/>
          <a:stretch>
            <a:fillRect/>
          </a:stretch>
        </p:blipFill>
        <p:spPr bwMode="auto">
          <a:xfrm>
            <a:off x="7753350" y="4387850"/>
            <a:ext cx="419100" cy="336550"/>
          </a:xfrm>
          <a:prstGeom prst="rect">
            <a:avLst/>
          </a:prstGeom>
          <a:noFill/>
          <a:ln w="12700">
            <a:noFill/>
            <a:miter lim="800000"/>
            <a:headEnd/>
            <a:tailEnd/>
          </a:ln>
        </p:spPr>
      </p:pic>
      <p:pic>
        <p:nvPicPr>
          <p:cNvPr id="1231995" name="Picture 123"/>
          <p:cNvPicPr>
            <a:picLocks noChangeArrowheads="1"/>
          </p:cNvPicPr>
          <p:nvPr/>
        </p:nvPicPr>
        <p:blipFill>
          <a:blip r:embed="rId6" cstate="print"/>
          <a:srcRect/>
          <a:stretch>
            <a:fillRect/>
          </a:stretch>
        </p:blipFill>
        <p:spPr bwMode="auto">
          <a:xfrm>
            <a:off x="1223963" y="3949700"/>
            <a:ext cx="355600" cy="342900"/>
          </a:xfrm>
          <a:prstGeom prst="rect">
            <a:avLst/>
          </a:prstGeom>
          <a:noFill/>
          <a:ln w="12700">
            <a:noFill/>
            <a:miter lim="800000"/>
            <a:headEnd/>
            <a:tailEnd/>
          </a:ln>
        </p:spPr>
      </p:pic>
      <p:pic>
        <p:nvPicPr>
          <p:cNvPr id="1231996" name="Picture 124" descr="PBXSmall"/>
          <p:cNvPicPr>
            <a:picLocks noChangeAspect="1" noChangeArrowheads="1"/>
          </p:cNvPicPr>
          <p:nvPr/>
        </p:nvPicPr>
        <p:blipFill>
          <a:blip r:embed="rId7" cstate="print"/>
          <a:srcRect/>
          <a:stretch>
            <a:fillRect/>
          </a:stretch>
        </p:blipFill>
        <p:spPr bwMode="auto">
          <a:xfrm>
            <a:off x="1181100" y="3517900"/>
            <a:ext cx="403225" cy="350838"/>
          </a:xfrm>
          <a:prstGeom prst="rect">
            <a:avLst/>
          </a:prstGeom>
          <a:noFill/>
          <a:ln w="9525">
            <a:noFill/>
            <a:miter lim="800000"/>
            <a:headEnd/>
            <a:tailEnd/>
          </a:ln>
        </p:spPr>
      </p:pic>
      <p:pic>
        <p:nvPicPr>
          <p:cNvPr id="1231997" name="Picture 125"/>
          <p:cNvPicPr>
            <a:picLocks noChangeArrowheads="1"/>
          </p:cNvPicPr>
          <p:nvPr/>
        </p:nvPicPr>
        <p:blipFill>
          <a:blip r:embed="rId6" cstate="print"/>
          <a:srcRect/>
          <a:stretch>
            <a:fillRect/>
          </a:stretch>
        </p:blipFill>
        <p:spPr bwMode="auto">
          <a:xfrm>
            <a:off x="7777163" y="3949700"/>
            <a:ext cx="355600" cy="342900"/>
          </a:xfrm>
          <a:prstGeom prst="rect">
            <a:avLst/>
          </a:prstGeom>
          <a:noFill/>
          <a:ln w="12700">
            <a:noFill/>
            <a:miter lim="800000"/>
            <a:headEnd/>
            <a:tailEnd/>
          </a:ln>
        </p:spPr>
      </p:pic>
      <p:pic>
        <p:nvPicPr>
          <p:cNvPr id="1231998" name="Picture 126" descr="PBXSmall"/>
          <p:cNvPicPr>
            <a:picLocks noChangeAspect="1" noChangeArrowheads="1"/>
          </p:cNvPicPr>
          <p:nvPr/>
        </p:nvPicPr>
        <p:blipFill>
          <a:blip r:embed="rId7" cstate="print"/>
          <a:srcRect/>
          <a:stretch>
            <a:fillRect/>
          </a:stretch>
        </p:blipFill>
        <p:spPr bwMode="auto">
          <a:xfrm>
            <a:off x="7740650" y="3517900"/>
            <a:ext cx="403225" cy="350838"/>
          </a:xfrm>
          <a:prstGeom prst="rect">
            <a:avLst/>
          </a:prstGeom>
          <a:noFill/>
          <a:ln w="9525">
            <a:noFill/>
            <a:miter lim="800000"/>
            <a:headEnd/>
            <a:tailEnd/>
          </a:ln>
        </p:spPr>
      </p:pic>
      <p:sp>
        <p:nvSpPr>
          <p:cNvPr id="1232003" name="Text Box 131"/>
          <p:cNvSpPr txBox="1">
            <a:spLocks noChangeArrowheads="1"/>
          </p:cNvSpPr>
          <p:nvPr/>
        </p:nvSpPr>
        <p:spPr bwMode="auto">
          <a:xfrm>
            <a:off x="468313" y="5511800"/>
            <a:ext cx="1485900" cy="304800"/>
          </a:xfrm>
          <a:prstGeom prst="rect">
            <a:avLst/>
          </a:prstGeom>
          <a:noFill/>
          <a:ln w="12700">
            <a:noFill/>
            <a:miter lim="800000"/>
            <a:headEnd/>
            <a:tailEnd/>
          </a:ln>
        </p:spPr>
        <p:txBody>
          <a:bodyPr wrap="none">
            <a:spAutoFit/>
          </a:bodyPr>
          <a:lstStyle/>
          <a:p>
            <a:pPr eaLnBrk="0" hangingPunct="0"/>
            <a:r>
              <a:rPr lang="es-ES" sz="1400" b="1"/>
              <a:t>REP: Repetidor</a:t>
            </a:r>
          </a:p>
        </p:txBody>
      </p:sp>
      <p:sp>
        <p:nvSpPr>
          <p:cNvPr id="19539" name="Line 132"/>
          <p:cNvSpPr>
            <a:spLocks noChangeShapeType="1"/>
          </p:cNvSpPr>
          <p:nvPr/>
        </p:nvSpPr>
        <p:spPr bwMode="auto">
          <a:xfrm>
            <a:off x="5646738" y="5516563"/>
            <a:ext cx="649287" cy="0"/>
          </a:xfrm>
          <a:prstGeom prst="line">
            <a:avLst/>
          </a:prstGeom>
          <a:noFill/>
          <a:ln w="19050">
            <a:solidFill>
              <a:srgbClr val="FF0000"/>
            </a:solidFill>
            <a:round/>
            <a:headEnd/>
            <a:tailEnd/>
          </a:ln>
        </p:spPr>
        <p:txBody>
          <a:bodyPr/>
          <a:lstStyle/>
          <a:p>
            <a:endParaRPr lang="es-ES"/>
          </a:p>
        </p:txBody>
      </p:sp>
      <p:sp>
        <p:nvSpPr>
          <p:cNvPr id="19540" name="Text Box 133"/>
          <p:cNvSpPr txBox="1">
            <a:spLocks noChangeArrowheads="1"/>
          </p:cNvSpPr>
          <p:nvPr/>
        </p:nvSpPr>
        <p:spPr bwMode="auto">
          <a:xfrm>
            <a:off x="6367463" y="5373688"/>
            <a:ext cx="1876425" cy="304800"/>
          </a:xfrm>
          <a:prstGeom prst="rect">
            <a:avLst/>
          </a:prstGeom>
          <a:noFill/>
          <a:ln w="12700">
            <a:noFill/>
            <a:miter lim="800000"/>
            <a:headEnd/>
            <a:tailEnd/>
          </a:ln>
        </p:spPr>
        <p:txBody>
          <a:bodyPr wrap="none">
            <a:spAutoFit/>
          </a:bodyPr>
          <a:lstStyle/>
          <a:p>
            <a:pPr eaLnBrk="0" hangingPunct="0"/>
            <a:r>
              <a:rPr lang="es-ES" sz="1400" b="1"/>
              <a:t>STM-1 (155,52 Mb/s)</a:t>
            </a:r>
          </a:p>
        </p:txBody>
      </p:sp>
      <p:sp>
        <p:nvSpPr>
          <p:cNvPr id="19541" name="AutoShape 134"/>
          <p:cNvSpPr>
            <a:spLocks noChangeArrowheads="1"/>
          </p:cNvSpPr>
          <p:nvPr/>
        </p:nvSpPr>
        <p:spPr bwMode="auto">
          <a:xfrm rot="5400000">
            <a:off x="5832475" y="5410200"/>
            <a:ext cx="215900" cy="863600"/>
          </a:xfrm>
          <a:prstGeom prst="can">
            <a:avLst>
              <a:gd name="adj" fmla="val 100000"/>
            </a:avLst>
          </a:prstGeom>
          <a:solidFill>
            <a:srgbClr val="99CC00">
              <a:alpha val="49019"/>
            </a:srgbClr>
          </a:solidFill>
          <a:ln w="9525">
            <a:solidFill>
              <a:schemeClr val="tx1"/>
            </a:solidFill>
            <a:round/>
            <a:headEnd/>
            <a:tailEnd/>
          </a:ln>
        </p:spPr>
        <p:txBody>
          <a:bodyPr wrap="none" anchor="ctr"/>
          <a:lstStyle/>
          <a:p>
            <a:endParaRPr lang="es-ES"/>
          </a:p>
        </p:txBody>
      </p:sp>
      <p:sp>
        <p:nvSpPr>
          <p:cNvPr id="19542" name="Text Box 135"/>
          <p:cNvSpPr txBox="1">
            <a:spLocks noChangeArrowheads="1"/>
          </p:cNvSpPr>
          <p:nvPr/>
        </p:nvSpPr>
        <p:spPr bwMode="auto">
          <a:xfrm>
            <a:off x="6372225" y="5716588"/>
            <a:ext cx="1876425" cy="304800"/>
          </a:xfrm>
          <a:prstGeom prst="rect">
            <a:avLst/>
          </a:prstGeom>
          <a:noFill/>
          <a:ln w="12700">
            <a:noFill/>
            <a:miter lim="800000"/>
            <a:headEnd/>
            <a:tailEnd/>
          </a:ln>
        </p:spPr>
        <p:txBody>
          <a:bodyPr wrap="none">
            <a:spAutoFit/>
          </a:bodyPr>
          <a:lstStyle/>
          <a:p>
            <a:pPr eaLnBrk="0" hangingPunct="0"/>
            <a:r>
              <a:rPr lang="es-ES" sz="1400" b="1"/>
              <a:t>STM-4 (622,08 Mb/s)</a:t>
            </a:r>
          </a:p>
        </p:txBody>
      </p:sp>
      <p:sp>
        <p:nvSpPr>
          <p:cNvPr id="1232008" name="Line 136"/>
          <p:cNvSpPr>
            <a:spLocks noChangeShapeType="1"/>
          </p:cNvSpPr>
          <p:nvPr/>
        </p:nvSpPr>
        <p:spPr bwMode="auto">
          <a:xfrm>
            <a:off x="7999413" y="5084763"/>
            <a:ext cx="720725" cy="0"/>
          </a:xfrm>
          <a:prstGeom prst="line">
            <a:avLst/>
          </a:prstGeom>
          <a:noFill/>
          <a:ln w="9525">
            <a:solidFill>
              <a:schemeClr val="tx1"/>
            </a:solidFill>
            <a:round/>
            <a:headEnd/>
            <a:tailEnd/>
          </a:ln>
        </p:spPr>
        <p:txBody>
          <a:bodyPr/>
          <a:lstStyle/>
          <a:p>
            <a:endParaRPr lang="es-ES"/>
          </a:p>
        </p:txBody>
      </p:sp>
      <p:pic>
        <p:nvPicPr>
          <p:cNvPr id="1232009" name="Picture 137"/>
          <p:cNvPicPr>
            <a:picLocks noChangeArrowheads="1"/>
          </p:cNvPicPr>
          <p:nvPr/>
        </p:nvPicPr>
        <p:blipFill>
          <a:blip r:embed="rId4" cstate="print"/>
          <a:srcRect/>
          <a:stretch>
            <a:fillRect/>
          </a:stretch>
        </p:blipFill>
        <p:spPr bwMode="auto">
          <a:xfrm>
            <a:off x="8335963" y="4841875"/>
            <a:ext cx="412750" cy="315913"/>
          </a:xfrm>
          <a:prstGeom prst="rect">
            <a:avLst/>
          </a:prstGeom>
          <a:noFill/>
          <a:ln w="12700">
            <a:noFill/>
            <a:miter lim="800000"/>
            <a:headEnd/>
            <a:tailEnd/>
          </a:ln>
        </p:spPr>
      </p:pic>
      <p:pic>
        <p:nvPicPr>
          <p:cNvPr id="1232010" name="Picture 138" descr="PBXSmall"/>
          <p:cNvPicPr>
            <a:picLocks noChangeAspect="1" noChangeArrowheads="1"/>
          </p:cNvPicPr>
          <p:nvPr/>
        </p:nvPicPr>
        <p:blipFill>
          <a:blip r:embed="rId7" cstate="print"/>
          <a:srcRect/>
          <a:stretch>
            <a:fillRect/>
          </a:stretch>
        </p:blipFill>
        <p:spPr bwMode="auto">
          <a:xfrm>
            <a:off x="7740650" y="4797425"/>
            <a:ext cx="403225" cy="350838"/>
          </a:xfrm>
          <a:prstGeom prst="rect">
            <a:avLst/>
          </a:prstGeom>
          <a:noFill/>
          <a:ln w="9525">
            <a:noFill/>
            <a:miter lim="800000"/>
            <a:headEnd/>
            <a:tailEnd/>
          </a:ln>
        </p:spPr>
      </p:pic>
      <p:sp>
        <p:nvSpPr>
          <p:cNvPr id="1232011" name="Line 139"/>
          <p:cNvSpPr>
            <a:spLocks noChangeShapeType="1"/>
          </p:cNvSpPr>
          <p:nvPr/>
        </p:nvSpPr>
        <p:spPr bwMode="auto">
          <a:xfrm>
            <a:off x="4975225" y="5084763"/>
            <a:ext cx="720725" cy="0"/>
          </a:xfrm>
          <a:prstGeom prst="line">
            <a:avLst/>
          </a:prstGeom>
          <a:noFill/>
          <a:ln w="9525">
            <a:solidFill>
              <a:schemeClr val="tx1"/>
            </a:solidFill>
            <a:round/>
            <a:headEnd/>
            <a:tailEnd/>
          </a:ln>
        </p:spPr>
        <p:txBody>
          <a:bodyPr/>
          <a:lstStyle/>
          <a:p>
            <a:endParaRPr lang="es-ES"/>
          </a:p>
        </p:txBody>
      </p:sp>
      <p:pic>
        <p:nvPicPr>
          <p:cNvPr id="1232012" name="Picture 140"/>
          <p:cNvPicPr>
            <a:picLocks noChangeArrowheads="1"/>
          </p:cNvPicPr>
          <p:nvPr/>
        </p:nvPicPr>
        <p:blipFill>
          <a:blip r:embed="rId4" cstate="print"/>
          <a:srcRect/>
          <a:stretch>
            <a:fillRect/>
          </a:stretch>
        </p:blipFill>
        <p:spPr bwMode="auto">
          <a:xfrm>
            <a:off x="5292725" y="4841875"/>
            <a:ext cx="412750" cy="315913"/>
          </a:xfrm>
          <a:prstGeom prst="rect">
            <a:avLst/>
          </a:prstGeom>
          <a:noFill/>
          <a:ln w="12700">
            <a:noFill/>
            <a:miter lim="800000"/>
            <a:headEnd/>
            <a:tailEnd/>
          </a:ln>
        </p:spPr>
      </p:pic>
      <p:pic>
        <p:nvPicPr>
          <p:cNvPr id="1232013" name="Picture 141" descr="PBXSmall"/>
          <p:cNvPicPr>
            <a:picLocks noChangeAspect="1" noChangeArrowheads="1"/>
          </p:cNvPicPr>
          <p:nvPr/>
        </p:nvPicPr>
        <p:blipFill>
          <a:blip r:embed="rId7" cstate="print"/>
          <a:srcRect/>
          <a:stretch>
            <a:fillRect/>
          </a:stretch>
        </p:blipFill>
        <p:spPr bwMode="auto">
          <a:xfrm>
            <a:off x="4716463" y="4797425"/>
            <a:ext cx="403225" cy="350838"/>
          </a:xfrm>
          <a:prstGeom prst="rect">
            <a:avLst/>
          </a:prstGeom>
          <a:noFill/>
          <a:ln w="9525">
            <a:noFill/>
            <a:miter lim="800000"/>
            <a:headEnd/>
            <a:tailEnd/>
          </a:ln>
        </p:spPr>
      </p:pic>
      <p:sp>
        <p:nvSpPr>
          <p:cNvPr id="96" name="95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18</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18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19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19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19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19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18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19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19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319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19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19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319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19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3200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319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319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231936"/>
                                        </p:tgtEl>
                                        <p:attrNameLst>
                                          <p:attrName>style.visibility</p:attrName>
                                        </p:attrNameLst>
                                      </p:cBhvr>
                                      <p:to>
                                        <p:strVal val="visible"/>
                                      </p:to>
                                    </p:set>
                                    <p:animEffect transition="in" filter="wipe(up)">
                                      <p:cBhvr>
                                        <p:cTn id="51" dur="500"/>
                                        <p:tgtEl>
                                          <p:spTgt spid="123193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231939"/>
                                        </p:tgtEl>
                                        <p:attrNameLst>
                                          <p:attrName>style.visibility</p:attrName>
                                        </p:attrNameLst>
                                      </p:cBhvr>
                                      <p:to>
                                        <p:strVal val="visible"/>
                                      </p:to>
                                    </p:set>
                                    <p:animEffect transition="in" filter="wipe(up)">
                                      <p:cBhvr>
                                        <p:cTn id="54" dur="500"/>
                                        <p:tgtEl>
                                          <p:spTgt spid="1231939"/>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1231937"/>
                                        </p:tgtEl>
                                        <p:attrNameLst>
                                          <p:attrName>style.visibility</p:attrName>
                                        </p:attrNameLst>
                                      </p:cBhvr>
                                      <p:to>
                                        <p:strVal val="visible"/>
                                      </p:to>
                                    </p:set>
                                    <p:animEffect transition="in" filter="wipe(up)">
                                      <p:cBhvr>
                                        <p:cTn id="58" dur="500"/>
                                        <p:tgtEl>
                                          <p:spTgt spid="1231937"/>
                                        </p:tgtEl>
                                      </p:cBhvr>
                                    </p:animEffect>
                                  </p:childTnLst>
                                </p:cTn>
                              </p:par>
                            </p:childTnLst>
                          </p:cTn>
                        </p:par>
                        <p:par>
                          <p:cTn id="59" fill="hold">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123196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23196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23192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23193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231942"/>
                                        </p:tgtEl>
                                        <p:attrNameLst>
                                          <p:attrName>style.visibility</p:attrName>
                                        </p:attrNameLst>
                                      </p:cBhvr>
                                      <p:to>
                                        <p:strVal val="visible"/>
                                      </p:to>
                                    </p:set>
                                    <p:animEffect transition="in" filter="wipe(up)">
                                      <p:cBhvr>
                                        <p:cTn id="74" dur="500"/>
                                        <p:tgtEl>
                                          <p:spTgt spid="1231942"/>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1231943"/>
                                        </p:tgtEl>
                                        <p:attrNameLst>
                                          <p:attrName>style.visibility</p:attrName>
                                        </p:attrNameLst>
                                      </p:cBhvr>
                                      <p:to>
                                        <p:strVal val="visible"/>
                                      </p:to>
                                    </p:set>
                                    <p:animEffect transition="in" filter="wipe(up)">
                                      <p:cBhvr>
                                        <p:cTn id="77" dur="500"/>
                                        <p:tgtEl>
                                          <p:spTgt spid="1231943"/>
                                        </p:tgtEl>
                                      </p:cBhvr>
                                    </p:animEffec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12319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2319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3193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3192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319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319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319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231944"/>
                                        </p:tgtEl>
                                        <p:attrNameLst>
                                          <p:attrName>style.visibility</p:attrName>
                                        </p:attrNameLst>
                                      </p:cBhvr>
                                      <p:to>
                                        <p:strVal val="visible"/>
                                      </p:to>
                                    </p:set>
                                    <p:animEffect transition="in" filter="wipe(down)">
                                      <p:cBhvr>
                                        <p:cTn id="99" dur="500"/>
                                        <p:tgtEl>
                                          <p:spTgt spid="1231944"/>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231945"/>
                                        </p:tgtEl>
                                        <p:attrNameLst>
                                          <p:attrName>style.visibility</p:attrName>
                                        </p:attrNameLst>
                                      </p:cBhvr>
                                      <p:to>
                                        <p:strVal val="visible"/>
                                      </p:to>
                                    </p:set>
                                    <p:animEffect transition="in" filter="wipe(down)">
                                      <p:cBhvr>
                                        <p:cTn id="102" dur="500"/>
                                        <p:tgtEl>
                                          <p:spTgt spid="1231945"/>
                                        </p:tgtEl>
                                      </p:cBhvr>
                                    </p:animEffect>
                                  </p:childTnLst>
                                </p:cTn>
                              </p:par>
                            </p:childTnLst>
                          </p:cTn>
                        </p:par>
                        <p:par>
                          <p:cTn id="103" fill="hold">
                            <p:stCondLst>
                              <p:cond delay="500"/>
                            </p:stCondLst>
                            <p:childTnLst>
                              <p:par>
                                <p:cTn id="104" presetID="1" presetClass="entr" presetSubtype="0" fill="hold" grpId="0" nodeType="afterEffect">
                                  <p:stCondLst>
                                    <p:cond delay="0"/>
                                  </p:stCondLst>
                                  <p:childTnLst>
                                    <p:set>
                                      <p:cBhvr>
                                        <p:cTn id="105" dur="1" fill="hold">
                                          <p:stCondLst>
                                            <p:cond delay="0"/>
                                          </p:stCondLst>
                                        </p:cTn>
                                        <p:tgtEl>
                                          <p:spTgt spid="123194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231948"/>
                                        </p:tgtEl>
                                        <p:attrNameLst>
                                          <p:attrName>style.visibility</p:attrName>
                                        </p:attrNameLst>
                                      </p:cBhvr>
                                      <p:to>
                                        <p:strVal val="visible"/>
                                      </p:to>
                                    </p:set>
                                    <p:animEffect transition="in" filter="wipe(down)">
                                      <p:cBhvr>
                                        <p:cTn id="110" dur="500"/>
                                        <p:tgtEl>
                                          <p:spTgt spid="1231948"/>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231949"/>
                                        </p:tgtEl>
                                        <p:attrNameLst>
                                          <p:attrName>style.visibility</p:attrName>
                                        </p:attrNameLst>
                                      </p:cBhvr>
                                      <p:to>
                                        <p:strVal val="visible"/>
                                      </p:to>
                                    </p:set>
                                    <p:animEffect transition="in" filter="wipe(down)">
                                      <p:cBhvr>
                                        <p:cTn id="113" dur="500"/>
                                        <p:tgtEl>
                                          <p:spTgt spid="1231949"/>
                                        </p:tgtEl>
                                      </p:cBhvr>
                                    </p:animEffect>
                                  </p:childTnLst>
                                </p:cTn>
                              </p:par>
                            </p:childTnLst>
                          </p:cTn>
                        </p:par>
                        <p:par>
                          <p:cTn id="114" fill="hold">
                            <p:stCondLst>
                              <p:cond delay="500"/>
                            </p:stCondLst>
                            <p:childTnLst>
                              <p:par>
                                <p:cTn id="115" presetID="1" presetClass="entr" presetSubtype="0" fill="hold" grpId="0" nodeType="afterEffect">
                                  <p:stCondLst>
                                    <p:cond delay="0"/>
                                  </p:stCondLst>
                                  <p:childTnLst>
                                    <p:set>
                                      <p:cBhvr>
                                        <p:cTn id="116" dur="1" fill="hold">
                                          <p:stCondLst>
                                            <p:cond delay="0"/>
                                          </p:stCondLst>
                                        </p:cTn>
                                        <p:tgtEl>
                                          <p:spTgt spid="123194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3196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3196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23190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23187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23198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3191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23199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3191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23191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23198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23191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3191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23196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31966"/>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23199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23199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231996"/>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3199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23199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231994"/>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1" fill="hold" grpId="0" nodeType="clickEffect">
                                  <p:stCondLst>
                                    <p:cond delay="0"/>
                                  </p:stCondLst>
                                  <p:childTnLst>
                                    <p:set>
                                      <p:cBhvr>
                                        <p:cTn id="172" dur="1" fill="hold">
                                          <p:stCondLst>
                                            <p:cond delay="0"/>
                                          </p:stCondLst>
                                        </p:cTn>
                                        <p:tgtEl>
                                          <p:spTgt spid="1232002"/>
                                        </p:tgtEl>
                                        <p:attrNameLst>
                                          <p:attrName>style.visibility</p:attrName>
                                        </p:attrNameLst>
                                      </p:cBhvr>
                                      <p:to>
                                        <p:strVal val="visible"/>
                                      </p:to>
                                    </p:set>
                                    <p:animEffect transition="in" filter="wipe(up)">
                                      <p:cBhvr>
                                        <p:cTn id="173" dur="500"/>
                                        <p:tgtEl>
                                          <p:spTgt spid="1232002"/>
                                        </p:tgtEl>
                                      </p:cBhvr>
                                    </p:animEffect>
                                  </p:childTnLst>
                                </p:cTn>
                              </p:par>
                              <p:par>
                                <p:cTn id="174" presetID="22" presetClass="entr" presetSubtype="1" fill="hold" grpId="0" nodeType="withEffect">
                                  <p:stCondLst>
                                    <p:cond delay="0"/>
                                  </p:stCondLst>
                                  <p:childTnLst>
                                    <p:set>
                                      <p:cBhvr>
                                        <p:cTn id="175" dur="1" fill="hold">
                                          <p:stCondLst>
                                            <p:cond delay="0"/>
                                          </p:stCondLst>
                                        </p:cTn>
                                        <p:tgtEl>
                                          <p:spTgt spid="1231999"/>
                                        </p:tgtEl>
                                        <p:attrNameLst>
                                          <p:attrName>style.visibility</p:attrName>
                                        </p:attrNameLst>
                                      </p:cBhvr>
                                      <p:to>
                                        <p:strVal val="visible"/>
                                      </p:to>
                                    </p:set>
                                    <p:animEffect transition="in" filter="wipe(up)">
                                      <p:cBhvr>
                                        <p:cTn id="176" dur="500"/>
                                        <p:tgtEl>
                                          <p:spTgt spid="1231999"/>
                                        </p:tgtEl>
                                      </p:cBhvr>
                                    </p:animEffect>
                                  </p:childTnLst>
                                </p:cTn>
                              </p:par>
                            </p:childTnLst>
                          </p:cTn>
                        </p:par>
                        <p:par>
                          <p:cTn id="177" fill="hold">
                            <p:stCondLst>
                              <p:cond delay="500"/>
                            </p:stCondLst>
                            <p:childTnLst>
                              <p:par>
                                <p:cTn id="178" presetID="1" presetClass="entr" presetSubtype="0" fill="hold" grpId="0" nodeType="afterEffect">
                                  <p:stCondLst>
                                    <p:cond delay="0"/>
                                  </p:stCondLst>
                                  <p:childTnLst>
                                    <p:set>
                                      <p:cBhvr>
                                        <p:cTn id="179" dur="1" fill="hold">
                                          <p:stCondLst>
                                            <p:cond delay="0"/>
                                          </p:stCondLst>
                                        </p:cTn>
                                        <p:tgtEl>
                                          <p:spTgt spid="1231968"/>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nodeType="clickEffect">
                                  <p:stCondLst>
                                    <p:cond delay="0"/>
                                  </p:stCondLst>
                                  <p:childTnLst>
                                    <p:set>
                                      <p:cBhvr>
                                        <p:cTn id="183" dur="1" fill="hold">
                                          <p:stCondLst>
                                            <p:cond delay="0"/>
                                          </p:stCondLst>
                                        </p:cTn>
                                        <p:tgtEl>
                                          <p:spTgt spid="1231995"/>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1231997"/>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grpId="0" nodeType="clickEffect">
                                  <p:stCondLst>
                                    <p:cond delay="0"/>
                                  </p:stCondLst>
                                  <p:childTnLst>
                                    <p:set>
                                      <p:cBhvr>
                                        <p:cTn id="189" dur="1" fill="hold">
                                          <p:stCondLst>
                                            <p:cond delay="0"/>
                                          </p:stCondLst>
                                        </p:cTn>
                                        <p:tgtEl>
                                          <p:spTgt spid="1232001"/>
                                        </p:tgtEl>
                                        <p:attrNameLst>
                                          <p:attrName>style.visibility</p:attrName>
                                        </p:attrNameLst>
                                      </p:cBhvr>
                                      <p:to>
                                        <p:strVal val="visible"/>
                                      </p:to>
                                    </p:set>
                                    <p:animEffect transition="in" filter="wipe(up)">
                                      <p:cBhvr>
                                        <p:cTn id="190" dur="500"/>
                                        <p:tgtEl>
                                          <p:spTgt spid="1232001"/>
                                        </p:tgtEl>
                                      </p:cBhvr>
                                    </p:animEffect>
                                  </p:childTnLst>
                                </p:cTn>
                              </p:par>
                              <p:par>
                                <p:cTn id="191" presetID="22" presetClass="entr" presetSubtype="1" fill="hold" grpId="0" nodeType="withEffect">
                                  <p:stCondLst>
                                    <p:cond delay="0"/>
                                  </p:stCondLst>
                                  <p:childTnLst>
                                    <p:set>
                                      <p:cBhvr>
                                        <p:cTn id="192" dur="1" fill="hold">
                                          <p:stCondLst>
                                            <p:cond delay="0"/>
                                          </p:stCondLst>
                                        </p:cTn>
                                        <p:tgtEl>
                                          <p:spTgt spid="1232000"/>
                                        </p:tgtEl>
                                        <p:attrNameLst>
                                          <p:attrName>style.visibility</p:attrName>
                                        </p:attrNameLst>
                                      </p:cBhvr>
                                      <p:to>
                                        <p:strVal val="visible"/>
                                      </p:to>
                                    </p:set>
                                    <p:animEffect transition="in" filter="wipe(up)">
                                      <p:cBhvr>
                                        <p:cTn id="193" dur="500"/>
                                        <p:tgtEl>
                                          <p:spTgt spid="1232000"/>
                                        </p:tgtEl>
                                      </p:cBhvr>
                                    </p:animEffect>
                                  </p:childTnLst>
                                </p:cTn>
                              </p:par>
                            </p:childTnLst>
                          </p:cTn>
                        </p:par>
                        <p:par>
                          <p:cTn id="194" fill="hold">
                            <p:stCondLst>
                              <p:cond delay="500"/>
                            </p:stCondLst>
                            <p:childTnLst>
                              <p:par>
                                <p:cTn id="195" presetID="1" presetClass="entr" presetSubtype="0" fill="hold" grpId="0" nodeType="afterEffect">
                                  <p:stCondLst>
                                    <p:cond delay="0"/>
                                  </p:stCondLst>
                                  <p:childTnLst>
                                    <p:set>
                                      <p:cBhvr>
                                        <p:cTn id="196" dur="1" fill="hold">
                                          <p:stCondLst>
                                            <p:cond delay="0"/>
                                          </p:stCondLst>
                                        </p:cTn>
                                        <p:tgtEl>
                                          <p:spTgt spid="1231969"/>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123198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231984"/>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grpId="0" nodeType="clickEffect">
                                  <p:stCondLst>
                                    <p:cond delay="0"/>
                                  </p:stCondLst>
                                  <p:childTnLst>
                                    <p:set>
                                      <p:cBhvr>
                                        <p:cTn id="206" dur="1" fill="hold">
                                          <p:stCondLst>
                                            <p:cond delay="0"/>
                                          </p:stCondLst>
                                        </p:cTn>
                                        <p:tgtEl>
                                          <p:spTgt spid="1231976"/>
                                        </p:tgtEl>
                                        <p:attrNameLst>
                                          <p:attrName>style.visibility</p:attrName>
                                        </p:attrNameLst>
                                      </p:cBhvr>
                                      <p:to>
                                        <p:strVal val="visible"/>
                                      </p:to>
                                    </p:set>
                                    <p:animEffect transition="in" filter="wipe(down)">
                                      <p:cBhvr>
                                        <p:cTn id="207" dur="500"/>
                                        <p:tgtEl>
                                          <p:spTgt spid="1231976"/>
                                        </p:tgtEl>
                                      </p:cBhvr>
                                    </p:animEffect>
                                  </p:childTnLst>
                                </p:cTn>
                              </p:par>
                              <p:par>
                                <p:cTn id="208" presetID="22" presetClass="entr" presetSubtype="4" fill="hold" grpId="0" nodeType="withEffect">
                                  <p:stCondLst>
                                    <p:cond delay="0"/>
                                  </p:stCondLst>
                                  <p:childTnLst>
                                    <p:set>
                                      <p:cBhvr>
                                        <p:cTn id="209" dur="1" fill="hold">
                                          <p:stCondLst>
                                            <p:cond delay="0"/>
                                          </p:stCondLst>
                                        </p:cTn>
                                        <p:tgtEl>
                                          <p:spTgt spid="1231985"/>
                                        </p:tgtEl>
                                        <p:attrNameLst>
                                          <p:attrName>style.visibility</p:attrName>
                                        </p:attrNameLst>
                                      </p:cBhvr>
                                      <p:to>
                                        <p:strVal val="visible"/>
                                      </p:to>
                                    </p:set>
                                    <p:animEffect transition="in" filter="wipe(down)">
                                      <p:cBhvr>
                                        <p:cTn id="210" dur="500"/>
                                        <p:tgtEl>
                                          <p:spTgt spid="1231985"/>
                                        </p:tgtEl>
                                      </p:cBhvr>
                                    </p:animEffect>
                                  </p:childTnLst>
                                </p:cTn>
                              </p:par>
                            </p:childTnLst>
                          </p:cTn>
                        </p:par>
                        <p:par>
                          <p:cTn id="211" fill="hold">
                            <p:stCondLst>
                              <p:cond delay="500"/>
                            </p:stCondLst>
                            <p:childTnLst>
                              <p:par>
                                <p:cTn id="212" presetID="1" presetClass="entr" presetSubtype="0" fill="hold" grpId="0" nodeType="afterEffect">
                                  <p:stCondLst>
                                    <p:cond delay="0"/>
                                  </p:stCondLst>
                                  <p:childTnLst>
                                    <p:set>
                                      <p:cBhvr>
                                        <p:cTn id="213" dur="1" fill="hold">
                                          <p:stCondLst>
                                            <p:cond delay="0"/>
                                          </p:stCondLst>
                                        </p:cTn>
                                        <p:tgtEl>
                                          <p:spTgt spid="1231970"/>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nodeType="clickEffect">
                                  <p:stCondLst>
                                    <p:cond delay="0"/>
                                  </p:stCondLst>
                                  <p:childTnLst>
                                    <p:set>
                                      <p:cBhvr>
                                        <p:cTn id="217" dur="1" fill="hold">
                                          <p:stCondLst>
                                            <p:cond delay="0"/>
                                          </p:stCondLst>
                                        </p:cTn>
                                        <p:tgtEl>
                                          <p:spTgt spid="1231981"/>
                                        </p:tgtEl>
                                        <p:attrNameLst>
                                          <p:attrName>style.visibility</p:attrName>
                                        </p:attrNameLst>
                                      </p:cBhvr>
                                      <p:to>
                                        <p:strVal val="visible"/>
                                      </p:to>
                                    </p:set>
                                  </p:childTnLst>
                                </p:cTn>
                              </p:par>
                              <p:par>
                                <p:cTn id="218" presetID="1" presetClass="entr" presetSubtype="0" fill="hold" nodeType="withEffect">
                                  <p:stCondLst>
                                    <p:cond delay="0"/>
                                  </p:stCondLst>
                                  <p:childTnLst>
                                    <p:set>
                                      <p:cBhvr>
                                        <p:cTn id="219" dur="1" fill="hold">
                                          <p:stCondLst>
                                            <p:cond delay="0"/>
                                          </p:stCondLst>
                                        </p:cTn>
                                        <p:tgtEl>
                                          <p:spTgt spid="1231980"/>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grpId="0" nodeType="clickEffect">
                                  <p:stCondLst>
                                    <p:cond delay="0"/>
                                  </p:stCondLst>
                                  <p:childTnLst>
                                    <p:set>
                                      <p:cBhvr>
                                        <p:cTn id="223" dur="1" fill="hold">
                                          <p:stCondLst>
                                            <p:cond delay="0"/>
                                          </p:stCondLst>
                                        </p:cTn>
                                        <p:tgtEl>
                                          <p:spTgt spid="1231974"/>
                                        </p:tgtEl>
                                        <p:attrNameLst>
                                          <p:attrName>style.visibility</p:attrName>
                                        </p:attrNameLst>
                                      </p:cBhvr>
                                      <p:to>
                                        <p:strVal val="visible"/>
                                      </p:to>
                                    </p:set>
                                    <p:animEffect transition="in" filter="wipe(down)">
                                      <p:cBhvr>
                                        <p:cTn id="224" dur="500"/>
                                        <p:tgtEl>
                                          <p:spTgt spid="1231974"/>
                                        </p:tgtEl>
                                      </p:cBhvr>
                                    </p:animEffect>
                                  </p:childTnLst>
                                </p:cTn>
                              </p:par>
                              <p:par>
                                <p:cTn id="225" presetID="22" presetClass="entr" presetSubtype="4" fill="hold" grpId="0" nodeType="withEffect">
                                  <p:stCondLst>
                                    <p:cond delay="0"/>
                                  </p:stCondLst>
                                  <p:childTnLst>
                                    <p:set>
                                      <p:cBhvr>
                                        <p:cTn id="226" dur="1" fill="hold">
                                          <p:stCondLst>
                                            <p:cond delay="0"/>
                                          </p:stCondLst>
                                        </p:cTn>
                                        <p:tgtEl>
                                          <p:spTgt spid="1231977"/>
                                        </p:tgtEl>
                                        <p:attrNameLst>
                                          <p:attrName>style.visibility</p:attrName>
                                        </p:attrNameLst>
                                      </p:cBhvr>
                                      <p:to>
                                        <p:strVal val="visible"/>
                                      </p:to>
                                    </p:set>
                                    <p:animEffect transition="in" filter="wipe(down)">
                                      <p:cBhvr>
                                        <p:cTn id="227" dur="500"/>
                                        <p:tgtEl>
                                          <p:spTgt spid="1231977"/>
                                        </p:tgtEl>
                                      </p:cBhvr>
                                    </p:animEffect>
                                  </p:childTnLst>
                                </p:cTn>
                              </p:par>
                            </p:childTnLst>
                          </p:cTn>
                        </p:par>
                        <p:par>
                          <p:cTn id="228" fill="hold">
                            <p:stCondLst>
                              <p:cond delay="500"/>
                            </p:stCondLst>
                            <p:childTnLst>
                              <p:par>
                                <p:cTn id="229" presetID="1" presetClass="entr" presetSubtype="0" fill="hold" grpId="0" nodeType="afterEffect">
                                  <p:stCondLst>
                                    <p:cond delay="0"/>
                                  </p:stCondLst>
                                  <p:childTnLst>
                                    <p:set>
                                      <p:cBhvr>
                                        <p:cTn id="230" dur="1" fill="hold">
                                          <p:stCondLst>
                                            <p:cond delay="0"/>
                                          </p:stCondLst>
                                        </p:cTn>
                                        <p:tgtEl>
                                          <p:spTgt spid="1231971"/>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1232010"/>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232008"/>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232009"/>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232013"/>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23201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232012"/>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grpId="0" nodeType="clickEffect">
                                  <p:stCondLst>
                                    <p:cond delay="0"/>
                                  </p:stCondLst>
                                  <p:childTnLst>
                                    <p:set>
                                      <p:cBhvr>
                                        <p:cTn id="248" dur="1" fill="hold">
                                          <p:stCondLst>
                                            <p:cond delay="0"/>
                                          </p:stCondLst>
                                        </p:cTn>
                                        <p:tgtEl>
                                          <p:spTgt spid="1231978"/>
                                        </p:tgtEl>
                                        <p:attrNameLst>
                                          <p:attrName>style.visibility</p:attrName>
                                        </p:attrNameLst>
                                      </p:cBhvr>
                                      <p:to>
                                        <p:strVal val="visible"/>
                                      </p:to>
                                    </p:set>
                                    <p:animEffect transition="in" filter="wipe(down)">
                                      <p:cBhvr>
                                        <p:cTn id="249" dur="500"/>
                                        <p:tgtEl>
                                          <p:spTgt spid="1231978"/>
                                        </p:tgtEl>
                                      </p:cBhvr>
                                    </p:animEffect>
                                  </p:childTnLst>
                                </p:cTn>
                              </p:par>
                              <p:par>
                                <p:cTn id="250" presetID="22" presetClass="entr" presetSubtype="4" fill="hold" grpId="0" nodeType="withEffect">
                                  <p:stCondLst>
                                    <p:cond delay="0"/>
                                  </p:stCondLst>
                                  <p:childTnLst>
                                    <p:set>
                                      <p:cBhvr>
                                        <p:cTn id="251" dur="1" fill="hold">
                                          <p:stCondLst>
                                            <p:cond delay="0"/>
                                          </p:stCondLst>
                                        </p:cTn>
                                        <p:tgtEl>
                                          <p:spTgt spid="1231975"/>
                                        </p:tgtEl>
                                        <p:attrNameLst>
                                          <p:attrName>style.visibility</p:attrName>
                                        </p:attrNameLst>
                                      </p:cBhvr>
                                      <p:to>
                                        <p:strVal val="visible"/>
                                      </p:to>
                                    </p:set>
                                    <p:animEffect transition="in" filter="wipe(down)">
                                      <p:cBhvr>
                                        <p:cTn id="252" dur="500"/>
                                        <p:tgtEl>
                                          <p:spTgt spid="1231975"/>
                                        </p:tgtEl>
                                      </p:cBhvr>
                                    </p:animEffect>
                                  </p:childTnLst>
                                </p:cTn>
                              </p:par>
                            </p:childTnLst>
                          </p:cTn>
                        </p:par>
                        <p:par>
                          <p:cTn id="253" fill="hold">
                            <p:stCondLst>
                              <p:cond delay="500"/>
                            </p:stCondLst>
                            <p:childTnLst>
                              <p:par>
                                <p:cTn id="254" presetID="1" presetClass="entr" presetSubtype="0" fill="hold" grpId="0" nodeType="afterEffect">
                                  <p:stCondLst>
                                    <p:cond delay="0"/>
                                  </p:stCondLst>
                                  <p:childTnLst>
                                    <p:set>
                                      <p:cBhvr>
                                        <p:cTn id="255" dur="1" fill="hold">
                                          <p:stCondLst>
                                            <p:cond delay="0"/>
                                          </p:stCondLst>
                                        </p:cTn>
                                        <p:tgtEl>
                                          <p:spTgt spid="1231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916" grpId="0" animBg="1"/>
      <p:bldP spid="1231917" grpId="0"/>
      <p:bldP spid="1231914" grpId="0" animBg="1"/>
      <p:bldP spid="1231915" grpId="0"/>
      <p:bldP spid="1231951" grpId="0" animBg="1"/>
      <p:bldP spid="1231930" grpId="0" animBg="1"/>
      <p:bldP spid="1231875" grpId="0"/>
      <p:bldP spid="1231876" grpId="0"/>
      <p:bldP spid="1231889" grpId="0"/>
      <p:bldP spid="1231908" grpId="0"/>
      <p:bldP spid="1231933" grpId="0" animBg="1"/>
      <p:bldP spid="1231936" grpId="0" animBg="1"/>
      <p:bldP spid="1231939" grpId="0" animBg="1"/>
      <p:bldP spid="1231942" grpId="0" animBg="1"/>
      <p:bldP spid="1231943" grpId="0" animBg="1"/>
      <p:bldP spid="1231944" grpId="0" animBg="1"/>
      <p:bldP spid="1231945" grpId="0" animBg="1"/>
      <p:bldP spid="1231948" grpId="0" animBg="1"/>
      <p:bldP spid="1231949" grpId="0" animBg="1"/>
      <p:bldP spid="1231937" grpId="0" animBg="1"/>
      <p:bldP spid="1231940" grpId="0" animBg="1"/>
      <p:bldP spid="1231941" grpId="0" animBg="1"/>
      <p:bldP spid="1231946" grpId="0" animBg="1"/>
      <p:bldP spid="1231953" grpId="0" animBg="1"/>
      <p:bldP spid="1231955" grpId="0"/>
      <p:bldP spid="1231959" grpId="0" animBg="1"/>
      <p:bldP spid="1231960" grpId="0"/>
      <p:bldP spid="1231961" grpId="0"/>
      <p:bldP spid="1231962" grpId="0" animBg="1"/>
      <p:bldP spid="1231963" grpId="0"/>
      <p:bldP spid="1231964" grpId="0" animBg="1"/>
      <p:bldP spid="1231965" grpId="0" animBg="1"/>
      <p:bldP spid="1231966" grpId="0" animBg="1"/>
      <p:bldP spid="1231968" grpId="0" animBg="1"/>
      <p:bldP spid="1231969" grpId="0" animBg="1"/>
      <p:bldP spid="1231970" grpId="0" animBg="1"/>
      <p:bldP spid="1231971" grpId="0" animBg="1"/>
      <p:bldP spid="1231972" grpId="0" animBg="1"/>
      <p:bldP spid="1231974" grpId="0" animBg="1"/>
      <p:bldP spid="1231975" grpId="0" animBg="1"/>
      <p:bldP spid="1231976" grpId="0" animBg="1"/>
      <p:bldP spid="1231977" grpId="0" animBg="1"/>
      <p:bldP spid="1231978" grpId="0" animBg="1"/>
      <p:bldP spid="1231985" grpId="0" animBg="1"/>
      <p:bldP spid="1231986" grpId="0"/>
      <p:bldP spid="1231987" grpId="0"/>
      <p:bldP spid="1231988" grpId="0"/>
      <p:bldP spid="1231989" grpId="0"/>
      <p:bldP spid="1231990" grpId="0"/>
      <p:bldP spid="1231991" grpId="0" animBg="1"/>
      <p:bldP spid="1231993" grpId="0" animBg="1"/>
      <p:bldP spid="1231999" grpId="0" animBg="1"/>
      <p:bldP spid="1232000" grpId="0" animBg="1"/>
      <p:bldP spid="1232001" grpId="0" animBg="1"/>
      <p:bldP spid="1232002" grpId="0" animBg="1"/>
      <p:bldP spid="1232003" grpId="0"/>
      <p:bldP spid="1232008" grpId="0" animBg="1"/>
      <p:bldP spid="12320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685800" y="1524000"/>
            <a:ext cx="8001000" cy="1371600"/>
          </a:xfrm>
          <a:prstGeom prst="rect">
            <a:avLst/>
          </a:prstGeom>
          <a:noFill/>
          <a:ln w="12700">
            <a:noFill/>
            <a:miter lim="800000"/>
            <a:headEnd/>
            <a:tailEnd/>
          </a:ln>
        </p:spPr>
        <p:txBody>
          <a:bodyPr lIns="90488" tIns="44450" rIns="90488" bIns="44450"/>
          <a:lstStyle/>
          <a:p>
            <a:pPr marL="342900" indent="-342900" eaLnBrk="0" hangingPunct="0">
              <a:spcBef>
                <a:spcPct val="20000"/>
              </a:spcBef>
              <a:buSzPct val="100000"/>
              <a:buFontTx/>
              <a:buChar char="•"/>
            </a:pPr>
            <a:r>
              <a:rPr lang="es-ES" sz="2000" b="1"/>
              <a:t>Sección</a:t>
            </a:r>
            <a:r>
              <a:rPr lang="es-ES" sz="2000"/>
              <a:t>: unión directa entre dos equipos cualesquiera</a:t>
            </a:r>
          </a:p>
          <a:p>
            <a:pPr marL="342900" indent="-342900" eaLnBrk="0" hangingPunct="0">
              <a:spcBef>
                <a:spcPct val="20000"/>
              </a:spcBef>
              <a:buSzPct val="100000"/>
              <a:buFontTx/>
              <a:buChar char="•"/>
            </a:pPr>
            <a:r>
              <a:rPr lang="es-ES" sz="2000" b="1"/>
              <a:t>Línea</a:t>
            </a:r>
            <a:r>
              <a:rPr lang="es-ES" sz="2000"/>
              <a:t>: unión entre dos ADMs contiguos</a:t>
            </a:r>
          </a:p>
          <a:p>
            <a:pPr marL="342900" indent="-342900" eaLnBrk="0" hangingPunct="0">
              <a:spcBef>
                <a:spcPct val="20000"/>
              </a:spcBef>
              <a:buSzPct val="100000"/>
              <a:buFontTx/>
              <a:buChar char="•"/>
            </a:pPr>
            <a:r>
              <a:rPr lang="es-ES" sz="2000" b="1"/>
              <a:t>Ruta</a:t>
            </a:r>
            <a:r>
              <a:rPr lang="es-ES" sz="2000"/>
              <a:t>: unión entre dos equipos finales (principio-fin de un circuito)</a:t>
            </a:r>
            <a:endParaRPr lang="es-ES" sz="2000" i="1"/>
          </a:p>
        </p:txBody>
      </p:sp>
      <p:sp>
        <p:nvSpPr>
          <p:cNvPr id="20484" name="Line 11"/>
          <p:cNvSpPr>
            <a:spLocks noChangeShapeType="1"/>
          </p:cNvSpPr>
          <p:nvPr/>
        </p:nvSpPr>
        <p:spPr bwMode="auto">
          <a:xfrm flipV="1">
            <a:off x="968375" y="3975100"/>
            <a:ext cx="176213" cy="1588"/>
          </a:xfrm>
          <a:prstGeom prst="line">
            <a:avLst/>
          </a:prstGeom>
          <a:noFill/>
          <a:ln w="25400">
            <a:solidFill>
              <a:schemeClr val="tx1"/>
            </a:solidFill>
            <a:round/>
            <a:headEnd/>
            <a:tailEnd/>
          </a:ln>
        </p:spPr>
        <p:txBody>
          <a:bodyPr/>
          <a:lstStyle/>
          <a:p>
            <a:endParaRPr lang="es-ES"/>
          </a:p>
        </p:txBody>
      </p:sp>
      <p:sp>
        <p:nvSpPr>
          <p:cNvPr id="20485" name="Line 12"/>
          <p:cNvSpPr>
            <a:spLocks noChangeShapeType="1"/>
          </p:cNvSpPr>
          <p:nvPr/>
        </p:nvSpPr>
        <p:spPr bwMode="auto">
          <a:xfrm>
            <a:off x="974725" y="4206875"/>
            <a:ext cx="176213" cy="3175"/>
          </a:xfrm>
          <a:prstGeom prst="line">
            <a:avLst/>
          </a:prstGeom>
          <a:noFill/>
          <a:ln w="25400">
            <a:solidFill>
              <a:schemeClr val="tx1"/>
            </a:solidFill>
            <a:round/>
            <a:headEnd/>
            <a:tailEnd/>
          </a:ln>
        </p:spPr>
        <p:txBody>
          <a:bodyPr/>
          <a:lstStyle/>
          <a:p>
            <a:endParaRPr lang="es-ES"/>
          </a:p>
        </p:txBody>
      </p:sp>
      <p:sp>
        <p:nvSpPr>
          <p:cNvPr id="20486" name="Line 13"/>
          <p:cNvSpPr>
            <a:spLocks noChangeShapeType="1"/>
          </p:cNvSpPr>
          <p:nvPr/>
        </p:nvSpPr>
        <p:spPr bwMode="auto">
          <a:xfrm flipV="1">
            <a:off x="982663" y="4324350"/>
            <a:ext cx="161925" cy="1588"/>
          </a:xfrm>
          <a:prstGeom prst="line">
            <a:avLst/>
          </a:prstGeom>
          <a:noFill/>
          <a:ln w="25400">
            <a:solidFill>
              <a:schemeClr val="tx1"/>
            </a:solidFill>
            <a:round/>
            <a:headEnd/>
            <a:tailEnd/>
          </a:ln>
        </p:spPr>
        <p:txBody>
          <a:bodyPr/>
          <a:lstStyle/>
          <a:p>
            <a:endParaRPr lang="es-ES"/>
          </a:p>
        </p:txBody>
      </p:sp>
      <p:sp>
        <p:nvSpPr>
          <p:cNvPr id="20487" name="Line 14"/>
          <p:cNvSpPr>
            <a:spLocks noChangeShapeType="1"/>
          </p:cNvSpPr>
          <p:nvPr/>
        </p:nvSpPr>
        <p:spPr bwMode="auto">
          <a:xfrm flipV="1">
            <a:off x="968375" y="4089400"/>
            <a:ext cx="176213" cy="1588"/>
          </a:xfrm>
          <a:prstGeom prst="line">
            <a:avLst/>
          </a:prstGeom>
          <a:noFill/>
          <a:ln w="25400">
            <a:solidFill>
              <a:schemeClr val="tx1"/>
            </a:solidFill>
            <a:round/>
            <a:headEnd/>
            <a:tailEnd/>
          </a:ln>
        </p:spPr>
        <p:txBody>
          <a:bodyPr/>
          <a:lstStyle/>
          <a:p>
            <a:endParaRPr lang="es-ES"/>
          </a:p>
        </p:txBody>
      </p:sp>
      <p:sp>
        <p:nvSpPr>
          <p:cNvPr id="20488" name="Line 15"/>
          <p:cNvSpPr>
            <a:spLocks noChangeShapeType="1"/>
          </p:cNvSpPr>
          <p:nvPr/>
        </p:nvSpPr>
        <p:spPr bwMode="auto">
          <a:xfrm flipV="1">
            <a:off x="7986713" y="3979863"/>
            <a:ext cx="176212" cy="1587"/>
          </a:xfrm>
          <a:prstGeom prst="line">
            <a:avLst/>
          </a:prstGeom>
          <a:noFill/>
          <a:ln w="25400">
            <a:solidFill>
              <a:schemeClr val="tx1"/>
            </a:solidFill>
            <a:round/>
            <a:headEnd/>
            <a:tailEnd/>
          </a:ln>
        </p:spPr>
        <p:txBody>
          <a:bodyPr/>
          <a:lstStyle/>
          <a:p>
            <a:endParaRPr lang="es-ES"/>
          </a:p>
        </p:txBody>
      </p:sp>
      <p:sp>
        <p:nvSpPr>
          <p:cNvPr id="20489" name="Line 16"/>
          <p:cNvSpPr>
            <a:spLocks noChangeShapeType="1"/>
          </p:cNvSpPr>
          <p:nvPr/>
        </p:nvSpPr>
        <p:spPr bwMode="auto">
          <a:xfrm flipV="1">
            <a:off x="7993063" y="4214813"/>
            <a:ext cx="176212" cy="1587"/>
          </a:xfrm>
          <a:prstGeom prst="line">
            <a:avLst/>
          </a:prstGeom>
          <a:noFill/>
          <a:ln w="25400">
            <a:solidFill>
              <a:schemeClr val="tx1"/>
            </a:solidFill>
            <a:round/>
            <a:headEnd/>
            <a:tailEnd/>
          </a:ln>
        </p:spPr>
        <p:txBody>
          <a:bodyPr/>
          <a:lstStyle/>
          <a:p>
            <a:endParaRPr lang="es-ES"/>
          </a:p>
        </p:txBody>
      </p:sp>
      <p:sp>
        <p:nvSpPr>
          <p:cNvPr id="20490" name="Line 17"/>
          <p:cNvSpPr>
            <a:spLocks noChangeShapeType="1"/>
          </p:cNvSpPr>
          <p:nvPr/>
        </p:nvSpPr>
        <p:spPr bwMode="auto">
          <a:xfrm flipV="1">
            <a:off x="7986713" y="4329113"/>
            <a:ext cx="176212" cy="1587"/>
          </a:xfrm>
          <a:prstGeom prst="line">
            <a:avLst/>
          </a:prstGeom>
          <a:noFill/>
          <a:ln w="25400">
            <a:solidFill>
              <a:schemeClr val="tx1"/>
            </a:solidFill>
            <a:round/>
            <a:headEnd/>
            <a:tailEnd/>
          </a:ln>
        </p:spPr>
        <p:txBody>
          <a:bodyPr/>
          <a:lstStyle/>
          <a:p>
            <a:endParaRPr lang="es-ES"/>
          </a:p>
        </p:txBody>
      </p:sp>
      <p:sp>
        <p:nvSpPr>
          <p:cNvPr id="20491" name="Line 18"/>
          <p:cNvSpPr>
            <a:spLocks noChangeShapeType="1"/>
          </p:cNvSpPr>
          <p:nvPr/>
        </p:nvSpPr>
        <p:spPr bwMode="auto">
          <a:xfrm>
            <a:off x="7986713" y="4095750"/>
            <a:ext cx="176212" cy="3175"/>
          </a:xfrm>
          <a:prstGeom prst="line">
            <a:avLst/>
          </a:prstGeom>
          <a:noFill/>
          <a:ln w="25400">
            <a:solidFill>
              <a:schemeClr val="tx1"/>
            </a:solidFill>
            <a:round/>
            <a:headEnd/>
            <a:tailEnd/>
          </a:ln>
        </p:spPr>
        <p:txBody>
          <a:bodyPr/>
          <a:lstStyle/>
          <a:p>
            <a:endParaRPr lang="es-ES"/>
          </a:p>
        </p:txBody>
      </p:sp>
      <p:sp>
        <p:nvSpPr>
          <p:cNvPr id="20492" name="Line 19"/>
          <p:cNvSpPr>
            <a:spLocks noChangeShapeType="1"/>
          </p:cNvSpPr>
          <p:nvPr/>
        </p:nvSpPr>
        <p:spPr bwMode="auto">
          <a:xfrm>
            <a:off x="2019300" y="4152900"/>
            <a:ext cx="5549900" cy="25400"/>
          </a:xfrm>
          <a:prstGeom prst="line">
            <a:avLst/>
          </a:prstGeom>
          <a:noFill/>
          <a:ln w="25400">
            <a:solidFill>
              <a:schemeClr val="tx1"/>
            </a:solidFill>
            <a:round/>
            <a:headEnd/>
            <a:tailEnd/>
          </a:ln>
        </p:spPr>
        <p:txBody>
          <a:bodyPr/>
          <a:lstStyle/>
          <a:p>
            <a:endParaRPr lang="es-ES"/>
          </a:p>
        </p:txBody>
      </p:sp>
      <p:sp>
        <p:nvSpPr>
          <p:cNvPr id="20493" name="Text Box 23"/>
          <p:cNvSpPr txBox="1">
            <a:spLocks noChangeArrowheads="1"/>
          </p:cNvSpPr>
          <p:nvPr/>
        </p:nvSpPr>
        <p:spPr bwMode="auto">
          <a:xfrm>
            <a:off x="1952625" y="4926013"/>
            <a:ext cx="768350" cy="274637"/>
          </a:xfrm>
          <a:prstGeom prst="rect">
            <a:avLst/>
          </a:prstGeom>
          <a:noFill/>
          <a:ln w="12700">
            <a:noFill/>
            <a:miter lim="800000"/>
            <a:headEnd/>
            <a:tailEnd/>
          </a:ln>
        </p:spPr>
        <p:txBody>
          <a:bodyPr wrap="none">
            <a:spAutoFit/>
          </a:bodyPr>
          <a:lstStyle/>
          <a:p>
            <a:pPr eaLnBrk="0" hangingPunct="0"/>
            <a:r>
              <a:rPr lang="es-ES" sz="1200" b="1"/>
              <a:t>Sección</a:t>
            </a:r>
          </a:p>
        </p:txBody>
      </p:sp>
      <p:sp>
        <p:nvSpPr>
          <p:cNvPr id="20494" name="Text Box 24"/>
          <p:cNvSpPr txBox="1">
            <a:spLocks noChangeArrowheads="1"/>
          </p:cNvSpPr>
          <p:nvPr/>
        </p:nvSpPr>
        <p:spPr bwMode="auto">
          <a:xfrm>
            <a:off x="2714625" y="5205413"/>
            <a:ext cx="582613" cy="274637"/>
          </a:xfrm>
          <a:prstGeom prst="rect">
            <a:avLst/>
          </a:prstGeom>
          <a:noFill/>
          <a:ln w="12700">
            <a:noFill/>
            <a:miter lim="800000"/>
            <a:headEnd/>
            <a:tailEnd/>
          </a:ln>
        </p:spPr>
        <p:txBody>
          <a:bodyPr wrap="none">
            <a:spAutoFit/>
          </a:bodyPr>
          <a:lstStyle/>
          <a:p>
            <a:pPr eaLnBrk="0" hangingPunct="0"/>
            <a:r>
              <a:rPr lang="es-ES" sz="1200" b="1"/>
              <a:t>Línea</a:t>
            </a:r>
          </a:p>
        </p:txBody>
      </p:sp>
      <p:sp>
        <p:nvSpPr>
          <p:cNvPr id="20495" name="Text Box 25"/>
          <p:cNvSpPr txBox="1">
            <a:spLocks noChangeArrowheads="1"/>
          </p:cNvSpPr>
          <p:nvPr/>
        </p:nvSpPr>
        <p:spPr bwMode="auto">
          <a:xfrm>
            <a:off x="3470275" y="4926013"/>
            <a:ext cx="768350" cy="274637"/>
          </a:xfrm>
          <a:prstGeom prst="rect">
            <a:avLst/>
          </a:prstGeom>
          <a:noFill/>
          <a:ln w="12700">
            <a:noFill/>
            <a:miter lim="800000"/>
            <a:headEnd/>
            <a:tailEnd/>
          </a:ln>
        </p:spPr>
        <p:txBody>
          <a:bodyPr wrap="none">
            <a:spAutoFit/>
          </a:bodyPr>
          <a:lstStyle/>
          <a:p>
            <a:pPr eaLnBrk="0" hangingPunct="0"/>
            <a:r>
              <a:rPr lang="es-ES" sz="1200" b="1"/>
              <a:t>Sección</a:t>
            </a:r>
          </a:p>
        </p:txBody>
      </p:sp>
      <p:sp>
        <p:nvSpPr>
          <p:cNvPr id="20496" name="Text Box 26"/>
          <p:cNvSpPr txBox="1">
            <a:spLocks noChangeArrowheads="1"/>
          </p:cNvSpPr>
          <p:nvPr/>
        </p:nvSpPr>
        <p:spPr bwMode="auto">
          <a:xfrm>
            <a:off x="5708650" y="4906963"/>
            <a:ext cx="768350" cy="274637"/>
          </a:xfrm>
          <a:prstGeom prst="rect">
            <a:avLst/>
          </a:prstGeom>
          <a:noFill/>
          <a:ln w="12700">
            <a:noFill/>
            <a:miter lim="800000"/>
            <a:headEnd/>
            <a:tailEnd/>
          </a:ln>
        </p:spPr>
        <p:txBody>
          <a:bodyPr wrap="none">
            <a:spAutoFit/>
          </a:bodyPr>
          <a:lstStyle/>
          <a:p>
            <a:pPr eaLnBrk="0" hangingPunct="0"/>
            <a:r>
              <a:rPr lang="es-ES" sz="1200" b="1"/>
              <a:t>Sección</a:t>
            </a:r>
          </a:p>
        </p:txBody>
      </p:sp>
      <p:sp>
        <p:nvSpPr>
          <p:cNvPr id="20497" name="Text Box 28"/>
          <p:cNvSpPr txBox="1">
            <a:spLocks noChangeArrowheads="1"/>
          </p:cNvSpPr>
          <p:nvPr/>
        </p:nvSpPr>
        <p:spPr bwMode="auto">
          <a:xfrm>
            <a:off x="3921125" y="5516563"/>
            <a:ext cx="1250950" cy="274637"/>
          </a:xfrm>
          <a:prstGeom prst="rect">
            <a:avLst/>
          </a:prstGeom>
          <a:noFill/>
          <a:ln w="12700">
            <a:noFill/>
            <a:miter lim="800000"/>
            <a:headEnd/>
            <a:tailEnd/>
          </a:ln>
        </p:spPr>
        <p:txBody>
          <a:bodyPr wrap="none">
            <a:spAutoFit/>
          </a:bodyPr>
          <a:lstStyle/>
          <a:p>
            <a:pPr eaLnBrk="0" hangingPunct="0"/>
            <a:r>
              <a:rPr lang="es-ES" sz="1200" b="1"/>
              <a:t>Ruta (A, B y C)</a:t>
            </a:r>
          </a:p>
        </p:txBody>
      </p:sp>
      <p:sp>
        <p:nvSpPr>
          <p:cNvPr id="20498" name="Text Box 29"/>
          <p:cNvSpPr txBox="1">
            <a:spLocks noChangeArrowheads="1"/>
          </p:cNvSpPr>
          <p:nvPr/>
        </p:nvSpPr>
        <p:spPr bwMode="auto">
          <a:xfrm>
            <a:off x="5762625" y="5218113"/>
            <a:ext cx="582613" cy="274637"/>
          </a:xfrm>
          <a:prstGeom prst="rect">
            <a:avLst/>
          </a:prstGeom>
          <a:noFill/>
          <a:ln w="12700">
            <a:noFill/>
            <a:miter lim="800000"/>
            <a:headEnd/>
            <a:tailEnd/>
          </a:ln>
        </p:spPr>
        <p:txBody>
          <a:bodyPr wrap="none">
            <a:spAutoFit/>
          </a:bodyPr>
          <a:lstStyle/>
          <a:p>
            <a:pPr eaLnBrk="0" hangingPunct="0"/>
            <a:r>
              <a:rPr lang="es-ES" sz="1200" b="1"/>
              <a:t>Línea</a:t>
            </a:r>
          </a:p>
        </p:txBody>
      </p:sp>
      <p:sp>
        <p:nvSpPr>
          <p:cNvPr id="20499" name="Line 30"/>
          <p:cNvSpPr>
            <a:spLocks noChangeShapeType="1"/>
          </p:cNvSpPr>
          <p:nvPr/>
        </p:nvSpPr>
        <p:spPr bwMode="auto">
          <a:xfrm flipH="1">
            <a:off x="1504950" y="5064125"/>
            <a:ext cx="476250" cy="0"/>
          </a:xfrm>
          <a:prstGeom prst="line">
            <a:avLst/>
          </a:prstGeom>
          <a:noFill/>
          <a:ln w="12700">
            <a:solidFill>
              <a:schemeClr val="tx1"/>
            </a:solidFill>
            <a:round/>
            <a:headEnd/>
            <a:tailEnd type="triangle" w="med" len="med"/>
          </a:ln>
        </p:spPr>
        <p:txBody>
          <a:bodyPr/>
          <a:lstStyle/>
          <a:p>
            <a:endParaRPr lang="es-ES"/>
          </a:p>
        </p:txBody>
      </p:sp>
      <p:sp>
        <p:nvSpPr>
          <p:cNvPr id="20500" name="Line 31"/>
          <p:cNvSpPr>
            <a:spLocks noChangeShapeType="1"/>
          </p:cNvSpPr>
          <p:nvPr/>
        </p:nvSpPr>
        <p:spPr bwMode="auto">
          <a:xfrm>
            <a:off x="2682875" y="5054600"/>
            <a:ext cx="422275" cy="3175"/>
          </a:xfrm>
          <a:prstGeom prst="line">
            <a:avLst/>
          </a:prstGeom>
          <a:noFill/>
          <a:ln w="12700">
            <a:solidFill>
              <a:schemeClr val="tx1"/>
            </a:solidFill>
            <a:round/>
            <a:headEnd/>
            <a:tailEnd type="triangle" w="med" len="med"/>
          </a:ln>
        </p:spPr>
        <p:txBody>
          <a:bodyPr/>
          <a:lstStyle/>
          <a:p>
            <a:endParaRPr lang="es-ES"/>
          </a:p>
        </p:txBody>
      </p:sp>
      <p:sp>
        <p:nvSpPr>
          <p:cNvPr id="20501" name="Line 32"/>
          <p:cNvSpPr>
            <a:spLocks noChangeShapeType="1"/>
          </p:cNvSpPr>
          <p:nvPr/>
        </p:nvSpPr>
        <p:spPr bwMode="auto">
          <a:xfrm flipH="1">
            <a:off x="3117850" y="5054600"/>
            <a:ext cx="412750" cy="3175"/>
          </a:xfrm>
          <a:prstGeom prst="line">
            <a:avLst/>
          </a:prstGeom>
          <a:noFill/>
          <a:ln w="12700">
            <a:solidFill>
              <a:schemeClr val="tx1"/>
            </a:solidFill>
            <a:round/>
            <a:headEnd/>
            <a:tailEnd type="triangle" w="med" len="med"/>
          </a:ln>
        </p:spPr>
        <p:txBody>
          <a:bodyPr/>
          <a:lstStyle/>
          <a:p>
            <a:endParaRPr lang="es-ES"/>
          </a:p>
        </p:txBody>
      </p:sp>
      <p:sp>
        <p:nvSpPr>
          <p:cNvPr id="20502" name="Line 33"/>
          <p:cNvSpPr>
            <a:spLocks noChangeShapeType="1"/>
          </p:cNvSpPr>
          <p:nvPr/>
        </p:nvSpPr>
        <p:spPr bwMode="auto">
          <a:xfrm flipV="1">
            <a:off x="4197350" y="5064125"/>
            <a:ext cx="349250" cy="6350"/>
          </a:xfrm>
          <a:prstGeom prst="line">
            <a:avLst/>
          </a:prstGeom>
          <a:noFill/>
          <a:ln w="12700">
            <a:solidFill>
              <a:schemeClr val="tx1"/>
            </a:solidFill>
            <a:round/>
            <a:headEnd/>
            <a:tailEnd type="triangle" w="med" len="med"/>
          </a:ln>
        </p:spPr>
        <p:txBody>
          <a:bodyPr/>
          <a:lstStyle/>
          <a:p>
            <a:endParaRPr lang="es-ES"/>
          </a:p>
        </p:txBody>
      </p:sp>
      <p:sp>
        <p:nvSpPr>
          <p:cNvPr id="20503" name="Line 34"/>
          <p:cNvSpPr>
            <a:spLocks noChangeShapeType="1"/>
          </p:cNvSpPr>
          <p:nvPr/>
        </p:nvSpPr>
        <p:spPr bwMode="auto">
          <a:xfrm flipH="1" flipV="1">
            <a:off x="4552950" y="5064125"/>
            <a:ext cx="1114425" cy="3175"/>
          </a:xfrm>
          <a:prstGeom prst="line">
            <a:avLst/>
          </a:prstGeom>
          <a:noFill/>
          <a:ln w="12700">
            <a:solidFill>
              <a:schemeClr val="tx1"/>
            </a:solidFill>
            <a:round/>
            <a:headEnd/>
            <a:tailEnd type="triangle" w="med" len="med"/>
          </a:ln>
        </p:spPr>
        <p:txBody>
          <a:bodyPr/>
          <a:lstStyle/>
          <a:p>
            <a:endParaRPr lang="es-ES"/>
          </a:p>
        </p:txBody>
      </p:sp>
      <p:sp>
        <p:nvSpPr>
          <p:cNvPr id="20504" name="Line 35"/>
          <p:cNvSpPr>
            <a:spLocks noChangeShapeType="1"/>
          </p:cNvSpPr>
          <p:nvPr/>
        </p:nvSpPr>
        <p:spPr bwMode="auto">
          <a:xfrm>
            <a:off x="6524625" y="5057775"/>
            <a:ext cx="1095375" cy="0"/>
          </a:xfrm>
          <a:prstGeom prst="line">
            <a:avLst/>
          </a:prstGeom>
          <a:noFill/>
          <a:ln w="12700">
            <a:solidFill>
              <a:schemeClr val="tx1"/>
            </a:solidFill>
            <a:round/>
            <a:headEnd/>
            <a:tailEnd type="triangle" w="med" len="med"/>
          </a:ln>
        </p:spPr>
        <p:txBody>
          <a:bodyPr/>
          <a:lstStyle/>
          <a:p>
            <a:endParaRPr lang="es-ES"/>
          </a:p>
        </p:txBody>
      </p:sp>
      <p:sp>
        <p:nvSpPr>
          <p:cNvPr id="20505" name="Line 38"/>
          <p:cNvSpPr>
            <a:spLocks noChangeShapeType="1"/>
          </p:cNvSpPr>
          <p:nvPr/>
        </p:nvSpPr>
        <p:spPr bwMode="auto">
          <a:xfrm flipH="1" flipV="1">
            <a:off x="1520825" y="5349875"/>
            <a:ext cx="1203325" cy="6350"/>
          </a:xfrm>
          <a:prstGeom prst="line">
            <a:avLst/>
          </a:prstGeom>
          <a:noFill/>
          <a:ln w="12700">
            <a:solidFill>
              <a:schemeClr val="tx1"/>
            </a:solidFill>
            <a:round/>
            <a:headEnd/>
            <a:tailEnd type="triangle" w="med" len="med"/>
          </a:ln>
        </p:spPr>
        <p:txBody>
          <a:bodyPr/>
          <a:lstStyle/>
          <a:p>
            <a:endParaRPr lang="es-ES"/>
          </a:p>
        </p:txBody>
      </p:sp>
      <p:sp>
        <p:nvSpPr>
          <p:cNvPr id="20506" name="Line 39"/>
          <p:cNvSpPr>
            <a:spLocks noChangeShapeType="1"/>
          </p:cNvSpPr>
          <p:nvPr/>
        </p:nvSpPr>
        <p:spPr bwMode="auto">
          <a:xfrm>
            <a:off x="3295650" y="5362575"/>
            <a:ext cx="1250950" cy="0"/>
          </a:xfrm>
          <a:prstGeom prst="line">
            <a:avLst/>
          </a:prstGeom>
          <a:noFill/>
          <a:ln w="12700">
            <a:solidFill>
              <a:schemeClr val="tx1"/>
            </a:solidFill>
            <a:round/>
            <a:headEnd/>
            <a:tailEnd type="triangle" w="med" len="med"/>
          </a:ln>
        </p:spPr>
        <p:txBody>
          <a:bodyPr/>
          <a:lstStyle/>
          <a:p>
            <a:endParaRPr lang="es-ES"/>
          </a:p>
        </p:txBody>
      </p:sp>
      <p:sp>
        <p:nvSpPr>
          <p:cNvPr id="20507" name="Line 40"/>
          <p:cNvSpPr>
            <a:spLocks noChangeShapeType="1"/>
          </p:cNvSpPr>
          <p:nvPr/>
        </p:nvSpPr>
        <p:spPr bwMode="auto">
          <a:xfrm flipH="1">
            <a:off x="4565650" y="5368925"/>
            <a:ext cx="1225550" cy="0"/>
          </a:xfrm>
          <a:prstGeom prst="line">
            <a:avLst/>
          </a:prstGeom>
          <a:noFill/>
          <a:ln w="12700">
            <a:solidFill>
              <a:schemeClr val="tx1"/>
            </a:solidFill>
            <a:round/>
            <a:headEnd/>
            <a:tailEnd type="triangle" w="med" len="med"/>
          </a:ln>
        </p:spPr>
        <p:txBody>
          <a:bodyPr/>
          <a:lstStyle/>
          <a:p>
            <a:endParaRPr lang="es-ES"/>
          </a:p>
        </p:txBody>
      </p:sp>
      <p:sp>
        <p:nvSpPr>
          <p:cNvPr id="20508" name="Line 41"/>
          <p:cNvSpPr>
            <a:spLocks noChangeShapeType="1"/>
          </p:cNvSpPr>
          <p:nvPr/>
        </p:nvSpPr>
        <p:spPr bwMode="auto">
          <a:xfrm>
            <a:off x="6356350" y="5362575"/>
            <a:ext cx="1263650" cy="0"/>
          </a:xfrm>
          <a:prstGeom prst="line">
            <a:avLst/>
          </a:prstGeom>
          <a:noFill/>
          <a:ln w="12700">
            <a:solidFill>
              <a:schemeClr val="tx1"/>
            </a:solidFill>
            <a:round/>
            <a:headEnd/>
            <a:tailEnd type="triangle" w="med" len="med"/>
          </a:ln>
        </p:spPr>
        <p:txBody>
          <a:bodyPr/>
          <a:lstStyle/>
          <a:p>
            <a:endParaRPr lang="es-ES"/>
          </a:p>
        </p:txBody>
      </p:sp>
      <p:sp>
        <p:nvSpPr>
          <p:cNvPr id="20509" name="Line 42"/>
          <p:cNvSpPr>
            <a:spLocks noChangeShapeType="1"/>
          </p:cNvSpPr>
          <p:nvPr/>
        </p:nvSpPr>
        <p:spPr bwMode="auto">
          <a:xfrm flipH="1">
            <a:off x="1520825" y="5654675"/>
            <a:ext cx="2397125" cy="3175"/>
          </a:xfrm>
          <a:prstGeom prst="line">
            <a:avLst/>
          </a:prstGeom>
          <a:noFill/>
          <a:ln w="12700">
            <a:solidFill>
              <a:schemeClr val="tx1"/>
            </a:solidFill>
            <a:round/>
            <a:headEnd/>
            <a:tailEnd type="triangle" w="med" len="med"/>
          </a:ln>
        </p:spPr>
        <p:txBody>
          <a:bodyPr/>
          <a:lstStyle/>
          <a:p>
            <a:endParaRPr lang="es-ES"/>
          </a:p>
        </p:txBody>
      </p:sp>
      <p:sp>
        <p:nvSpPr>
          <p:cNvPr id="20510" name="Line 43"/>
          <p:cNvSpPr>
            <a:spLocks noChangeShapeType="1"/>
          </p:cNvSpPr>
          <p:nvPr/>
        </p:nvSpPr>
        <p:spPr bwMode="auto">
          <a:xfrm flipV="1">
            <a:off x="5114925" y="5654675"/>
            <a:ext cx="2498725" cy="6350"/>
          </a:xfrm>
          <a:prstGeom prst="line">
            <a:avLst/>
          </a:prstGeom>
          <a:noFill/>
          <a:ln w="12700">
            <a:solidFill>
              <a:schemeClr val="tx1"/>
            </a:solidFill>
            <a:round/>
            <a:headEnd/>
            <a:tailEnd type="triangle" w="med" len="med"/>
          </a:ln>
        </p:spPr>
        <p:txBody>
          <a:bodyPr/>
          <a:lstStyle/>
          <a:p>
            <a:endParaRPr lang="es-ES"/>
          </a:p>
        </p:txBody>
      </p:sp>
      <p:sp>
        <p:nvSpPr>
          <p:cNvPr id="20511" name="Text Box 44"/>
          <p:cNvSpPr txBox="1">
            <a:spLocks noChangeArrowheads="1"/>
          </p:cNvSpPr>
          <p:nvPr/>
        </p:nvSpPr>
        <p:spPr bwMode="auto">
          <a:xfrm>
            <a:off x="1066800" y="3219450"/>
            <a:ext cx="998538" cy="457200"/>
          </a:xfrm>
          <a:prstGeom prst="rect">
            <a:avLst/>
          </a:prstGeom>
          <a:noFill/>
          <a:ln w="12700">
            <a:noFill/>
            <a:miter lim="800000"/>
            <a:headEnd/>
            <a:tailEnd/>
          </a:ln>
        </p:spPr>
        <p:txBody>
          <a:bodyPr wrap="none">
            <a:spAutoFit/>
          </a:bodyPr>
          <a:lstStyle/>
          <a:p>
            <a:pPr algn="ctr" eaLnBrk="0" hangingPunct="0"/>
            <a:r>
              <a:rPr lang="es-ES" sz="1200" b="1"/>
              <a:t>Multiplexor</a:t>
            </a:r>
          </a:p>
          <a:p>
            <a:pPr algn="ctr" eaLnBrk="0" hangingPunct="0"/>
            <a:r>
              <a:rPr lang="es-ES" sz="1200" b="1"/>
              <a:t>Origen</a:t>
            </a:r>
          </a:p>
        </p:txBody>
      </p:sp>
      <p:sp>
        <p:nvSpPr>
          <p:cNvPr id="20512" name="Text Box 45"/>
          <p:cNvSpPr txBox="1">
            <a:spLocks noChangeArrowheads="1"/>
          </p:cNvSpPr>
          <p:nvPr/>
        </p:nvSpPr>
        <p:spPr bwMode="auto">
          <a:xfrm>
            <a:off x="4068763" y="3219450"/>
            <a:ext cx="998537" cy="457200"/>
          </a:xfrm>
          <a:prstGeom prst="rect">
            <a:avLst/>
          </a:prstGeom>
          <a:noFill/>
          <a:ln w="12700">
            <a:noFill/>
            <a:miter lim="800000"/>
            <a:headEnd/>
            <a:tailEnd/>
          </a:ln>
        </p:spPr>
        <p:txBody>
          <a:bodyPr wrap="none">
            <a:spAutoFit/>
          </a:bodyPr>
          <a:lstStyle/>
          <a:p>
            <a:pPr algn="ctr" eaLnBrk="0" hangingPunct="0"/>
            <a:r>
              <a:rPr lang="es-ES" sz="1200" b="1"/>
              <a:t>Multiplexor</a:t>
            </a:r>
          </a:p>
          <a:p>
            <a:pPr algn="ctr" eaLnBrk="0" hangingPunct="0"/>
            <a:r>
              <a:rPr lang="es-ES" sz="1200" b="1"/>
              <a:t>Intermedio</a:t>
            </a:r>
          </a:p>
        </p:txBody>
      </p:sp>
      <p:sp>
        <p:nvSpPr>
          <p:cNvPr id="20513" name="Text Box 46"/>
          <p:cNvSpPr txBox="1">
            <a:spLocks noChangeArrowheads="1"/>
          </p:cNvSpPr>
          <p:nvPr/>
        </p:nvSpPr>
        <p:spPr bwMode="auto">
          <a:xfrm>
            <a:off x="7002463" y="3200400"/>
            <a:ext cx="998537" cy="457200"/>
          </a:xfrm>
          <a:prstGeom prst="rect">
            <a:avLst/>
          </a:prstGeom>
          <a:noFill/>
          <a:ln w="12700">
            <a:noFill/>
            <a:miter lim="800000"/>
            <a:headEnd/>
            <a:tailEnd/>
          </a:ln>
        </p:spPr>
        <p:txBody>
          <a:bodyPr wrap="none">
            <a:spAutoFit/>
          </a:bodyPr>
          <a:lstStyle/>
          <a:p>
            <a:pPr algn="ctr" eaLnBrk="0" hangingPunct="0"/>
            <a:r>
              <a:rPr lang="es-ES" sz="1200" b="1"/>
              <a:t>Multiplexor</a:t>
            </a:r>
          </a:p>
          <a:p>
            <a:pPr algn="ctr" eaLnBrk="0" hangingPunct="0"/>
            <a:r>
              <a:rPr lang="es-ES" sz="1200" b="1"/>
              <a:t>Destino</a:t>
            </a:r>
          </a:p>
        </p:txBody>
      </p:sp>
      <p:sp>
        <p:nvSpPr>
          <p:cNvPr id="20514" name="Text Box 47"/>
          <p:cNvSpPr txBox="1">
            <a:spLocks noChangeArrowheads="1"/>
          </p:cNvSpPr>
          <p:nvPr/>
        </p:nvSpPr>
        <p:spPr bwMode="auto">
          <a:xfrm>
            <a:off x="2673350" y="3359150"/>
            <a:ext cx="895350" cy="274638"/>
          </a:xfrm>
          <a:prstGeom prst="rect">
            <a:avLst/>
          </a:prstGeom>
          <a:noFill/>
          <a:ln w="12700">
            <a:noFill/>
            <a:miter lim="800000"/>
            <a:headEnd/>
            <a:tailEnd/>
          </a:ln>
        </p:spPr>
        <p:txBody>
          <a:bodyPr wrap="none">
            <a:spAutoFit/>
          </a:bodyPr>
          <a:lstStyle/>
          <a:p>
            <a:pPr algn="ctr" eaLnBrk="0" hangingPunct="0"/>
            <a:r>
              <a:rPr lang="es-ES" sz="1200" b="1"/>
              <a:t>Repetidor</a:t>
            </a:r>
          </a:p>
        </p:txBody>
      </p:sp>
      <p:sp>
        <p:nvSpPr>
          <p:cNvPr id="20515" name="Text Box 51"/>
          <p:cNvSpPr txBox="1">
            <a:spLocks noChangeArrowheads="1"/>
          </p:cNvSpPr>
          <p:nvPr/>
        </p:nvSpPr>
        <p:spPr bwMode="auto">
          <a:xfrm>
            <a:off x="1295400" y="6202363"/>
            <a:ext cx="2184400" cy="274637"/>
          </a:xfrm>
          <a:prstGeom prst="rect">
            <a:avLst/>
          </a:prstGeom>
          <a:noFill/>
          <a:ln w="12700">
            <a:noFill/>
            <a:miter lim="800000"/>
            <a:headEnd/>
            <a:tailEnd/>
          </a:ln>
        </p:spPr>
        <p:txBody>
          <a:bodyPr wrap="none">
            <a:spAutoFit/>
          </a:bodyPr>
          <a:lstStyle/>
          <a:p>
            <a:pPr eaLnBrk="0" hangingPunct="0"/>
            <a:r>
              <a:rPr lang="es-ES" sz="1200" b="1"/>
              <a:t>ADM: Add-Drop Multiplexor</a:t>
            </a:r>
          </a:p>
        </p:txBody>
      </p:sp>
      <p:sp>
        <p:nvSpPr>
          <p:cNvPr id="20516" name="Rectangle 52"/>
          <p:cNvSpPr>
            <a:spLocks noChangeArrowheads="1"/>
          </p:cNvSpPr>
          <p:nvPr/>
        </p:nvSpPr>
        <p:spPr bwMode="auto">
          <a:xfrm>
            <a:off x="838200" y="609600"/>
            <a:ext cx="7010400" cy="533400"/>
          </a:xfrm>
          <a:prstGeom prst="rect">
            <a:avLst/>
          </a:prstGeom>
          <a:noFill/>
          <a:ln w="12700">
            <a:noFill/>
            <a:miter lim="800000"/>
            <a:headEnd/>
            <a:tailEnd/>
          </a:ln>
        </p:spPr>
        <p:txBody>
          <a:bodyPr lIns="90488" tIns="44450" rIns="90488" bIns="44450" anchor="ctr"/>
          <a:lstStyle/>
          <a:p>
            <a:pPr algn="ctr"/>
            <a:r>
              <a:rPr lang="es-ES" sz="4000">
                <a:solidFill>
                  <a:schemeClr val="tx2"/>
                </a:solidFill>
                <a:latin typeface="Times New Roman" pitchFamily="18" charset="0"/>
              </a:rPr>
              <a:t>Enlaces en una red SONET/SDH</a:t>
            </a:r>
          </a:p>
        </p:txBody>
      </p:sp>
      <p:pic>
        <p:nvPicPr>
          <p:cNvPr id="20517" name="Picture 53" descr="ADM"/>
          <p:cNvPicPr>
            <a:picLocks noChangeAspect="1" noChangeArrowheads="1"/>
          </p:cNvPicPr>
          <p:nvPr/>
        </p:nvPicPr>
        <p:blipFill>
          <a:blip r:embed="rId3" cstate="print"/>
          <a:srcRect/>
          <a:stretch>
            <a:fillRect/>
          </a:stretch>
        </p:blipFill>
        <p:spPr bwMode="auto">
          <a:xfrm>
            <a:off x="1106488" y="3886200"/>
            <a:ext cx="950912" cy="539750"/>
          </a:xfrm>
          <a:prstGeom prst="rect">
            <a:avLst/>
          </a:prstGeom>
          <a:noFill/>
          <a:ln w="9525">
            <a:noFill/>
            <a:miter lim="800000"/>
            <a:headEnd/>
            <a:tailEnd/>
          </a:ln>
        </p:spPr>
      </p:pic>
      <p:pic>
        <p:nvPicPr>
          <p:cNvPr id="20518" name="Picture 55" descr="ADM"/>
          <p:cNvPicPr>
            <a:picLocks noChangeAspect="1" noChangeArrowheads="1"/>
          </p:cNvPicPr>
          <p:nvPr/>
        </p:nvPicPr>
        <p:blipFill>
          <a:blip r:embed="rId3" cstate="print"/>
          <a:srcRect/>
          <a:stretch>
            <a:fillRect/>
          </a:stretch>
        </p:blipFill>
        <p:spPr bwMode="auto">
          <a:xfrm>
            <a:off x="7086600" y="3879850"/>
            <a:ext cx="950913" cy="539750"/>
          </a:xfrm>
          <a:prstGeom prst="rect">
            <a:avLst/>
          </a:prstGeom>
          <a:noFill/>
          <a:ln w="9525">
            <a:noFill/>
            <a:miter lim="800000"/>
            <a:headEnd/>
            <a:tailEnd/>
          </a:ln>
        </p:spPr>
      </p:pic>
      <p:sp>
        <p:nvSpPr>
          <p:cNvPr id="20519" name="Line 56"/>
          <p:cNvSpPr>
            <a:spLocks noChangeShapeType="1"/>
          </p:cNvSpPr>
          <p:nvPr/>
        </p:nvSpPr>
        <p:spPr bwMode="auto">
          <a:xfrm rot="5400000" flipV="1">
            <a:off x="4332288" y="4483100"/>
            <a:ext cx="176212" cy="1588"/>
          </a:xfrm>
          <a:prstGeom prst="line">
            <a:avLst/>
          </a:prstGeom>
          <a:noFill/>
          <a:ln w="25400">
            <a:solidFill>
              <a:schemeClr val="tx1"/>
            </a:solidFill>
            <a:round/>
            <a:headEnd/>
            <a:tailEnd/>
          </a:ln>
        </p:spPr>
        <p:txBody>
          <a:bodyPr/>
          <a:lstStyle/>
          <a:p>
            <a:endParaRPr lang="es-ES"/>
          </a:p>
        </p:txBody>
      </p:sp>
      <p:sp>
        <p:nvSpPr>
          <p:cNvPr id="20520" name="Line 57"/>
          <p:cNvSpPr>
            <a:spLocks noChangeShapeType="1"/>
          </p:cNvSpPr>
          <p:nvPr/>
        </p:nvSpPr>
        <p:spPr bwMode="auto">
          <a:xfrm rot="-5400000" flipH="1" flipV="1">
            <a:off x="4556920" y="4482306"/>
            <a:ext cx="176212" cy="3175"/>
          </a:xfrm>
          <a:prstGeom prst="line">
            <a:avLst/>
          </a:prstGeom>
          <a:noFill/>
          <a:ln w="25400">
            <a:solidFill>
              <a:schemeClr val="tx1"/>
            </a:solidFill>
            <a:round/>
            <a:headEnd/>
            <a:tailEnd/>
          </a:ln>
        </p:spPr>
        <p:txBody>
          <a:bodyPr/>
          <a:lstStyle/>
          <a:p>
            <a:endParaRPr lang="es-ES"/>
          </a:p>
        </p:txBody>
      </p:sp>
      <p:pic>
        <p:nvPicPr>
          <p:cNvPr id="20521" name="Picture 54" descr="ADM"/>
          <p:cNvPicPr>
            <a:picLocks noChangeAspect="1" noChangeArrowheads="1"/>
          </p:cNvPicPr>
          <p:nvPr/>
        </p:nvPicPr>
        <p:blipFill>
          <a:blip r:embed="rId3" cstate="print"/>
          <a:srcRect/>
          <a:stretch>
            <a:fillRect/>
          </a:stretch>
        </p:blipFill>
        <p:spPr bwMode="auto">
          <a:xfrm>
            <a:off x="4114800" y="3886200"/>
            <a:ext cx="950913" cy="539750"/>
          </a:xfrm>
          <a:prstGeom prst="rect">
            <a:avLst/>
          </a:prstGeom>
          <a:noFill/>
          <a:ln w="9525">
            <a:noFill/>
            <a:miter lim="800000"/>
            <a:headEnd/>
            <a:tailEnd/>
          </a:ln>
        </p:spPr>
      </p:pic>
      <p:sp>
        <p:nvSpPr>
          <p:cNvPr id="20522" name="Rectangle 58"/>
          <p:cNvSpPr>
            <a:spLocks noChangeArrowheads="1"/>
          </p:cNvSpPr>
          <p:nvPr/>
        </p:nvSpPr>
        <p:spPr bwMode="auto">
          <a:xfrm>
            <a:off x="2849563" y="3916363"/>
            <a:ext cx="503237" cy="503237"/>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20523" name="Text Box 60"/>
          <p:cNvSpPr txBox="1">
            <a:spLocks noChangeArrowheads="1"/>
          </p:cNvSpPr>
          <p:nvPr/>
        </p:nvSpPr>
        <p:spPr bwMode="auto">
          <a:xfrm>
            <a:off x="620713" y="3857625"/>
            <a:ext cx="293687" cy="638175"/>
          </a:xfrm>
          <a:prstGeom prst="rect">
            <a:avLst/>
          </a:prstGeom>
          <a:noFill/>
          <a:ln w="9525">
            <a:noFill/>
            <a:miter lim="800000"/>
            <a:headEnd/>
            <a:tailEnd/>
          </a:ln>
        </p:spPr>
        <p:txBody>
          <a:bodyPr wrap="none">
            <a:spAutoFit/>
          </a:bodyPr>
          <a:lstStyle/>
          <a:p>
            <a:pPr>
              <a:lnSpc>
                <a:spcPct val="75000"/>
              </a:lnSpc>
            </a:pPr>
            <a:r>
              <a:rPr lang="es-ES" sz="1200" b="1"/>
              <a:t>A</a:t>
            </a:r>
          </a:p>
          <a:p>
            <a:pPr>
              <a:lnSpc>
                <a:spcPct val="75000"/>
              </a:lnSpc>
            </a:pPr>
            <a:r>
              <a:rPr lang="es-ES" sz="1200" b="1"/>
              <a:t>B</a:t>
            </a:r>
          </a:p>
          <a:p>
            <a:pPr>
              <a:lnSpc>
                <a:spcPct val="75000"/>
              </a:lnSpc>
            </a:pPr>
            <a:r>
              <a:rPr lang="es-ES" sz="1200" b="1"/>
              <a:t>C</a:t>
            </a:r>
          </a:p>
          <a:p>
            <a:pPr>
              <a:lnSpc>
                <a:spcPct val="75000"/>
              </a:lnSpc>
            </a:pPr>
            <a:r>
              <a:rPr lang="es-ES" sz="1200" b="1"/>
              <a:t>D</a:t>
            </a:r>
          </a:p>
        </p:txBody>
      </p:sp>
      <p:sp>
        <p:nvSpPr>
          <p:cNvPr id="20524" name="Text Box 61"/>
          <p:cNvSpPr txBox="1">
            <a:spLocks noChangeArrowheads="1"/>
          </p:cNvSpPr>
          <p:nvPr/>
        </p:nvSpPr>
        <p:spPr bwMode="auto">
          <a:xfrm>
            <a:off x="8229600" y="3810000"/>
            <a:ext cx="293688" cy="638175"/>
          </a:xfrm>
          <a:prstGeom prst="rect">
            <a:avLst/>
          </a:prstGeom>
          <a:noFill/>
          <a:ln w="9525">
            <a:noFill/>
            <a:miter lim="800000"/>
            <a:headEnd/>
            <a:tailEnd/>
          </a:ln>
        </p:spPr>
        <p:txBody>
          <a:bodyPr wrap="none">
            <a:spAutoFit/>
          </a:bodyPr>
          <a:lstStyle/>
          <a:p>
            <a:pPr>
              <a:lnSpc>
                <a:spcPct val="75000"/>
              </a:lnSpc>
            </a:pPr>
            <a:r>
              <a:rPr lang="es-ES" sz="1200" b="1"/>
              <a:t>A</a:t>
            </a:r>
          </a:p>
          <a:p>
            <a:pPr>
              <a:lnSpc>
                <a:spcPct val="75000"/>
              </a:lnSpc>
            </a:pPr>
            <a:r>
              <a:rPr lang="es-ES" sz="1200" b="1"/>
              <a:t>B</a:t>
            </a:r>
          </a:p>
          <a:p>
            <a:pPr>
              <a:lnSpc>
                <a:spcPct val="75000"/>
              </a:lnSpc>
            </a:pPr>
            <a:r>
              <a:rPr lang="es-ES" sz="1200" b="1"/>
              <a:t>C</a:t>
            </a:r>
          </a:p>
          <a:p>
            <a:pPr>
              <a:lnSpc>
                <a:spcPct val="75000"/>
              </a:lnSpc>
            </a:pPr>
            <a:r>
              <a:rPr lang="es-ES" sz="1200" b="1"/>
              <a:t>E</a:t>
            </a:r>
          </a:p>
        </p:txBody>
      </p:sp>
      <p:sp>
        <p:nvSpPr>
          <p:cNvPr id="20525" name="Text Box 62"/>
          <p:cNvSpPr txBox="1">
            <a:spLocks noChangeArrowheads="1"/>
          </p:cNvSpPr>
          <p:nvPr/>
        </p:nvSpPr>
        <p:spPr bwMode="auto">
          <a:xfrm>
            <a:off x="4292600" y="4575175"/>
            <a:ext cx="481013" cy="228600"/>
          </a:xfrm>
          <a:prstGeom prst="rect">
            <a:avLst/>
          </a:prstGeom>
          <a:noFill/>
          <a:ln w="9525">
            <a:noFill/>
            <a:miter lim="800000"/>
            <a:headEnd/>
            <a:tailEnd/>
          </a:ln>
        </p:spPr>
        <p:txBody>
          <a:bodyPr wrap="none">
            <a:spAutoFit/>
          </a:bodyPr>
          <a:lstStyle/>
          <a:p>
            <a:pPr>
              <a:lnSpc>
                <a:spcPct val="75000"/>
              </a:lnSpc>
            </a:pPr>
            <a:r>
              <a:rPr lang="es-ES" sz="1200" b="1"/>
              <a:t>D  E</a:t>
            </a:r>
          </a:p>
        </p:txBody>
      </p:sp>
      <p:sp>
        <p:nvSpPr>
          <p:cNvPr id="20526" name="Text Box 65"/>
          <p:cNvSpPr txBox="1">
            <a:spLocks noChangeArrowheads="1"/>
          </p:cNvSpPr>
          <p:nvPr/>
        </p:nvSpPr>
        <p:spPr bwMode="auto">
          <a:xfrm>
            <a:off x="2863850" y="4038600"/>
            <a:ext cx="488950" cy="274638"/>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sp>
        <p:nvSpPr>
          <p:cNvPr id="20527" name="Text Box 67"/>
          <p:cNvSpPr txBox="1">
            <a:spLocks noChangeArrowheads="1"/>
          </p:cNvSpPr>
          <p:nvPr/>
        </p:nvSpPr>
        <p:spPr bwMode="auto">
          <a:xfrm>
            <a:off x="2717800" y="5791200"/>
            <a:ext cx="776288" cy="274638"/>
          </a:xfrm>
          <a:prstGeom prst="rect">
            <a:avLst/>
          </a:prstGeom>
          <a:noFill/>
          <a:ln w="12700">
            <a:noFill/>
            <a:miter lim="800000"/>
            <a:headEnd/>
            <a:tailEnd/>
          </a:ln>
        </p:spPr>
        <p:txBody>
          <a:bodyPr wrap="none">
            <a:spAutoFit/>
          </a:bodyPr>
          <a:lstStyle/>
          <a:p>
            <a:pPr eaLnBrk="0" hangingPunct="0"/>
            <a:r>
              <a:rPr lang="es-ES" sz="1200" b="1"/>
              <a:t>Ruta (D)</a:t>
            </a:r>
          </a:p>
        </p:txBody>
      </p:sp>
      <p:sp>
        <p:nvSpPr>
          <p:cNvPr id="20528" name="Line 68"/>
          <p:cNvSpPr>
            <a:spLocks noChangeShapeType="1"/>
          </p:cNvSpPr>
          <p:nvPr/>
        </p:nvSpPr>
        <p:spPr bwMode="auto">
          <a:xfrm flipH="1" flipV="1">
            <a:off x="1524000" y="5935663"/>
            <a:ext cx="1203325" cy="6350"/>
          </a:xfrm>
          <a:prstGeom prst="line">
            <a:avLst/>
          </a:prstGeom>
          <a:noFill/>
          <a:ln w="12700">
            <a:solidFill>
              <a:schemeClr val="tx1"/>
            </a:solidFill>
            <a:round/>
            <a:headEnd/>
            <a:tailEnd type="triangle" w="med" len="med"/>
          </a:ln>
        </p:spPr>
        <p:txBody>
          <a:bodyPr/>
          <a:lstStyle/>
          <a:p>
            <a:endParaRPr lang="es-ES"/>
          </a:p>
        </p:txBody>
      </p:sp>
      <p:sp>
        <p:nvSpPr>
          <p:cNvPr id="20529" name="Line 69"/>
          <p:cNvSpPr>
            <a:spLocks noChangeShapeType="1"/>
          </p:cNvSpPr>
          <p:nvPr/>
        </p:nvSpPr>
        <p:spPr bwMode="auto">
          <a:xfrm>
            <a:off x="3429000" y="5943600"/>
            <a:ext cx="1120775" cy="4763"/>
          </a:xfrm>
          <a:prstGeom prst="line">
            <a:avLst/>
          </a:prstGeom>
          <a:noFill/>
          <a:ln w="12700">
            <a:solidFill>
              <a:schemeClr val="tx1"/>
            </a:solidFill>
            <a:round/>
            <a:headEnd/>
            <a:tailEnd type="triangle" w="med" len="med"/>
          </a:ln>
        </p:spPr>
        <p:txBody>
          <a:bodyPr/>
          <a:lstStyle/>
          <a:p>
            <a:endParaRPr lang="es-ES"/>
          </a:p>
        </p:txBody>
      </p:sp>
      <p:sp>
        <p:nvSpPr>
          <p:cNvPr id="20530" name="Text Box 70"/>
          <p:cNvSpPr txBox="1">
            <a:spLocks noChangeArrowheads="1"/>
          </p:cNvSpPr>
          <p:nvPr/>
        </p:nvSpPr>
        <p:spPr bwMode="auto">
          <a:xfrm>
            <a:off x="5788025" y="5791200"/>
            <a:ext cx="768350" cy="274638"/>
          </a:xfrm>
          <a:prstGeom prst="rect">
            <a:avLst/>
          </a:prstGeom>
          <a:noFill/>
          <a:ln w="12700">
            <a:noFill/>
            <a:miter lim="800000"/>
            <a:headEnd/>
            <a:tailEnd/>
          </a:ln>
        </p:spPr>
        <p:txBody>
          <a:bodyPr wrap="none">
            <a:spAutoFit/>
          </a:bodyPr>
          <a:lstStyle/>
          <a:p>
            <a:pPr eaLnBrk="0" hangingPunct="0"/>
            <a:r>
              <a:rPr lang="es-ES" sz="1200" b="1"/>
              <a:t>Ruta (E)</a:t>
            </a:r>
          </a:p>
        </p:txBody>
      </p:sp>
      <p:sp>
        <p:nvSpPr>
          <p:cNvPr id="20531" name="Line 71"/>
          <p:cNvSpPr>
            <a:spLocks noChangeShapeType="1"/>
          </p:cNvSpPr>
          <p:nvPr/>
        </p:nvSpPr>
        <p:spPr bwMode="auto">
          <a:xfrm flipH="1" flipV="1">
            <a:off x="4594225" y="5935663"/>
            <a:ext cx="1203325" cy="6350"/>
          </a:xfrm>
          <a:prstGeom prst="line">
            <a:avLst/>
          </a:prstGeom>
          <a:noFill/>
          <a:ln w="12700">
            <a:solidFill>
              <a:schemeClr val="tx1"/>
            </a:solidFill>
            <a:round/>
            <a:headEnd/>
            <a:tailEnd type="triangle" w="med" len="med"/>
          </a:ln>
        </p:spPr>
        <p:txBody>
          <a:bodyPr/>
          <a:lstStyle/>
          <a:p>
            <a:endParaRPr lang="es-ES"/>
          </a:p>
        </p:txBody>
      </p:sp>
      <p:sp>
        <p:nvSpPr>
          <p:cNvPr id="20532" name="Line 72"/>
          <p:cNvSpPr>
            <a:spLocks noChangeShapeType="1"/>
          </p:cNvSpPr>
          <p:nvPr/>
        </p:nvSpPr>
        <p:spPr bwMode="auto">
          <a:xfrm>
            <a:off x="6477000" y="5943600"/>
            <a:ext cx="1143000" cy="4763"/>
          </a:xfrm>
          <a:prstGeom prst="line">
            <a:avLst/>
          </a:prstGeom>
          <a:noFill/>
          <a:ln w="12700">
            <a:solidFill>
              <a:schemeClr val="tx1"/>
            </a:solidFill>
            <a:round/>
            <a:headEnd/>
            <a:tailEnd type="triangle" w="med" len="med"/>
          </a:ln>
        </p:spPr>
        <p:txBody>
          <a:bodyPr/>
          <a:lstStyle/>
          <a:p>
            <a:endParaRPr lang="es-ES"/>
          </a:p>
        </p:txBody>
      </p:sp>
      <p:sp>
        <p:nvSpPr>
          <p:cNvPr id="20533" name="Text Box 73"/>
          <p:cNvSpPr txBox="1">
            <a:spLocks noChangeArrowheads="1"/>
          </p:cNvSpPr>
          <p:nvPr/>
        </p:nvSpPr>
        <p:spPr bwMode="auto">
          <a:xfrm>
            <a:off x="1447800" y="3721100"/>
            <a:ext cx="153988"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X</a:t>
            </a:r>
          </a:p>
        </p:txBody>
      </p:sp>
      <p:sp>
        <p:nvSpPr>
          <p:cNvPr id="20534" name="Text Box 74"/>
          <p:cNvSpPr txBox="1">
            <a:spLocks noChangeArrowheads="1"/>
          </p:cNvSpPr>
          <p:nvPr/>
        </p:nvSpPr>
        <p:spPr bwMode="auto">
          <a:xfrm>
            <a:off x="4495800" y="3727450"/>
            <a:ext cx="153988"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Y</a:t>
            </a:r>
          </a:p>
        </p:txBody>
      </p:sp>
      <p:sp>
        <p:nvSpPr>
          <p:cNvPr id="20535" name="Text Box 75"/>
          <p:cNvSpPr txBox="1">
            <a:spLocks noChangeArrowheads="1"/>
          </p:cNvSpPr>
          <p:nvPr/>
        </p:nvSpPr>
        <p:spPr bwMode="auto">
          <a:xfrm>
            <a:off x="7400925" y="3727450"/>
            <a:ext cx="142875"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Z</a:t>
            </a:r>
          </a:p>
        </p:txBody>
      </p:sp>
      <p:sp>
        <p:nvSpPr>
          <p:cNvPr id="59" name="5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19</a:t>
            </a:fld>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4100" name="Rectangle 3"/>
          <p:cNvSpPr>
            <a:spLocks noGrp="1" noChangeArrowheads="1"/>
          </p:cNvSpPr>
          <p:nvPr>
            <p:ph type="body" idx="1"/>
          </p:nvPr>
        </p:nvSpPr>
        <p:spPr/>
        <p:txBody>
          <a:bodyPr/>
          <a:lstStyle/>
          <a:p>
            <a:pPr eaLnBrk="1" hangingPunct="1"/>
            <a:r>
              <a:rPr lang="es-ES_tradnl" sz="2800" b="1" dirty="0" err="1" smtClean="0">
                <a:solidFill>
                  <a:srgbClr val="FF0000"/>
                </a:solidFill>
              </a:rPr>
              <a:t>Multiplexación</a:t>
            </a:r>
            <a:r>
              <a:rPr lang="es-ES_tradnl" sz="2800" b="1" dirty="0" smtClean="0">
                <a:solidFill>
                  <a:srgbClr val="FF0000"/>
                </a:solidFill>
              </a:rPr>
              <a:t> TDM. Jerarquía PDH</a:t>
            </a:r>
          </a:p>
          <a:p>
            <a:pPr eaLnBrk="1" hangingPunct="1"/>
            <a:r>
              <a:rPr lang="es-ES_tradnl" sz="2800" dirty="0" smtClean="0"/>
              <a:t>Jerarquía SDH</a:t>
            </a:r>
          </a:p>
          <a:p>
            <a:pPr eaLnBrk="1" hangingPunct="1"/>
            <a:r>
              <a:rPr lang="es-ES_tradnl" sz="2800" dirty="0" smtClean="0"/>
              <a:t>POS (</a:t>
            </a:r>
            <a:r>
              <a:rPr lang="es-ES_tradnl" sz="2800" dirty="0" err="1" smtClean="0"/>
              <a:t>Packet</a:t>
            </a:r>
            <a:r>
              <a:rPr lang="es-ES_tradnl" sz="2800" dirty="0" smtClean="0"/>
              <a:t> </a:t>
            </a:r>
            <a:r>
              <a:rPr lang="es-ES_tradnl" sz="2800" dirty="0" err="1" smtClean="0"/>
              <a:t>Over</a:t>
            </a:r>
            <a:r>
              <a:rPr lang="es-ES_tradnl" sz="2800" dirty="0" smtClean="0"/>
              <a:t> SONET)</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2</a:t>
            </a:fld>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26"/>
          <p:cNvSpPr>
            <a:spLocks noChangeArrowheads="1"/>
          </p:cNvSpPr>
          <p:nvPr/>
        </p:nvSpPr>
        <p:spPr bwMode="auto">
          <a:xfrm>
            <a:off x="609600" y="304800"/>
            <a:ext cx="7772400" cy="685800"/>
          </a:xfrm>
          <a:prstGeom prst="rect">
            <a:avLst/>
          </a:prstGeom>
          <a:noFill/>
          <a:ln w="12700">
            <a:noFill/>
            <a:miter lim="800000"/>
            <a:headEnd/>
            <a:tailEnd/>
          </a:ln>
        </p:spPr>
        <p:txBody>
          <a:bodyPr lIns="90488" tIns="44450" rIns="90488" bIns="44450" anchor="ctr"/>
          <a:lstStyle/>
          <a:p>
            <a:pPr algn="ctr" eaLnBrk="0" hangingPunct="0"/>
            <a:r>
              <a:rPr lang="es-ES" sz="4000">
                <a:solidFill>
                  <a:schemeClr val="tx2"/>
                </a:solidFill>
              </a:rPr>
              <a:t>Arquitectura de SONET/SDH</a:t>
            </a:r>
          </a:p>
        </p:txBody>
      </p:sp>
      <p:sp>
        <p:nvSpPr>
          <p:cNvPr id="21508" name="Rectangle 1027"/>
          <p:cNvSpPr>
            <a:spLocks noChangeArrowheads="1"/>
          </p:cNvSpPr>
          <p:nvPr/>
        </p:nvSpPr>
        <p:spPr bwMode="auto">
          <a:xfrm>
            <a:off x="381000" y="1371600"/>
            <a:ext cx="8382000" cy="1981200"/>
          </a:xfrm>
          <a:prstGeom prst="rect">
            <a:avLst/>
          </a:prstGeom>
          <a:noFill/>
          <a:ln w="12700">
            <a:noFill/>
            <a:miter lim="800000"/>
            <a:headEnd/>
            <a:tailEnd/>
          </a:ln>
        </p:spPr>
        <p:txBody>
          <a:bodyPr lIns="90488" tIns="44450" rIns="90488" bIns="44450"/>
          <a:lstStyle/>
          <a:p>
            <a:pPr marL="342900" indent="-342900" eaLnBrk="0" hangingPunct="0">
              <a:spcBef>
                <a:spcPct val="20000"/>
              </a:spcBef>
              <a:buSzPct val="100000"/>
              <a:buFontTx/>
              <a:buChar char="•"/>
            </a:pPr>
            <a:r>
              <a:rPr lang="es-ES" sz="1800"/>
              <a:t>SONET/SDH divide la capa física en cuatro subcapas:</a:t>
            </a:r>
          </a:p>
          <a:p>
            <a:pPr marL="742950" lvl="1" indent="-285750" eaLnBrk="0" hangingPunct="0">
              <a:spcBef>
                <a:spcPct val="20000"/>
              </a:spcBef>
              <a:buSzPct val="100000"/>
              <a:buFontTx/>
              <a:buChar char="–"/>
            </a:pPr>
            <a:r>
              <a:rPr lang="es-ES" sz="1800" b="1"/>
              <a:t>Fotónica</a:t>
            </a:r>
            <a:r>
              <a:rPr lang="es-ES" sz="1800"/>
              <a:t>: transmisión de la señal y las fibras</a:t>
            </a:r>
          </a:p>
          <a:p>
            <a:pPr marL="742950" lvl="1" indent="-285750" eaLnBrk="0" hangingPunct="0">
              <a:spcBef>
                <a:spcPct val="20000"/>
              </a:spcBef>
              <a:buSzPct val="100000"/>
              <a:buFontTx/>
              <a:buChar char="–"/>
            </a:pPr>
            <a:r>
              <a:rPr lang="es-ES" sz="1800" b="1"/>
              <a:t>De sección</a:t>
            </a:r>
            <a:r>
              <a:rPr lang="es-ES" sz="1800"/>
              <a:t>: interconexión de equipos contiguos</a:t>
            </a:r>
          </a:p>
          <a:p>
            <a:pPr marL="742950" lvl="1" indent="-285750" eaLnBrk="0" hangingPunct="0">
              <a:spcBef>
                <a:spcPct val="20000"/>
              </a:spcBef>
              <a:buSzPct val="100000"/>
              <a:buFontTx/>
              <a:buChar char="–"/>
            </a:pPr>
            <a:r>
              <a:rPr lang="es-ES" sz="1800" b="1"/>
              <a:t>De línea</a:t>
            </a:r>
            <a:r>
              <a:rPr lang="es-ES" sz="1800"/>
              <a:t>: multiplexación/desmultiplexacion de circuitos</a:t>
            </a:r>
            <a:r>
              <a:rPr lang="es-ES_tradnl" sz="1800"/>
              <a:t> </a:t>
            </a:r>
            <a:r>
              <a:rPr lang="es-ES" sz="1800"/>
              <a:t>entre dos ADMs</a:t>
            </a:r>
          </a:p>
          <a:p>
            <a:pPr marL="742950" lvl="1" indent="-285750" eaLnBrk="0" hangingPunct="0">
              <a:spcBef>
                <a:spcPct val="20000"/>
              </a:spcBef>
              <a:buSzPct val="100000"/>
              <a:buFontTx/>
              <a:buChar char="–"/>
            </a:pPr>
            <a:r>
              <a:rPr lang="es-ES" sz="1800" b="1"/>
              <a:t>De rutas</a:t>
            </a:r>
            <a:r>
              <a:rPr lang="es-ES" sz="1800"/>
              <a:t>: problemas relacionados con la comunicación extremo a extremo</a:t>
            </a:r>
          </a:p>
        </p:txBody>
      </p:sp>
      <p:graphicFrame>
        <p:nvGraphicFramePr>
          <p:cNvPr id="705540" name="Group 1028"/>
          <p:cNvGraphicFramePr>
            <a:graphicFrameLocks noGrp="1"/>
          </p:cNvGraphicFramePr>
          <p:nvPr/>
        </p:nvGraphicFramePr>
        <p:xfrm>
          <a:off x="1524000" y="3667125"/>
          <a:ext cx="762000" cy="1219200"/>
        </p:xfrm>
        <a:graphic>
          <a:graphicData uri="http://schemas.openxmlformats.org/drawingml/2006/table">
            <a:tbl>
              <a:tblPr/>
              <a:tblGrid>
                <a:gridCol w="762000"/>
              </a:tblGrid>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05552" name="Group 1040"/>
          <p:cNvGraphicFramePr>
            <a:graphicFrameLocks noGrp="1"/>
          </p:cNvGraphicFramePr>
          <p:nvPr/>
        </p:nvGraphicFramePr>
        <p:xfrm>
          <a:off x="7662863" y="3667125"/>
          <a:ext cx="762000" cy="1219200"/>
        </p:xfrm>
        <a:graphic>
          <a:graphicData uri="http://schemas.openxmlformats.org/drawingml/2006/table">
            <a:tbl>
              <a:tblPr/>
              <a:tblGrid>
                <a:gridCol w="762000"/>
              </a:tblGrid>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05564" name="Group 1052"/>
          <p:cNvGraphicFramePr>
            <a:graphicFrameLocks noGrp="1"/>
          </p:cNvGraphicFramePr>
          <p:nvPr/>
        </p:nvGraphicFramePr>
        <p:xfrm>
          <a:off x="4572000" y="3971925"/>
          <a:ext cx="762000" cy="914400"/>
        </p:xfrm>
        <a:graphic>
          <a:graphicData uri="http://schemas.openxmlformats.org/drawingml/2006/table">
            <a:tbl>
              <a:tblPr/>
              <a:tblGrid>
                <a:gridCol w="762000"/>
              </a:tblGrid>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43" name="Text Box 1063"/>
          <p:cNvSpPr txBox="1">
            <a:spLocks noChangeArrowheads="1"/>
          </p:cNvSpPr>
          <p:nvPr/>
        </p:nvSpPr>
        <p:spPr bwMode="auto">
          <a:xfrm>
            <a:off x="685800" y="3656013"/>
            <a:ext cx="854075" cy="304800"/>
          </a:xfrm>
          <a:prstGeom prst="rect">
            <a:avLst/>
          </a:prstGeom>
          <a:noFill/>
          <a:ln w="12700">
            <a:noFill/>
            <a:miter lim="800000"/>
            <a:headEnd/>
            <a:tailEnd/>
          </a:ln>
        </p:spPr>
        <p:txBody>
          <a:bodyPr wrap="none">
            <a:spAutoFit/>
          </a:bodyPr>
          <a:lstStyle/>
          <a:p>
            <a:pPr eaLnBrk="0" hangingPunct="0"/>
            <a:r>
              <a:rPr lang="es-ES" sz="1400" b="1"/>
              <a:t>De Ruta</a:t>
            </a:r>
          </a:p>
        </p:txBody>
      </p:sp>
      <p:sp>
        <p:nvSpPr>
          <p:cNvPr id="21544" name="Text Box 1064"/>
          <p:cNvSpPr txBox="1">
            <a:spLocks noChangeArrowheads="1"/>
          </p:cNvSpPr>
          <p:nvPr/>
        </p:nvSpPr>
        <p:spPr bwMode="auto">
          <a:xfrm>
            <a:off x="601663" y="3971925"/>
            <a:ext cx="922337" cy="304800"/>
          </a:xfrm>
          <a:prstGeom prst="rect">
            <a:avLst/>
          </a:prstGeom>
          <a:noFill/>
          <a:ln w="12700">
            <a:noFill/>
            <a:miter lim="800000"/>
            <a:headEnd/>
            <a:tailEnd/>
          </a:ln>
        </p:spPr>
        <p:txBody>
          <a:bodyPr wrap="none">
            <a:spAutoFit/>
          </a:bodyPr>
          <a:lstStyle/>
          <a:p>
            <a:pPr eaLnBrk="0" hangingPunct="0"/>
            <a:r>
              <a:rPr lang="es-ES" sz="1400" b="1"/>
              <a:t>De Línea</a:t>
            </a:r>
          </a:p>
        </p:txBody>
      </p:sp>
      <p:sp>
        <p:nvSpPr>
          <p:cNvPr id="21545" name="Text Box 1065"/>
          <p:cNvSpPr txBox="1">
            <a:spLocks noChangeArrowheads="1"/>
          </p:cNvSpPr>
          <p:nvPr/>
        </p:nvSpPr>
        <p:spPr bwMode="auto">
          <a:xfrm>
            <a:off x="404813" y="4276725"/>
            <a:ext cx="1119187" cy="304800"/>
          </a:xfrm>
          <a:prstGeom prst="rect">
            <a:avLst/>
          </a:prstGeom>
          <a:noFill/>
          <a:ln w="12700">
            <a:noFill/>
            <a:miter lim="800000"/>
            <a:headEnd/>
            <a:tailEnd/>
          </a:ln>
        </p:spPr>
        <p:txBody>
          <a:bodyPr wrap="none">
            <a:spAutoFit/>
          </a:bodyPr>
          <a:lstStyle/>
          <a:p>
            <a:pPr eaLnBrk="0" hangingPunct="0"/>
            <a:r>
              <a:rPr lang="es-ES" sz="1400" b="1"/>
              <a:t>De sección</a:t>
            </a:r>
          </a:p>
        </p:txBody>
      </p:sp>
      <p:sp>
        <p:nvSpPr>
          <p:cNvPr id="21546" name="Text Box 1066"/>
          <p:cNvSpPr txBox="1">
            <a:spLocks noChangeArrowheads="1"/>
          </p:cNvSpPr>
          <p:nvPr/>
        </p:nvSpPr>
        <p:spPr bwMode="auto">
          <a:xfrm>
            <a:off x="603250" y="4581525"/>
            <a:ext cx="920750" cy="304800"/>
          </a:xfrm>
          <a:prstGeom prst="rect">
            <a:avLst/>
          </a:prstGeom>
          <a:noFill/>
          <a:ln w="12700">
            <a:noFill/>
            <a:miter lim="800000"/>
            <a:headEnd/>
            <a:tailEnd/>
          </a:ln>
        </p:spPr>
        <p:txBody>
          <a:bodyPr wrap="none">
            <a:spAutoFit/>
          </a:bodyPr>
          <a:lstStyle/>
          <a:p>
            <a:pPr eaLnBrk="0" hangingPunct="0"/>
            <a:r>
              <a:rPr lang="es-ES" sz="1400" b="1"/>
              <a:t>Fotónica</a:t>
            </a:r>
          </a:p>
        </p:txBody>
      </p:sp>
      <p:graphicFrame>
        <p:nvGraphicFramePr>
          <p:cNvPr id="705579" name="Group 1067"/>
          <p:cNvGraphicFramePr>
            <a:graphicFrameLocks noGrp="1"/>
          </p:cNvGraphicFramePr>
          <p:nvPr/>
        </p:nvGraphicFramePr>
        <p:xfrm>
          <a:off x="3048000" y="4279900"/>
          <a:ext cx="762000" cy="609600"/>
        </p:xfrm>
        <a:graphic>
          <a:graphicData uri="http://schemas.openxmlformats.org/drawingml/2006/table">
            <a:tbl>
              <a:tblPr/>
              <a:tblGrid>
                <a:gridCol w="762000"/>
              </a:tblGrid>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55" name="Line 1075"/>
          <p:cNvSpPr>
            <a:spLocks noChangeShapeType="1"/>
          </p:cNvSpPr>
          <p:nvPr/>
        </p:nvSpPr>
        <p:spPr bwMode="auto">
          <a:xfrm>
            <a:off x="2279650" y="4714875"/>
            <a:ext cx="762000" cy="0"/>
          </a:xfrm>
          <a:prstGeom prst="line">
            <a:avLst/>
          </a:prstGeom>
          <a:noFill/>
          <a:ln w="12700">
            <a:solidFill>
              <a:schemeClr val="tx1"/>
            </a:solidFill>
            <a:round/>
            <a:headEnd/>
            <a:tailEnd/>
          </a:ln>
        </p:spPr>
        <p:txBody>
          <a:bodyPr/>
          <a:lstStyle/>
          <a:p>
            <a:endParaRPr lang="es-ES"/>
          </a:p>
        </p:txBody>
      </p:sp>
      <p:sp>
        <p:nvSpPr>
          <p:cNvPr id="21556" name="Line 1076"/>
          <p:cNvSpPr>
            <a:spLocks noChangeShapeType="1"/>
          </p:cNvSpPr>
          <p:nvPr/>
        </p:nvSpPr>
        <p:spPr bwMode="auto">
          <a:xfrm>
            <a:off x="3803650" y="4714875"/>
            <a:ext cx="768350" cy="0"/>
          </a:xfrm>
          <a:prstGeom prst="line">
            <a:avLst/>
          </a:prstGeom>
          <a:noFill/>
          <a:ln w="12700">
            <a:solidFill>
              <a:schemeClr val="tx1"/>
            </a:solidFill>
            <a:round/>
            <a:headEnd/>
            <a:tailEnd/>
          </a:ln>
        </p:spPr>
        <p:txBody>
          <a:bodyPr/>
          <a:lstStyle/>
          <a:p>
            <a:endParaRPr lang="es-ES"/>
          </a:p>
        </p:txBody>
      </p:sp>
      <p:sp>
        <p:nvSpPr>
          <p:cNvPr id="21557" name="Line 1078"/>
          <p:cNvSpPr>
            <a:spLocks noChangeShapeType="1"/>
          </p:cNvSpPr>
          <p:nvPr/>
        </p:nvSpPr>
        <p:spPr bwMode="auto">
          <a:xfrm>
            <a:off x="2286000" y="4435475"/>
            <a:ext cx="762000" cy="0"/>
          </a:xfrm>
          <a:prstGeom prst="line">
            <a:avLst/>
          </a:prstGeom>
          <a:noFill/>
          <a:ln w="12700">
            <a:solidFill>
              <a:schemeClr val="tx1"/>
            </a:solidFill>
            <a:prstDash val="dash"/>
            <a:round/>
            <a:headEnd/>
            <a:tailEnd/>
          </a:ln>
        </p:spPr>
        <p:txBody>
          <a:bodyPr/>
          <a:lstStyle/>
          <a:p>
            <a:endParaRPr lang="es-ES"/>
          </a:p>
        </p:txBody>
      </p:sp>
      <p:sp>
        <p:nvSpPr>
          <p:cNvPr id="21558" name="Line 1079"/>
          <p:cNvSpPr>
            <a:spLocks noChangeShapeType="1"/>
          </p:cNvSpPr>
          <p:nvPr/>
        </p:nvSpPr>
        <p:spPr bwMode="auto">
          <a:xfrm>
            <a:off x="3810000" y="4435475"/>
            <a:ext cx="768350" cy="0"/>
          </a:xfrm>
          <a:prstGeom prst="line">
            <a:avLst/>
          </a:prstGeom>
          <a:noFill/>
          <a:ln w="12700">
            <a:solidFill>
              <a:schemeClr val="tx1"/>
            </a:solidFill>
            <a:prstDash val="dash"/>
            <a:round/>
            <a:headEnd/>
            <a:tailEnd/>
          </a:ln>
        </p:spPr>
        <p:txBody>
          <a:bodyPr/>
          <a:lstStyle/>
          <a:p>
            <a:endParaRPr lang="es-ES"/>
          </a:p>
        </p:txBody>
      </p:sp>
      <p:sp>
        <p:nvSpPr>
          <p:cNvPr id="21559" name="Line 1081"/>
          <p:cNvSpPr>
            <a:spLocks noChangeShapeType="1"/>
          </p:cNvSpPr>
          <p:nvPr/>
        </p:nvSpPr>
        <p:spPr bwMode="auto">
          <a:xfrm>
            <a:off x="2286000" y="4130675"/>
            <a:ext cx="2286000" cy="0"/>
          </a:xfrm>
          <a:prstGeom prst="line">
            <a:avLst/>
          </a:prstGeom>
          <a:noFill/>
          <a:ln w="12700">
            <a:solidFill>
              <a:schemeClr val="tx1"/>
            </a:solidFill>
            <a:prstDash val="dash"/>
            <a:round/>
            <a:headEnd/>
            <a:tailEnd/>
          </a:ln>
        </p:spPr>
        <p:txBody>
          <a:bodyPr/>
          <a:lstStyle/>
          <a:p>
            <a:endParaRPr lang="es-ES"/>
          </a:p>
        </p:txBody>
      </p:sp>
      <p:sp>
        <p:nvSpPr>
          <p:cNvPr id="21560" name="Line 1082"/>
          <p:cNvSpPr>
            <a:spLocks noChangeShapeType="1"/>
          </p:cNvSpPr>
          <p:nvPr/>
        </p:nvSpPr>
        <p:spPr bwMode="auto">
          <a:xfrm>
            <a:off x="5326063" y="4117975"/>
            <a:ext cx="2336800" cy="6350"/>
          </a:xfrm>
          <a:prstGeom prst="line">
            <a:avLst/>
          </a:prstGeom>
          <a:noFill/>
          <a:ln w="12700">
            <a:solidFill>
              <a:schemeClr val="tx1"/>
            </a:solidFill>
            <a:prstDash val="dash"/>
            <a:round/>
            <a:headEnd/>
            <a:tailEnd/>
          </a:ln>
        </p:spPr>
        <p:txBody>
          <a:bodyPr/>
          <a:lstStyle/>
          <a:p>
            <a:endParaRPr lang="es-ES"/>
          </a:p>
        </p:txBody>
      </p:sp>
      <p:sp>
        <p:nvSpPr>
          <p:cNvPr id="21561" name="Line 1083"/>
          <p:cNvSpPr>
            <a:spLocks noChangeShapeType="1"/>
          </p:cNvSpPr>
          <p:nvPr/>
        </p:nvSpPr>
        <p:spPr bwMode="auto">
          <a:xfrm flipV="1">
            <a:off x="2286000" y="3813175"/>
            <a:ext cx="5365750" cy="6350"/>
          </a:xfrm>
          <a:prstGeom prst="line">
            <a:avLst/>
          </a:prstGeom>
          <a:noFill/>
          <a:ln w="12700">
            <a:solidFill>
              <a:schemeClr val="tx1"/>
            </a:solidFill>
            <a:prstDash val="dash"/>
            <a:round/>
            <a:headEnd/>
            <a:tailEnd/>
          </a:ln>
        </p:spPr>
        <p:txBody>
          <a:bodyPr/>
          <a:lstStyle/>
          <a:p>
            <a:endParaRPr lang="es-ES"/>
          </a:p>
        </p:txBody>
      </p:sp>
      <p:sp>
        <p:nvSpPr>
          <p:cNvPr id="21562" name="Text Box 1084"/>
          <p:cNvSpPr txBox="1">
            <a:spLocks noChangeArrowheads="1"/>
          </p:cNvSpPr>
          <p:nvPr/>
        </p:nvSpPr>
        <p:spPr bwMode="auto">
          <a:xfrm>
            <a:off x="1530350" y="4886325"/>
            <a:ext cx="755650" cy="517525"/>
          </a:xfrm>
          <a:prstGeom prst="rect">
            <a:avLst/>
          </a:prstGeom>
          <a:noFill/>
          <a:ln w="12700">
            <a:noFill/>
            <a:miter lim="800000"/>
            <a:headEnd/>
            <a:tailEnd/>
          </a:ln>
        </p:spPr>
        <p:txBody>
          <a:bodyPr wrap="none">
            <a:spAutoFit/>
          </a:bodyPr>
          <a:lstStyle/>
          <a:p>
            <a:pPr algn="ctr" eaLnBrk="0" hangingPunct="0"/>
            <a:r>
              <a:rPr lang="es-ES" sz="1400" b="1"/>
              <a:t>ADM</a:t>
            </a:r>
          </a:p>
          <a:p>
            <a:pPr algn="ctr" eaLnBrk="0" hangingPunct="0"/>
            <a:r>
              <a:rPr lang="es-ES" sz="1400" b="1"/>
              <a:t>Origen</a:t>
            </a:r>
          </a:p>
        </p:txBody>
      </p:sp>
      <p:sp>
        <p:nvSpPr>
          <p:cNvPr id="21563" name="Text Box 1085"/>
          <p:cNvSpPr txBox="1">
            <a:spLocks noChangeArrowheads="1"/>
          </p:cNvSpPr>
          <p:nvPr/>
        </p:nvSpPr>
        <p:spPr bwMode="auto">
          <a:xfrm>
            <a:off x="2971800" y="4886325"/>
            <a:ext cx="1011238" cy="304800"/>
          </a:xfrm>
          <a:prstGeom prst="rect">
            <a:avLst/>
          </a:prstGeom>
          <a:noFill/>
          <a:ln w="12700">
            <a:noFill/>
            <a:miter lim="800000"/>
            <a:headEnd/>
            <a:tailEnd/>
          </a:ln>
        </p:spPr>
        <p:txBody>
          <a:bodyPr wrap="none">
            <a:spAutoFit/>
          </a:bodyPr>
          <a:lstStyle/>
          <a:p>
            <a:pPr eaLnBrk="0" hangingPunct="0"/>
            <a:r>
              <a:rPr lang="es-ES" sz="1400" b="1"/>
              <a:t>Repetidor</a:t>
            </a:r>
          </a:p>
        </p:txBody>
      </p:sp>
      <p:sp>
        <p:nvSpPr>
          <p:cNvPr id="21564" name="Text Box 1086"/>
          <p:cNvSpPr txBox="1">
            <a:spLocks noChangeArrowheads="1"/>
          </p:cNvSpPr>
          <p:nvPr/>
        </p:nvSpPr>
        <p:spPr bwMode="auto">
          <a:xfrm>
            <a:off x="4419600" y="4892675"/>
            <a:ext cx="1090613" cy="517525"/>
          </a:xfrm>
          <a:prstGeom prst="rect">
            <a:avLst/>
          </a:prstGeom>
          <a:noFill/>
          <a:ln w="12700">
            <a:noFill/>
            <a:miter lim="800000"/>
            <a:headEnd/>
            <a:tailEnd/>
          </a:ln>
        </p:spPr>
        <p:txBody>
          <a:bodyPr wrap="none">
            <a:spAutoFit/>
          </a:bodyPr>
          <a:lstStyle/>
          <a:p>
            <a:pPr algn="ctr" eaLnBrk="0" hangingPunct="0"/>
            <a:r>
              <a:rPr lang="es-ES" sz="1400" b="1"/>
              <a:t>ADM</a:t>
            </a:r>
          </a:p>
          <a:p>
            <a:pPr algn="ctr" eaLnBrk="0" hangingPunct="0"/>
            <a:r>
              <a:rPr lang="es-ES" sz="1400" b="1"/>
              <a:t>Intermedio</a:t>
            </a:r>
          </a:p>
        </p:txBody>
      </p:sp>
      <p:sp>
        <p:nvSpPr>
          <p:cNvPr id="21565" name="Text Box 1087"/>
          <p:cNvSpPr txBox="1">
            <a:spLocks noChangeArrowheads="1"/>
          </p:cNvSpPr>
          <p:nvPr/>
        </p:nvSpPr>
        <p:spPr bwMode="auto">
          <a:xfrm>
            <a:off x="7624763" y="4879975"/>
            <a:ext cx="833437" cy="517525"/>
          </a:xfrm>
          <a:prstGeom prst="rect">
            <a:avLst/>
          </a:prstGeom>
          <a:noFill/>
          <a:ln w="12700">
            <a:noFill/>
            <a:miter lim="800000"/>
            <a:headEnd/>
            <a:tailEnd/>
          </a:ln>
        </p:spPr>
        <p:txBody>
          <a:bodyPr wrap="none">
            <a:spAutoFit/>
          </a:bodyPr>
          <a:lstStyle/>
          <a:p>
            <a:pPr algn="ctr" eaLnBrk="0" hangingPunct="0"/>
            <a:r>
              <a:rPr lang="es-ES" sz="1400" b="1"/>
              <a:t>ADM</a:t>
            </a:r>
          </a:p>
          <a:p>
            <a:pPr algn="ctr" eaLnBrk="0" hangingPunct="0"/>
            <a:r>
              <a:rPr lang="es-ES" sz="1400" b="1"/>
              <a:t>Destino</a:t>
            </a:r>
          </a:p>
        </p:txBody>
      </p:sp>
      <p:sp>
        <p:nvSpPr>
          <p:cNvPr id="21566" name="Text Box 1088"/>
          <p:cNvSpPr txBox="1">
            <a:spLocks noChangeArrowheads="1"/>
          </p:cNvSpPr>
          <p:nvPr/>
        </p:nvSpPr>
        <p:spPr bwMode="auto">
          <a:xfrm>
            <a:off x="2279650" y="5516563"/>
            <a:ext cx="768350" cy="274637"/>
          </a:xfrm>
          <a:prstGeom prst="rect">
            <a:avLst/>
          </a:prstGeom>
          <a:noFill/>
          <a:ln w="12700">
            <a:noFill/>
            <a:miter lim="800000"/>
            <a:headEnd/>
            <a:tailEnd/>
          </a:ln>
        </p:spPr>
        <p:txBody>
          <a:bodyPr wrap="none">
            <a:spAutoFit/>
          </a:bodyPr>
          <a:lstStyle/>
          <a:p>
            <a:pPr eaLnBrk="0" hangingPunct="0"/>
            <a:r>
              <a:rPr lang="es-ES" sz="1200" b="1"/>
              <a:t>Sección</a:t>
            </a:r>
          </a:p>
        </p:txBody>
      </p:sp>
      <p:sp>
        <p:nvSpPr>
          <p:cNvPr id="21567" name="Text Box 1089"/>
          <p:cNvSpPr txBox="1">
            <a:spLocks noChangeArrowheads="1"/>
          </p:cNvSpPr>
          <p:nvPr/>
        </p:nvSpPr>
        <p:spPr bwMode="auto">
          <a:xfrm>
            <a:off x="3803650" y="5516563"/>
            <a:ext cx="768350" cy="274637"/>
          </a:xfrm>
          <a:prstGeom prst="rect">
            <a:avLst/>
          </a:prstGeom>
          <a:noFill/>
          <a:ln w="12700">
            <a:noFill/>
            <a:miter lim="800000"/>
            <a:headEnd/>
            <a:tailEnd/>
          </a:ln>
        </p:spPr>
        <p:txBody>
          <a:bodyPr wrap="none">
            <a:spAutoFit/>
          </a:bodyPr>
          <a:lstStyle/>
          <a:p>
            <a:pPr eaLnBrk="0" hangingPunct="0"/>
            <a:r>
              <a:rPr lang="es-ES" sz="1200" b="1"/>
              <a:t>Sección</a:t>
            </a:r>
          </a:p>
        </p:txBody>
      </p:sp>
      <p:sp>
        <p:nvSpPr>
          <p:cNvPr id="21568" name="Text Box 1091"/>
          <p:cNvSpPr txBox="1">
            <a:spLocks noChangeArrowheads="1"/>
          </p:cNvSpPr>
          <p:nvPr/>
        </p:nvSpPr>
        <p:spPr bwMode="auto">
          <a:xfrm>
            <a:off x="3151188" y="5821363"/>
            <a:ext cx="582612" cy="274637"/>
          </a:xfrm>
          <a:prstGeom prst="rect">
            <a:avLst/>
          </a:prstGeom>
          <a:noFill/>
          <a:ln w="12700">
            <a:noFill/>
            <a:miter lim="800000"/>
            <a:headEnd/>
            <a:tailEnd/>
          </a:ln>
        </p:spPr>
        <p:txBody>
          <a:bodyPr wrap="none">
            <a:spAutoFit/>
          </a:bodyPr>
          <a:lstStyle/>
          <a:p>
            <a:pPr eaLnBrk="0" hangingPunct="0"/>
            <a:r>
              <a:rPr lang="es-ES" sz="1200" b="1"/>
              <a:t>Línea</a:t>
            </a:r>
          </a:p>
        </p:txBody>
      </p:sp>
      <p:sp>
        <p:nvSpPr>
          <p:cNvPr id="21569" name="Text Box 1092"/>
          <p:cNvSpPr txBox="1">
            <a:spLocks noChangeArrowheads="1"/>
          </p:cNvSpPr>
          <p:nvPr/>
        </p:nvSpPr>
        <p:spPr bwMode="auto">
          <a:xfrm>
            <a:off x="4735513" y="6049963"/>
            <a:ext cx="522287" cy="274637"/>
          </a:xfrm>
          <a:prstGeom prst="rect">
            <a:avLst/>
          </a:prstGeom>
          <a:noFill/>
          <a:ln w="12700">
            <a:noFill/>
            <a:miter lim="800000"/>
            <a:headEnd/>
            <a:tailEnd/>
          </a:ln>
        </p:spPr>
        <p:txBody>
          <a:bodyPr wrap="none">
            <a:spAutoFit/>
          </a:bodyPr>
          <a:lstStyle/>
          <a:p>
            <a:pPr eaLnBrk="0" hangingPunct="0"/>
            <a:r>
              <a:rPr lang="es-ES" sz="1200" b="1"/>
              <a:t>Ruta</a:t>
            </a:r>
          </a:p>
        </p:txBody>
      </p:sp>
      <p:sp>
        <p:nvSpPr>
          <p:cNvPr id="21570" name="Line 1094"/>
          <p:cNvSpPr>
            <a:spLocks noChangeShapeType="1"/>
          </p:cNvSpPr>
          <p:nvPr/>
        </p:nvSpPr>
        <p:spPr bwMode="auto">
          <a:xfrm flipH="1">
            <a:off x="1828800" y="5668963"/>
            <a:ext cx="457200" cy="0"/>
          </a:xfrm>
          <a:prstGeom prst="line">
            <a:avLst/>
          </a:prstGeom>
          <a:noFill/>
          <a:ln w="12700">
            <a:solidFill>
              <a:schemeClr val="tx1"/>
            </a:solidFill>
            <a:round/>
            <a:headEnd/>
            <a:tailEnd type="triangle" w="med" len="med"/>
          </a:ln>
        </p:spPr>
        <p:txBody>
          <a:bodyPr/>
          <a:lstStyle/>
          <a:p>
            <a:endParaRPr lang="es-ES"/>
          </a:p>
        </p:txBody>
      </p:sp>
      <p:sp>
        <p:nvSpPr>
          <p:cNvPr id="21571" name="Line 1095"/>
          <p:cNvSpPr>
            <a:spLocks noChangeShapeType="1"/>
          </p:cNvSpPr>
          <p:nvPr/>
        </p:nvSpPr>
        <p:spPr bwMode="auto">
          <a:xfrm>
            <a:off x="2971800" y="5668963"/>
            <a:ext cx="457200" cy="0"/>
          </a:xfrm>
          <a:prstGeom prst="line">
            <a:avLst/>
          </a:prstGeom>
          <a:noFill/>
          <a:ln w="12700">
            <a:solidFill>
              <a:schemeClr val="tx1"/>
            </a:solidFill>
            <a:round/>
            <a:headEnd/>
            <a:tailEnd type="triangle" w="med" len="med"/>
          </a:ln>
        </p:spPr>
        <p:txBody>
          <a:bodyPr/>
          <a:lstStyle/>
          <a:p>
            <a:endParaRPr lang="es-ES"/>
          </a:p>
        </p:txBody>
      </p:sp>
      <p:sp>
        <p:nvSpPr>
          <p:cNvPr id="21572" name="Line 1096"/>
          <p:cNvSpPr>
            <a:spLocks noChangeShapeType="1"/>
          </p:cNvSpPr>
          <p:nvPr/>
        </p:nvSpPr>
        <p:spPr bwMode="auto">
          <a:xfrm flipH="1">
            <a:off x="3429000" y="5668963"/>
            <a:ext cx="381000" cy="0"/>
          </a:xfrm>
          <a:prstGeom prst="line">
            <a:avLst/>
          </a:prstGeom>
          <a:noFill/>
          <a:ln w="12700">
            <a:solidFill>
              <a:schemeClr val="tx1"/>
            </a:solidFill>
            <a:round/>
            <a:headEnd/>
            <a:tailEnd type="triangle" w="med" len="med"/>
          </a:ln>
        </p:spPr>
        <p:txBody>
          <a:bodyPr/>
          <a:lstStyle/>
          <a:p>
            <a:endParaRPr lang="es-ES"/>
          </a:p>
        </p:txBody>
      </p:sp>
      <p:sp>
        <p:nvSpPr>
          <p:cNvPr id="21573" name="Line 1097"/>
          <p:cNvSpPr>
            <a:spLocks noChangeShapeType="1"/>
          </p:cNvSpPr>
          <p:nvPr/>
        </p:nvSpPr>
        <p:spPr bwMode="auto">
          <a:xfrm>
            <a:off x="4495800" y="5668963"/>
            <a:ext cx="457200" cy="0"/>
          </a:xfrm>
          <a:prstGeom prst="line">
            <a:avLst/>
          </a:prstGeom>
          <a:noFill/>
          <a:ln w="12700">
            <a:solidFill>
              <a:schemeClr val="tx1"/>
            </a:solidFill>
            <a:round/>
            <a:headEnd/>
            <a:tailEnd type="triangle" w="med" len="med"/>
          </a:ln>
        </p:spPr>
        <p:txBody>
          <a:bodyPr/>
          <a:lstStyle/>
          <a:p>
            <a:endParaRPr lang="es-ES"/>
          </a:p>
        </p:txBody>
      </p:sp>
      <p:sp>
        <p:nvSpPr>
          <p:cNvPr id="21574" name="Line 1100"/>
          <p:cNvSpPr>
            <a:spLocks noChangeShapeType="1"/>
          </p:cNvSpPr>
          <p:nvPr/>
        </p:nvSpPr>
        <p:spPr bwMode="auto">
          <a:xfrm flipH="1">
            <a:off x="1828800" y="5943600"/>
            <a:ext cx="1371600" cy="0"/>
          </a:xfrm>
          <a:prstGeom prst="line">
            <a:avLst/>
          </a:prstGeom>
          <a:noFill/>
          <a:ln w="12700">
            <a:solidFill>
              <a:schemeClr val="tx1"/>
            </a:solidFill>
            <a:round/>
            <a:headEnd/>
            <a:tailEnd type="triangle" w="med" len="med"/>
          </a:ln>
        </p:spPr>
        <p:txBody>
          <a:bodyPr/>
          <a:lstStyle/>
          <a:p>
            <a:endParaRPr lang="es-ES"/>
          </a:p>
        </p:txBody>
      </p:sp>
      <p:sp>
        <p:nvSpPr>
          <p:cNvPr id="21575" name="Line 1101"/>
          <p:cNvSpPr>
            <a:spLocks noChangeShapeType="1"/>
          </p:cNvSpPr>
          <p:nvPr/>
        </p:nvSpPr>
        <p:spPr bwMode="auto">
          <a:xfrm>
            <a:off x="3657600" y="5943600"/>
            <a:ext cx="1295400" cy="0"/>
          </a:xfrm>
          <a:prstGeom prst="line">
            <a:avLst/>
          </a:prstGeom>
          <a:noFill/>
          <a:ln w="12700">
            <a:solidFill>
              <a:schemeClr val="tx1"/>
            </a:solidFill>
            <a:round/>
            <a:headEnd/>
            <a:tailEnd type="triangle" w="med" len="med"/>
          </a:ln>
        </p:spPr>
        <p:txBody>
          <a:bodyPr/>
          <a:lstStyle/>
          <a:p>
            <a:endParaRPr lang="es-ES"/>
          </a:p>
        </p:txBody>
      </p:sp>
      <p:sp>
        <p:nvSpPr>
          <p:cNvPr id="21576" name="Line 1104"/>
          <p:cNvSpPr>
            <a:spLocks noChangeShapeType="1"/>
          </p:cNvSpPr>
          <p:nvPr/>
        </p:nvSpPr>
        <p:spPr bwMode="auto">
          <a:xfrm flipH="1">
            <a:off x="1828800" y="6202363"/>
            <a:ext cx="2943225" cy="0"/>
          </a:xfrm>
          <a:prstGeom prst="line">
            <a:avLst/>
          </a:prstGeom>
          <a:noFill/>
          <a:ln w="12700">
            <a:solidFill>
              <a:schemeClr val="tx1"/>
            </a:solidFill>
            <a:round/>
            <a:headEnd/>
            <a:tailEnd type="triangle" w="med" len="med"/>
          </a:ln>
        </p:spPr>
        <p:txBody>
          <a:bodyPr/>
          <a:lstStyle/>
          <a:p>
            <a:endParaRPr lang="es-ES"/>
          </a:p>
        </p:txBody>
      </p:sp>
      <p:sp>
        <p:nvSpPr>
          <p:cNvPr id="21577" name="Line 1105"/>
          <p:cNvSpPr>
            <a:spLocks noChangeShapeType="1"/>
          </p:cNvSpPr>
          <p:nvPr/>
        </p:nvSpPr>
        <p:spPr bwMode="auto">
          <a:xfrm>
            <a:off x="5210175" y="6202363"/>
            <a:ext cx="2943225" cy="0"/>
          </a:xfrm>
          <a:prstGeom prst="line">
            <a:avLst/>
          </a:prstGeom>
          <a:noFill/>
          <a:ln w="12700">
            <a:solidFill>
              <a:schemeClr val="tx1"/>
            </a:solidFill>
            <a:round/>
            <a:headEnd/>
            <a:tailEnd type="triangle" w="med" len="med"/>
          </a:ln>
        </p:spPr>
        <p:txBody>
          <a:bodyPr/>
          <a:lstStyle/>
          <a:p>
            <a:endParaRPr lang="es-ES"/>
          </a:p>
        </p:txBody>
      </p:sp>
      <p:sp>
        <p:nvSpPr>
          <p:cNvPr id="21578" name="Text Box 1110"/>
          <p:cNvSpPr txBox="1">
            <a:spLocks noChangeArrowheads="1"/>
          </p:cNvSpPr>
          <p:nvPr/>
        </p:nvSpPr>
        <p:spPr bwMode="auto">
          <a:xfrm>
            <a:off x="6275388" y="5813425"/>
            <a:ext cx="582612" cy="274638"/>
          </a:xfrm>
          <a:prstGeom prst="rect">
            <a:avLst/>
          </a:prstGeom>
          <a:noFill/>
          <a:ln w="12700">
            <a:noFill/>
            <a:miter lim="800000"/>
            <a:headEnd/>
            <a:tailEnd/>
          </a:ln>
        </p:spPr>
        <p:txBody>
          <a:bodyPr wrap="none">
            <a:spAutoFit/>
          </a:bodyPr>
          <a:lstStyle/>
          <a:p>
            <a:pPr eaLnBrk="0" hangingPunct="0"/>
            <a:r>
              <a:rPr lang="es-ES" sz="1200" b="1"/>
              <a:t>Línea</a:t>
            </a:r>
          </a:p>
        </p:txBody>
      </p:sp>
      <p:sp>
        <p:nvSpPr>
          <p:cNvPr id="21579" name="Line 1111"/>
          <p:cNvSpPr>
            <a:spLocks noChangeShapeType="1"/>
          </p:cNvSpPr>
          <p:nvPr/>
        </p:nvSpPr>
        <p:spPr bwMode="auto">
          <a:xfrm flipH="1">
            <a:off x="4953000" y="5935663"/>
            <a:ext cx="1371600" cy="0"/>
          </a:xfrm>
          <a:prstGeom prst="line">
            <a:avLst/>
          </a:prstGeom>
          <a:noFill/>
          <a:ln w="12700">
            <a:solidFill>
              <a:schemeClr val="tx1"/>
            </a:solidFill>
            <a:round/>
            <a:headEnd/>
            <a:tailEnd type="triangle" w="med" len="med"/>
          </a:ln>
        </p:spPr>
        <p:txBody>
          <a:bodyPr/>
          <a:lstStyle/>
          <a:p>
            <a:endParaRPr lang="es-ES"/>
          </a:p>
        </p:txBody>
      </p:sp>
      <p:sp>
        <p:nvSpPr>
          <p:cNvPr id="21580" name="Line 1112"/>
          <p:cNvSpPr>
            <a:spLocks noChangeShapeType="1"/>
          </p:cNvSpPr>
          <p:nvPr/>
        </p:nvSpPr>
        <p:spPr bwMode="auto">
          <a:xfrm>
            <a:off x="6858000" y="5935663"/>
            <a:ext cx="1295400" cy="0"/>
          </a:xfrm>
          <a:prstGeom prst="line">
            <a:avLst/>
          </a:prstGeom>
          <a:noFill/>
          <a:ln w="12700">
            <a:solidFill>
              <a:schemeClr val="tx1"/>
            </a:solidFill>
            <a:round/>
            <a:headEnd/>
            <a:tailEnd type="triangle" w="med" len="med"/>
          </a:ln>
        </p:spPr>
        <p:txBody>
          <a:bodyPr/>
          <a:lstStyle/>
          <a:p>
            <a:endParaRPr lang="es-ES"/>
          </a:p>
        </p:txBody>
      </p:sp>
      <p:sp>
        <p:nvSpPr>
          <p:cNvPr id="21581" name="Line 1121"/>
          <p:cNvSpPr>
            <a:spLocks noChangeShapeType="1"/>
          </p:cNvSpPr>
          <p:nvPr/>
        </p:nvSpPr>
        <p:spPr bwMode="auto">
          <a:xfrm>
            <a:off x="5334000" y="4724400"/>
            <a:ext cx="2333625" cy="0"/>
          </a:xfrm>
          <a:prstGeom prst="line">
            <a:avLst/>
          </a:prstGeom>
          <a:noFill/>
          <a:ln w="12700">
            <a:solidFill>
              <a:schemeClr val="tx1"/>
            </a:solidFill>
            <a:round/>
            <a:headEnd/>
            <a:tailEnd/>
          </a:ln>
        </p:spPr>
        <p:txBody>
          <a:bodyPr/>
          <a:lstStyle/>
          <a:p>
            <a:endParaRPr lang="es-ES"/>
          </a:p>
        </p:txBody>
      </p:sp>
      <p:sp>
        <p:nvSpPr>
          <p:cNvPr id="21582" name="Line 1122"/>
          <p:cNvSpPr>
            <a:spLocks noChangeShapeType="1"/>
          </p:cNvSpPr>
          <p:nvPr/>
        </p:nvSpPr>
        <p:spPr bwMode="auto">
          <a:xfrm>
            <a:off x="5340350" y="4445000"/>
            <a:ext cx="2314575" cy="3175"/>
          </a:xfrm>
          <a:prstGeom prst="line">
            <a:avLst/>
          </a:prstGeom>
          <a:noFill/>
          <a:ln w="12700">
            <a:solidFill>
              <a:schemeClr val="tx1"/>
            </a:solidFill>
            <a:prstDash val="dash"/>
            <a:round/>
            <a:headEnd/>
            <a:tailEnd/>
          </a:ln>
        </p:spPr>
        <p:txBody>
          <a:bodyPr/>
          <a:lstStyle/>
          <a:p>
            <a:endParaRPr lang="es-ES"/>
          </a:p>
        </p:txBody>
      </p:sp>
      <p:sp>
        <p:nvSpPr>
          <p:cNvPr id="21583" name="Text Box 1124"/>
          <p:cNvSpPr txBox="1">
            <a:spLocks noChangeArrowheads="1"/>
          </p:cNvSpPr>
          <p:nvPr/>
        </p:nvSpPr>
        <p:spPr bwMode="auto">
          <a:xfrm>
            <a:off x="6165850" y="5516563"/>
            <a:ext cx="768350" cy="274637"/>
          </a:xfrm>
          <a:prstGeom prst="rect">
            <a:avLst/>
          </a:prstGeom>
          <a:noFill/>
          <a:ln w="12700">
            <a:noFill/>
            <a:miter lim="800000"/>
            <a:headEnd/>
            <a:tailEnd/>
          </a:ln>
        </p:spPr>
        <p:txBody>
          <a:bodyPr wrap="none">
            <a:spAutoFit/>
          </a:bodyPr>
          <a:lstStyle/>
          <a:p>
            <a:pPr eaLnBrk="0" hangingPunct="0"/>
            <a:r>
              <a:rPr lang="es-ES" sz="1200" b="1"/>
              <a:t>Sección</a:t>
            </a:r>
          </a:p>
        </p:txBody>
      </p:sp>
      <p:sp>
        <p:nvSpPr>
          <p:cNvPr id="21584" name="Line 1125"/>
          <p:cNvSpPr>
            <a:spLocks noChangeShapeType="1"/>
          </p:cNvSpPr>
          <p:nvPr/>
        </p:nvSpPr>
        <p:spPr bwMode="auto">
          <a:xfrm flipH="1" flipV="1">
            <a:off x="4953000" y="5673725"/>
            <a:ext cx="1114425" cy="3175"/>
          </a:xfrm>
          <a:prstGeom prst="line">
            <a:avLst/>
          </a:prstGeom>
          <a:noFill/>
          <a:ln w="12700">
            <a:solidFill>
              <a:schemeClr val="tx1"/>
            </a:solidFill>
            <a:round/>
            <a:headEnd/>
            <a:tailEnd type="triangle" w="med" len="med"/>
          </a:ln>
        </p:spPr>
        <p:txBody>
          <a:bodyPr/>
          <a:lstStyle/>
          <a:p>
            <a:endParaRPr lang="es-ES"/>
          </a:p>
        </p:txBody>
      </p:sp>
      <p:sp>
        <p:nvSpPr>
          <p:cNvPr id="21585" name="Line 1126"/>
          <p:cNvSpPr>
            <a:spLocks noChangeShapeType="1"/>
          </p:cNvSpPr>
          <p:nvPr/>
        </p:nvSpPr>
        <p:spPr bwMode="auto">
          <a:xfrm>
            <a:off x="7058025" y="5667375"/>
            <a:ext cx="1095375" cy="0"/>
          </a:xfrm>
          <a:prstGeom prst="line">
            <a:avLst/>
          </a:prstGeom>
          <a:noFill/>
          <a:ln w="12700">
            <a:solidFill>
              <a:schemeClr val="tx1"/>
            </a:solidFill>
            <a:round/>
            <a:headEnd/>
            <a:tailEnd type="triangle" w="med" len="med"/>
          </a:ln>
        </p:spPr>
        <p:txBody>
          <a:bodyPr/>
          <a:lstStyle/>
          <a:p>
            <a:endParaRPr lang="es-ES"/>
          </a:p>
        </p:txBody>
      </p:sp>
      <p:sp>
        <p:nvSpPr>
          <p:cNvPr id="47" name="46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20</a:t>
            </a:fld>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Oval 5211"/>
          <p:cNvSpPr>
            <a:spLocks noChangeArrowheads="1"/>
          </p:cNvSpPr>
          <p:nvPr/>
        </p:nvSpPr>
        <p:spPr bwMode="auto">
          <a:xfrm>
            <a:off x="1835150" y="2060575"/>
            <a:ext cx="3382963" cy="3382963"/>
          </a:xfrm>
          <a:prstGeom prst="ellipse">
            <a:avLst/>
          </a:prstGeom>
          <a:noFill/>
          <a:ln w="19050">
            <a:solidFill>
              <a:schemeClr val="tx1"/>
            </a:solidFill>
            <a:round/>
            <a:headEnd/>
            <a:tailEnd/>
          </a:ln>
        </p:spPr>
        <p:txBody>
          <a:bodyPr wrap="none" anchor="ctr"/>
          <a:lstStyle/>
          <a:p>
            <a:endParaRPr lang="es-ES"/>
          </a:p>
        </p:txBody>
      </p:sp>
      <p:sp>
        <p:nvSpPr>
          <p:cNvPr id="22532" name="Text Box 5122"/>
          <p:cNvSpPr txBox="1">
            <a:spLocks noChangeArrowheads="1"/>
          </p:cNvSpPr>
          <p:nvPr/>
        </p:nvSpPr>
        <p:spPr bwMode="auto">
          <a:xfrm>
            <a:off x="1846263" y="328613"/>
            <a:ext cx="4095750" cy="641350"/>
          </a:xfrm>
          <a:prstGeom prst="rect">
            <a:avLst/>
          </a:prstGeom>
          <a:noFill/>
          <a:ln w="12700">
            <a:noFill/>
            <a:miter lim="800000"/>
            <a:headEnd/>
            <a:tailEnd/>
          </a:ln>
        </p:spPr>
        <p:txBody>
          <a:bodyPr wrap="none">
            <a:spAutoFit/>
          </a:bodyPr>
          <a:lstStyle/>
          <a:p>
            <a:pPr eaLnBrk="0" hangingPunct="0"/>
            <a:r>
              <a:rPr lang="es-ES_tradnl" sz="3600"/>
              <a:t>Anillo SONET/SDH</a:t>
            </a:r>
            <a:endParaRPr lang="es-ES" sz="3600"/>
          </a:p>
        </p:txBody>
      </p:sp>
      <p:sp>
        <p:nvSpPr>
          <p:cNvPr id="22533" name="Line 5126"/>
          <p:cNvSpPr>
            <a:spLocks noChangeShapeType="1"/>
          </p:cNvSpPr>
          <p:nvPr/>
        </p:nvSpPr>
        <p:spPr bwMode="auto">
          <a:xfrm>
            <a:off x="1158875" y="3857148"/>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22534" name="Line 5128"/>
          <p:cNvSpPr>
            <a:spLocks noChangeShapeType="1"/>
          </p:cNvSpPr>
          <p:nvPr/>
        </p:nvSpPr>
        <p:spPr bwMode="auto">
          <a:xfrm>
            <a:off x="5588000" y="3676651"/>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22535" name="Line 5133"/>
          <p:cNvSpPr>
            <a:spLocks noChangeShapeType="1"/>
          </p:cNvSpPr>
          <p:nvPr/>
        </p:nvSpPr>
        <p:spPr bwMode="auto">
          <a:xfrm rot="18900000" flipH="1">
            <a:off x="4503738" y="2044700"/>
            <a:ext cx="160338" cy="1646237"/>
          </a:xfrm>
          <a:prstGeom prst="line">
            <a:avLst/>
          </a:prstGeom>
          <a:noFill/>
          <a:ln w="50800">
            <a:solidFill>
              <a:srgbClr val="FF0000"/>
            </a:solidFill>
            <a:round/>
            <a:headEnd type="none" w="sm" len="med"/>
            <a:tailEnd type="triangle" w="sm" len="med"/>
          </a:ln>
        </p:spPr>
        <p:txBody>
          <a:bodyPr/>
          <a:lstStyle/>
          <a:p>
            <a:endParaRPr lang="es-ES"/>
          </a:p>
        </p:txBody>
      </p:sp>
      <p:sp>
        <p:nvSpPr>
          <p:cNvPr id="22536" name="Line 5165"/>
          <p:cNvSpPr>
            <a:spLocks noChangeShapeType="1"/>
          </p:cNvSpPr>
          <p:nvPr/>
        </p:nvSpPr>
        <p:spPr bwMode="auto">
          <a:xfrm>
            <a:off x="5000628" y="5653774"/>
            <a:ext cx="496888" cy="4762"/>
          </a:xfrm>
          <a:prstGeom prst="line">
            <a:avLst/>
          </a:prstGeom>
          <a:noFill/>
          <a:ln w="25400">
            <a:solidFill>
              <a:schemeClr val="accent2"/>
            </a:solidFill>
            <a:round/>
            <a:headEnd type="triangle" w="sm" len="med"/>
            <a:tailEnd type="triangle" w="sm" len="med"/>
          </a:ln>
        </p:spPr>
        <p:txBody>
          <a:bodyPr/>
          <a:lstStyle/>
          <a:p>
            <a:endParaRPr lang="es-ES"/>
          </a:p>
        </p:txBody>
      </p:sp>
      <p:sp>
        <p:nvSpPr>
          <p:cNvPr id="22537" name="Line 5166"/>
          <p:cNvSpPr>
            <a:spLocks noChangeShapeType="1"/>
          </p:cNvSpPr>
          <p:nvPr/>
        </p:nvSpPr>
        <p:spPr bwMode="auto">
          <a:xfrm>
            <a:off x="5000628" y="5425158"/>
            <a:ext cx="496888" cy="4762"/>
          </a:xfrm>
          <a:prstGeom prst="line">
            <a:avLst/>
          </a:prstGeom>
          <a:noFill/>
          <a:ln w="50800">
            <a:solidFill>
              <a:srgbClr val="FF0000"/>
            </a:solidFill>
            <a:round/>
            <a:headEnd type="none" w="sm" len="med"/>
            <a:tailEnd type="triangle" w="sm" len="med"/>
          </a:ln>
        </p:spPr>
        <p:txBody>
          <a:bodyPr/>
          <a:lstStyle/>
          <a:p>
            <a:endParaRPr lang="es-ES"/>
          </a:p>
        </p:txBody>
      </p:sp>
      <p:sp>
        <p:nvSpPr>
          <p:cNvPr id="22538" name="Text Box 5167"/>
          <p:cNvSpPr txBox="1">
            <a:spLocks noChangeArrowheads="1"/>
          </p:cNvSpPr>
          <p:nvPr/>
        </p:nvSpPr>
        <p:spPr bwMode="auto">
          <a:xfrm>
            <a:off x="5516566" y="5263234"/>
            <a:ext cx="3145413" cy="523220"/>
          </a:xfrm>
          <a:prstGeom prst="rect">
            <a:avLst/>
          </a:prstGeom>
          <a:noFill/>
          <a:ln w="12700">
            <a:noFill/>
            <a:miter lim="800000"/>
            <a:headEnd/>
            <a:tailEnd/>
          </a:ln>
        </p:spPr>
        <p:txBody>
          <a:bodyPr wrap="none">
            <a:spAutoFit/>
          </a:bodyPr>
          <a:lstStyle/>
          <a:p>
            <a:pPr eaLnBrk="0" hangingPunct="0"/>
            <a:r>
              <a:rPr lang="es-ES" sz="1400" b="1" dirty="0" smtClean="0"/>
              <a:t>Línea simplex STM-4 </a:t>
            </a:r>
            <a:r>
              <a:rPr lang="es-ES" sz="1400" b="1" dirty="0"/>
              <a:t>(</a:t>
            </a:r>
            <a:r>
              <a:rPr lang="es-ES" sz="1400" b="1" dirty="0" smtClean="0"/>
              <a:t>622,08 </a:t>
            </a:r>
            <a:r>
              <a:rPr lang="es-ES" sz="1400" b="1" dirty="0"/>
              <a:t>Mb/s</a:t>
            </a:r>
            <a:r>
              <a:rPr lang="es-ES" sz="1400" b="1" dirty="0" smtClean="0"/>
              <a:t>)</a:t>
            </a:r>
          </a:p>
          <a:p>
            <a:pPr eaLnBrk="0" hangingPunct="0"/>
            <a:r>
              <a:rPr lang="es-ES" sz="1400" b="1" dirty="0" smtClean="0"/>
              <a:t>Ruta </a:t>
            </a:r>
            <a:r>
              <a:rPr lang="es-ES" sz="1400" b="1" dirty="0" err="1" smtClean="0"/>
              <a:t>duplex</a:t>
            </a:r>
            <a:r>
              <a:rPr lang="es-ES" sz="1400" b="1" dirty="0" smtClean="0"/>
              <a:t> STM-1 (155,52 Mb/s)</a:t>
            </a:r>
          </a:p>
        </p:txBody>
      </p:sp>
      <p:sp>
        <p:nvSpPr>
          <p:cNvPr id="22539" name="Line 5172"/>
          <p:cNvSpPr>
            <a:spLocks noChangeShapeType="1"/>
          </p:cNvSpPr>
          <p:nvPr/>
        </p:nvSpPr>
        <p:spPr bwMode="auto">
          <a:xfrm>
            <a:off x="3701550" y="1524000"/>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2540" name="Line 5173"/>
          <p:cNvSpPr>
            <a:spLocks noChangeShapeType="1"/>
          </p:cNvSpPr>
          <p:nvPr/>
        </p:nvSpPr>
        <p:spPr bwMode="auto">
          <a:xfrm>
            <a:off x="3472950" y="1528763"/>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2541" name="Line 5174"/>
          <p:cNvSpPr>
            <a:spLocks noChangeShapeType="1"/>
          </p:cNvSpPr>
          <p:nvPr/>
        </p:nvSpPr>
        <p:spPr bwMode="auto">
          <a:xfrm>
            <a:off x="3697283" y="5638800"/>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2542" name="Text Box 5176"/>
          <p:cNvSpPr txBox="1">
            <a:spLocks noChangeArrowheads="1"/>
          </p:cNvSpPr>
          <p:nvPr/>
        </p:nvSpPr>
        <p:spPr bwMode="auto">
          <a:xfrm>
            <a:off x="3313881" y="5986463"/>
            <a:ext cx="543739" cy="264688"/>
          </a:xfrm>
          <a:prstGeom prst="rect">
            <a:avLst/>
          </a:prstGeom>
          <a:noFill/>
          <a:ln w="12700">
            <a:noFill/>
            <a:miter lim="800000"/>
            <a:headEnd/>
            <a:tailEnd/>
          </a:ln>
        </p:spPr>
        <p:txBody>
          <a:bodyPr wrap="none">
            <a:spAutoFit/>
          </a:bodyPr>
          <a:lstStyle/>
          <a:p>
            <a:pPr eaLnBrk="0" hangingPunct="0">
              <a:lnSpc>
                <a:spcPct val="80000"/>
              </a:lnSpc>
            </a:pPr>
            <a:r>
              <a:rPr lang="es-ES" sz="1400" b="1" dirty="0" smtClean="0"/>
              <a:t>C  B</a:t>
            </a:r>
            <a:endParaRPr lang="es-ES" sz="1400" b="1" dirty="0"/>
          </a:p>
        </p:txBody>
      </p:sp>
      <p:sp>
        <p:nvSpPr>
          <p:cNvPr id="22543" name="Text Box 5177"/>
          <p:cNvSpPr txBox="1">
            <a:spLocks noChangeArrowheads="1"/>
          </p:cNvSpPr>
          <p:nvPr/>
        </p:nvSpPr>
        <p:spPr bwMode="auto">
          <a:xfrm>
            <a:off x="3320550" y="1338263"/>
            <a:ext cx="537070" cy="264688"/>
          </a:xfrm>
          <a:prstGeom prst="rect">
            <a:avLst/>
          </a:prstGeom>
          <a:noFill/>
          <a:ln w="12700">
            <a:noFill/>
            <a:miter lim="800000"/>
            <a:headEnd/>
            <a:tailEnd/>
          </a:ln>
        </p:spPr>
        <p:txBody>
          <a:bodyPr wrap="none">
            <a:spAutoFit/>
          </a:bodyPr>
          <a:lstStyle/>
          <a:p>
            <a:pPr eaLnBrk="0" hangingPunct="0">
              <a:lnSpc>
                <a:spcPct val="80000"/>
              </a:lnSpc>
            </a:pPr>
            <a:r>
              <a:rPr lang="es-ES" sz="1400" b="1" dirty="0" smtClean="0"/>
              <a:t>D  A</a:t>
            </a:r>
            <a:endParaRPr lang="es-ES" sz="1400" b="1" dirty="0"/>
          </a:p>
        </p:txBody>
      </p:sp>
      <p:sp>
        <p:nvSpPr>
          <p:cNvPr id="22544" name="Text Box 5178"/>
          <p:cNvSpPr txBox="1">
            <a:spLocks noChangeArrowheads="1"/>
          </p:cNvSpPr>
          <p:nvPr/>
        </p:nvSpPr>
        <p:spPr bwMode="auto">
          <a:xfrm>
            <a:off x="908050" y="3563461"/>
            <a:ext cx="314510" cy="437043"/>
          </a:xfrm>
          <a:prstGeom prst="rect">
            <a:avLst/>
          </a:prstGeom>
          <a:noFill/>
          <a:ln w="12700">
            <a:noFill/>
            <a:miter lim="800000"/>
            <a:headEnd/>
            <a:tailEnd/>
          </a:ln>
        </p:spPr>
        <p:txBody>
          <a:bodyPr wrap="none">
            <a:spAutoFit/>
          </a:bodyPr>
          <a:lstStyle/>
          <a:p>
            <a:pPr eaLnBrk="0" hangingPunct="0">
              <a:lnSpc>
                <a:spcPct val="80000"/>
              </a:lnSpc>
            </a:pPr>
            <a:r>
              <a:rPr lang="es-ES" sz="1400" b="1" dirty="0" smtClean="0"/>
              <a:t>D</a:t>
            </a:r>
          </a:p>
          <a:p>
            <a:pPr eaLnBrk="0" hangingPunct="0">
              <a:lnSpc>
                <a:spcPct val="80000"/>
              </a:lnSpc>
            </a:pPr>
            <a:r>
              <a:rPr lang="es-ES" sz="1400" b="1" dirty="0" smtClean="0"/>
              <a:t>C</a:t>
            </a:r>
            <a:endParaRPr lang="es-ES" sz="1400" b="1" dirty="0"/>
          </a:p>
        </p:txBody>
      </p:sp>
      <p:sp>
        <p:nvSpPr>
          <p:cNvPr id="22545" name="Text Box 5179"/>
          <p:cNvSpPr txBox="1">
            <a:spLocks noChangeArrowheads="1"/>
          </p:cNvSpPr>
          <p:nvPr/>
        </p:nvSpPr>
        <p:spPr bwMode="auto">
          <a:xfrm>
            <a:off x="5937250" y="3571876"/>
            <a:ext cx="314510" cy="437043"/>
          </a:xfrm>
          <a:prstGeom prst="rect">
            <a:avLst/>
          </a:prstGeom>
          <a:noFill/>
          <a:ln w="12700">
            <a:noFill/>
            <a:miter lim="800000"/>
            <a:headEnd/>
            <a:tailEnd/>
          </a:ln>
        </p:spPr>
        <p:txBody>
          <a:bodyPr wrap="none">
            <a:spAutoFit/>
          </a:bodyPr>
          <a:lstStyle/>
          <a:p>
            <a:pPr eaLnBrk="0" hangingPunct="0">
              <a:lnSpc>
                <a:spcPct val="80000"/>
              </a:lnSpc>
            </a:pPr>
            <a:r>
              <a:rPr lang="es-ES" sz="1400" b="1" dirty="0" smtClean="0"/>
              <a:t>A</a:t>
            </a:r>
          </a:p>
          <a:p>
            <a:pPr eaLnBrk="0" hangingPunct="0">
              <a:lnSpc>
                <a:spcPct val="80000"/>
              </a:lnSpc>
            </a:pPr>
            <a:r>
              <a:rPr lang="es-ES" sz="1400" b="1" dirty="0" smtClean="0"/>
              <a:t>B</a:t>
            </a:r>
            <a:endParaRPr lang="es-ES" sz="1400" b="1" dirty="0"/>
          </a:p>
        </p:txBody>
      </p:sp>
      <p:sp>
        <p:nvSpPr>
          <p:cNvPr id="22546" name="Line 5180"/>
          <p:cNvSpPr>
            <a:spLocks noChangeShapeType="1"/>
          </p:cNvSpPr>
          <p:nvPr/>
        </p:nvSpPr>
        <p:spPr bwMode="auto">
          <a:xfrm>
            <a:off x="3481374" y="5643578"/>
            <a:ext cx="0" cy="352425"/>
          </a:xfrm>
          <a:prstGeom prst="line">
            <a:avLst/>
          </a:prstGeom>
          <a:noFill/>
          <a:ln w="25400">
            <a:solidFill>
              <a:schemeClr val="accent2"/>
            </a:solidFill>
            <a:round/>
            <a:headEnd type="triangle" w="sm" len="med"/>
            <a:tailEnd type="triangle" w="sm" len="med"/>
          </a:ln>
        </p:spPr>
        <p:txBody>
          <a:bodyPr/>
          <a:lstStyle/>
          <a:p>
            <a:endParaRPr lang="es-ES"/>
          </a:p>
        </p:txBody>
      </p:sp>
      <p:pic>
        <p:nvPicPr>
          <p:cNvPr id="22547" name="Picture 5194" descr="ADM"/>
          <p:cNvPicPr>
            <a:picLocks noChangeAspect="1" noChangeArrowheads="1"/>
          </p:cNvPicPr>
          <p:nvPr/>
        </p:nvPicPr>
        <p:blipFill>
          <a:blip r:embed="rId3" cstate="print"/>
          <a:srcRect/>
          <a:stretch>
            <a:fillRect/>
          </a:stretch>
        </p:blipFill>
        <p:spPr bwMode="auto">
          <a:xfrm>
            <a:off x="4611688" y="3505200"/>
            <a:ext cx="950912" cy="539750"/>
          </a:xfrm>
          <a:prstGeom prst="rect">
            <a:avLst/>
          </a:prstGeom>
          <a:noFill/>
          <a:ln w="9525">
            <a:noFill/>
            <a:miter lim="800000"/>
            <a:headEnd/>
            <a:tailEnd/>
          </a:ln>
        </p:spPr>
      </p:pic>
      <p:pic>
        <p:nvPicPr>
          <p:cNvPr id="22548" name="Picture 5195" descr="ADM"/>
          <p:cNvPicPr>
            <a:picLocks noChangeAspect="1" noChangeArrowheads="1"/>
          </p:cNvPicPr>
          <p:nvPr/>
        </p:nvPicPr>
        <p:blipFill>
          <a:blip r:embed="rId3" cstate="print"/>
          <a:srcRect/>
          <a:stretch>
            <a:fillRect/>
          </a:stretch>
        </p:blipFill>
        <p:spPr bwMode="auto">
          <a:xfrm>
            <a:off x="3163888" y="5105400"/>
            <a:ext cx="950912" cy="539750"/>
          </a:xfrm>
          <a:prstGeom prst="rect">
            <a:avLst/>
          </a:prstGeom>
          <a:noFill/>
          <a:ln w="9525">
            <a:noFill/>
            <a:miter lim="800000"/>
            <a:headEnd/>
            <a:tailEnd/>
          </a:ln>
        </p:spPr>
      </p:pic>
      <p:pic>
        <p:nvPicPr>
          <p:cNvPr id="22549" name="Picture 5196" descr="ADM"/>
          <p:cNvPicPr>
            <a:picLocks noChangeAspect="1" noChangeArrowheads="1"/>
          </p:cNvPicPr>
          <p:nvPr/>
        </p:nvPicPr>
        <p:blipFill>
          <a:blip r:embed="rId3" cstate="print"/>
          <a:srcRect/>
          <a:stretch>
            <a:fillRect/>
          </a:stretch>
        </p:blipFill>
        <p:spPr bwMode="auto">
          <a:xfrm>
            <a:off x="1524000" y="3505200"/>
            <a:ext cx="950913" cy="539750"/>
          </a:xfrm>
          <a:prstGeom prst="rect">
            <a:avLst/>
          </a:prstGeom>
          <a:noFill/>
          <a:ln w="9525">
            <a:noFill/>
            <a:miter lim="800000"/>
            <a:headEnd/>
            <a:tailEnd/>
          </a:ln>
        </p:spPr>
      </p:pic>
      <p:pic>
        <p:nvPicPr>
          <p:cNvPr id="22550" name="Picture 5197" descr="ADM"/>
          <p:cNvPicPr>
            <a:picLocks noChangeAspect="1" noChangeArrowheads="1"/>
          </p:cNvPicPr>
          <p:nvPr/>
        </p:nvPicPr>
        <p:blipFill>
          <a:blip r:embed="rId3" cstate="print"/>
          <a:srcRect/>
          <a:stretch>
            <a:fillRect/>
          </a:stretch>
        </p:blipFill>
        <p:spPr bwMode="auto">
          <a:xfrm>
            <a:off x="3124200" y="1905000"/>
            <a:ext cx="950913" cy="539750"/>
          </a:xfrm>
          <a:prstGeom prst="rect">
            <a:avLst/>
          </a:prstGeom>
          <a:noFill/>
          <a:ln w="9525">
            <a:noFill/>
            <a:miter lim="800000"/>
            <a:headEnd/>
            <a:tailEnd/>
          </a:ln>
        </p:spPr>
      </p:pic>
      <p:sp>
        <p:nvSpPr>
          <p:cNvPr id="22551" name="Line 5198"/>
          <p:cNvSpPr>
            <a:spLocks noChangeShapeType="1"/>
          </p:cNvSpPr>
          <p:nvPr/>
        </p:nvSpPr>
        <p:spPr bwMode="auto">
          <a:xfrm flipV="1">
            <a:off x="4127500" y="4038600"/>
            <a:ext cx="901700" cy="1282700"/>
          </a:xfrm>
          <a:prstGeom prst="line">
            <a:avLst/>
          </a:prstGeom>
          <a:noFill/>
          <a:ln w="50800">
            <a:solidFill>
              <a:srgbClr val="FF0000"/>
            </a:solidFill>
            <a:round/>
            <a:headEnd type="triangle" w="sm" len="med"/>
            <a:tailEnd type="none" w="sm" len="med"/>
          </a:ln>
        </p:spPr>
        <p:txBody>
          <a:bodyPr/>
          <a:lstStyle/>
          <a:p>
            <a:endParaRPr lang="es-ES"/>
          </a:p>
        </p:txBody>
      </p:sp>
      <p:sp>
        <p:nvSpPr>
          <p:cNvPr id="22552" name="Line 5199"/>
          <p:cNvSpPr>
            <a:spLocks noChangeShapeType="1"/>
          </p:cNvSpPr>
          <p:nvPr/>
        </p:nvSpPr>
        <p:spPr bwMode="auto">
          <a:xfrm>
            <a:off x="1981200" y="4038600"/>
            <a:ext cx="1155700" cy="1333500"/>
          </a:xfrm>
          <a:prstGeom prst="line">
            <a:avLst/>
          </a:prstGeom>
          <a:noFill/>
          <a:ln w="50800">
            <a:solidFill>
              <a:srgbClr val="FF0000"/>
            </a:solidFill>
            <a:round/>
            <a:headEnd type="triangle" w="sm" len="med"/>
            <a:tailEnd type="none" w="sm" len="med"/>
          </a:ln>
        </p:spPr>
        <p:txBody>
          <a:bodyPr/>
          <a:lstStyle/>
          <a:p>
            <a:endParaRPr lang="es-ES"/>
          </a:p>
        </p:txBody>
      </p:sp>
      <p:sp>
        <p:nvSpPr>
          <p:cNvPr id="22553" name="Line 5200"/>
          <p:cNvSpPr>
            <a:spLocks noChangeShapeType="1"/>
          </p:cNvSpPr>
          <p:nvPr/>
        </p:nvSpPr>
        <p:spPr bwMode="auto">
          <a:xfrm flipV="1">
            <a:off x="1981200" y="2286000"/>
            <a:ext cx="1143000" cy="1219200"/>
          </a:xfrm>
          <a:prstGeom prst="line">
            <a:avLst/>
          </a:prstGeom>
          <a:noFill/>
          <a:ln w="50800">
            <a:solidFill>
              <a:srgbClr val="FF0000"/>
            </a:solidFill>
            <a:round/>
            <a:headEnd type="none" w="sm" len="med"/>
            <a:tailEnd type="triangle" w="sm" len="med"/>
          </a:ln>
        </p:spPr>
        <p:txBody>
          <a:bodyPr/>
          <a:lstStyle/>
          <a:p>
            <a:endParaRPr lang="es-ES"/>
          </a:p>
        </p:txBody>
      </p:sp>
      <p:sp>
        <p:nvSpPr>
          <p:cNvPr id="22566" name="Line 5185"/>
          <p:cNvSpPr>
            <a:spLocks noChangeShapeType="1"/>
          </p:cNvSpPr>
          <p:nvPr/>
        </p:nvSpPr>
        <p:spPr bwMode="auto">
          <a:xfrm rot="-600000">
            <a:off x="7746037" y="1452306"/>
            <a:ext cx="304800" cy="381000"/>
          </a:xfrm>
          <a:prstGeom prst="line">
            <a:avLst/>
          </a:prstGeom>
          <a:noFill/>
          <a:ln w="25400">
            <a:solidFill>
              <a:schemeClr val="accent2"/>
            </a:solidFill>
            <a:round/>
            <a:headEnd type="triangle" w="med" len="med"/>
            <a:tailEnd type="triangle" w="med" len="med"/>
          </a:ln>
        </p:spPr>
        <p:txBody>
          <a:bodyPr/>
          <a:lstStyle/>
          <a:p>
            <a:endParaRPr lang="es-ES"/>
          </a:p>
        </p:txBody>
      </p:sp>
      <p:sp>
        <p:nvSpPr>
          <p:cNvPr id="22568" name="Line 5187"/>
          <p:cNvSpPr>
            <a:spLocks noChangeShapeType="1"/>
          </p:cNvSpPr>
          <p:nvPr/>
        </p:nvSpPr>
        <p:spPr bwMode="auto">
          <a:xfrm rot="300000" flipH="1">
            <a:off x="6731019" y="1531923"/>
            <a:ext cx="381000" cy="381000"/>
          </a:xfrm>
          <a:prstGeom prst="line">
            <a:avLst/>
          </a:prstGeom>
          <a:noFill/>
          <a:ln w="25400">
            <a:solidFill>
              <a:schemeClr val="accent2"/>
            </a:solidFill>
            <a:round/>
            <a:headEnd type="triangle" w="med" len="med"/>
            <a:tailEnd type="triangle" w="med" len="med"/>
          </a:ln>
        </p:spPr>
        <p:txBody>
          <a:bodyPr/>
          <a:lstStyle/>
          <a:p>
            <a:endParaRPr lang="es-ES"/>
          </a:p>
        </p:txBody>
      </p:sp>
      <p:sp>
        <p:nvSpPr>
          <p:cNvPr id="22569" name="Text Box 5188"/>
          <p:cNvSpPr txBox="1">
            <a:spLocks noChangeArrowheads="1"/>
          </p:cNvSpPr>
          <p:nvPr/>
        </p:nvSpPr>
        <p:spPr bwMode="auto">
          <a:xfrm>
            <a:off x="7902600" y="1428736"/>
            <a:ext cx="312738" cy="261938"/>
          </a:xfrm>
          <a:prstGeom prst="rect">
            <a:avLst/>
          </a:prstGeom>
          <a:noFill/>
          <a:ln w="12700">
            <a:noFill/>
            <a:miter lim="800000"/>
            <a:headEnd/>
            <a:tailEnd/>
          </a:ln>
        </p:spPr>
        <p:txBody>
          <a:bodyPr wrap="none">
            <a:spAutoFit/>
          </a:bodyPr>
          <a:lstStyle/>
          <a:p>
            <a:pPr eaLnBrk="0" hangingPunct="0">
              <a:lnSpc>
                <a:spcPct val="80000"/>
              </a:lnSpc>
            </a:pPr>
            <a:r>
              <a:rPr lang="es-ES" sz="1400" b="1" dirty="0"/>
              <a:t>A</a:t>
            </a:r>
          </a:p>
        </p:txBody>
      </p:sp>
      <p:sp>
        <p:nvSpPr>
          <p:cNvPr id="22570" name="Text Box 5189"/>
          <p:cNvSpPr txBox="1">
            <a:spLocks noChangeArrowheads="1"/>
          </p:cNvSpPr>
          <p:nvPr/>
        </p:nvSpPr>
        <p:spPr bwMode="auto">
          <a:xfrm>
            <a:off x="7902600" y="2428868"/>
            <a:ext cx="312738" cy="261938"/>
          </a:xfrm>
          <a:prstGeom prst="rect">
            <a:avLst/>
          </a:prstGeom>
          <a:noFill/>
          <a:ln w="12700">
            <a:noFill/>
            <a:miter lim="800000"/>
            <a:headEnd/>
            <a:tailEnd/>
          </a:ln>
        </p:spPr>
        <p:txBody>
          <a:bodyPr wrap="none">
            <a:spAutoFit/>
          </a:bodyPr>
          <a:lstStyle/>
          <a:p>
            <a:pPr eaLnBrk="0" hangingPunct="0">
              <a:lnSpc>
                <a:spcPct val="80000"/>
              </a:lnSpc>
            </a:pPr>
            <a:r>
              <a:rPr lang="es-ES" sz="1400" b="1" dirty="0"/>
              <a:t>B</a:t>
            </a:r>
          </a:p>
        </p:txBody>
      </p:sp>
      <p:sp>
        <p:nvSpPr>
          <p:cNvPr id="22571" name="Text Box 5190"/>
          <p:cNvSpPr txBox="1">
            <a:spLocks noChangeArrowheads="1"/>
          </p:cNvSpPr>
          <p:nvPr/>
        </p:nvSpPr>
        <p:spPr bwMode="auto">
          <a:xfrm>
            <a:off x="6643702" y="2524120"/>
            <a:ext cx="312738" cy="261938"/>
          </a:xfrm>
          <a:prstGeom prst="rect">
            <a:avLst/>
          </a:prstGeom>
          <a:noFill/>
          <a:ln w="12700">
            <a:noFill/>
            <a:miter lim="800000"/>
            <a:headEnd/>
            <a:tailEnd/>
          </a:ln>
        </p:spPr>
        <p:txBody>
          <a:bodyPr wrap="none">
            <a:spAutoFit/>
          </a:bodyPr>
          <a:lstStyle/>
          <a:p>
            <a:pPr eaLnBrk="0" hangingPunct="0">
              <a:lnSpc>
                <a:spcPct val="80000"/>
              </a:lnSpc>
            </a:pPr>
            <a:r>
              <a:rPr lang="es-ES" sz="1400" b="1" dirty="0"/>
              <a:t>C</a:t>
            </a:r>
          </a:p>
        </p:txBody>
      </p:sp>
      <p:sp>
        <p:nvSpPr>
          <p:cNvPr id="22572" name="Text Box 5191"/>
          <p:cNvSpPr txBox="1">
            <a:spLocks noChangeArrowheads="1"/>
          </p:cNvSpPr>
          <p:nvPr/>
        </p:nvSpPr>
        <p:spPr bwMode="auto">
          <a:xfrm>
            <a:off x="6626227" y="3195638"/>
            <a:ext cx="1589088" cy="304800"/>
          </a:xfrm>
          <a:prstGeom prst="rect">
            <a:avLst/>
          </a:prstGeom>
          <a:noFill/>
          <a:ln w="12700">
            <a:noFill/>
            <a:miter lim="800000"/>
            <a:headEnd/>
            <a:tailEnd/>
          </a:ln>
        </p:spPr>
        <p:txBody>
          <a:bodyPr wrap="none">
            <a:spAutoFit/>
          </a:bodyPr>
          <a:lstStyle/>
          <a:p>
            <a:pPr eaLnBrk="0" hangingPunct="0"/>
            <a:r>
              <a:rPr lang="es-ES" sz="1400" b="1" dirty="0"/>
              <a:t>Topología lógica</a:t>
            </a:r>
          </a:p>
        </p:txBody>
      </p:sp>
      <p:sp>
        <p:nvSpPr>
          <p:cNvPr id="22555" name="Text Box 5207"/>
          <p:cNvSpPr txBox="1">
            <a:spLocks noChangeArrowheads="1"/>
          </p:cNvSpPr>
          <p:nvPr/>
        </p:nvSpPr>
        <p:spPr bwMode="auto">
          <a:xfrm>
            <a:off x="2286000" y="3581400"/>
            <a:ext cx="153988"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X</a:t>
            </a:r>
          </a:p>
        </p:txBody>
      </p:sp>
      <p:sp>
        <p:nvSpPr>
          <p:cNvPr id="22556" name="Text Box 5208"/>
          <p:cNvSpPr txBox="1">
            <a:spLocks noChangeArrowheads="1"/>
          </p:cNvSpPr>
          <p:nvPr/>
        </p:nvSpPr>
        <p:spPr bwMode="auto">
          <a:xfrm>
            <a:off x="3657600" y="2286000"/>
            <a:ext cx="153988"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Y</a:t>
            </a:r>
          </a:p>
        </p:txBody>
      </p:sp>
      <p:sp>
        <p:nvSpPr>
          <p:cNvPr id="22557" name="Text Box 5209"/>
          <p:cNvSpPr txBox="1">
            <a:spLocks noChangeArrowheads="1"/>
          </p:cNvSpPr>
          <p:nvPr/>
        </p:nvSpPr>
        <p:spPr bwMode="auto">
          <a:xfrm>
            <a:off x="4581525" y="3727450"/>
            <a:ext cx="142875"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Z</a:t>
            </a:r>
          </a:p>
        </p:txBody>
      </p:sp>
      <p:sp>
        <p:nvSpPr>
          <p:cNvPr id="22558" name="Text Box 5210"/>
          <p:cNvSpPr txBox="1">
            <a:spLocks noChangeArrowheads="1"/>
          </p:cNvSpPr>
          <p:nvPr/>
        </p:nvSpPr>
        <p:spPr bwMode="auto">
          <a:xfrm>
            <a:off x="3505200" y="4946650"/>
            <a:ext cx="203200"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W</a:t>
            </a:r>
          </a:p>
        </p:txBody>
      </p:sp>
      <p:sp>
        <p:nvSpPr>
          <p:cNvPr id="22559" name="Text Box 5212"/>
          <p:cNvSpPr txBox="1">
            <a:spLocks noChangeArrowheads="1"/>
          </p:cNvSpPr>
          <p:nvPr/>
        </p:nvSpPr>
        <p:spPr bwMode="auto">
          <a:xfrm>
            <a:off x="323850" y="1484313"/>
            <a:ext cx="1655763" cy="517525"/>
          </a:xfrm>
          <a:prstGeom prst="rect">
            <a:avLst/>
          </a:prstGeom>
          <a:noFill/>
          <a:ln w="12700">
            <a:noFill/>
            <a:miter lim="800000"/>
            <a:headEnd/>
            <a:tailEnd/>
          </a:ln>
        </p:spPr>
        <p:txBody>
          <a:bodyPr>
            <a:spAutoFit/>
          </a:bodyPr>
          <a:lstStyle/>
          <a:p>
            <a:pPr algn="ctr" eaLnBrk="0" hangingPunct="0"/>
            <a:r>
              <a:rPr lang="es-ES" sz="1400" b="1"/>
              <a:t>Anillo con una sola fibra óptica</a:t>
            </a:r>
          </a:p>
        </p:txBody>
      </p:sp>
      <p:sp>
        <p:nvSpPr>
          <p:cNvPr id="22560" name="Line 5213"/>
          <p:cNvSpPr>
            <a:spLocks noChangeShapeType="1"/>
          </p:cNvSpPr>
          <p:nvPr/>
        </p:nvSpPr>
        <p:spPr bwMode="auto">
          <a:xfrm>
            <a:off x="1835150" y="2000250"/>
            <a:ext cx="433388" cy="504825"/>
          </a:xfrm>
          <a:prstGeom prst="line">
            <a:avLst/>
          </a:prstGeom>
          <a:noFill/>
          <a:ln w="9525">
            <a:solidFill>
              <a:schemeClr val="tx1"/>
            </a:solidFill>
            <a:round/>
            <a:headEnd/>
            <a:tailEnd type="triangle" w="med" len="med"/>
          </a:ln>
        </p:spPr>
        <p:txBody>
          <a:bodyPr/>
          <a:lstStyle/>
          <a:p>
            <a:endParaRPr lang="es-ES"/>
          </a:p>
        </p:txBody>
      </p:sp>
      <p:sp>
        <p:nvSpPr>
          <p:cNvPr id="48" name="4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21</a:t>
            </a:fld>
            <a:endParaRPr lang="es-ES" dirty="0"/>
          </a:p>
        </p:txBody>
      </p:sp>
      <p:sp>
        <p:nvSpPr>
          <p:cNvPr id="45" name="Line 5128"/>
          <p:cNvSpPr>
            <a:spLocks noChangeShapeType="1"/>
          </p:cNvSpPr>
          <p:nvPr/>
        </p:nvSpPr>
        <p:spPr bwMode="auto">
          <a:xfrm>
            <a:off x="5572132" y="3838580"/>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46" name="Line 5126"/>
          <p:cNvSpPr>
            <a:spLocks noChangeShapeType="1"/>
          </p:cNvSpPr>
          <p:nvPr/>
        </p:nvSpPr>
        <p:spPr bwMode="auto">
          <a:xfrm>
            <a:off x="1142976" y="3706337"/>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47" name="Line 5187"/>
          <p:cNvSpPr>
            <a:spLocks noChangeShapeType="1"/>
          </p:cNvSpPr>
          <p:nvPr/>
        </p:nvSpPr>
        <p:spPr bwMode="auto">
          <a:xfrm flipH="1">
            <a:off x="7735914" y="2262182"/>
            <a:ext cx="381000" cy="381000"/>
          </a:xfrm>
          <a:prstGeom prst="line">
            <a:avLst/>
          </a:prstGeom>
          <a:noFill/>
          <a:ln w="25400">
            <a:solidFill>
              <a:schemeClr val="accent2"/>
            </a:solidFill>
            <a:round/>
            <a:headEnd type="triangle" w="med" len="med"/>
            <a:tailEnd type="triangle" w="med" len="med"/>
          </a:ln>
        </p:spPr>
        <p:txBody>
          <a:bodyPr/>
          <a:lstStyle/>
          <a:p>
            <a:endParaRPr lang="es-ES"/>
          </a:p>
        </p:txBody>
      </p:sp>
      <p:sp>
        <p:nvSpPr>
          <p:cNvPr id="49" name="Line 5185"/>
          <p:cNvSpPr>
            <a:spLocks noChangeShapeType="1"/>
          </p:cNvSpPr>
          <p:nvPr/>
        </p:nvSpPr>
        <p:spPr bwMode="auto">
          <a:xfrm rot="-600000">
            <a:off x="6813564" y="2333620"/>
            <a:ext cx="304800" cy="381000"/>
          </a:xfrm>
          <a:prstGeom prst="line">
            <a:avLst/>
          </a:prstGeom>
          <a:noFill/>
          <a:ln w="25400">
            <a:solidFill>
              <a:schemeClr val="accent2"/>
            </a:solidFill>
            <a:round/>
            <a:headEnd type="triangle" w="med" len="med"/>
            <a:tailEnd type="triangle" w="med" len="med"/>
          </a:ln>
        </p:spPr>
        <p:txBody>
          <a:bodyPr/>
          <a:lstStyle/>
          <a:p>
            <a:endParaRPr lang="es-ES"/>
          </a:p>
        </p:txBody>
      </p:sp>
      <p:sp>
        <p:nvSpPr>
          <p:cNvPr id="50" name="Text Box 5190"/>
          <p:cNvSpPr txBox="1">
            <a:spLocks noChangeArrowheads="1"/>
          </p:cNvSpPr>
          <p:nvPr/>
        </p:nvSpPr>
        <p:spPr bwMode="auto">
          <a:xfrm>
            <a:off x="6715140" y="1452550"/>
            <a:ext cx="314510" cy="264688"/>
          </a:xfrm>
          <a:prstGeom prst="rect">
            <a:avLst/>
          </a:prstGeom>
          <a:noFill/>
          <a:ln w="12700">
            <a:noFill/>
            <a:miter lim="800000"/>
            <a:headEnd/>
            <a:tailEnd/>
          </a:ln>
        </p:spPr>
        <p:txBody>
          <a:bodyPr wrap="none">
            <a:spAutoFit/>
          </a:bodyPr>
          <a:lstStyle/>
          <a:p>
            <a:pPr eaLnBrk="0" hangingPunct="0">
              <a:lnSpc>
                <a:spcPct val="80000"/>
              </a:lnSpc>
            </a:pPr>
            <a:r>
              <a:rPr lang="es-ES" sz="1400" b="1" dirty="0"/>
              <a:t>D</a:t>
            </a:r>
          </a:p>
        </p:txBody>
      </p:sp>
      <p:pic>
        <p:nvPicPr>
          <p:cNvPr id="51" name="Picture 17"/>
          <p:cNvPicPr>
            <a:picLocks noChangeArrowheads="1"/>
          </p:cNvPicPr>
          <p:nvPr/>
        </p:nvPicPr>
        <p:blipFill>
          <a:blip r:embed="rId4" cstate="print"/>
          <a:srcRect/>
          <a:stretch>
            <a:fillRect/>
          </a:stretch>
        </p:blipFill>
        <p:spPr bwMode="auto">
          <a:xfrm>
            <a:off x="7072330" y="1142984"/>
            <a:ext cx="642942" cy="428628"/>
          </a:xfrm>
          <a:prstGeom prst="rect">
            <a:avLst/>
          </a:prstGeom>
          <a:noFill/>
          <a:ln w="12700">
            <a:noFill/>
            <a:miter lim="800000"/>
            <a:headEnd/>
            <a:tailEnd/>
          </a:ln>
        </p:spPr>
      </p:pic>
      <p:pic>
        <p:nvPicPr>
          <p:cNvPr id="52" name="Picture 17"/>
          <p:cNvPicPr>
            <a:picLocks noChangeArrowheads="1"/>
          </p:cNvPicPr>
          <p:nvPr/>
        </p:nvPicPr>
        <p:blipFill>
          <a:blip r:embed="rId4" cstate="print"/>
          <a:srcRect/>
          <a:stretch>
            <a:fillRect/>
          </a:stretch>
        </p:blipFill>
        <p:spPr bwMode="auto">
          <a:xfrm>
            <a:off x="7143768" y="2643182"/>
            <a:ext cx="642942" cy="428628"/>
          </a:xfrm>
          <a:prstGeom prst="rect">
            <a:avLst/>
          </a:prstGeom>
          <a:noFill/>
          <a:ln w="12700">
            <a:noFill/>
            <a:miter lim="800000"/>
            <a:headEnd/>
            <a:tailEnd/>
          </a:ln>
        </p:spPr>
      </p:pic>
      <p:pic>
        <p:nvPicPr>
          <p:cNvPr id="53" name="Picture 17"/>
          <p:cNvPicPr>
            <a:picLocks noChangeArrowheads="1"/>
          </p:cNvPicPr>
          <p:nvPr/>
        </p:nvPicPr>
        <p:blipFill>
          <a:blip r:embed="rId4" cstate="print"/>
          <a:srcRect/>
          <a:stretch>
            <a:fillRect/>
          </a:stretch>
        </p:blipFill>
        <p:spPr bwMode="auto">
          <a:xfrm>
            <a:off x="7929586" y="1857364"/>
            <a:ext cx="642942" cy="428628"/>
          </a:xfrm>
          <a:prstGeom prst="rect">
            <a:avLst/>
          </a:prstGeom>
          <a:noFill/>
          <a:ln w="12700">
            <a:noFill/>
            <a:miter lim="800000"/>
            <a:headEnd/>
            <a:tailEnd/>
          </a:ln>
        </p:spPr>
      </p:pic>
      <p:pic>
        <p:nvPicPr>
          <p:cNvPr id="54" name="Picture 17"/>
          <p:cNvPicPr>
            <a:picLocks noChangeArrowheads="1"/>
          </p:cNvPicPr>
          <p:nvPr/>
        </p:nvPicPr>
        <p:blipFill>
          <a:blip r:embed="rId4" cstate="print"/>
          <a:srcRect/>
          <a:stretch>
            <a:fillRect/>
          </a:stretch>
        </p:blipFill>
        <p:spPr bwMode="auto">
          <a:xfrm>
            <a:off x="6357950" y="1928802"/>
            <a:ext cx="642942" cy="428628"/>
          </a:xfrm>
          <a:prstGeom prst="rect">
            <a:avLst/>
          </a:prstGeom>
          <a:noFill/>
          <a:ln w="12700">
            <a:noFill/>
            <a:miter lim="800000"/>
            <a:headEnd/>
            <a:tailEnd/>
          </a:ln>
        </p:spPr>
      </p:pic>
      <p:pic>
        <p:nvPicPr>
          <p:cNvPr id="55" name="Picture 17"/>
          <p:cNvPicPr>
            <a:picLocks noChangeArrowheads="1"/>
          </p:cNvPicPr>
          <p:nvPr/>
        </p:nvPicPr>
        <p:blipFill>
          <a:blip r:embed="rId4" cstate="print"/>
          <a:srcRect/>
          <a:stretch>
            <a:fillRect/>
          </a:stretch>
        </p:blipFill>
        <p:spPr bwMode="auto">
          <a:xfrm>
            <a:off x="3286116" y="1000108"/>
            <a:ext cx="642942" cy="428628"/>
          </a:xfrm>
          <a:prstGeom prst="rect">
            <a:avLst/>
          </a:prstGeom>
          <a:noFill/>
          <a:ln w="12700">
            <a:noFill/>
            <a:miter lim="800000"/>
            <a:headEnd/>
            <a:tailEnd/>
          </a:ln>
        </p:spPr>
      </p:pic>
      <p:pic>
        <p:nvPicPr>
          <p:cNvPr id="56" name="Picture 17"/>
          <p:cNvPicPr>
            <a:picLocks noChangeArrowheads="1"/>
          </p:cNvPicPr>
          <p:nvPr/>
        </p:nvPicPr>
        <p:blipFill>
          <a:blip r:embed="rId4" cstate="print"/>
          <a:srcRect/>
          <a:stretch>
            <a:fillRect/>
          </a:stretch>
        </p:blipFill>
        <p:spPr bwMode="auto">
          <a:xfrm>
            <a:off x="3286116" y="6215082"/>
            <a:ext cx="642942" cy="428628"/>
          </a:xfrm>
          <a:prstGeom prst="rect">
            <a:avLst/>
          </a:prstGeom>
          <a:noFill/>
          <a:ln w="12700">
            <a:noFill/>
            <a:miter lim="800000"/>
            <a:headEnd/>
            <a:tailEnd/>
          </a:ln>
        </p:spPr>
      </p:pic>
      <p:pic>
        <p:nvPicPr>
          <p:cNvPr id="57" name="Picture 17"/>
          <p:cNvPicPr>
            <a:picLocks noChangeArrowheads="1"/>
          </p:cNvPicPr>
          <p:nvPr/>
        </p:nvPicPr>
        <p:blipFill>
          <a:blip r:embed="rId4" cstate="print"/>
          <a:srcRect/>
          <a:stretch>
            <a:fillRect/>
          </a:stretch>
        </p:blipFill>
        <p:spPr bwMode="auto">
          <a:xfrm>
            <a:off x="6215074" y="3571876"/>
            <a:ext cx="642942" cy="428628"/>
          </a:xfrm>
          <a:prstGeom prst="rect">
            <a:avLst/>
          </a:prstGeom>
          <a:noFill/>
          <a:ln w="12700">
            <a:noFill/>
            <a:miter lim="800000"/>
            <a:headEnd/>
            <a:tailEnd/>
          </a:ln>
        </p:spPr>
      </p:pic>
      <p:pic>
        <p:nvPicPr>
          <p:cNvPr id="58" name="Picture 17"/>
          <p:cNvPicPr>
            <a:picLocks noChangeArrowheads="1"/>
          </p:cNvPicPr>
          <p:nvPr/>
        </p:nvPicPr>
        <p:blipFill>
          <a:blip r:embed="rId4" cstate="print"/>
          <a:srcRect/>
          <a:stretch>
            <a:fillRect/>
          </a:stretch>
        </p:blipFill>
        <p:spPr bwMode="auto">
          <a:xfrm>
            <a:off x="357158" y="3571876"/>
            <a:ext cx="642942" cy="428628"/>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Oval 53"/>
          <p:cNvSpPr>
            <a:spLocks noChangeArrowheads="1"/>
          </p:cNvSpPr>
          <p:nvPr/>
        </p:nvSpPr>
        <p:spPr bwMode="auto">
          <a:xfrm>
            <a:off x="1835150" y="2276475"/>
            <a:ext cx="3382963" cy="3382963"/>
          </a:xfrm>
          <a:prstGeom prst="ellipse">
            <a:avLst/>
          </a:prstGeom>
          <a:noFill/>
          <a:ln w="19050">
            <a:solidFill>
              <a:schemeClr val="tx1"/>
            </a:solidFill>
            <a:round/>
            <a:headEnd/>
            <a:tailEnd/>
          </a:ln>
        </p:spPr>
        <p:txBody>
          <a:bodyPr wrap="none" anchor="ctr"/>
          <a:lstStyle/>
          <a:p>
            <a:endParaRPr lang="es-ES"/>
          </a:p>
        </p:txBody>
      </p:sp>
      <p:sp>
        <p:nvSpPr>
          <p:cNvPr id="23556" name="Text Box 4"/>
          <p:cNvSpPr txBox="1">
            <a:spLocks noChangeArrowheads="1"/>
          </p:cNvSpPr>
          <p:nvPr/>
        </p:nvSpPr>
        <p:spPr bwMode="auto">
          <a:xfrm>
            <a:off x="539750" y="331788"/>
            <a:ext cx="8175625" cy="486287"/>
          </a:xfrm>
          <a:prstGeom prst="rect">
            <a:avLst/>
          </a:prstGeom>
          <a:noFill/>
          <a:ln w="12700">
            <a:noFill/>
            <a:miter lim="800000"/>
            <a:headEnd/>
            <a:tailEnd/>
          </a:ln>
        </p:spPr>
        <p:txBody>
          <a:bodyPr>
            <a:spAutoFit/>
          </a:bodyPr>
          <a:lstStyle/>
          <a:p>
            <a:pPr algn="ctr" eaLnBrk="0" hangingPunct="0">
              <a:lnSpc>
                <a:spcPct val="80000"/>
              </a:lnSpc>
            </a:pPr>
            <a:r>
              <a:rPr lang="es-ES_tradnl" sz="3200" dirty="0"/>
              <a:t>Funcionamiento </a:t>
            </a:r>
            <a:r>
              <a:rPr lang="es-ES_tradnl" sz="3200" dirty="0" smtClean="0"/>
              <a:t>del anillo anterior</a:t>
            </a:r>
            <a:endParaRPr lang="es-ES" sz="3200" dirty="0"/>
          </a:p>
        </p:txBody>
      </p:sp>
      <p:sp>
        <p:nvSpPr>
          <p:cNvPr id="1115141" name="Line 5"/>
          <p:cNvSpPr>
            <a:spLocks noChangeShapeType="1"/>
          </p:cNvSpPr>
          <p:nvPr/>
        </p:nvSpPr>
        <p:spPr bwMode="auto">
          <a:xfrm rot="-2700000">
            <a:off x="3589627" y="4699866"/>
            <a:ext cx="1549559" cy="51696"/>
          </a:xfrm>
          <a:prstGeom prst="line">
            <a:avLst/>
          </a:prstGeom>
          <a:noFill/>
          <a:ln w="25400">
            <a:solidFill>
              <a:schemeClr val="accent2"/>
            </a:solidFill>
            <a:round/>
            <a:headEnd type="triangle" w="sm" len="med"/>
            <a:tailEnd type="none" w="sm" len="med"/>
          </a:ln>
        </p:spPr>
        <p:txBody>
          <a:bodyPr/>
          <a:lstStyle/>
          <a:p>
            <a:endParaRPr lang="es-ES"/>
          </a:p>
        </p:txBody>
      </p:sp>
      <p:sp>
        <p:nvSpPr>
          <p:cNvPr id="1115142" name="Line 6"/>
          <p:cNvSpPr>
            <a:spLocks noChangeShapeType="1"/>
          </p:cNvSpPr>
          <p:nvPr/>
        </p:nvSpPr>
        <p:spPr bwMode="auto">
          <a:xfrm rot="18900000" flipH="1">
            <a:off x="4276274" y="2497353"/>
            <a:ext cx="94171" cy="1223137"/>
          </a:xfrm>
          <a:prstGeom prst="line">
            <a:avLst/>
          </a:prstGeom>
          <a:noFill/>
          <a:ln w="25400">
            <a:solidFill>
              <a:schemeClr val="accent2"/>
            </a:solidFill>
            <a:round/>
            <a:headEnd type="none" w="sm" len="med"/>
            <a:tailEnd type="triangle" w="sm" len="med"/>
          </a:ln>
        </p:spPr>
        <p:txBody>
          <a:bodyPr/>
          <a:lstStyle/>
          <a:p>
            <a:endParaRPr lang="es-ES"/>
          </a:p>
        </p:txBody>
      </p:sp>
      <p:sp>
        <p:nvSpPr>
          <p:cNvPr id="1115143" name="Line 7"/>
          <p:cNvSpPr>
            <a:spLocks noChangeShapeType="1"/>
          </p:cNvSpPr>
          <p:nvPr/>
        </p:nvSpPr>
        <p:spPr bwMode="auto">
          <a:xfrm>
            <a:off x="5534025" y="1704975"/>
            <a:ext cx="4968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115144" name="Text Box 8"/>
          <p:cNvSpPr txBox="1">
            <a:spLocks noChangeArrowheads="1"/>
          </p:cNvSpPr>
          <p:nvPr/>
        </p:nvSpPr>
        <p:spPr bwMode="auto">
          <a:xfrm>
            <a:off x="6049963" y="1557338"/>
            <a:ext cx="1876425" cy="304800"/>
          </a:xfrm>
          <a:prstGeom prst="rect">
            <a:avLst/>
          </a:prstGeom>
          <a:noFill/>
          <a:ln w="12700">
            <a:noFill/>
            <a:miter lim="800000"/>
            <a:headEnd/>
            <a:tailEnd/>
          </a:ln>
        </p:spPr>
        <p:txBody>
          <a:bodyPr wrap="none">
            <a:spAutoFit/>
          </a:bodyPr>
          <a:lstStyle/>
          <a:p>
            <a:pPr eaLnBrk="0" hangingPunct="0"/>
            <a:r>
              <a:rPr lang="es-ES" sz="1400" b="1"/>
              <a:t>STM-1 (155,52 Mb/s)</a:t>
            </a:r>
          </a:p>
        </p:txBody>
      </p:sp>
      <p:sp>
        <p:nvSpPr>
          <p:cNvPr id="1115145" name="Line 9"/>
          <p:cNvSpPr>
            <a:spLocks noChangeShapeType="1"/>
          </p:cNvSpPr>
          <p:nvPr/>
        </p:nvSpPr>
        <p:spPr bwMode="auto">
          <a:xfrm rot="-2700000">
            <a:off x="1657972" y="3051943"/>
            <a:ext cx="1737979" cy="81529"/>
          </a:xfrm>
          <a:prstGeom prst="line">
            <a:avLst/>
          </a:prstGeom>
          <a:noFill/>
          <a:ln w="25400">
            <a:solidFill>
              <a:schemeClr val="accent2"/>
            </a:solidFill>
            <a:round/>
            <a:headEnd type="none" w="sm" len="med"/>
            <a:tailEnd type="triangle" w="sm" len="med"/>
          </a:ln>
        </p:spPr>
        <p:txBody>
          <a:bodyPr/>
          <a:lstStyle/>
          <a:p>
            <a:endParaRPr lang="es-ES"/>
          </a:p>
        </p:txBody>
      </p:sp>
      <p:sp>
        <p:nvSpPr>
          <p:cNvPr id="1115146" name="Line 10"/>
          <p:cNvSpPr>
            <a:spLocks noChangeShapeType="1"/>
          </p:cNvSpPr>
          <p:nvPr/>
        </p:nvSpPr>
        <p:spPr bwMode="auto">
          <a:xfrm rot="18900000" flipH="1">
            <a:off x="2317205" y="4093066"/>
            <a:ext cx="75939" cy="1400808"/>
          </a:xfrm>
          <a:prstGeom prst="line">
            <a:avLst/>
          </a:prstGeom>
          <a:noFill/>
          <a:ln w="25400">
            <a:solidFill>
              <a:schemeClr val="accent2"/>
            </a:solidFill>
            <a:round/>
            <a:headEnd type="triangle" w="sm" len="med"/>
            <a:tailEnd type="none" w="sm" len="med"/>
          </a:ln>
        </p:spPr>
        <p:txBody>
          <a:bodyPr/>
          <a:lstStyle/>
          <a:p>
            <a:endParaRPr lang="es-ES"/>
          </a:p>
        </p:txBody>
      </p:sp>
      <p:sp>
        <p:nvSpPr>
          <p:cNvPr id="1115147" name="Line 11"/>
          <p:cNvSpPr>
            <a:spLocks noChangeShapeType="1"/>
          </p:cNvSpPr>
          <p:nvPr/>
        </p:nvSpPr>
        <p:spPr bwMode="auto">
          <a:xfrm>
            <a:off x="3884606" y="1719253"/>
            <a:ext cx="0" cy="352425"/>
          </a:xfrm>
          <a:prstGeom prst="line">
            <a:avLst/>
          </a:prstGeom>
          <a:noFill/>
          <a:ln w="25400">
            <a:solidFill>
              <a:schemeClr val="accent2"/>
            </a:solidFill>
            <a:round/>
            <a:headEnd type="none" w="sm" len="med"/>
            <a:tailEnd type="triangle" w="sm" len="med"/>
          </a:ln>
        </p:spPr>
        <p:txBody>
          <a:bodyPr/>
          <a:lstStyle/>
          <a:p>
            <a:endParaRPr lang="es-ES"/>
          </a:p>
        </p:txBody>
      </p:sp>
      <p:sp>
        <p:nvSpPr>
          <p:cNvPr id="23605" name="Text Box 13"/>
          <p:cNvSpPr txBox="1">
            <a:spLocks noChangeArrowheads="1"/>
          </p:cNvSpPr>
          <p:nvPr/>
        </p:nvSpPr>
        <p:spPr bwMode="auto">
          <a:xfrm>
            <a:off x="3714744" y="1523989"/>
            <a:ext cx="312738" cy="261937"/>
          </a:xfrm>
          <a:prstGeom prst="rect">
            <a:avLst/>
          </a:prstGeom>
          <a:noFill/>
          <a:ln w="12700">
            <a:noFill/>
            <a:miter lim="800000"/>
            <a:headEnd/>
            <a:tailEnd/>
          </a:ln>
        </p:spPr>
        <p:txBody>
          <a:bodyPr wrap="none">
            <a:spAutoFit/>
          </a:bodyPr>
          <a:lstStyle/>
          <a:p>
            <a:pPr eaLnBrk="0" hangingPunct="0">
              <a:lnSpc>
                <a:spcPct val="80000"/>
              </a:lnSpc>
            </a:pPr>
            <a:r>
              <a:rPr lang="es-ES" sz="1400" b="1" dirty="0"/>
              <a:t>A</a:t>
            </a:r>
          </a:p>
        </p:txBody>
      </p:sp>
      <p:sp>
        <p:nvSpPr>
          <p:cNvPr id="23606" name="Text Box 14"/>
          <p:cNvSpPr txBox="1">
            <a:spLocks noChangeArrowheads="1"/>
          </p:cNvSpPr>
          <p:nvPr/>
        </p:nvSpPr>
        <p:spPr bwMode="auto">
          <a:xfrm>
            <a:off x="5973774" y="3595691"/>
            <a:ext cx="312738" cy="261937"/>
          </a:xfrm>
          <a:prstGeom prst="rect">
            <a:avLst/>
          </a:prstGeom>
          <a:noFill/>
          <a:ln w="12700">
            <a:noFill/>
            <a:miter lim="800000"/>
            <a:headEnd/>
            <a:tailEnd/>
          </a:ln>
        </p:spPr>
        <p:txBody>
          <a:bodyPr wrap="none">
            <a:spAutoFit/>
          </a:bodyPr>
          <a:lstStyle/>
          <a:p>
            <a:pPr eaLnBrk="0" hangingPunct="0">
              <a:lnSpc>
                <a:spcPct val="80000"/>
              </a:lnSpc>
            </a:pPr>
            <a:r>
              <a:rPr lang="es-ES" sz="1400" b="1" dirty="0"/>
              <a:t>A</a:t>
            </a:r>
          </a:p>
        </p:txBody>
      </p:sp>
      <p:sp>
        <p:nvSpPr>
          <p:cNvPr id="1115151" name="Line 15"/>
          <p:cNvSpPr>
            <a:spLocks noChangeShapeType="1"/>
          </p:cNvSpPr>
          <p:nvPr/>
        </p:nvSpPr>
        <p:spPr bwMode="auto">
          <a:xfrm>
            <a:off x="5640760" y="3709989"/>
            <a:ext cx="360000" cy="4763"/>
          </a:xfrm>
          <a:prstGeom prst="line">
            <a:avLst/>
          </a:prstGeom>
          <a:noFill/>
          <a:ln w="25400">
            <a:solidFill>
              <a:schemeClr val="accent2"/>
            </a:solidFill>
            <a:round/>
            <a:headEnd type="none" w="sm" len="med"/>
            <a:tailEnd type="triangle" w="sm" len="med"/>
          </a:ln>
        </p:spPr>
        <p:txBody>
          <a:bodyPr/>
          <a:lstStyle/>
          <a:p>
            <a:endParaRPr lang="es-ES"/>
          </a:p>
        </p:txBody>
      </p:sp>
      <p:sp>
        <p:nvSpPr>
          <p:cNvPr id="1115152" name="Line 16"/>
          <p:cNvSpPr>
            <a:spLocks noChangeShapeType="1"/>
          </p:cNvSpPr>
          <p:nvPr/>
        </p:nvSpPr>
        <p:spPr bwMode="auto">
          <a:xfrm>
            <a:off x="5640760" y="3795714"/>
            <a:ext cx="360000" cy="4763"/>
          </a:xfrm>
          <a:prstGeom prst="line">
            <a:avLst/>
          </a:prstGeom>
          <a:noFill/>
          <a:ln w="25400">
            <a:solidFill>
              <a:schemeClr val="accent2"/>
            </a:solidFill>
            <a:round/>
            <a:headEnd type="triangle" w="sm" len="med"/>
            <a:tailEnd type="none" w="sm" len="med"/>
          </a:ln>
        </p:spPr>
        <p:txBody>
          <a:bodyPr/>
          <a:lstStyle/>
          <a:p>
            <a:endParaRPr lang="es-ES"/>
          </a:p>
        </p:txBody>
      </p:sp>
      <p:sp>
        <p:nvSpPr>
          <p:cNvPr id="1115153" name="Line 17"/>
          <p:cNvSpPr>
            <a:spLocks noChangeShapeType="1"/>
          </p:cNvSpPr>
          <p:nvPr/>
        </p:nvSpPr>
        <p:spPr bwMode="auto">
          <a:xfrm>
            <a:off x="3794112" y="1714491"/>
            <a:ext cx="0" cy="352425"/>
          </a:xfrm>
          <a:prstGeom prst="line">
            <a:avLst/>
          </a:prstGeom>
          <a:noFill/>
          <a:ln w="25400">
            <a:solidFill>
              <a:schemeClr val="accent2"/>
            </a:solidFill>
            <a:round/>
            <a:headEnd type="triangle" w="sm" len="med"/>
            <a:tailEnd type="none" w="sm" len="med"/>
          </a:ln>
        </p:spPr>
        <p:txBody>
          <a:bodyPr/>
          <a:lstStyle/>
          <a:p>
            <a:endParaRPr lang="es-ES"/>
          </a:p>
        </p:txBody>
      </p:sp>
      <p:sp>
        <p:nvSpPr>
          <p:cNvPr id="1115154" name="Text Box 18"/>
          <p:cNvSpPr txBox="1">
            <a:spLocks noChangeArrowheads="1"/>
          </p:cNvSpPr>
          <p:nvPr/>
        </p:nvSpPr>
        <p:spPr bwMode="auto">
          <a:xfrm>
            <a:off x="5029200" y="5191125"/>
            <a:ext cx="3719513" cy="942975"/>
          </a:xfrm>
          <a:prstGeom prst="rect">
            <a:avLst/>
          </a:prstGeom>
          <a:noFill/>
          <a:ln w="12700">
            <a:noFill/>
            <a:miter lim="800000"/>
            <a:headEnd/>
            <a:tailEnd/>
          </a:ln>
        </p:spPr>
        <p:txBody>
          <a:bodyPr>
            <a:spAutoFit/>
          </a:bodyPr>
          <a:lstStyle/>
          <a:p>
            <a:pPr algn="ctr" eaLnBrk="0" hangingPunct="0"/>
            <a:r>
              <a:rPr lang="es-ES" sz="1400" b="1" dirty="0"/>
              <a:t>Con una sola fibra en el anillo se tiene comunicación full dúplex. Pero si la fibra se rompe todos los circuitos caen, la red no es resistente a fallos</a:t>
            </a:r>
          </a:p>
        </p:txBody>
      </p:sp>
      <p:sp>
        <p:nvSpPr>
          <p:cNvPr id="1115155" name="Line 19"/>
          <p:cNvSpPr>
            <a:spLocks noChangeShapeType="1"/>
          </p:cNvSpPr>
          <p:nvPr/>
        </p:nvSpPr>
        <p:spPr bwMode="auto">
          <a:xfrm rot="5400000">
            <a:off x="5819783" y="3824291"/>
            <a:ext cx="0" cy="352425"/>
          </a:xfrm>
          <a:prstGeom prst="line">
            <a:avLst/>
          </a:prstGeom>
          <a:noFill/>
          <a:ln w="25400">
            <a:solidFill>
              <a:srgbClr val="FF0000"/>
            </a:solidFill>
            <a:round/>
            <a:headEnd type="none" w="sm" len="med"/>
            <a:tailEnd type="triangle" w="sm" len="med"/>
          </a:ln>
        </p:spPr>
        <p:txBody>
          <a:bodyPr/>
          <a:lstStyle/>
          <a:p>
            <a:endParaRPr lang="es-ES"/>
          </a:p>
        </p:txBody>
      </p:sp>
      <p:sp>
        <p:nvSpPr>
          <p:cNvPr id="1115156" name="Line 20"/>
          <p:cNvSpPr>
            <a:spLocks noChangeShapeType="1"/>
          </p:cNvSpPr>
          <p:nvPr/>
        </p:nvSpPr>
        <p:spPr bwMode="auto">
          <a:xfrm rot="18900000" flipH="1">
            <a:off x="4321842" y="2092704"/>
            <a:ext cx="79930" cy="1541290"/>
          </a:xfrm>
          <a:prstGeom prst="line">
            <a:avLst/>
          </a:prstGeom>
          <a:noFill/>
          <a:ln w="25400">
            <a:solidFill>
              <a:srgbClr val="00FF00"/>
            </a:solidFill>
            <a:round/>
            <a:headEnd type="none" w="sm" len="med"/>
            <a:tailEnd type="triangle" w="sm" len="med"/>
          </a:ln>
        </p:spPr>
        <p:txBody>
          <a:bodyPr/>
          <a:lstStyle/>
          <a:p>
            <a:endParaRPr lang="es-ES"/>
          </a:p>
        </p:txBody>
      </p:sp>
      <p:sp>
        <p:nvSpPr>
          <p:cNvPr id="1115157" name="Line 21"/>
          <p:cNvSpPr>
            <a:spLocks noChangeShapeType="1"/>
          </p:cNvSpPr>
          <p:nvPr/>
        </p:nvSpPr>
        <p:spPr bwMode="auto">
          <a:xfrm rot="-2700000">
            <a:off x="3711443" y="4834944"/>
            <a:ext cx="1556814" cy="72412"/>
          </a:xfrm>
          <a:prstGeom prst="line">
            <a:avLst/>
          </a:prstGeom>
          <a:noFill/>
          <a:ln w="25400">
            <a:solidFill>
              <a:srgbClr val="00FF00"/>
            </a:solidFill>
            <a:round/>
            <a:headEnd type="triangle" w="sm" len="med"/>
            <a:tailEnd type="none" w="sm" len="med"/>
          </a:ln>
        </p:spPr>
        <p:txBody>
          <a:bodyPr/>
          <a:lstStyle/>
          <a:p>
            <a:endParaRPr lang="es-ES"/>
          </a:p>
        </p:txBody>
      </p:sp>
      <p:sp>
        <p:nvSpPr>
          <p:cNvPr id="1115158" name="Line 22"/>
          <p:cNvSpPr>
            <a:spLocks noChangeShapeType="1"/>
          </p:cNvSpPr>
          <p:nvPr/>
        </p:nvSpPr>
        <p:spPr bwMode="auto">
          <a:xfrm>
            <a:off x="3428992" y="5791217"/>
            <a:ext cx="0" cy="352425"/>
          </a:xfrm>
          <a:prstGeom prst="line">
            <a:avLst/>
          </a:prstGeom>
          <a:noFill/>
          <a:ln w="25400">
            <a:solidFill>
              <a:srgbClr val="FF0000"/>
            </a:solidFill>
            <a:round/>
            <a:headEnd type="none" w="sm" len="med"/>
            <a:tailEnd type="triangle" w="sm" len="med"/>
          </a:ln>
        </p:spPr>
        <p:txBody>
          <a:bodyPr/>
          <a:lstStyle/>
          <a:p>
            <a:endParaRPr lang="es-ES"/>
          </a:p>
        </p:txBody>
      </p:sp>
      <p:sp>
        <p:nvSpPr>
          <p:cNvPr id="1115159" name="Line 23"/>
          <p:cNvSpPr>
            <a:spLocks noChangeShapeType="1"/>
          </p:cNvSpPr>
          <p:nvPr/>
        </p:nvSpPr>
        <p:spPr bwMode="auto">
          <a:xfrm>
            <a:off x="3352800" y="5786454"/>
            <a:ext cx="0" cy="352425"/>
          </a:xfrm>
          <a:prstGeom prst="line">
            <a:avLst/>
          </a:prstGeom>
          <a:noFill/>
          <a:ln w="25400">
            <a:solidFill>
              <a:srgbClr val="FF0000"/>
            </a:solidFill>
            <a:round/>
            <a:headEnd type="triangle" w="sm" len="med"/>
            <a:tailEnd type="none" w="sm" len="med"/>
          </a:ln>
        </p:spPr>
        <p:txBody>
          <a:bodyPr/>
          <a:lstStyle/>
          <a:p>
            <a:endParaRPr lang="es-ES"/>
          </a:p>
        </p:txBody>
      </p:sp>
      <p:sp>
        <p:nvSpPr>
          <p:cNvPr id="23603" name="Text Box 25"/>
          <p:cNvSpPr txBox="1">
            <a:spLocks noChangeArrowheads="1"/>
          </p:cNvSpPr>
          <p:nvPr/>
        </p:nvSpPr>
        <p:spPr bwMode="auto">
          <a:xfrm>
            <a:off x="5973774" y="3857628"/>
            <a:ext cx="312738" cy="261938"/>
          </a:xfrm>
          <a:prstGeom prst="rect">
            <a:avLst/>
          </a:prstGeom>
          <a:noFill/>
          <a:ln w="12700">
            <a:noFill/>
            <a:miter lim="800000"/>
            <a:headEnd/>
            <a:tailEnd/>
          </a:ln>
        </p:spPr>
        <p:txBody>
          <a:bodyPr wrap="none">
            <a:spAutoFit/>
          </a:bodyPr>
          <a:lstStyle/>
          <a:p>
            <a:pPr eaLnBrk="0" hangingPunct="0">
              <a:lnSpc>
                <a:spcPct val="80000"/>
              </a:lnSpc>
            </a:pPr>
            <a:r>
              <a:rPr lang="es-ES" sz="1400" b="1" dirty="0"/>
              <a:t>B</a:t>
            </a:r>
          </a:p>
        </p:txBody>
      </p:sp>
      <p:sp>
        <p:nvSpPr>
          <p:cNvPr id="23604" name="Text Box 26"/>
          <p:cNvSpPr txBox="1">
            <a:spLocks noChangeArrowheads="1"/>
          </p:cNvSpPr>
          <p:nvPr/>
        </p:nvSpPr>
        <p:spPr bwMode="auto">
          <a:xfrm>
            <a:off x="3259130" y="6096020"/>
            <a:ext cx="312738" cy="261938"/>
          </a:xfrm>
          <a:prstGeom prst="rect">
            <a:avLst/>
          </a:prstGeom>
          <a:noFill/>
          <a:ln w="12700">
            <a:noFill/>
            <a:miter lim="800000"/>
            <a:headEnd/>
            <a:tailEnd/>
          </a:ln>
        </p:spPr>
        <p:txBody>
          <a:bodyPr wrap="none">
            <a:spAutoFit/>
          </a:bodyPr>
          <a:lstStyle/>
          <a:p>
            <a:pPr eaLnBrk="0" hangingPunct="0">
              <a:lnSpc>
                <a:spcPct val="80000"/>
              </a:lnSpc>
            </a:pPr>
            <a:r>
              <a:rPr lang="es-ES" sz="1400" b="1" dirty="0"/>
              <a:t>B</a:t>
            </a:r>
          </a:p>
        </p:txBody>
      </p:sp>
      <p:sp>
        <p:nvSpPr>
          <p:cNvPr id="1115163" name="Line 27"/>
          <p:cNvSpPr>
            <a:spLocks noChangeShapeType="1"/>
          </p:cNvSpPr>
          <p:nvPr/>
        </p:nvSpPr>
        <p:spPr bwMode="auto">
          <a:xfrm rot="18900000" flipH="1">
            <a:off x="2234300" y="4209965"/>
            <a:ext cx="78344" cy="1563436"/>
          </a:xfrm>
          <a:prstGeom prst="line">
            <a:avLst/>
          </a:prstGeom>
          <a:noFill/>
          <a:ln w="25400">
            <a:solidFill>
              <a:srgbClr val="00FF00"/>
            </a:solidFill>
            <a:round/>
            <a:headEnd type="triangle" w="sm" len="med"/>
            <a:tailEnd type="none" w="sm" len="med"/>
          </a:ln>
        </p:spPr>
        <p:txBody>
          <a:bodyPr/>
          <a:lstStyle/>
          <a:p>
            <a:endParaRPr lang="es-ES"/>
          </a:p>
        </p:txBody>
      </p:sp>
      <p:sp>
        <p:nvSpPr>
          <p:cNvPr id="1115164" name="Line 28"/>
          <p:cNvSpPr>
            <a:spLocks noChangeShapeType="1"/>
          </p:cNvSpPr>
          <p:nvPr/>
        </p:nvSpPr>
        <p:spPr bwMode="auto">
          <a:xfrm rot="-2700000">
            <a:off x="1533852" y="2935843"/>
            <a:ext cx="1705261" cy="56841"/>
          </a:xfrm>
          <a:prstGeom prst="line">
            <a:avLst/>
          </a:prstGeom>
          <a:noFill/>
          <a:ln w="25400">
            <a:solidFill>
              <a:srgbClr val="00FF00"/>
            </a:solidFill>
            <a:round/>
            <a:headEnd type="none" w="sm" len="med"/>
            <a:tailEnd type="triangle" w="sm" len="med"/>
          </a:ln>
        </p:spPr>
        <p:txBody>
          <a:bodyPr/>
          <a:lstStyle/>
          <a:p>
            <a:endParaRPr lang="es-ES"/>
          </a:p>
        </p:txBody>
      </p:sp>
      <p:sp>
        <p:nvSpPr>
          <p:cNvPr id="1115165" name="Line 29"/>
          <p:cNvSpPr>
            <a:spLocks noChangeShapeType="1"/>
          </p:cNvSpPr>
          <p:nvPr/>
        </p:nvSpPr>
        <p:spPr bwMode="auto">
          <a:xfrm rot="5400000">
            <a:off x="5857884" y="3752854"/>
            <a:ext cx="0" cy="352425"/>
          </a:xfrm>
          <a:prstGeom prst="line">
            <a:avLst/>
          </a:prstGeom>
          <a:noFill/>
          <a:ln w="25400">
            <a:solidFill>
              <a:srgbClr val="FF0000"/>
            </a:solidFill>
            <a:round/>
            <a:headEnd type="triangle" w="sm" len="med"/>
            <a:tailEnd type="none" w="sm" len="med"/>
          </a:ln>
        </p:spPr>
        <p:txBody>
          <a:bodyPr/>
          <a:lstStyle/>
          <a:p>
            <a:endParaRPr lang="es-ES"/>
          </a:p>
        </p:txBody>
      </p:sp>
      <p:sp>
        <p:nvSpPr>
          <p:cNvPr id="1115166" name="Line 30"/>
          <p:cNvSpPr>
            <a:spLocks noChangeShapeType="1"/>
          </p:cNvSpPr>
          <p:nvPr/>
        </p:nvSpPr>
        <p:spPr bwMode="auto">
          <a:xfrm>
            <a:off x="3081326" y="5786454"/>
            <a:ext cx="0" cy="352425"/>
          </a:xfrm>
          <a:prstGeom prst="line">
            <a:avLst/>
          </a:prstGeom>
          <a:noFill/>
          <a:ln w="25400">
            <a:solidFill>
              <a:srgbClr val="00FF00"/>
            </a:solidFill>
            <a:round/>
            <a:headEnd type="none" w="sm" len="med"/>
            <a:tailEnd type="triangle" w="sm" len="med"/>
          </a:ln>
        </p:spPr>
        <p:txBody>
          <a:bodyPr/>
          <a:lstStyle/>
          <a:p>
            <a:endParaRPr lang="es-ES"/>
          </a:p>
        </p:txBody>
      </p:sp>
      <p:sp>
        <p:nvSpPr>
          <p:cNvPr id="1115167" name="Line 31"/>
          <p:cNvSpPr>
            <a:spLocks noChangeShapeType="1"/>
          </p:cNvSpPr>
          <p:nvPr/>
        </p:nvSpPr>
        <p:spPr bwMode="auto">
          <a:xfrm>
            <a:off x="3000364" y="5786454"/>
            <a:ext cx="0" cy="352425"/>
          </a:xfrm>
          <a:prstGeom prst="line">
            <a:avLst/>
          </a:prstGeom>
          <a:noFill/>
          <a:ln w="25400">
            <a:solidFill>
              <a:srgbClr val="00FF00"/>
            </a:solidFill>
            <a:round/>
            <a:headEnd type="triangle" w="sm" len="med"/>
            <a:tailEnd type="none" w="sm" len="med"/>
          </a:ln>
        </p:spPr>
        <p:txBody>
          <a:bodyPr/>
          <a:lstStyle/>
          <a:p>
            <a:endParaRPr lang="es-ES"/>
          </a:p>
        </p:txBody>
      </p:sp>
      <p:sp>
        <p:nvSpPr>
          <p:cNvPr id="1115168" name="Line 32"/>
          <p:cNvSpPr>
            <a:spLocks noChangeShapeType="1"/>
          </p:cNvSpPr>
          <p:nvPr/>
        </p:nvSpPr>
        <p:spPr bwMode="auto">
          <a:xfrm rot="18900000" flipH="1">
            <a:off x="4310532" y="2339859"/>
            <a:ext cx="100200" cy="1337512"/>
          </a:xfrm>
          <a:prstGeom prst="line">
            <a:avLst/>
          </a:prstGeom>
          <a:noFill/>
          <a:ln w="25400">
            <a:solidFill>
              <a:srgbClr val="FF0000"/>
            </a:solidFill>
            <a:round/>
            <a:headEnd type="none" w="sm" len="med"/>
            <a:tailEnd type="triangle" w="sm" len="med"/>
          </a:ln>
        </p:spPr>
        <p:txBody>
          <a:bodyPr/>
          <a:lstStyle/>
          <a:p>
            <a:endParaRPr lang="es-ES"/>
          </a:p>
        </p:txBody>
      </p:sp>
      <p:sp>
        <p:nvSpPr>
          <p:cNvPr id="1115169" name="Line 33"/>
          <p:cNvSpPr>
            <a:spLocks noChangeShapeType="1"/>
          </p:cNvSpPr>
          <p:nvPr/>
        </p:nvSpPr>
        <p:spPr bwMode="auto">
          <a:xfrm rot="-2700000">
            <a:off x="3650772" y="4747097"/>
            <a:ext cx="1587334" cy="83973"/>
          </a:xfrm>
          <a:prstGeom prst="line">
            <a:avLst/>
          </a:prstGeom>
          <a:noFill/>
          <a:ln w="25400">
            <a:solidFill>
              <a:srgbClr val="FF0000"/>
            </a:solidFill>
            <a:round/>
            <a:headEnd type="triangle" w="sm" len="med"/>
            <a:tailEnd type="none" w="sm" len="med"/>
          </a:ln>
        </p:spPr>
        <p:txBody>
          <a:bodyPr/>
          <a:lstStyle/>
          <a:p>
            <a:endParaRPr lang="es-ES"/>
          </a:p>
        </p:txBody>
      </p:sp>
      <p:sp>
        <p:nvSpPr>
          <p:cNvPr id="1115170" name="Line 34"/>
          <p:cNvSpPr>
            <a:spLocks noChangeShapeType="1"/>
          </p:cNvSpPr>
          <p:nvPr/>
        </p:nvSpPr>
        <p:spPr bwMode="auto">
          <a:xfrm rot="18900000" flipH="1">
            <a:off x="2281227" y="4146023"/>
            <a:ext cx="49737" cy="1484999"/>
          </a:xfrm>
          <a:prstGeom prst="line">
            <a:avLst/>
          </a:prstGeom>
          <a:noFill/>
          <a:ln w="25400">
            <a:solidFill>
              <a:srgbClr val="FF0000"/>
            </a:solidFill>
            <a:round/>
            <a:headEnd type="triangle" w="sm" len="med"/>
            <a:tailEnd type="none" w="sm" len="med"/>
          </a:ln>
        </p:spPr>
        <p:txBody>
          <a:bodyPr/>
          <a:lstStyle/>
          <a:p>
            <a:endParaRPr lang="es-ES"/>
          </a:p>
        </p:txBody>
      </p:sp>
      <p:sp>
        <p:nvSpPr>
          <p:cNvPr id="1115171" name="Line 35"/>
          <p:cNvSpPr>
            <a:spLocks noChangeShapeType="1"/>
          </p:cNvSpPr>
          <p:nvPr/>
        </p:nvSpPr>
        <p:spPr bwMode="auto">
          <a:xfrm rot="-2700000">
            <a:off x="1576809" y="3001588"/>
            <a:ext cx="1754999" cy="71052"/>
          </a:xfrm>
          <a:prstGeom prst="line">
            <a:avLst/>
          </a:prstGeom>
          <a:noFill/>
          <a:ln w="25400">
            <a:solidFill>
              <a:srgbClr val="FF0000"/>
            </a:solidFill>
            <a:round/>
            <a:headEnd type="none" w="sm" len="med"/>
            <a:tailEnd type="triangle" w="sm" len="med"/>
          </a:ln>
        </p:spPr>
        <p:txBody>
          <a:bodyPr/>
          <a:lstStyle/>
          <a:p>
            <a:endParaRPr lang="es-ES"/>
          </a:p>
        </p:txBody>
      </p:sp>
      <p:sp>
        <p:nvSpPr>
          <p:cNvPr id="1115172" name="Line 36"/>
          <p:cNvSpPr>
            <a:spLocks noChangeShapeType="1"/>
          </p:cNvSpPr>
          <p:nvPr/>
        </p:nvSpPr>
        <p:spPr bwMode="auto">
          <a:xfrm>
            <a:off x="1068728" y="3924303"/>
            <a:ext cx="360000" cy="4763"/>
          </a:xfrm>
          <a:prstGeom prst="line">
            <a:avLst/>
          </a:prstGeom>
          <a:noFill/>
          <a:ln w="25400">
            <a:solidFill>
              <a:srgbClr val="00FF00"/>
            </a:solidFill>
            <a:round/>
            <a:headEnd type="none" w="sm" len="med"/>
            <a:tailEnd type="triangle" w="sm" len="med"/>
          </a:ln>
        </p:spPr>
        <p:txBody>
          <a:bodyPr/>
          <a:lstStyle/>
          <a:p>
            <a:endParaRPr lang="es-ES"/>
          </a:p>
        </p:txBody>
      </p:sp>
      <p:sp>
        <p:nvSpPr>
          <p:cNvPr id="1115173" name="Line 37"/>
          <p:cNvSpPr>
            <a:spLocks noChangeShapeType="1"/>
          </p:cNvSpPr>
          <p:nvPr/>
        </p:nvSpPr>
        <p:spPr bwMode="auto">
          <a:xfrm>
            <a:off x="1068728" y="4029075"/>
            <a:ext cx="360000" cy="4763"/>
          </a:xfrm>
          <a:prstGeom prst="line">
            <a:avLst/>
          </a:prstGeom>
          <a:noFill/>
          <a:ln w="25400">
            <a:solidFill>
              <a:srgbClr val="00FF00"/>
            </a:solidFill>
            <a:round/>
            <a:headEnd type="triangle" w="sm" len="med"/>
            <a:tailEnd type="none" w="sm" len="med"/>
          </a:ln>
        </p:spPr>
        <p:txBody>
          <a:bodyPr/>
          <a:lstStyle/>
          <a:p>
            <a:endParaRPr lang="es-ES"/>
          </a:p>
        </p:txBody>
      </p:sp>
      <p:sp>
        <p:nvSpPr>
          <p:cNvPr id="23601" name="Text Box 39"/>
          <p:cNvSpPr txBox="1">
            <a:spLocks noChangeArrowheads="1"/>
          </p:cNvSpPr>
          <p:nvPr/>
        </p:nvSpPr>
        <p:spPr bwMode="auto">
          <a:xfrm>
            <a:off x="2901941" y="6096020"/>
            <a:ext cx="312737" cy="261938"/>
          </a:xfrm>
          <a:prstGeom prst="rect">
            <a:avLst/>
          </a:prstGeom>
          <a:noFill/>
          <a:ln w="12700">
            <a:noFill/>
            <a:miter lim="800000"/>
            <a:headEnd/>
            <a:tailEnd/>
          </a:ln>
        </p:spPr>
        <p:txBody>
          <a:bodyPr wrap="none">
            <a:spAutoFit/>
          </a:bodyPr>
          <a:lstStyle/>
          <a:p>
            <a:pPr eaLnBrk="0" hangingPunct="0">
              <a:lnSpc>
                <a:spcPct val="80000"/>
              </a:lnSpc>
            </a:pPr>
            <a:r>
              <a:rPr lang="es-ES" sz="1400" b="1" dirty="0"/>
              <a:t>C</a:t>
            </a:r>
          </a:p>
        </p:txBody>
      </p:sp>
      <p:sp>
        <p:nvSpPr>
          <p:cNvPr id="23602" name="Text Box 40"/>
          <p:cNvSpPr txBox="1">
            <a:spLocks noChangeArrowheads="1"/>
          </p:cNvSpPr>
          <p:nvPr/>
        </p:nvSpPr>
        <p:spPr bwMode="auto">
          <a:xfrm>
            <a:off x="830239" y="3857628"/>
            <a:ext cx="312737" cy="261938"/>
          </a:xfrm>
          <a:prstGeom prst="rect">
            <a:avLst/>
          </a:prstGeom>
          <a:noFill/>
          <a:ln w="12700">
            <a:noFill/>
            <a:miter lim="800000"/>
            <a:headEnd/>
            <a:tailEnd/>
          </a:ln>
        </p:spPr>
        <p:txBody>
          <a:bodyPr wrap="none">
            <a:spAutoFit/>
          </a:bodyPr>
          <a:lstStyle/>
          <a:p>
            <a:pPr eaLnBrk="0" hangingPunct="0">
              <a:lnSpc>
                <a:spcPct val="80000"/>
              </a:lnSpc>
            </a:pPr>
            <a:r>
              <a:rPr lang="es-ES" sz="1400" b="1" dirty="0"/>
              <a:t>C</a:t>
            </a:r>
          </a:p>
        </p:txBody>
      </p:sp>
      <p:grpSp>
        <p:nvGrpSpPr>
          <p:cNvPr id="5" name="Group 41"/>
          <p:cNvGrpSpPr>
            <a:grpSpLocks/>
          </p:cNvGrpSpPr>
          <p:nvPr/>
        </p:nvGrpSpPr>
        <p:grpSpPr bwMode="auto">
          <a:xfrm>
            <a:off x="4114800" y="2281238"/>
            <a:ext cx="4648200" cy="914400"/>
            <a:chOff x="2592" y="1392"/>
            <a:chExt cx="2928" cy="576"/>
          </a:xfrm>
        </p:grpSpPr>
        <p:sp>
          <p:nvSpPr>
            <p:cNvPr id="23598" name="Text Box 42"/>
            <p:cNvSpPr txBox="1">
              <a:spLocks noChangeArrowheads="1"/>
            </p:cNvSpPr>
            <p:nvPr/>
          </p:nvSpPr>
          <p:spPr bwMode="auto">
            <a:xfrm>
              <a:off x="3408" y="1392"/>
              <a:ext cx="2112" cy="330"/>
            </a:xfrm>
            <a:prstGeom prst="rect">
              <a:avLst/>
            </a:prstGeom>
            <a:noFill/>
            <a:ln w="12700">
              <a:noFill/>
              <a:miter lim="800000"/>
              <a:headEnd/>
              <a:tailEnd/>
            </a:ln>
          </p:spPr>
          <p:txBody>
            <a:bodyPr>
              <a:spAutoFit/>
            </a:bodyPr>
            <a:lstStyle/>
            <a:p>
              <a:pPr algn="ctr" eaLnBrk="0" hangingPunct="0"/>
              <a:r>
                <a:rPr lang="es-ES" sz="1400" b="1" dirty="0"/>
                <a:t>Ocupación: </a:t>
              </a:r>
              <a:r>
                <a:rPr lang="es-ES" sz="1400" b="1" dirty="0" smtClean="0"/>
                <a:t>4 </a:t>
              </a:r>
              <a:r>
                <a:rPr lang="es-ES" sz="1400" b="1" dirty="0"/>
                <a:t>* STM-1 = </a:t>
              </a:r>
              <a:r>
                <a:rPr lang="es-ES" sz="1400" b="1" dirty="0" smtClean="0"/>
                <a:t>622,08 </a:t>
              </a:r>
              <a:r>
                <a:rPr lang="es-ES" sz="1400" b="1" dirty="0"/>
                <a:t>Mb/s</a:t>
              </a:r>
            </a:p>
            <a:p>
              <a:pPr algn="ctr" eaLnBrk="0" hangingPunct="0"/>
              <a:r>
                <a:rPr lang="es-ES" sz="1400" b="1" dirty="0" smtClean="0"/>
                <a:t>No sobra nada</a:t>
              </a:r>
              <a:endParaRPr lang="es-ES" sz="1400" b="1" dirty="0"/>
            </a:p>
          </p:txBody>
        </p:sp>
        <p:sp>
          <p:nvSpPr>
            <p:cNvPr id="23599" name="Oval 43"/>
            <p:cNvSpPr>
              <a:spLocks noChangeArrowheads="1"/>
            </p:cNvSpPr>
            <p:nvPr/>
          </p:nvSpPr>
          <p:spPr bwMode="auto">
            <a:xfrm>
              <a:off x="2592" y="1632"/>
              <a:ext cx="432" cy="336"/>
            </a:xfrm>
            <a:prstGeom prst="ellipse">
              <a:avLst/>
            </a:prstGeom>
            <a:noFill/>
            <a:ln w="9525">
              <a:solidFill>
                <a:schemeClr val="tx1"/>
              </a:solidFill>
              <a:round/>
              <a:headEnd/>
              <a:tailEnd/>
            </a:ln>
          </p:spPr>
          <p:txBody>
            <a:bodyPr wrap="none" anchor="ctr"/>
            <a:lstStyle/>
            <a:p>
              <a:endParaRPr lang="es-ES"/>
            </a:p>
          </p:txBody>
        </p:sp>
        <p:sp>
          <p:nvSpPr>
            <p:cNvPr id="23600" name="Line 44"/>
            <p:cNvSpPr>
              <a:spLocks noChangeShapeType="1"/>
            </p:cNvSpPr>
            <p:nvPr/>
          </p:nvSpPr>
          <p:spPr bwMode="auto">
            <a:xfrm flipH="1">
              <a:off x="3024" y="1536"/>
              <a:ext cx="432" cy="192"/>
            </a:xfrm>
            <a:prstGeom prst="line">
              <a:avLst/>
            </a:prstGeom>
            <a:noFill/>
            <a:ln w="9525">
              <a:solidFill>
                <a:schemeClr val="tx1"/>
              </a:solidFill>
              <a:round/>
              <a:headEnd/>
              <a:tailEnd type="triangle" w="med" len="med"/>
            </a:ln>
          </p:spPr>
          <p:txBody>
            <a:bodyPr/>
            <a:lstStyle/>
            <a:p>
              <a:endParaRPr lang="es-ES"/>
            </a:p>
          </p:txBody>
        </p:sp>
      </p:grpSp>
      <p:pic>
        <p:nvPicPr>
          <p:cNvPr id="23588" name="Picture 45" descr="ADM"/>
          <p:cNvPicPr>
            <a:picLocks noChangeAspect="1" noChangeArrowheads="1"/>
          </p:cNvPicPr>
          <p:nvPr/>
        </p:nvPicPr>
        <p:blipFill>
          <a:blip r:embed="rId3" cstate="print"/>
          <a:srcRect/>
          <a:stretch>
            <a:fillRect/>
          </a:stretch>
        </p:blipFill>
        <p:spPr bwMode="auto">
          <a:xfrm>
            <a:off x="1512888" y="3716338"/>
            <a:ext cx="950912" cy="539750"/>
          </a:xfrm>
          <a:prstGeom prst="rect">
            <a:avLst/>
          </a:prstGeom>
          <a:noFill/>
          <a:ln w="9525">
            <a:noFill/>
            <a:miter lim="800000"/>
            <a:headEnd/>
            <a:tailEnd/>
          </a:ln>
        </p:spPr>
      </p:pic>
      <p:pic>
        <p:nvPicPr>
          <p:cNvPr id="23589" name="Picture 46" descr="ADM"/>
          <p:cNvPicPr>
            <a:picLocks noChangeAspect="1" noChangeArrowheads="1"/>
          </p:cNvPicPr>
          <p:nvPr/>
        </p:nvPicPr>
        <p:blipFill>
          <a:blip r:embed="rId3" cstate="print"/>
          <a:srcRect/>
          <a:stretch>
            <a:fillRect/>
          </a:stretch>
        </p:blipFill>
        <p:spPr bwMode="auto">
          <a:xfrm>
            <a:off x="3201988" y="2116138"/>
            <a:ext cx="950912" cy="539750"/>
          </a:xfrm>
          <a:prstGeom prst="rect">
            <a:avLst/>
          </a:prstGeom>
          <a:noFill/>
          <a:ln w="9525">
            <a:noFill/>
            <a:miter lim="800000"/>
            <a:headEnd/>
            <a:tailEnd/>
          </a:ln>
        </p:spPr>
      </p:pic>
      <p:pic>
        <p:nvPicPr>
          <p:cNvPr id="23590" name="Picture 47" descr="ADM"/>
          <p:cNvPicPr>
            <a:picLocks noChangeAspect="1" noChangeArrowheads="1"/>
          </p:cNvPicPr>
          <p:nvPr/>
        </p:nvPicPr>
        <p:blipFill>
          <a:blip r:embed="rId3" cstate="print"/>
          <a:srcRect/>
          <a:stretch>
            <a:fillRect/>
          </a:stretch>
        </p:blipFill>
        <p:spPr bwMode="auto">
          <a:xfrm>
            <a:off x="2819400" y="5253038"/>
            <a:ext cx="950913" cy="539750"/>
          </a:xfrm>
          <a:prstGeom prst="rect">
            <a:avLst/>
          </a:prstGeom>
          <a:noFill/>
          <a:ln w="9525">
            <a:noFill/>
            <a:miter lim="800000"/>
            <a:headEnd/>
            <a:tailEnd/>
          </a:ln>
        </p:spPr>
      </p:pic>
      <p:pic>
        <p:nvPicPr>
          <p:cNvPr id="23591" name="Picture 48" descr="ADM"/>
          <p:cNvPicPr>
            <a:picLocks noChangeAspect="1" noChangeArrowheads="1"/>
          </p:cNvPicPr>
          <p:nvPr/>
        </p:nvPicPr>
        <p:blipFill>
          <a:blip r:embed="rId3" cstate="print"/>
          <a:srcRect/>
          <a:stretch>
            <a:fillRect/>
          </a:stretch>
        </p:blipFill>
        <p:spPr bwMode="auto">
          <a:xfrm>
            <a:off x="4610100" y="3614738"/>
            <a:ext cx="950913" cy="539750"/>
          </a:xfrm>
          <a:prstGeom prst="rect">
            <a:avLst/>
          </a:prstGeom>
          <a:noFill/>
          <a:ln w="9525">
            <a:noFill/>
            <a:miter lim="800000"/>
            <a:headEnd/>
            <a:tailEnd/>
          </a:ln>
        </p:spPr>
      </p:pic>
      <p:sp>
        <p:nvSpPr>
          <p:cNvPr id="23592" name="Text Box 49"/>
          <p:cNvSpPr txBox="1">
            <a:spLocks noChangeArrowheads="1"/>
          </p:cNvSpPr>
          <p:nvPr/>
        </p:nvSpPr>
        <p:spPr bwMode="auto">
          <a:xfrm>
            <a:off x="2284413" y="3770313"/>
            <a:ext cx="153987"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X</a:t>
            </a:r>
          </a:p>
        </p:txBody>
      </p:sp>
      <p:sp>
        <p:nvSpPr>
          <p:cNvPr id="23593" name="Text Box 50"/>
          <p:cNvSpPr txBox="1">
            <a:spLocks noChangeArrowheads="1"/>
          </p:cNvSpPr>
          <p:nvPr/>
        </p:nvSpPr>
        <p:spPr bwMode="auto">
          <a:xfrm>
            <a:off x="3733800" y="2474913"/>
            <a:ext cx="153988"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Y</a:t>
            </a:r>
          </a:p>
        </p:txBody>
      </p:sp>
      <p:sp>
        <p:nvSpPr>
          <p:cNvPr id="23594" name="Text Box 51"/>
          <p:cNvSpPr txBox="1">
            <a:spLocks noChangeArrowheads="1"/>
          </p:cNvSpPr>
          <p:nvPr/>
        </p:nvSpPr>
        <p:spPr bwMode="auto">
          <a:xfrm>
            <a:off x="4581525" y="3687763"/>
            <a:ext cx="142875"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Z</a:t>
            </a:r>
          </a:p>
        </p:txBody>
      </p:sp>
      <p:sp>
        <p:nvSpPr>
          <p:cNvPr id="23595" name="Text Box 52"/>
          <p:cNvSpPr txBox="1">
            <a:spLocks noChangeArrowheads="1"/>
          </p:cNvSpPr>
          <p:nvPr/>
        </p:nvSpPr>
        <p:spPr bwMode="auto">
          <a:xfrm>
            <a:off x="3200400" y="5135563"/>
            <a:ext cx="203200" cy="234950"/>
          </a:xfrm>
          <a:prstGeom prst="rect">
            <a:avLst/>
          </a:prstGeom>
          <a:solidFill>
            <a:schemeClr val="bg1"/>
          </a:solidFill>
          <a:ln w="9525">
            <a:noFill/>
            <a:miter lim="800000"/>
            <a:headEnd/>
            <a:tailEnd/>
          </a:ln>
        </p:spPr>
        <p:txBody>
          <a:bodyPr wrap="none" lIns="18000" tIns="10800" rIns="18000" bIns="10800">
            <a:spAutoFit/>
          </a:bodyPr>
          <a:lstStyle/>
          <a:p>
            <a:r>
              <a:rPr lang="es-ES" sz="1400" b="1"/>
              <a:t>W</a:t>
            </a:r>
          </a:p>
        </p:txBody>
      </p:sp>
      <p:sp>
        <p:nvSpPr>
          <p:cNvPr id="23596" name="Text Box 54"/>
          <p:cNvSpPr txBox="1">
            <a:spLocks noChangeArrowheads="1"/>
          </p:cNvSpPr>
          <p:nvPr/>
        </p:nvSpPr>
        <p:spPr bwMode="auto">
          <a:xfrm>
            <a:off x="323850" y="1616075"/>
            <a:ext cx="1655763" cy="517525"/>
          </a:xfrm>
          <a:prstGeom prst="rect">
            <a:avLst/>
          </a:prstGeom>
          <a:noFill/>
          <a:ln w="12700">
            <a:noFill/>
            <a:miter lim="800000"/>
            <a:headEnd/>
            <a:tailEnd/>
          </a:ln>
        </p:spPr>
        <p:txBody>
          <a:bodyPr>
            <a:spAutoFit/>
          </a:bodyPr>
          <a:lstStyle/>
          <a:p>
            <a:pPr algn="ctr" eaLnBrk="0" hangingPunct="0"/>
            <a:r>
              <a:rPr lang="es-ES" sz="1400" b="1"/>
              <a:t>Una sola fibra óptica</a:t>
            </a:r>
          </a:p>
        </p:txBody>
      </p:sp>
      <p:sp>
        <p:nvSpPr>
          <p:cNvPr id="23597" name="Line 55"/>
          <p:cNvSpPr>
            <a:spLocks noChangeShapeType="1"/>
          </p:cNvSpPr>
          <p:nvPr/>
        </p:nvSpPr>
        <p:spPr bwMode="auto">
          <a:xfrm>
            <a:off x="1835150" y="2132013"/>
            <a:ext cx="433388" cy="504825"/>
          </a:xfrm>
          <a:prstGeom prst="line">
            <a:avLst/>
          </a:prstGeom>
          <a:noFill/>
          <a:ln w="9525">
            <a:solidFill>
              <a:schemeClr val="tx1"/>
            </a:solidFill>
            <a:round/>
            <a:headEnd/>
            <a:tailEnd type="triangle" w="med" len="med"/>
          </a:ln>
        </p:spPr>
        <p:txBody>
          <a:bodyPr/>
          <a:lstStyle/>
          <a:p>
            <a:endParaRPr lang="es-ES"/>
          </a:p>
        </p:txBody>
      </p:sp>
      <p:sp>
        <p:nvSpPr>
          <p:cNvPr id="58" name="5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22</a:t>
            </a:fld>
            <a:endParaRPr lang="es-ES" dirty="0"/>
          </a:p>
        </p:txBody>
      </p:sp>
      <p:pic>
        <p:nvPicPr>
          <p:cNvPr id="55" name="Picture 17"/>
          <p:cNvPicPr>
            <a:picLocks noChangeArrowheads="1"/>
          </p:cNvPicPr>
          <p:nvPr/>
        </p:nvPicPr>
        <p:blipFill>
          <a:blip r:embed="rId4" cstate="print"/>
          <a:srcRect/>
          <a:stretch>
            <a:fillRect/>
          </a:stretch>
        </p:blipFill>
        <p:spPr bwMode="auto">
          <a:xfrm>
            <a:off x="3357554" y="1071546"/>
            <a:ext cx="642942" cy="428628"/>
          </a:xfrm>
          <a:prstGeom prst="rect">
            <a:avLst/>
          </a:prstGeom>
          <a:noFill/>
          <a:ln w="12700">
            <a:noFill/>
            <a:miter lim="800000"/>
            <a:headEnd/>
            <a:tailEnd/>
          </a:ln>
        </p:spPr>
      </p:pic>
      <p:pic>
        <p:nvPicPr>
          <p:cNvPr id="56" name="Picture 17"/>
          <p:cNvPicPr>
            <a:picLocks noChangeArrowheads="1"/>
          </p:cNvPicPr>
          <p:nvPr/>
        </p:nvPicPr>
        <p:blipFill>
          <a:blip r:embed="rId4" cstate="print"/>
          <a:srcRect/>
          <a:stretch>
            <a:fillRect/>
          </a:stretch>
        </p:blipFill>
        <p:spPr bwMode="auto">
          <a:xfrm>
            <a:off x="6286512" y="3643314"/>
            <a:ext cx="642942" cy="428628"/>
          </a:xfrm>
          <a:prstGeom prst="rect">
            <a:avLst/>
          </a:prstGeom>
          <a:noFill/>
          <a:ln w="12700">
            <a:noFill/>
            <a:miter lim="800000"/>
            <a:headEnd/>
            <a:tailEnd/>
          </a:ln>
        </p:spPr>
      </p:pic>
      <p:pic>
        <p:nvPicPr>
          <p:cNvPr id="57" name="Picture 17"/>
          <p:cNvPicPr>
            <a:picLocks noChangeArrowheads="1"/>
          </p:cNvPicPr>
          <p:nvPr/>
        </p:nvPicPr>
        <p:blipFill>
          <a:blip r:embed="rId4" cstate="print"/>
          <a:srcRect/>
          <a:stretch>
            <a:fillRect/>
          </a:stretch>
        </p:blipFill>
        <p:spPr bwMode="auto">
          <a:xfrm>
            <a:off x="2928926" y="6286520"/>
            <a:ext cx="642942" cy="428628"/>
          </a:xfrm>
          <a:prstGeom prst="rect">
            <a:avLst/>
          </a:prstGeom>
          <a:noFill/>
          <a:ln w="12700">
            <a:noFill/>
            <a:miter lim="800000"/>
            <a:headEnd/>
            <a:tailEnd/>
          </a:ln>
        </p:spPr>
      </p:pic>
      <p:pic>
        <p:nvPicPr>
          <p:cNvPr id="59" name="Picture 17"/>
          <p:cNvPicPr>
            <a:picLocks noChangeArrowheads="1"/>
          </p:cNvPicPr>
          <p:nvPr/>
        </p:nvPicPr>
        <p:blipFill>
          <a:blip r:embed="rId4" cstate="print"/>
          <a:srcRect/>
          <a:stretch>
            <a:fillRect/>
          </a:stretch>
        </p:blipFill>
        <p:spPr bwMode="auto">
          <a:xfrm>
            <a:off x="285720" y="3643314"/>
            <a:ext cx="642942" cy="428628"/>
          </a:xfrm>
          <a:prstGeom prst="rect">
            <a:avLst/>
          </a:prstGeom>
          <a:noFill/>
          <a:ln w="12700">
            <a:noFill/>
            <a:miter lim="800000"/>
            <a:headEnd/>
            <a:tailEnd/>
          </a:ln>
        </p:spPr>
      </p:pic>
      <p:sp>
        <p:nvSpPr>
          <p:cNvPr id="60" name="Text Box 40"/>
          <p:cNvSpPr txBox="1">
            <a:spLocks noChangeArrowheads="1"/>
          </p:cNvSpPr>
          <p:nvPr/>
        </p:nvSpPr>
        <p:spPr bwMode="auto">
          <a:xfrm>
            <a:off x="830239" y="3595690"/>
            <a:ext cx="314510" cy="264688"/>
          </a:xfrm>
          <a:prstGeom prst="rect">
            <a:avLst/>
          </a:prstGeom>
          <a:noFill/>
          <a:ln w="12700">
            <a:noFill/>
            <a:miter lim="800000"/>
            <a:headEnd/>
            <a:tailEnd/>
          </a:ln>
        </p:spPr>
        <p:txBody>
          <a:bodyPr wrap="none">
            <a:spAutoFit/>
          </a:bodyPr>
          <a:lstStyle/>
          <a:p>
            <a:pPr eaLnBrk="0" hangingPunct="0">
              <a:lnSpc>
                <a:spcPct val="80000"/>
              </a:lnSpc>
            </a:pPr>
            <a:r>
              <a:rPr lang="es-ES" sz="1400" b="1" dirty="0"/>
              <a:t>D</a:t>
            </a:r>
          </a:p>
        </p:txBody>
      </p:sp>
      <p:sp>
        <p:nvSpPr>
          <p:cNvPr id="61" name="Text Box 40"/>
          <p:cNvSpPr txBox="1">
            <a:spLocks noChangeArrowheads="1"/>
          </p:cNvSpPr>
          <p:nvPr/>
        </p:nvSpPr>
        <p:spPr bwMode="auto">
          <a:xfrm>
            <a:off x="3328796" y="1521238"/>
            <a:ext cx="314510" cy="264688"/>
          </a:xfrm>
          <a:prstGeom prst="rect">
            <a:avLst/>
          </a:prstGeom>
          <a:noFill/>
          <a:ln w="12700">
            <a:noFill/>
            <a:miter lim="800000"/>
            <a:headEnd/>
            <a:tailEnd/>
          </a:ln>
        </p:spPr>
        <p:txBody>
          <a:bodyPr wrap="none">
            <a:spAutoFit/>
          </a:bodyPr>
          <a:lstStyle/>
          <a:p>
            <a:pPr eaLnBrk="0" hangingPunct="0">
              <a:lnSpc>
                <a:spcPct val="80000"/>
              </a:lnSpc>
            </a:pPr>
            <a:r>
              <a:rPr lang="es-ES" sz="1400" b="1" dirty="0"/>
              <a:t>D</a:t>
            </a:r>
          </a:p>
        </p:txBody>
      </p:sp>
      <p:sp>
        <p:nvSpPr>
          <p:cNvPr id="62" name="Line 36"/>
          <p:cNvSpPr>
            <a:spLocks noChangeShapeType="1"/>
          </p:cNvSpPr>
          <p:nvPr/>
        </p:nvSpPr>
        <p:spPr bwMode="auto">
          <a:xfrm>
            <a:off x="1071538" y="3643314"/>
            <a:ext cx="360000" cy="4763"/>
          </a:xfrm>
          <a:prstGeom prst="line">
            <a:avLst/>
          </a:prstGeom>
          <a:noFill/>
          <a:ln w="25400">
            <a:solidFill>
              <a:srgbClr val="CC9900"/>
            </a:solidFill>
            <a:round/>
            <a:headEnd type="none" w="sm" len="med"/>
            <a:tailEnd type="triangle" w="sm" len="med"/>
          </a:ln>
        </p:spPr>
        <p:txBody>
          <a:bodyPr/>
          <a:lstStyle/>
          <a:p>
            <a:endParaRPr lang="es-ES"/>
          </a:p>
        </p:txBody>
      </p:sp>
      <p:sp>
        <p:nvSpPr>
          <p:cNvPr id="63" name="Line 37"/>
          <p:cNvSpPr>
            <a:spLocks noChangeShapeType="1"/>
          </p:cNvSpPr>
          <p:nvPr/>
        </p:nvSpPr>
        <p:spPr bwMode="auto">
          <a:xfrm>
            <a:off x="1071538" y="3748086"/>
            <a:ext cx="360000" cy="4763"/>
          </a:xfrm>
          <a:prstGeom prst="line">
            <a:avLst/>
          </a:prstGeom>
          <a:noFill/>
          <a:ln w="25400">
            <a:solidFill>
              <a:srgbClr val="CC9900"/>
            </a:solidFill>
            <a:round/>
            <a:headEnd type="triangle" w="sm" len="med"/>
            <a:tailEnd type="none" w="sm" len="med"/>
          </a:ln>
        </p:spPr>
        <p:txBody>
          <a:bodyPr/>
          <a:lstStyle/>
          <a:p>
            <a:endParaRPr lang="es-ES"/>
          </a:p>
        </p:txBody>
      </p:sp>
      <p:sp>
        <p:nvSpPr>
          <p:cNvPr id="64" name="Line 20"/>
          <p:cNvSpPr>
            <a:spLocks noChangeShapeType="1"/>
          </p:cNvSpPr>
          <p:nvPr/>
        </p:nvSpPr>
        <p:spPr bwMode="auto">
          <a:xfrm rot="18900000" flipH="1">
            <a:off x="4503066" y="2288029"/>
            <a:ext cx="61167" cy="1231645"/>
          </a:xfrm>
          <a:prstGeom prst="line">
            <a:avLst/>
          </a:prstGeom>
          <a:noFill/>
          <a:ln w="25400">
            <a:solidFill>
              <a:srgbClr val="CC9900"/>
            </a:solidFill>
            <a:round/>
            <a:headEnd type="none" w="sm" len="med"/>
            <a:tailEnd type="triangle" w="sm" len="med"/>
          </a:ln>
        </p:spPr>
        <p:txBody>
          <a:bodyPr/>
          <a:lstStyle/>
          <a:p>
            <a:endParaRPr lang="es-ES"/>
          </a:p>
        </p:txBody>
      </p:sp>
      <p:sp>
        <p:nvSpPr>
          <p:cNvPr id="65" name="Line 21"/>
          <p:cNvSpPr>
            <a:spLocks noChangeShapeType="1"/>
          </p:cNvSpPr>
          <p:nvPr/>
        </p:nvSpPr>
        <p:spPr bwMode="auto">
          <a:xfrm rot="-2700000">
            <a:off x="3778432" y="4906958"/>
            <a:ext cx="1556814" cy="72412"/>
          </a:xfrm>
          <a:prstGeom prst="line">
            <a:avLst/>
          </a:prstGeom>
          <a:noFill/>
          <a:ln w="25400">
            <a:solidFill>
              <a:srgbClr val="CC9900"/>
            </a:solidFill>
            <a:round/>
            <a:headEnd type="triangle" w="sm" len="med"/>
            <a:tailEnd type="none" w="sm" len="med"/>
          </a:ln>
        </p:spPr>
        <p:txBody>
          <a:bodyPr/>
          <a:lstStyle/>
          <a:p>
            <a:endParaRPr lang="es-ES"/>
          </a:p>
        </p:txBody>
      </p:sp>
      <p:sp>
        <p:nvSpPr>
          <p:cNvPr id="66" name="Line 27"/>
          <p:cNvSpPr>
            <a:spLocks noChangeShapeType="1"/>
          </p:cNvSpPr>
          <p:nvPr/>
        </p:nvSpPr>
        <p:spPr bwMode="auto">
          <a:xfrm rot="18900000" flipH="1">
            <a:off x="2184327" y="4281403"/>
            <a:ext cx="78344" cy="1563436"/>
          </a:xfrm>
          <a:prstGeom prst="line">
            <a:avLst/>
          </a:prstGeom>
          <a:noFill/>
          <a:ln w="25400">
            <a:solidFill>
              <a:srgbClr val="CC9900"/>
            </a:solidFill>
            <a:round/>
            <a:headEnd type="triangle" w="sm" len="med"/>
            <a:tailEnd type="none" w="sm" len="med"/>
          </a:ln>
        </p:spPr>
        <p:txBody>
          <a:bodyPr/>
          <a:lstStyle/>
          <a:p>
            <a:endParaRPr lang="es-ES"/>
          </a:p>
        </p:txBody>
      </p:sp>
      <p:sp>
        <p:nvSpPr>
          <p:cNvPr id="67" name="Line 28"/>
          <p:cNvSpPr>
            <a:spLocks noChangeShapeType="1"/>
          </p:cNvSpPr>
          <p:nvPr/>
        </p:nvSpPr>
        <p:spPr bwMode="auto">
          <a:xfrm rot="-2700000">
            <a:off x="1484847" y="2849020"/>
            <a:ext cx="1705261" cy="56841"/>
          </a:xfrm>
          <a:prstGeom prst="line">
            <a:avLst/>
          </a:prstGeom>
          <a:noFill/>
          <a:ln w="25400">
            <a:solidFill>
              <a:srgbClr val="CC9900"/>
            </a:solidFill>
            <a:round/>
            <a:headEnd type="none" w="sm" len="med"/>
            <a:tailEnd type="triangle" w="sm" len="med"/>
          </a:ln>
        </p:spPr>
        <p:txBody>
          <a:bodyPr/>
          <a:lstStyle/>
          <a:p>
            <a:endParaRPr lang="es-ES"/>
          </a:p>
        </p:txBody>
      </p:sp>
      <p:sp>
        <p:nvSpPr>
          <p:cNvPr id="68" name="Line 11"/>
          <p:cNvSpPr>
            <a:spLocks noChangeShapeType="1"/>
          </p:cNvSpPr>
          <p:nvPr/>
        </p:nvSpPr>
        <p:spPr bwMode="auto">
          <a:xfrm>
            <a:off x="3519486" y="1719250"/>
            <a:ext cx="0" cy="352425"/>
          </a:xfrm>
          <a:prstGeom prst="line">
            <a:avLst/>
          </a:prstGeom>
          <a:noFill/>
          <a:ln w="25400">
            <a:solidFill>
              <a:srgbClr val="CC9900"/>
            </a:solidFill>
            <a:round/>
            <a:headEnd type="none" w="sm" len="med"/>
            <a:tailEnd type="triangle" w="sm" len="med"/>
          </a:ln>
        </p:spPr>
        <p:txBody>
          <a:bodyPr/>
          <a:lstStyle/>
          <a:p>
            <a:endParaRPr lang="es-ES"/>
          </a:p>
        </p:txBody>
      </p:sp>
      <p:sp>
        <p:nvSpPr>
          <p:cNvPr id="69" name="Line 17"/>
          <p:cNvSpPr>
            <a:spLocks noChangeShapeType="1"/>
          </p:cNvSpPr>
          <p:nvPr/>
        </p:nvSpPr>
        <p:spPr bwMode="auto">
          <a:xfrm>
            <a:off x="3428992" y="1714488"/>
            <a:ext cx="0" cy="352425"/>
          </a:xfrm>
          <a:prstGeom prst="line">
            <a:avLst/>
          </a:prstGeom>
          <a:noFill/>
          <a:ln w="25400">
            <a:solidFill>
              <a:srgbClr val="CC9900"/>
            </a:solidFill>
            <a:round/>
            <a:headEnd type="triangle" w="sm" len="med"/>
            <a:tailEnd type="none" w="sm" len="med"/>
          </a:ln>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5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51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6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6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5147"/>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115142"/>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11151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15152"/>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115141"/>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1115146"/>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grpId="0" nodeType="afterEffect">
                                  <p:stCondLst>
                                    <p:cond delay="0"/>
                                  </p:stCondLst>
                                  <p:childTnLst>
                                    <p:set>
                                      <p:cBhvr>
                                        <p:cTn id="37" dur="1" fill="hold">
                                          <p:stCondLst>
                                            <p:cond delay="499"/>
                                          </p:stCondLst>
                                        </p:cTn>
                                        <p:tgtEl>
                                          <p:spTgt spid="1115145"/>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499"/>
                                          </p:stCondLst>
                                        </p:cTn>
                                        <p:tgtEl>
                                          <p:spTgt spid="11151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6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6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115155"/>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499"/>
                                          </p:stCondLst>
                                        </p:cTn>
                                        <p:tgtEl>
                                          <p:spTgt spid="1115169"/>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1115158"/>
                                        </p:tgtEl>
                                        <p:attrNameLst>
                                          <p:attrName>style.visibility</p:attrName>
                                        </p:attrNameLst>
                                      </p:cBhvr>
                                      <p:to>
                                        <p:strVal val="visible"/>
                                      </p:to>
                                    </p:set>
                                  </p:childTnLst>
                                </p:cTn>
                              </p:par>
                            </p:childTnLst>
                          </p:cTn>
                        </p:par>
                        <p:par>
                          <p:cTn id="57" fill="hold">
                            <p:stCondLst>
                              <p:cond delay="1500"/>
                            </p:stCondLst>
                            <p:childTnLst>
                              <p:par>
                                <p:cTn id="58" presetID="1" presetClass="entr" presetSubtype="0" fill="hold" grpId="0" nodeType="afterEffect">
                                  <p:stCondLst>
                                    <p:cond delay="0"/>
                                  </p:stCondLst>
                                  <p:childTnLst>
                                    <p:set>
                                      <p:cBhvr>
                                        <p:cTn id="59" dur="1" fill="hold">
                                          <p:stCondLst>
                                            <p:cond delay="499"/>
                                          </p:stCondLst>
                                        </p:cTn>
                                        <p:tgtEl>
                                          <p:spTgt spid="1115159"/>
                                        </p:tgtEl>
                                        <p:attrNameLst>
                                          <p:attrName>style.visibility</p:attrName>
                                        </p:attrNameLst>
                                      </p:cBhvr>
                                      <p:to>
                                        <p:strVal val="visible"/>
                                      </p:to>
                                    </p:set>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499"/>
                                          </p:stCondLst>
                                        </p:cTn>
                                        <p:tgtEl>
                                          <p:spTgt spid="1115170"/>
                                        </p:tgtEl>
                                        <p:attrNameLst>
                                          <p:attrName>style.visibility</p:attrName>
                                        </p:attrNameLst>
                                      </p:cBhvr>
                                      <p:to>
                                        <p:strVal val="visible"/>
                                      </p:to>
                                    </p:set>
                                  </p:childTnLst>
                                </p:cTn>
                              </p:par>
                            </p:childTnLst>
                          </p:cTn>
                        </p:par>
                        <p:par>
                          <p:cTn id="63" fill="hold">
                            <p:stCondLst>
                              <p:cond delay="2500"/>
                            </p:stCondLst>
                            <p:childTnLst>
                              <p:par>
                                <p:cTn id="64" presetID="1" presetClass="entr" presetSubtype="0" fill="hold" grpId="0" nodeType="afterEffect">
                                  <p:stCondLst>
                                    <p:cond delay="0"/>
                                  </p:stCondLst>
                                  <p:childTnLst>
                                    <p:set>
                                      <p:cBhvr>
                                        <p:cTn id="65" dur="1" fill="hold">
                                          <p:stCondLst>
                                            <p:cond delay="499"/>
                                          </p:stCondLst>
                                        </p:cTn>
                                        <p:tgtEl>
                                          <p:spTgt spid="1115171"/>
                                        </p:tgtEl>
                                        <p:attrNameLst>
                                          <p:attrName>style.visibility</p:attrName>
                                        </p:attrNameLst>
                                      </p:cBhvr>
                                      <p:to>
                                        <p:strVal val="visible"/>
                                      </p:to>
                                    </p:set>
                                  </p:childTnLst>
                                </p:cTn>
                              </p:par>
                            </p:childTnLst>
                          </p:cTn>
                        </p:par>
                        <p:par>
                          <p:cTn id="66" fill="hold">
                            <p:stCondLst>
                              <p:cond delay="3000"/>
                            </p:stCondLst>
                            <p:childTnLst>
                              <p:par>
                                <p:cTn id="67" presetID="1" presetClass="entr" presetSubtype="0" fill="hold" grpId="0" nodeType="afterEffect">
                                  <p:stCondLst>
                                    <p:cond delay="0"/>
                                  </p:stCondLst>
                                  <p:childTnLst>
                                    <p:set>
                                      <p:cBhvr>
                                        <p:cTn id="68" dur="1" fill="hold">
                                          <p:stCondLst>
                                            <p:cond delay="499"/>
                                          </p:stCondLst>
                                        </p:cTn>
                                        <p:tgtEl>
                                          <p:spTgt spid="1115168"/>
                                        </p:tgtEl>
                                        <p:attrNameLst>
                                          <p:attrName>style.visibility</p:attrName>
                                        </p:attrNameLst>
                                      </p:cBhvr>
                                      <p:to>
                                        <p:strVal val="visible"/>
                                      </p:to>
                                    </p:set>
                                  </p:childTnLst>
                                </p:cTn>
                              </p:par>
                            </p:childTnLst>
                          </p:cTn>
                        </p:par>
                        <p:par>
                          <p:cTn id="69" fill="hold">
                            <p:stCondLst>
                              <p:cond delay="3500"/>
                            </p:stCondLst>
                            <p:childTnLst>
                              <p:par>
                                <p:cTn id="70" presetID="1" presetClass="entr" presetSubtype="0" fill="hold" grpId="0" nodeType="afterEffect">
                                  <p:stCondLst>
                                    <p:cond delay="0"/>
                                  </p:stCondLst>
                                  <p:childTnLst>
                                    <p:set>
                                      <p:cBhvr>
                                        <p:cTn id="71" dur="1" fill="hold">
                                          <p:stCondLst>
                                            <p:cond delay="499"/>
                                          </p:stCondLst>
                                        </p:cTn>
                                        <p:tgtEl>
                                          <p:spTgt spid="111516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360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360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1115167"/>
                                        </p:tgtEl>
                                        <p:attrNameLst>
                                          <p:attrName>style.visibility</p:attrName>
                                        </p:attrNameLst>
                                      </p:cBhvr>
                                      <p:to>
                                        <p:strVal val="visible"/>
                                      </p:to>
                                    </p:se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499"/>
                                          </p:stCondLst>
                                        </p:cTn>
                                        <p:tgtEl>
                                          <p:spTgt spid="1115163"/>
                                        </p:tgtEl>
                                        <p:attrNameLst>
                                          <p:attrName>style.visibility</p:attrName>
                                        </p:attrNameLst>
                                      </p:cBhvr>
                                      <p:to>
                                        <p:strVal val="visible"/>
                                      </p:to>
                                    </p:se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499"/>
                                          </p:stCondLst>
                                        </p:cTn>
                                        <p:tgtEl>
                                          <p:spTgt spid="1115173"/>
                                        </p:tgtEl>
                                        <p:attrNameLst>
                                          <p:attrName>style.visibility</p:attrName>
                                        </p:attrNameLst>
                                      </p:cBhvr>
                                      <p:to>
                                        <p:strVal val="visible"/>
                                      </p:to>
                                    </p:set>
                                  </p:childTnLst>
                                </p:cTn>
                              </p:par>
                            </p:childTnLst>
                          </p:cTn>
                        </p:par>
                        <p:par>
                          <p:cTn id="88" fill="hold">
                            <p:stCondLst>
                              <p:cond delay="1500"/>
                            </p:stCondLst>
                            <p:childTnLst>
                              <p:par>
                                <p:cTn id="89" presetID="1" presetClass="entr" presetSubtype="0" fill="hold" grpId="0" nodeType="afterEffect">
                                  <p:stCondLst>
                                    <p:cond delay="0"/>
                                  </p:stCondLst>
                                  <p:childTnLst>
                                    <p:set>
                                      <p:cBhvr>
                                        <p:cTn id="90" dur="1" fill="hold">
                                          <p:stCondLst>
                                            <p:cond delay="499"/>
                                          </p:stCondLst>
                                        </p:cTn>
                                        <p:tgtEl>
                                          <p:spTgt spid="1115172"/>
                                        </p:tgtEl>
                                        <p:attrNameLst>
                                          <p:attrName>style.visibility</p:attrName>
                                        </p:attrNameLst>
                                      </p:cBhvr>
                                      <p:to>
                                        <p:strVal val="visible"/>
                                      </p:to>
                                    </p:set>
                                  </p:childTnLst>
                                </p:cTn>
                              </p:par>
                            </p:childTnLst>
                          </p:cTn>
                        </p:par>
                        <p:par>
                          <p:cTn id="91" fill="hold">
                            <p:stCondLst>
                              <p:cond delay="2000"/>
                            </p:stCondLst>
                            <p:childTnLst>
                              <p:par>
                                <p:cTn id="92" presetID="1" presetClass="entr" presetSubtype="0" fill="hold" grpId="0" nodeType="afterEffect">
                                  <p:stCondLst>
                                    <p:cond delay="0"/>
                                  </p:stCondLst>
                                  <p:childTnLst>
                                    <p:set>
                                      <p:cBhvr>
                                        <p:cTn id="93" dur="1" fill="hold">
                                          <p:stCondLst>
                                            <p:cond delay="499"/>
                                          </p:stCondLst>
                                        </p:cTn>
                                        <p:tgtEl>
                                          <p:spTgt spid="1115164"/>
                                        </p:tgtEl>
                                        <p:attrNameLst>
                                          <p:attrName>style.visibility</p:attrName>
                                        </p:attrNameLst>
                                      </p:cBhvr>
                                      <p:to>
                                        <p:strVal val="visible"/>
                                      </p:to>
                                    </p:set>
                                  </p:childTnLst>
                                </p:cTn>
                              </p:par>
                            </p:childTnLst>
                          </p:cTn>
                        </p:par>
                        <p:par>
                          <p:cTn id="94" fill="hold">
                            <p:stCondLst>
                              <p:cond delay="2500"/>
                            </p:stCondLst>
                            <p:childTnLst>
                              <p:par>
                                <p:cTn id="95" presetID="1" presetClass="entr" presetSubtype="0" fill="hold" grpId="0" nodeType="afterEffect">
                                  <p:stCondLst>
                                    <p:cond delay="0"/>
                                  </p:stCondLst>
                                  <p:childTnLst>
                                    <p:set>
                                      <p:cBhvr>
                                        <p:cTn id="96" dur="1" fill="hold">
                                          <p:stCondLst>
                                            <p:cond delay="499"/>
                                          </p:stCondLst>
                                        </p:cTn>
                                        <p:tgtEl>
                                          <p:spTgt spid="1115156"/>
                                        </p:tgtEl>
                                        <p:attrNameLst>
                                          <p:attrName>style.visibility</p:attrName>
                                        </p:attrNameLst>
                                      </p:cBhvr>
                                      <p:to>
                                        <p:strVal val="visible"/>
                                      </p:to>
                                    </p:set>
                                  </p:childTnLst>
                                </p:cTn>
                              </p:par>
                            </p:childTnLst>
                          </p:cTn>
                        </p:par>
                        <p:par>
                          <p:cTn id="97" fill="hold">
                            <p:stCondLst>
                              <p:cond delay="3000"/>
                            </p:stCondLst>
                            <p:childTnLst>
                              <p:par>
                                <p:cTn id="98" presetID="1" presetClass="entr" presetSubtype="0" fill="hold" grpId="0" nodeType="afterEffect">
                                  <p:stCondLst>
                                    <p:cond delay="0"/>
                                  </p:stCondLst>
                                  <p:childTnLst>
                                    <p:set>
                                      <p:cBhvr>
                                        <p:cTn id="99" dur="1" fill="hold">
                                          <p:stCondLst>
                                            <p:cond delay="499"/>
                                          </p:stCondLst>
                                        </p:cTn>
                                        <p:tgtEl>
                                          <p:spTgt spid="1115157"/>
                                        </p:tgtEl>
                                        <p:attrNameLst>
                                          <p:attrName>style.visibility</p:attrName>
                                        </p:attrNameLst>
                                      </p:cBhvr>
                                      <p:to>
                                        <p:strVal val="visible"/>
                                      </p:to>
                                    </p:set>
                                  </p:childTnLst>
                                </p:cTn>
                              </p:par>
                            </p:childTnLst>
                          </p:cTn>
                        </p:par>
                        <p:par>
                          <p:cTn id="100" fill="hold">
                            <p:stCondLst>
                              <p:cond delay="3500"/>
                            </p:stCondLst>
                            <p:childTnLst>
                              <p:par>
                                <p:cTn id="101" presetID="1" presetClass="entr" presetSubtype="0" fill="hold" grpId="0" nodeType="afterEffect">
                                  <p:stCondLst>
                                    <p:cond delay="0"/>
                                  </p:stCondLst>
                                  <p:childTnLst>
                                    <p:set>
                                      <p:cBhvr>
                                        <p:cTn id="102" dur="1" fill="hold">
                                          <p:stCondLst>
                                            <p:cond delay="499"/>
                                          </p:stCondLst>
                                        </p:cTn>
                                        <p:tgtEl>
                                          <p:spTgt spid="111516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499"/>
                                          </p:stCondLst>
                                        </p:cTn>
                                        <p:tgtEl>
                                          <p:spTgt spid="62"/>
                                        </p:tgtEl>
                                        <p:attrNameLst>
                                          <p:attrName>style.visibility</p:attrName>
                                        </p:attrNameLst>
                                      </p:cBhvr>
                                      <p:to>
                                        <p:strVal val="visible"/>
                                      </p:to>
                                    </p:set>
                                  </p:childTnLst>
                                </p:cTn>
                              </p:par>
                            </p:childTnLst>
                          </p:cTn>
                        </p:par>
                        <p:par>
                          <p:cTn id="112" fill="hold">
                            <p:stCondLst>
                              <p:cond delay="500"/>
                            </p:stCondLst>
                            <p:childTnLst>
                              <p:par>
                                <p:cTn id="113" presetID="1" presetClass="entr" presetSubtype="0" fill="hold" grpId="0" nodeType="afterEffect">
                                  <p:stCondLst>
                                    <p:cond delay="0"/>
                                  </p:stCondLst>
                                  <p:childTnLst>
                                    <p:set>
                                      <p:cBhvr>
                                        <p:cTn id="114" dur="1" fill="hold">
                                          <p:stCondLst>
                                            <p:cond delay="499"/>
                                          </p:stCondLst>
                                        </p:cTn>
                                        <p:tgtEl>
                                          <p:spTgt spid="67"/>
                                        </p:tgtEl>
                                        <p:attrNameLst>
                                          <p:attrName>style.visibility</p:attrName>
                                        </p:attrNameLst>
                                      </p:cBhvr>
                                      <p:to>
                                        <p:strVal val="visible"/>
                                      </p:to>
                                    </p:set>
                                  </p:childTnLst>
                                </p:cTn>
                              </p:par>
                            </p:childTnLst>
                          </p:cTn>
                        </p:par>
                        <p:par>
                          <p:cTn id="115" fill="hold">
                            <p:stCondLst>
                              <p:cond delay="1000"/>
                            </p:stCondLst>
                            <p:childTnLst>
                              <p:par>
                                <p:cTn id="116" presetID="1" presetClass="entr" presetSubtype="0" fill="hold" grpId="0" nodeType="afterEffect">
                                  <p:stCondLst>
                                    <p:cond delay="0"/>
                                  </p:stCondLst>
                                  <p:childTnLst>
                                    <p:set>
                                      <p:cBhvr>
                                        <p:cTn id="117" dur="1" fill="hold">
                                          <p:stCondLst>
                                            <p:cond delay="499"/>
                                          </p:stCondLst>
                                        </p:cTn>
                                        <p:tgtEl>
                                          <p:spTgt spid="69"/>
                                        </p:tgtEl>
                                        <p:attrNameLst>
                                          <p:attrName>style.visibility</p:attrName>
                                        </p:attrNameLst>
                                      </p:cBhvr>
                                      <p:to>
                                        <p:strVal val="visible"/>
                                      </p:to>
                                    </p:set>
                                  </p:childTnLst>
                                </p:cTn>
                              </p:par>
                            </p:childTnLst>
                          </p:cTn>
                        </p:par>
                        <p:par>
                          <p:cTn id="118" fill="hold">
                            <p:stCondLst>
                              <p:cond delay="1500"/>
                            </p:stCondLst>
                            <p:childTnLst>
                              <p:par>
                                <p:cTn id="119" presetID="1" presetClass="entr" presetSubtype="0" fill="hold" grpId="0" nodeType="afterEffect">
                                  <p:stCondLst>
                                    <p:cond delay="0"/>
                                  </p:stCondLst>
                                  <p:childTnLst>
                                    <p:set>
                                      <p:cBhvr>
                                        <p:cTn id="120" dur="1" fill="hold">
                                          <p:stCondLst>
                                            <p:cond delay="499"/>
                                          </p:stCondLst>
                                        </p:cTn>
                                        <p:tgtEl>
                                          <p:spTgt spid="68"/>
                                        </p:tgtEl>
                                        <p:attrNameLst>
                                          <p:attrName>style.visibility</p:attrName>
                                        </p:attrNameLst>
                                      </p:cBhvr>
                                      <p:to>
                                        <p:strVal val="visible"/>
                                      </p:to>
                                    </p:set>
                                  </p:childTnLst>
                                </p:cTn>
                              </p:par>
                            </p:childTnLst>
                          </p:cTn>
                        </p:par>
                        <p:par>
                          <p:cTn id="121" fill="hold">
                            <p:stCondLst>
                              <p:cond delay="2000"/>
                            </p:stCondLst>
                            <p:childTnLst>
                              <p:par>
                                <p:cTn id="122" presetID="1" presetClass="entr" presetSubtype="0" fill="hold" grpId="0" nodeType="afterEffect">
                                  <p:stCondLst>
                                    <p:cond delay="0"/>
                                  </p:stCondLst>
                                  <p:childTnLst>
                                    <p:set>
                                      <p:cBhvr>
                                        <p:cTn id="123" dur="1" fill="hold">
                                          <p:stCondLst>
                                            <p:cond delay="499"/>
                                          </p:stCondLst>
                                        </p:cTn>
                                        <p:tgtEl>
                                          <p:spTgt spid="64"/>
                                        </p:tgtEl>
                                        <p:attrNameLst>
                                          <p:attrName>style.visibility</p:attrName>
                                        </p:attrNameLst>
                                      </p:cBhvr>
                                      <p:to>
                                        <p:strVal val="visible"/>
                                      </p:to>
                                    </p:set>
                                  </p:childTnLst>
                                </p:cTn>
                              </p:par>
                            </p:childTnLst>
                          </p:cTn>
                        </p:par>
                        <p:par>
                          <p:cTn id="124" fill="hold">
                            <p:stCondLst>
                              <p:cond delay="2500"/>
                            </p:stCondLst>
                            <p:childTnLst>
                              <p:par>
                                <p:cTn id="125" presetID="1" presetClass="entr" presetSubtype="0" fill="hold" grpId="0" nodeType="afterEffect">
                                  <p:stCondLst>
                                    <p:cond delay="0"/>
                                  </p:stCondLst>
                                  <p:childTnLst>
                                    <p:set>
                                      <p:cBhvr>
                                        <p:cTn id="126" dur="1" fill="hold">
                                          <p:stCondLst>
                                            <p:cond delay="499"/>
                                          </p:stCondLst>
                                        </p:cTn>
                                        <p:tgtEl>
                                          <p:spTgt spid="65"/>
                                        </p:tgtEl>
                                        <p:attrNameLst>
                                          <p:attrName>style.visibility</p:attrName>
                                        </p:attrNameLst>
                                      </p:cBhvr>
                                      <p:to>
                                        <p:strVal val="visible"/>
                                      </p:to>
                                    </p:set>
                                  </p:childTnLst>
                                </p:cTn>
                              </p:par>
                            </p:childTnLst>
                          </p:cTn>
                        </p:par>
                        <p:par>
                          <p:cTn id="127" fill="hold">
                            <p:stCondLst>
                              <p:cond delay="3000"/>
                            </p:stCondLst>
                            <p:childTnLst>
                              <p:par>
                                <p:cTn id="128" presetID="1" presetClass="entr" presetSubtype="0" fill="hold" grpId="0" nodeType="afterEffect">
                                  <p:stCondLst>
                                    <p:cond delay="0"/>
                                  </p:stCondLst>
                                  <p:childTnLst>
                                    <p:set>
                                      <p:cBhvr>
                                        <p:cTn id="129" dur="1" fill="hold">
                                          <p:stCondLst>
                                            <p:cond delay="499"/>
                                          </p:stCondLst>
                                        </p:cTn>
                                        <p:tgtEl>
                                          <p:spTgt spid="66"/>
                                        </p:tgtEl>
                                        <p:attrNameLst>
                                          <p:attrName>style.visibility</p:attrName>
                                        </p:attrNameLst>
                                      </p:cBhvr>
                                      <p:to>
                                        <p:strVal val="visible"/>
                                      </p:to>
                                    </p:set>
                                  </p:childTnLst>
                                </p:cTn>
                              </p:par>
                            </p:childTnLst>
                          </p:cTn>
                        </p:par>
                        <p:par>
                          <p:cTn id="130" fill="hold">
                            <p:stCondLst>
                              <p:cond delay="3500"/>
                            </p:stCondLst>
                            <p:childTnLst>
                              <p:par>
                                <p:cTn id="131" presetID="1" presetClass="entr" presetSubtype="0" fill="hold" grpId="0" nodeType="afterEffect">
                                  <p:stCondLst>
                                    <p:cond delay="0"/>
                                  </p:stCondLst>
                                  <p:childTnLst>
                                    <p:set>
                                      <p:cBhvr>
                                        <p:cTn id="132" dur="1" fill="hold">
                                          <p:stCondLst>
                                            <p:cond delay="499"/>
                                          </p:stCondLst>
                                        </p:cTn>
                                        <p:tgtEl>
                                          <p:spTgt spid="6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499"/>
                                          </p:stCondLst>
                                        </p:cTn>
                                        <p:tgtEl>
                                          <p:spTgt spid="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499"/>
                                          </p:stCondLst>
                                        </p:cTn>
                                        <p:tgtEl>
                                          <p:spTgt spid="1115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141" grpId="0" animBg="1"/>
      <p:bldP spid="1115142" grpId="0" animBg="1"/>
      <p:bldP spid="1115143" grpId="0" animBg="1"/>
      <p:bldP spid="1115144" grpId="0"/>
      <p:bldP spid="1115145" grpId="0" animBg="1"/>
      <p:bldP spid="1115146" grpId="0" animBg="1"/>
      <p:bldP spid="1115147" grpId="0" animBg="1"/>
      <p:bldP spid="23605" grpId="0"/>
      <p:bldP spid="23606" grpId="0"/>
      <p:bldP spid="1115151" grpId="0" animBg="1"/>
      <p:bldP spid="1115152" grpId="0" animBg="1"/>
      <p:bldP spid="1115153" grpId="0" animBg="1"/>
      <p:bldP spid="1115154" grpId="0" autoUpdateAnimBg="0"/>
      <p:bldP spid="1115155" grpId="0" animBg="1"/>
      <p:bldP spid="1115156" grpId="0" animBg="1"/>
      <p:bldP spid="1115157" grpId="0" animBg="1"/>
      <p:bldP spid="1115158" grpId="0" animBg="1"/>
      <p:bldP spid="1115159" grpId="0" animBg="1"/>
      <p:bldP spid="23603" grpId="0"/>
      <p:bldP spid="23604" grpId="0"/>
      <p:bldP spid="1115163" grpId="0" animBg="1"/>
      <p:bldP spid="1115164" grpId="0" animBg="1"/>
      <p:bldP spid="1115165" grpId="0" animBg="1"/>
      <p:bldP spid="1115166" grpId="0" animBg="1"/>
      <p:bldP spid="1115167" grpId="0" animBg="1"/>
      <p:bldP spid="1115168" grpId="0" animBg="1"/>
      <p:bldP spid="1115169" grpId="0" animBg="1"/>
      <p:bldP spid="1115170" grpId="0" animBg="1"/>
      <p:bldP spid="1115171" grpId="0" animBg="1"/>
      <p:bldP spid="1115172" grpId="0" animBg="1"/>
      <p:bldP spid="1115173" grpId="0" animBg="1"/>
      <p:bldP spid="23601" grpId="0"/>
      <p:bldP spid="23602" grpId="0"/>
      <p:bldP spid="60" grpId="0"/>
      <p:bldP spid="61" grpId="0"/>
      <p:bldP spid="62" grpId="0" animBg="1"/>
      <p:bldP spid="63" grpId="0" animBg="1"/>
      <p:bldP spid="64" grpId="0" animBg="1"/>
      <p:bldP spid="65"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609600" y="333375"/>
            <a:ext cx="7848600" cy="579438"/>
          </a:xfrm>
          <a:prstGeom prst="rect">
            <a:avLst/>
          </a:prstGeom>
          <a:noFill/>
          <a:ln w="12700">
            <a:noFill/>
            <a:miter lim="800000"/>
            <a:headEnd/>
            <a:tailEnd/>
          </a:ln>
        </p:spPr>
        <p:txBody>
          <a:bodyPr>
            <a:spAutoFit/>
          </a:bodyPr>
          <a:lstStyle/>
          <a:p>
            <a:pPr algn="ctr" eaLnBrk="0" hangingPunct="0">
              <a:spcBef>
                <a:spcPct val="50000"/>
              </a:spcBef>
            </a:pPr>
            <a:r>
              <a:rPr lang="es-ES_tradnl" sz="3200"/>
              <a:t>Recuperación de averías en anillos SDH</a:t>
            </a:r>
            <a:endParaRPr lang="es-ES" sz="3200"/>
          </a:p>
        </p:txBody>
      </p:sp>
      <p:sp>
        <p:nvSpPr>
          <p:cNvPr id="777249" name="Line 33"/>
          <p:cNvSpPr>
            <a:spLocks noChangeShapeType="1"/>
          </p:cNvSpPr>
          <p:nvPr/>
        </p:nvSpPr>
        <p:spPr bwMode="auto">
          <a:xfrm>
            <a:off x="5948363" y="2862263"/>
            <a:ext cx="319087" cy="319087"/>
          </a:xfrm>
          <a:prstGeom prst="line">
            <a:avLst/>
          </a:prstGeom>
          <a:noFill/>
          <a:ln w="25400">
            <a:solidFill>
              <a:srgbClr val="FF0000"/>
            </a:solidFill>
            <a:round/>
            <a:headEnd/>
            <a:tailEnd/>
          </a:ln>
        </p:spPr>
        <p:txBody>
          <a:bodyPr/>
          <a:lstStyle/>
          <a:p>
            <a:endParaRPr lang="es-ES"/>
          </a:p>
        </p:txBody>
      </p:sp>
      <p:sp>
        <p:nvSpPr>
          <p:cNvPr id="777250" name="Line 34"/>
          <p:cNvSpPr>
            <a:spLocks noChangeShapeType="1"/>
          </p:cNvSpPr>
          <p:nvPr/>
        </p:nvSpPr>
        <p:spPr bwMode="auto">
          <a:xfrm>
            <a:off x="5767388" y="3043238"/>
            <a:ext cx="171450" cy="176212"/>
          </a:xfrm>
          <a:prstGeom prst="line">
            <a:avLst/>
          </a:prstGeom>
          <a:noFill/>
          <a:ln w="25400">
            <a:solidFill>
              <a:srgbClr val="FF0000"/>
            </a:solidFill>
            <a:round/>
            <a:headEnd/>
            <a:tailEnd/>
          </a:ln>
        </p:spPr>
        <p:txBody>
          <a:bodyPr/>
          <a:lstStyle/>
          <a:p>
            <a:endParaRPr lang="es-ES"/>
          </a:p>
        </p:txBody>
      </p:sp>
      <p:sp>
        <p:nvSpPr>
          <p:cNvPr id="777251" name="Line 35"/>
          <p:cNvSpPr>
            <a:spLocks noChangeShapeType="1"/>
          </p:cNvSpPr>
          <p:nvPr/>
        </p:nvSpPr>
        <p:spPr bwMode="auto">
          <a:xfrm>
            <a:off x="5434013" y="3833813"/>
            <a:ext cx="461962" cy="4762"/>
          </a:xfrm>
          <a:prstGeom prst="line">
            <a:avLst/>
          </a:prstGeom>
          <a:noFill/>
          <a:ln w="25400">
            <a:solidFill>
              <a:srgbClr val="FF0000"/>
            </a:solidFill>
            <a:round/>
            <a:headEnd/>
            <a:tailEnd/>
          </a:ln>
        </p:spPr>
        <p:txBody>
          <a:bodyPr/>
          <a:lstStyle/>
          <a:p>
            <a:endParaRPr lang="es-ES"/>
          </a:p>
        </p:txBody>
      </p:sp>
      <p:sp>
        <p:nvSpPr>
          <p:cNvPr id="777252" name="Line 36"/>
          <p:cNvSpPr>
            <a:spLocks noChangeShapeType="1"/>
          </p:cNvSpPr>
          <p:nvPr/>
        </p:nvSpPr>
        <p:spPr bwMode="auto">
          <a:xfrm>
            <a:off x="5424488" y="4090988"/>
            <a:ext cx="257175" cy="0"/>
          </a:xfrm>
          <a:prstGeom prst="line">
            <a:avLst/>
          </a:prstGeom>
          <a:noFill/>
          <a:ln w="25400">
            <a:solidFill>
              <a:srgbClr val="FF0000"/>
            </a:solidFill>
            <a:round/>
            <a:headEnd/>
            <a:tailEnd/>
          </a:ln>
        </p:spPr>
        <p:txBody>
          <a:bodyPr/>
          <a:lstStyle/>
          <a:p>
            <a:endParaRPr lang="es-ES"/>
          </a:p>
        </p:txBody>
      </p:sp>
      <p:sp>
        <p:nvSpPr>
          <p:cNvPr id="777253" name="Line 37"/>
          <p:cNvSpPr>
            <a:spLocks noChangeShapeType="1"/>
          </p:cNvSpPr>
          <p:nvPr/>
        </p:nvSpPr>
        <p:spPr bwMode="auto">
          <a:xfrm flipH="1">
            <a:off x="5767388" y="4581525"/>
            <a:ext cx="333375" cy="328613"/>
          </a:xfrm>
          <a:prstGeom prst="line">
            <a:avLst/>
          </a:prstGeom>
          <a:noFill/>
          <a:ln w="25400">
            <a:solidFill>
              <a:schemeClr val="tx1"/>
            </a:solidFill>
            <a:round/>
            <a:headEnd/>
            <a:tailEnd/>
          </a:ln>
        </p:spPr>
        <p:txBody>
          <a:bodyPr/>
          <a:lstStyle/>
          <a:p>
            <a:endParaRPr lang="es-ES"/>
          </a:p>
        </p:txBody>
      </p:sp>
      <p:sp>
        <p:nvSpPr>
          <p:cNvPr id="777254" name="Line 38"/>
          <p:cNvSpPr>
            <a:spLocks noChangeShapeType="1"/>
          </p:cNvSpPr>
          <p:nvPr/>
        </p:nvSpPr>
        <p:spPr bwMode="auto">
          <a:xfrm flipH="1">
            <a:off x="5957888" y="4919663"/>
            <a:ext cx="166687" cy="180975"/>
          </a:xfrm>
          <a:prstGeom prst="line">
            <a:avLst/>
          </a:prstGeom>
          <a:noFill/>
          <a:ln w="25400">
            <a:solidFill>
              <a:schemeClr val="tx1"/>
            </a:solidFill>
            <a:round/>
            <a:headEnd/>
            <a:tailEnd/>
          </a:ln>
        </p:spPr>
        <p:txBody>
          <a:bodyPr/>
          <a:lstStyle/>
          <a:p>
            <a:endParaRPr lang="es-ES"/>
          </a:p>
        </p:txBody>
      </p:sp>
      <p:sp>
        <p:nvSpPr>
          <p:cNvPr id="777255" name="Line 39"/>
          <p:cNvSpPr>
            <a:spLocks noChangeShapeType="1"/>
          </p:cNvSpPr>
          <p:nvPr/>
        </p:nvSpPr>
        <p:spPr bwMode="auto">
          <a:xfrm flipH="1">
            <a:off x="7686675" y="2852738"/>
            <a:ext cx="161925" cy="180975"/>
          </a:xfrm>
          <a:prstGeom prst="line">
            <a:avLst/>
          </a:prstGeom>
          <a:noFill/>
          <a:ln w="25400">
            <a:solidFill>
              <a:srgbClr val="FF0000"/>
            </a:solidFill>
            <a:round/>
            <a:headEnd/>
            <a:tailEnd/>
          </a:ln>
        </p:spPr>
        <p:txBody>
          <a:bodyPr/>
          <a:lstStyle/>
          <a:p>
            <a:endParaRPr lang="es-ES"/>
          </a:p>
        </p:txBody>
      </p:sp>
      <p:sp>
        <p:nvSpPr>
          <p:cNvPr id="777256" name="Line 40"/>
          <p:cNvSpPr>
            <a:spLocks noChangeShapeType="1"/>
          </p:cNvSpPr>
          <p:nvPr/>
        </p:nvSpPr>
        <p:spPr bwMode="auto">
          <a:xfrm flipH="1">
            <a:off x="7710488" y="3033713"/>
            <a:ext cx="314325" cy="328612"/>
          </a:xfrm>
          <a:prstGeom prst="line">
            <a:avLst/>
          </a:prstGeom>
          <a:noFill/>
          <a:ln w="25400">
            <a:solidFill>
              <a:srgbClr val="FF0000"/>
            </a:solidFill>
            <a:round/>
            <a:headEnd/>
            <a:tailEnd/>
          </a:ln>
        </p:spPr>
        <p:txBody>
          <a:bodyPr/>
          <a:lstStyle/>
          <a:p>
            <a:endParaRPr lang="es-ES"/>
          </a:p>
        </p:txBody>
      </p:sp>
      <p:sp>
        <p:nvSpPr>
          <p:cNvPr id="777257" name="Line 41"/>
          <p:cNvSpPr>
            <a:spLocks noChangeShapeType="1"/>
          </p:cNvSpPr>
          <p:nvPr/>
        </p:nvSpPr>
        <p:spPr bwMode="auto">
          <a:xfrm flipH="1">
            <a:off x="8115300" y="3848100"/>
            <a:ext cx="257175" cy="4763"/>
          </a:xfrm>
          <a:prstGeom prst="line">
            <a:avLst/>
          </a:prstGeom>
          <a:noFill/>
          <a:ln w="25400">
            <a:solidFill>
              <a:srgbClr val="FF0000"/>
            </a:solidFill>
            <a:round/>
            <a:headEnd/>
            <a:tailEnd/>
          </a:ln>
        </p:spPr>
        <p:txBody>
          <a:bodyPr/>
          <a:lstStyle/>
          <a:p>
            <a:endParaRPr lang="es-ES"/>
          </a:p>
        </p:txBody>
      </p:sp>
      <p:sp>
        <p:nvSpPr>
          <p:cNvPr id="777258" name="Line 42"/>
          <p:cNvSpPr>
            <a:spLocks noChangeShapeType="1"/>
          </p:cNvSpPr>
          <p:nvPr/>
        </p:nvSpPr>
        <p:spPr bwMode="auto">
          <a:xfrm flipH="1">
            <a:off x="7891463" y="4110038"/>
            <a:ext cx="476250" cy="0"/>
          </a:xfrm>
          <a:prstGeom prst="line">
            <a:avLst/>
          </a:prstGeom>
          <a:noFill/>
          <a:ln w="25400">
            <a:solidFill>
              <a:srgbClr val="FF0000"/>
            </a:solidFill>
            <a:round/>
            <a:headEnd/>
            <a:tailEnd/>
          </a:ln>
        </p:spPr>
        <p:txBody>
          <a:bodyPr/>
          <a:lstStyle/>
          <a:p>
            <a:endParaRPr lang="es-ES"/>
          </a:p>
        </p:txBody>
      </p:sp>
      <p:sp>
        <p:nvSpPr>
          <p:cNvPr id="777259" name="Line 43"/>
          <p:cNvSpPr>
            <a:spLocks noChangeShapeType="1"/>
          </p:cNvSpPr>
          <p:nvPr/>
        </p:nvSpPr>
        <p:spPr bwMode="auto">
          <a:xfrm>
            <a:off x="7519988" y="4776788"/>
            <a:ext cx="323850" cy="323850"/>
          </a:xfrm>
          <a:prstGeom prst="line">
            <a:avLst/>
          </a:prstGeom>
          <a:noFill/>
          <a:ln w="25400">
            <a:solidFill>
              <a:schemeClr val="tx1"/>
            </a:solidFill>
            <a:round/>
            <a:headEnd/>
            <a:tailEnd/>
          </a:ln>
        </p:spPr>
        <p:txBody>
          <a:bodyPr/>
          <a:lstStyle/>
          <a:p>
            <a:endParaRPr lang="es-ES"/>
          </a:p>
        </p:txBody>
      </p:sp>
      <p:sp>
        <p:nvSpPr>
          <p:cNvPr id="777260" name="Line 44"/>
          <p:cNvSpPr>
            <a:spLocks noChangeShapeType="1"/>
          </p:cNvSpPr>
          <p:nvPr/>
        </p:nvSpPr>
        <p:spPr bwMode="auto">
          <a:xfrm>
            <a:off x="7858125" y="4752975"/>
            <a:ext cx="171450" cy="171450"/>
          </a:xfrm>
          <a:prstGeom prst="line">
            <a:avLst/>
          </a:prstGeom>
          <a:noFill/>
          <a:ln w="25400">
            <a:solidFill>
              <a:schemeClr val="tx1"/>
            </a:solidFill>
            <a:round/>
            <a:headEnd/>
            <a:tailEnd/>
          </a:ln>
        </p:spPr>
        <p:txBody>
          <a:bodyPr/>
          <a:lstStyle/>
          <a:p>
            <a:endParaRPr lang="es-ES"/>
          </a:p>
        </p:txBody>
      </p:sp>
      <p:sp>
        <p:nvSpPr>
          <p:cNvPr id="777261" name="Oval 45"/>
          <p:cNvSpPr>
            <a:spLocks noChangeArrowheads="1"/>
          </p:cNvSpPr>
          <p:nvPr/>
        </p:nvSpPr>
        <p:spPr bwMode="auto">
          <a:xfrm>
            <a:off x="5891213" y="2952750"/>
            <a:ext cx="2019300" cy="2033588"/>
          </a:xfrm>
          <a:prstGeom prst="ellipse">
            <a:avLst/>
          </a:prstGeom>
          <a:noFill/>
          <a:ln w="25400">
            <a:solidFill>
              <a:srgbClr val="FF0000"/>
            </a:solidFill>
            <a:round/>
            <a:headEnd/>
            <a:tailEnd/>
          </a:ln>
        </p:spPr>
        <p:txBody>
          <a:bodyPr wrap="none" anchor="ctr"/>
          <a:lstStyle/>
          <a:p>
            <a:endParaRPr lang="es-ES"/>
          </a:p>
        </p:txBody>
      </p:sp>
      <p:sp>
        <p:nvSpPr>
          <p:cNvPr id="777262" name="Oval 46"/>
          <p:cNvSpPr>
            <a:spLocks noChangeArrowheads="1"/>
          </p:cNvSpPr>
          <p:nvPr/>
        </p:nvSpPr>
        <p:spPr bwMode="auto">
          <a:xfrm>
            <a:off x="5672138" y="2757488"/>
            <a:ext cx="2447925" cy="2443162"/>
          </a:xfrm>
          <a:prstGeom prst="ellipse">
            <a:avLst/>
          </a:prstGeom>
          <a:noFill/>
          <a:ln w="25400">
            <a:solidFill>
              <a:srgbClr val="FF0000"/>
            </a:solidFill>
            <a:round/>
            <a:headEnd/>
            <a:tailEnd/>
          </a:ln>
        </p:spPr>
        <p:txBody>
          <a:bodyPr wrap="none" anchor="ctr"/>
          <a:lstStyle/>
          <a:p>
            <a:endParaRPr lang="es-ES"/>
          </a:p>
        </p:txBody>
      </p:sp>
      <p:sp>
        <p:nvSpPr>
          <p:cNvPr id="777263" name="Freeform 47"/>
          <p:cNvSpPr>
            <a:spLocks/>
          </p:cNvSpPr>
          <p:nvPr/>
        </p:nvSpPr>
        <p:spPr bwMode="auto">
          <a:xfrm>
            <a:off x="6234113" y="2619375"/>
            <a:ext cx="1443037" cy="203200"/>
          </a:xfrm>
          <a:custGeom>
            <a:avLst/>
            <a:gdLst>
              <a:gd name="T0" fmla="*/ 909 w 909"/>
              <a:gd name="T1" fmla="*/ 128 h 128"/>
              <a:gd name="T2" fmla="*/ 843 w 909"/>
              <a:gd name="T3" fmla="*/ 101 h 128"/>
              <a:gd name="T4" fmla="*/ 762 w 909"/>
              <a:gd name="T5" fmla="*/ 71 h 128"/>
              <a:gd name="T6" fmla="*/ 675 w 909"/>
              <a:gd name="T7" fmla="*/ 41 h 128"/>
              <a:gd name="T8" fmla="*/ 564 w 909"/>
              <a:gd name="T9" fmla="*/ 17 h 128"/>
              <a:gd name="T10" fmla="*/ 375 w 909"/>
              <a:gd name="T11" fmla="*/ 2 h 128"/>
              <a:gd name="T12" fmla="*/ 180 w 909"/>
              <a:gd name="T13" fmla="*/ 32 h 128"/>
              <a:gd name="T14" fmla="*/ 0 w 909"/>
              <a:gd name="T15" fmla="*/ 95 h 128"/>
              <a:gd name="T16" fmla="*/ 0 60000 65536"/>
              <a:gd name="T17" fmla="*/ 0 60000 65536"/>
              <a:gd name="T18" fmla="*/ 0 60000 65536"/>
              <a:gd name="T19" fmla="*/ 0 60000 65536"/>
              <a:gd name="T20" fmla="*/ 0 60000 65536"/>
              <a:gd name="T21" fmla="*/ 0 60000 65536"/>
              <a:gd name="T22" fmla="*/ 0 60000 65536"/>
              <a:gd name="T23" fmla="*/ 0 60000 65536"/>
              <a:gd name="T24" fmla="*/ 0 w 909"/>
              <a:gd name="T25" fmla="*/ 0 h 128"/>
              <a:gd name="T26" fmla="*/ 909 w 909"/>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9" h="128">
                <a:moveTo>
                  <a:pt x="909" y="128"/>
                </a:moveTo>
                <a:cubicBezTo>
                  <a:pt x="888" y="119"/>
                  <a:pt x="867" y="110"/>
                  <a:pt x="843" y="101"/>
                </a:cubicBezTo>
                <a:cubicBezTo>
                  <a:pt x="819" y="92"/>
                  <a:pt x="790" y="81"/>
                  <a:pt x="762" y="71"/>
                </a:cubicBezTo>
                <a:cubicBezTo>
                  <a:pt x="734" y="61"/>
                  <a:pt x="708" y="50"/>
                  <a:pt x="675" y="41"/>
                </a:cubicBezTo>
                <a:cubicBezTo>
                  <a:pt x="642" y="32"/>
                  <a:pt x="614" y="24"/>
                  <a:pt x="564" y="17"/>
                </a:cubicBezTo>
                <a:cubicBezTo>
                  <a:pt x="514" y="10"/>
                  <a:pt x="439" y="0"/>
                  <a:pt x="375" y="2"/>
                </a:cubicBezTo>
                <a:cubicBezTo>
                  <a:pt x="311" y="4"/>
                  <a:pt x="242" y="17"/>
                  <a:pt x="180" y="32"/>
                </a:cubicBezTo>
                <a:cubicBezTo>
                  <a:pt x="118" y="47"/>
                  <a:pt x="59" y="71"/>
                  <a:pt x="0" y="95"/>
                </a:cubicBezTo>
              </a:path>
            </a:pathLst>
          </a:custGeom>
          <a:noFill/>
          <a:ln w="25400">
            <a:solidFill>
              <a:srgbClr val="FF0000"/>
            </a:solidFill>
            <a:round/>
            <a:headEnd/>
            <a:tailEnd type="stealth" w="med" len="med"/>
          </a:ln>
        </p:spPr>
        <p:txBody>
          <a:bodyPr/>
          <a:lstStyle/>
          <a:p>
            <a:endParaRPr lang="es-ES"/>
          </a:p>
        </p:txBody>
      </p:sp>
      <p:sp>
        <p:nvSpPr>
          <p:cNvPr id="777264" name="Freeform 48"/>
          <p:cNvSpPr>
            <a:spLocks/>
          </p:cNvSpPr>
          <p:nvPr/>
        </p:nvSpPr>
        <p:spPr bwMode="auto">
          <a:xfrm>
            <a:off x="6467475" y="3130550"/>
            <a:ext cx="985838" cy="203200"/>
          </a:xfrm>
          <a:custGeom>
            <a:avLst/>
            <a:gdLst>
              <a:gd name="T0" fmla="*/ 0 w 621"/>
              <a:gd name="T1" fmla="*/ 68 h 128"/>
              <a:gd name="T2" fmla="*/ 39 w 621"/>
              <a:gd name="T3" fmla="*/ 53 h 128"/>
              <a:gd name="T4" fmla="*/ 114 w 621"/>
              <a:gd name="T5" fmla="*/ 26 h 128"/>
              <a:gd name="T6" fmla="*/ 222 w 621"/>
              <a:gd name="T7" fmla="*/ 5 h 128"/>
              <a:gd name="T8" fmla="*/ 336 w 621"/>
              <a:gd name="T9" fmla="*/ 5 h 128"/>
              <a:gd name="T10" fmla="*/ 444 w 621"/>
              <a:gd name="T11" fmla="*/ 35 h 128"/>
              <a:gd name="T12" fmla="*/ 525 w 621"/>
              <a:gd name="T13" fmla="*/ 62 h 128"/>
              <a:gd name="T14" fmla="*/ 621 w 621"/>
              <a:gd name="T15" fmla="*/ 128 h 128"/>
              <a:gd name="T16" fmla="*/ 0 60000 65536"/>
              <a:gd name="T17" fmla="*/ 0 60000 65536"/>
              <a:gd name="T18" fmla="*/ 0 60000 65536"/>
              <a:gd name="T19" fmla="*/ 0 60000 65536"/>
              <a:gd name="T20" fmla="*/ 0 60000 65536"/>
              <a:gd name="T21" fmla="*/ 0 60000 65536"/>
              <a:gd name="T22" fmla="*/ 0 60000 65536"/>
              <a:gd name="T23" fmla="*/ 0 60000 65536"/>
              <a:gd name="T24" fmla="*/ 0 w 621"/>
              <a:gd name="T25" fmla="*/ 0 h 128"/>
              <a:gd name="T26" fmla="*/ 621 w 621"/>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1" h="128">
                <a:moveTo>
                  <a:pt x="0" y="68"/>
                </a:moveTo>
                <a:cubicBezTo>
                  <a:pt x="10" y="64"/>
                  <a:pt x="20" y="60"/>
                  <a:pt x="39" y="53"/>
                </a:cubicBezTo>
                <a:cubicBezTo>
                  <a:pt x="58" y="46"/>
                  <a:pt x="84" y="34"/>
                  <a:pt x="114" y="26"/>
                </a:cubicBezTo>
                <a:cubicBezTo>
                  <a:pt x="144" y="18"/>
                  <a:pt x="185" y="8"/>
                  <a:pt x="222" y="5"/>
                </a:cubicBezTo>
                <a:cubicBezTo>
                  <a:pt x="259" y="2"/>
                  <a:pt x="299" y="0"/>
                  <a:pt x="336" y="5"/>
                </a:cubicBezTo>
                <a:cubicBezTo>
                  <a:pt x="373" y="10"/>
                  <a:pt x="413" y="26"/>
                  <a:pt x="444" y="35"/>
                </a:cubicBezTo>
                <a:cubicBezTo>
                  <a:pt x="475" y="44"/>
                  <a:pt x="496" y="47"/>
                  <a:pt x="525" y="62"/>
                </a:cubicBezTo>
                <a:cubicBezTo>
                  <a:pt x="554" y="77"/>
                  <a:pt x="587" y="102"/>
                  <a:pt x="621" y="128"/>
                </a:cubicBezTo>
              </a:path>
            </a:pathLst>
          </a:custGeom>
          <a:noFill/>
          <a:ln w="25400">
            <a:solidFill>
              <a:srgbClr val="FF0000"/>
            </a:solidFill>
            <a:round/>
            <a:headEnd/>
            <a:tailEnd type="stealth" w="med" len="med"/>
          </a:ln>
        </p:spPr>
        <p:txBody>
          <a:bodyPr/>
          <a:lstStyle/>
          <a:p>
            <a:endParaRPr lang="es-ES"/>
          </a:p>
        </p:txBody>
      </p:sp>
      <p:sp>
        <p:nvSpPr>
          <p:cNvPr id="777265" name="Text Box 49"/>
          <p:cNvSpPr txBox="1">
            <a:spLocks noChangeArrowheads="1"/>
          </p:cNvSpPr>
          <p:nvPr/>
        </p:nvSpPr>
        <p:spPr bwMode="auto">
          <a:xfrm>
            <a:off x="6338888" y="3217863"/>
            <a:ext cx="1211262" cy="581025"/>
          </a:xfrm>
          <a:prstGeom prst="rect">
            <a:avLst/>
          </a:prstGeom>
          <a:noFill/>
          <a:ln w="12700">
            <a:noFill/>
            <a:miter lim="800000"/>
            <a:headEnd/>
            <a:tailEnd/>
          </a:ln>
        </p:spPr>
        <p:txBody>
          <a:bodyPr wrap="none">
            <a:spAutoFit/>
          </a:bodyPr>
          <a:lstStyle/>
          <a:p>
            <a:pPr algn="ctr" eaLnBrk="0" hangingPunct="0"/>
            <a:r>
              <a:rPr lang="es-ES_tradnl" b="1">
                <a:solidFill>
                  <a:srgbClr val="FF0000"/>
                </a:solidFill>
              </a:rPr>
              <a:t>Tráfico</a:t>
            </a:r>
          </a:p>
          <a:p>
            <a:pPr algn="ctr" eaLnBrk="0" hangingPunct="0"/>
            <a:r>
              <a:rPr lang="es-ES_tradnl" b="1">
                <a:solidFill>
                  <a:srgbClr val="FF0000"/>
                </a:solidFill>
              </a:rPr>
              <a:t>de usuario</a:t>
            </a:r>
            <a:endParaRPr lang="es-ES" b="1">
              <a:solidFill>
                <a:srgbClr val="FF0000"/>
              </a:solidFill>
            </a:endParaRPr>
          </a:p>
        </p:txBody>
      </p:sp>
      <p:sp>
        <p:nvSpPr>
          <p:cNvPr id="777266" name="Text Box 50"/>
          <p:cNvSpPr txBox="1">
            <a:spLocks noChangeArrowheads="1"/>
          </p:cNvSpPr>
          <p:nvPr/>
        </p:nvSpPr>
        <p:spPr bwMode="auto">
          <a:xfrm>
            <a:off x="6000750" y="2130425"/>
            <a:ext cx="1946275" cy="336550"/>
          </a:xfrm>
          <a:prstGeom prst="rect">
            <a:avLst/>
          </a:prstGeom>
          <a:noFill/>
          <a:ln w="12700">
            <a:noFill/>
            <a:miter lim="800000"/>
            <a:headEnd/>
            <a:tailEnd/>
          </a:ln>
        </p:spPr>
        <p:txBody>
          <a:bodyPr wrap="none">
            <a:spAutoFit/>
          </a:bodyPr>
          <a:lstStyle/>
          <a:p>
            <a:pPr eaLnBrk="0" hangingPunct="0"/>
            <a:r>
              <a:rPr lang="es-ES_tradnl" b="1">
                <a:solidFill>
                  <a:srgbClr val="FF0000"/>
                </a:solidFill>
              </a:rPr>
              <a:t>Tráfico de usuario</a:t>
            </a:r>
            <a:endParaRPr lang="es-ES" b="1">
              <a:solidFill>
                <a:srgbClr val="FF0000"/>
              </a:solidFill>
            </a:endParaRPr>
          </a:p>
        </p:txBody>
      </p:sp>
      <p:sp>
        <p:nvSpPr>
          <p:cNvPr id="24598" name="Text Box 53"/>
          <p:cNvSpPr txBox="1">
            <a:spLocks noChangeArrowheads="1"/>
          </p:cNvSpPr>
          <p:nvPr/>
        </p:nvSpPr>
        <p:spPr bwMode="auto">
          <a:xfrm>
            <a:off x="1143000" y="1323975"/>
            <a:ext cx="2838450" cy="396875"/>
          </a:xfrm>
          <a:prstGeom prst="rect">
            <a:avLst/>
          </a:prstGeom>
          <a:noFill/>
          <a:ln w="12700">
            <a:noFill/>
            <a:miter lim="800000"/>
            <a:headEnd/>
            <a:tailEnd/>
          </a:ln>
        </p:spPr>
        <p:txBody>
          <a:bodyPr wrap="none">
            <a:spAutoFit/>
          </a:bodyPr>
          <a:lstStyle/>
          <a:p>
            <a:pPr eaLnBrk="0" hangingPunct="0"/>
            <a:r>
              <a:rPr lang="es-ES" sz="2000"/>
              <a:t>Funcionamiento normal</a:t>
            </a:r>
          </a:p>
        </p:txBody>
      </p:sp>
      <p:sp>
        <p:nvSpPr>
          <p:cNvPr id="777270" name="Text Box 54"/>
          <p:cNvSpPr txBox="1">
            <a:spLocks noChangeArrowheads="1"/>
          </p:cNvSpPr>
          <p:nvPr/>
        </p:nvSpPr>
        <p:spPr bwMode="auto">
          <a:xfrm>
            <a:off x="4716463" y="1308100"/>
            <a:ext cx="4078287" cy="396875"/>
          </a:xfrm>
          <a:prstGeom prst="rect">
            <a:avLst/>
          </a:prstGeom>
          <a:noFill/>
          <a:ln w="12700">
            <a:noFill/>
            <a:miter lim="800000"/>
            <a:headEnd/>
            <a:tailEnd/>
          </a:ln>
        </p:spPr>
        <p:txBody>
          <a:bodyPr wrap="none">
            <a:spAutoFit/>
          </a:bodyPr>
          <a:lstStyle/>
          <a:p>
            <a:pPr eaLnBrk="0" hangingPunct="0"/>
            <a:r>
              <a:rPr lang="es-ES" sz="2000"/>
              <a:t>Funcionamiento en caso de avería</a:t>
            </a:r>
          </a:p>
        </p:txBody>
      </p:sp>
      <p:sp>
        <p:nvSpPr>
          <p:cNvPr id="777272" name="Text Box 56"/>
          <p:cNvSpPr txBox="1">
            <a:spLocks noChangeArrowheads="1"/>
          </p:cNvSpPr>
          <p:nvPr/>
        </p:nvSpPr>
        <p:spPr bwMode="auto">
          <a:xfrm>
            <a:off x="6510338" y="4219575"/>
            <a:ext cx="801687" cy="457200"/>
          </a:xfrm>
          <a:prstGeom prst="rect">
            <a:avLst/>
          </a:prstGeom>
          <a:noFill/>
          <a:ln w="12700">
            <a:noFill/>
            <a:miter lim="800000"/>
            <a:headEnd/>
            <a:tailEnd/>
          </a:ln>
        </p:spPr>
        <p:txBody>
          <a:bodyPr wrap="none">
            <a:spAutoFit/>
          </a:bodyPr>
          <a:lstStyle/>
          <a:p>
            <a:pPr algn="ctr" eaLnBrk="0" hangingPunct="0"/>
            <a:r>
              <a:rPr lang="es-ES" sz="1200" b="1"/>
              <a:t>Corte en</a:t>
            </a:r>
          </a:p>
          <a:p>
            <a:pPr algn="ctr" eaLnBrk="0" hangingPunct="0"/>
            <a:r>
              <a:rPr lang="es-ES" sz="1200" b="1"/>
              <a:t>la fibra</a:t>
            </a:r>
          </a:p>
        </p:txBody>
      </p:sp>
      <p:sp>
        <p:nvSpPr>
          <p:cNvPr id="777274" name="Text Box 58"/>
          <p:cNvSpPr txBox="1">
            <a:spLocks noChangeArrowheads="1"/>
          </p:cNvSpPr>
          <p:nvPr/>
        </p:nvSpPr>
        <p:spPr bwMode="auto">
          <a:xfrm>
            <a:off x="5992813" y="6048375"/>
            <a:ext cx="1892300" cy="457200"/>
          </a:xfrm>
          <a:prstGeom prst="rect">
            <a:avLst/>
          </a:prstGeom>
          <a:noFill/>
          <a:ln w="12700">
            <a:noFill/>
            <a:miter lim="800000"/>
            <a:headEnd/>
            <a:tailEnd/>
          </a:ln>
        </p:spPr>
        <p:txBody>
          <a:bodyPr>
            <a:spAutoFit/>
          </a:bodyPr>
          <a:lstStyle/>
          <a:p>
            <a:pPr algn="ctr" eaLnBrk="0" hangingPunct="0"/>
            <a:r>
              <a:rPr lang="es-ES" sz="1200" b="1"/>
              <a:t>Los ADMs cierran el anillo en 50 ms</a:t>
            </a:r>
          </a:p>
        </p:txBody>
      </p:sp>
      <p:sp>
        <p:nvSpPr>
          <p:cNvPr id="24602" name="Rectangle 872"/>
          <p:cNvSpPr>
            <a:spLocks noChangeArrowheads="1"/>
          </p:cNvSpPr>
          <p:nvPr/>
        </p:nvSpPr>
        <p:spPr bwMode="auto">
          <a:xfrm rot="2700000">
            <a:off x="1676400" y="3181350"/>
            <a:ext cx="152400" cy="76200"/>
          </a:xfrm>
          <a:prstGeom prst="rect">
            <a:avLst/>
          </a:prstGeom>
          <a:solidFill>
            <a:schemeClr val="bg1"/>
          </a:solidFill>
          <a:ln w="9525">
            <a:noFill/>
            <a:miter lim="800000"/>
            <a:headEnd/>
            <a:tailEnd/>
          </a:ln>
        </p:spPr>
        <p:txBody>
          <a:bodyPr wrap="none" anchor="ctr"/>
          <a:lstStyle/>
          <a:p>
            <a:endParaRPr lang="es-ES"/>
          </a:p>
        </p:txBody>
      </p:sp>
      <p:sp>
        <p:nvSpPr>
          <p:cNvPr id="24603" name="Rectangle 874"/>
          <p:cNvSpPr>
            <a:spLocks noChangeArrowheads="1"/>
          </p:cNvSpPr>
          <p:nvPr/>
        </p:nvSpPr>
        <p:spPr bwMode="auto">
          <a:xfrm rot="2700000">
            <a:off x="1352550" y="3219450"/>
            <a:ext cx="152400" cy="76200"/>
          </a:xfrm>
          <a:prstGeom prst="rect">
            <a:avLst/>
          </a:prstGeom>
          <a:solidFill>
            <a:schemeClr val="bg1"/>
          </a:solidFill>
          <a:ln w="9525">
            <a:noFill/>
            <a:miter lim="800000"/>
            <a:headEnd/>
            <a:tailEnd/>
          </a:ln>
        </p:spPr>
        <p:txBody>
          <a:bodyPr wrap="none" anchor="ctr"/>
          <a:lstStyle/>
          <a:p>
            <a:endParaRPr lang="es-ES"/>
          </a:p>
        </p:txBody>
      </p:sp>
      <p:sp>
        <p:nvSpPr>
          <p:cNvPr id="24604" name="Rectangle 877"/>
          <p:cNvSpPr>
            <a:spLocks noChangeArrowheads="1"/>
          </p:cNvSpPr>
          <p:nvPr/>
        </p:nvSpPr>
        <p:spPr bwMode="auto">
          <a:xfrm rot="-2700000">
            <a:off x="3176588" y="3352800"/>
            <a:ext cx="152400" cy="76200"/>
          </a:xfrm>
          <a:prstGeom prst="rect">
            <a:avLst/>
          </a:prstGeom>
          <a:solidFill>
            <a:schemeClr val="bg1"/>
          </a:solidFill>
          <a:ln w="9525">
            <a:noFill/>
            <a:miter lim="800000"/>
            <a:headEnd/>
            <a:tailEnd/>
          </a:ln>
        </p:spPr>
        <p:txBody>
          <a:bodyPr wrap="none" anchor="ctr"/>
          <a:lstStyle/>
          <a:p>
            <a:endParaRPr lang="es-ES"/>
          </a:p>
        </p:txBody>
      </p:sp>
      <p:sp>
        <p:nvSpPr>
          <p:cNvPr id="24605" name="Rectangle 878"/>
          <p:cNvSpPr>
            <a:spLocks noChangeArrowheads="1"/>
          </p:cNvSpPr>
          <p:nvPr/>
        </p:nvSpPr>
        <p:spPr bwMode="auto">
          <a:xfrm rot="-2700000">
            <a:off x="3143250" y="3033713"/>
            <a:ext cx="152400" cy="76200"/>
          </a:xfrm>
          <a:prstGeom prst="rect">
            <a:avLst/>
          </a:prstGeom>
          <a:solidFill>
            <a:schemeClr val="bg1"/>
          </a:solidFill>
          <a:ln w="9525">
            <a:noFill/>
            <a:miter lim="800000"/>
            <a:headEnd/>
            <a:tailEnd/>
          </a:ln>
        </p:spPr>
        <p:txBody>
          <a:bodyPr wrap="none" anchor="ctr"/>
          <a:lstStyle/>
          <a:p>
            <a:endParaRPr lang="es-ES"/>
          </a:p>
        </p:txBody>
      </p:sp>
      <p:sp>
        <p:nvSpPr>
          <p:cNvPr id="24606" name="Rectangle 881"/>
          <p:cNvSpPr>
            <a:spLocks noChangeArrowheads="1"/>
          </p:cNvSpPr>
          <p:nvPr/>
        </p:nvSpPr>
        <p:spPr bwMode="auto">
          <a:xfrm>
            <a:off x="3319463" y="4005263"/>
            <a:ext cx="152400" cy="76200"/>
          </a:xfrm>
          <a:prstGeom prst="rect">
            <a:avLst/>
          </a:prstGeom>
          <a:solidFill>
            <a:schemeClr val="bg1"/>
          </a:solidFill>
          <a:ln w="9525">
            <a:noFill/>
            <a:miter lim="800000"/>
            <a:headEnd/>
            <a:tailEnd/>
          </a:ln>
        </p:spPr>
        <p:txBody>
          <a:bodyPr wrap="none" anchor="ctr"/>
          <a:lstStyle/>
          <a:p>
            <a:endParaRPr lang="es-ES"/>
          </a:p>
        </p:txBody>
      </p:sp>
      <p:sp>
        <p:nvSpPr>
          <p:cNvPr id="24607" name="Rectangle 882"/>
          <p:cNvSpPr>
            <a:spLocks noChangeArrowheads="1"/>
          </p:cNvSpPr>
          <p:nvPr/>
        </p:nvSpPr>
        <p:spPr bwMode="auto">
          <a:xfrm>
            <a:off x="3571875" y="3748088"/>
            <a:ext cx="152400" cy="76200"/>
          </a:xfrm>
          <a:prstGeom prst="rect">
            <a:avLst/>
          </a:prstGeom>
          <a:solidFill>
            <a:schemeClr val="bg1"/>
          </a:solidFill>
          <a:ln w="9525">
            <a:noFill/>
            <a:miter lim="800000"/>
            <a:headEnd/>
            <a:tailEnd/>
          </a:ln>
        </p:spPr>
        <p:txBody>
          <a:bodyPr wrap="none" anchor="ctr"/>
          <a:lstStyle/>
          <a:p>
            <a:endParaRPr lang="es-ES"/>
          </a:p>
        </p:txBody>
      </p:sp>
      <p:sp>
        <p:nvSpPr>
          <p:cNvPr id="24608" name="Rectangle 885"/>
          <p:cNvSpPr>
            <a:spLocks noChangeArrowheads="1"/>
          </p:cNvSpPr>
          <p:nvPr/>
        </p:nvSpPr>
        <p:spPr bwMode="auto">
          <a:xfrm>
            <a:off x="1309688" y="3862388"/>
            <a:ext cx="152400" cy="76200"/>
          </a:xfrm>
          <a:prstGeom prst="rect">
            <a:avLst/>
          </a:prstGeom>
          <a:solidFill>
            <a:schemeClr val="bg1"/>
          </a:solidFill>
          <a:ln w="9525">
            <a:noFill/>
            <a:miter lim="800000"/>
            <a:headEnd/>
            <a:tailEnd/>
          </a:ln>
        </p:spPr>
        <p:txBody>
          <a:bodyPr wrap="none" anchor="ctr"/>
          <a:lstStyle/>
          <a:p>
            <a:endParaRPr lang="es-ES"/>
          </a:p>
        </p:txBody>
      </p:sp>
      <p:sp>
        <p:nvSpPr>
          <p:cNvPr id="24609" name="Rectangle 886"/>
          <p:cNvSpPr>
            <a:spLocks noChangeArrowheads="1"/>
          </p:cNvSpPr>
          <p:nvPr/>
        </p:nvSpPr>
        <p:spPr bwMode="auto">
          <a:xfrm>
            <a:off x="1138238" y="4100513"/>
            <a:ext cx="152400" cy="76200"/>
          </a:xfrm>
          <a:prstGeom prst="rect">
            <a:avLst/>
          </a:prstGeom>
          <a:solidFill>
            <a:schemeClr val="bg1"/>
          </a:solidFill>
          <a:ln w="9525">
            <a:noFill/>
            <a:miter lim="800000"/>
            <a:headEnd/>
            <a:tailEnd/>
          </a:ln>
        </p:spPr>
        <p:txBody>
          <a:bodyPr wrap="none" anchor="ctr"/>
          <a:lstStyle/>
          <a:p>
            <a:endParaRPr lang="es-ES"/>
          </a:p>
        </p:txBody>
      </p:sp>
      <p:sp>
        <p:nvSpPr>
          <p:cNvPr id="24610" name="Rectangle 889"/>
          <p:cNvSpPr>
            <a:spLocks noChangeArrowheads="1"/>
          </p:cNvSpPr>
          <p:nvPr/>
        </p:nvSpPr>
        <p:spPr bwMode="auto">
          <a:xfrm rot="2700000">
            <a:off x="2990850" y="4691063"/>
            <a:ext cx="152400" cy="76200"/>
          </a:xfrm>
          <a:prstGeom prst="rect">
            <a:avLst/>
          </a:prstGeom>
          <a:solidFill>
            <a:schemeClr val="bg1"/>
          </a:solidFill>
          <a:ln w="9525">
            <a:noFill/>
            <a:miter lim="800000"/>
            <a:headEnd/>
            <a:tailEnd/>
          </a:ln>
        </p:spPr>
        <p:txBody>
          <a:bodyPr wrap="none" anchor="ctr"/>
          <a:lstStyle/>
          <a:p>
            <a:endParaRPr lang="es-ES"/>
          </a:p>
        </p:txBody>
      </p:sp>
      <p:sp>
        <p:nvSpPr>
          <p:cNvPr id="24611" name="Rectangle 890"/>
          <p:cNvSpPr>
            <a:spLocks noChangeArrowheads="1"/>
          </p:cNvSpPr>
          <p:nvPr/>
        </p:nvSpPr>
        <p:spPr bwMode="auto">
          <a:xfrm rot="2700000">
            <a:off x="3338513" y="4676775"/>
            <a:ext cx="152400" cy="76200"/>
          </a:xfrm>
          <a:prstGeom prst="rect">
            <a:avLst/>
          </a:prstGeom>
          <a:solidFill>
            <a:schemeClr val="bg1"/>
          </a:solidFill>
          <a:ln w="9525">
            <a:noFill/>
            <a:miter lim="800000"/>
            <a:headEnd/>
            <a:tailEnd/>
          </a:ln>
        </p:spPr>
        <p:txBody>
          <a:bodyPr wrap="none" anchor="ctr"/>
          <a:lstStyle/>
          <a:p>
            <a:endParaRPr lang="es-ES"/>
          </a:p>
        </p:txBody>
      </p:sp>
      <p:sp>
        <p:nvSpPr>
          <p:cNvPr id="24612" name="Line 891"/>
          <p:cNvSpPr>
            <a:spLocks noChangeShapeType="1"/>
          </p:cNvSpPr>
          <p:nvPr/>
        </p:nvSpPr>
        <p:spPr bwMode="auto">
          <a:xfrm flipH="1">
            <a:off x="1390650" y="4848225"/>
            <a:ext cx="166688" cy="180975"/>
          </a:xfrm>
          <a:prstGeom prst="line">
            <a:avLst/>
          </a:prstGeom>
          <a:noFill/>
          <a:ln w="25400">
            <a:solidFill>
              <a:srgbClr val="FF0000"/>
            </a:solidFill>
            <a:round/>
            <a:headEnd/>
            <a:tailEnd/>
          </a:ln>
        </p:spPr>
        <p:txBody>
          <a:bodyPr/>
          <a:lstStyle/>
          <a:p>
            <a:endParaRPr lang="es-ES"/>
          </a:p>
        </p:txBody>
      </p:sp>
      <p:sp>
        <p:nvSpPr>
          <p:cNvPr id="24613" name="Rectangle 894"/>
          <p:cNvSpPr>
            <a:spLocks noChangeArrowheads="1"/>
          </p:cNvSpPr>
          <p:nvPr/>
        </p:nvSpPr>
        <p:spPr bwMode="auto">
          <a:xfrm rot="-2700000">
            <a:off x="1524000" y="4476750"/>
            <a:ext cx="152400" cy="76200"/>
          </a:xfrm>
          <a:prstGeom prst="rect">
            <a:avLst/>
          </a:prstGeom>
          <a:solidFill>
            <a:schemeClr val="bg1"/>
          </a:solidFill>
          <a:ln w="9525">
            <a:noFill/>
            <a:miter lim="800000"/>
            <a:headEnd/>
            <a:tailEnd/>
          </a:ln>
        </p:spPr>
        <p:txBody>
          <a:bodyPr wrap="none" anchor="ctr"/>
          <a:lstStyle/>
          <a:p>
            <a:endParaRPr lang="es-ES"/>
          </a:p>
        </p:txBody>
      </p:sp>
      <p:sp>
        <p:nvSpPr>
          <p:cNvPr id="780159" name="Line 895"/>
          <p:cNvSpPr>
            <a:spLocks noChangeShapeType="1"/>
          </p:cNvSpPr>
          <p:nvPr/>
        </p:nvSpPr>
        <p:spPr bwMode="auto">
          <a:xfrm flipH="1">
            <a:off x="5772150" y="4576763"/>
            <a:ext cx="333375" cy="328612"/>
          </a:xfrm>
          <a:prstGeom prst="line">
            <a:avLst/>
          </a:prstGeom>
          <a:noFill/>
          <a:ln w="25400">
            <a:solidFill>
              <a:schemeClr val="tx1"/>
            </a:solidFill>
            <a:round/>
            <a:headEnd/>
            <a:tailEnd/>
          </a:ln>
        </p:spPr>
        <p:txBody>
          <a:bodyPr/>
          <a:lstStyle/>
          <a:p>
            <a:endParaRPr lang="es-ES"/>
          </a:p>
        </p:txBody>
      </p:sp>
      <p:sp>
        <p:nvSpPr>
          <p:cNvPr id="780160" name="Line 896"/>
          <p:cNvSpPr>
            <a:spLocks noChangeShapeType="1"/>
          </p:cNvSpPr>
          <p:nvPr/>
        </p:nvSpPr>
        <p:spPr bwMode="auto">
          <a:xfrm flipH="1">
            <a:off x="5962650" y="4914900"/>
            <a:ext cx="166688" cy="180975"/>
          </a:xfrm>
          <a:prstGeom prst="line">
            <a:avLst/>
          </a:prstGeom>
          <a:noFill/>
          <a:ln w="25400">
            <a:solidFill>
              <a:schemeClr val="tx1"/>
            </a:solidFill>
            <a:round/>
            <a:headEnd/>
            <a:tailEnd/>
          </a:ln>
        </p:spPr>
        <p:txBody>
          <a:bodyPr/>
          <a:lstStyle/>
          <a:p>
            <a:endParaRPr lang="es-ES"/>
          </a:p>
        </p:txBody>
      </p:sp>
      <p:sp>
        <p:nvSpPr>
          <p:cNvPr id="780161" name="Line 897"/>
          <p:cNvSpPr>
            <a:spLocks noChangeShapeType="1"/>
          </p:cNvSpPr>
          <p:nvPr/>
        </p:nvSpPr>
        <p:spPr bwMode="auto">
          <a:xfrm>
            <a:off x="5876925" y="2933700"/>
            <a:ext cx="319088" cy="319088"/>
          </a:xfrm>
          <a:prstGeom prst="line">
            <a:avLst/>
          </a:prstGeom>
          <a:noFill/>
          <a:ln w="25400">
            <a:solidFill>
              <a:srgbClr val="FF0000"/>
            </a:solidFill>
            <a:round/>
            <a:headEnd/>
            <a:tailEnd/>
          </a:ln>
        </p:spPr>
        <p:txBody>
          <a:bodyPr/>
          <a:lstStyle/>
          <a:p>
            <a:endParaRPr lang="es-ES"/>
          </a:p>
        </p:txBody>
      </p:sp>
      <p:sp>
        <p:nvSpPr>
          <p:cNvPr id="780162" name="Rectangle 898"/>
          <p:cNvSpPr>
            <a:spLocks noChangeArrowheads="1"/>
          </p:cNvSpPr>
          <p:nvPr/>
        </p:nvSpPr>
        <p:spPr bwMode="auto">
          <a:xfrm rot="2700000">
            <a:off x="6167438" y="3186113"/>
            <a:ext cx="152400" cy="76200"/>
          </a:xfrm>
          <a:prstGeom prst="rect">
            <a:avLst/>
          </a:prstGeom>
          <a:solidFill>
            <a:schemeClr val="bg1"/>
          </a:solidFill>
          <a:ln w="9525">
            <a:noFill/>
            <a:miter lim="800000"/>
            <a:headEnd/>
            <a:tailEnd/>
          </a:ln>
        </p:spPr>
        <p:txBody>
          <a:bodyPr wrap="none" anchor="ctr"/>
          <a:lstStyle/>
          <a:p>
            <a:endParaRPr lang="es-ES"/>
          </a:p>
        </p:txBody>
      </p:sp>
      <p:sp>
        <p:nvSpPr>
          <p:cNvPr id="780163" name="Line 899"/>
          <p:cNvSpPr>
            <a:spLocks noChangeShapeType="1"/>
          </p:cNvSpPr>
          <p:nvPr/>
        </p:nvSpPr>
        <p:spPr bwMode="auto">
          <a:xfrm>
            <a:off x="5719763" y="3148013"/>
            <a:ext cx="171450" cy="176212"/>
          </a:xfrm>
          <a:prstGeom prst="line">
            <a:avLst/>
          </a:prstGeom>
          <a:noFill/>
          <a:ln w="25400">
            <a:solidFill>
              <a:srgbClr val="FF0000"/>
            </a:solidFill>
            <a:round/>
            <a:headEnd/>
            <a:tailEnd/>
          </a:ln>
        </p:spPr>
        <p:txBody>
          <a:bodyPr/>
          <a:lstStyle/>
          <a:p>
            <a:endParaRPr lang="es-ES"/>
          </a:p>
        </p:txBody>
      </p:sp>
      <p:sp>
        <p:nvSpPr>
          <p:cNvPr id="780164" name="Rectangle 900"/>
          <p:cNvSpPr>
            <a:spLocks noChangeArrowheads="1"/>
          </p:cNvSpPr>
          <p:nvPr/>
        </p:nvSpPr>
        <p:spPr bwMode="auto">
          <a:xfrm rot="2700000">
            <a:off x="5843588" y="3224213"/>
            <a:ext cx="152400" cy="76200"/>
          </a:xfrm>
          <a:prstGeom prst="rect">
            <a:avLst/>
          </a:prstGeom>
          <a:solidFill>
            <a:schemeClr val="bg1"/>
          </a:solidFill>
          <a:ln w="9525">
            <a:noFill/>
            <a:miter lim="800000"/>
            <a:headEnd/>
            <a:tailEnd/>
          </a:ln>
        </p:spPr>
        <p:txBody>
          <a:bodyPr wrap="none" anchor="ctr"/>
          <a:lstStyle/>
          <a:p>
            <a:endParaRPr lang="es-ES"/>
          </a:p>
        </p:txBody>
      </p:sp>
      <p:sp>
        <p:nvSpPr>
          <p:cNvPr id="780165" name="Line 901"/>
          <p:cNvSpPr>
            <a:spLocks noChangeShapeType="1"/>
          </p:cNvSpPr>
          <p:nvPr/>
        </p:nvSpPr>
        <p:spPr bwMode="auto">
          <a:xfrm flipH="1">
            <a:off x="7786688" y="3119438"/>
            <a:ext cx="314325" cy="328612"/>
          </a:xfrm>
          <a:prstGeom prst="line">
            <a:avLst/>
          </a:prstGeom>
          <a:noFill/>
          <a:ln w="25400">
            <a:solidFill>
              <a:srgbClr val="FF0000"/>
            </a:solidFill>
            <a:round/>
            <a:headEnd/>
            <a:tailEnd/>
          </a:ln>
        </p:spPr>
        <p:txBody>
          <a:bodyPr/>
          <a:lstStyle/>
          <a:p>
            <a:endParaRPr lang="es-ES"/>
          </a:p>
        </p:txBody>
      </p:sp>
      <p:sp>
        <p:nvSpPr>
          <p:cNvPr id="780166" name="Line 902"/>
          <p:cNvSpPr>
            <a:spLocks noChangeShapeType="1"/>
          </p:cNvSpPr>
          <p:nvPr/>
        </p:nvSpPr>
        <p:spPr bwMode="auto">
          <a:xfrm flipH="1">
            <a:off x="7758113" y="2924175"/>
            <a:ext cx="161925" cy="180975"/>
          </a:xfrm>
          <a:prstGeom prst="line">
            <a:avLst/>
          </a:prstGeom>
          <a:noFill/>
          <a:ln w="25400">
            <a:solidFill>
              <a:srgbClr val="FF0000"/>
            </a:solidFill>
            <a:round/>
            <a:headEnd/>
            <a:tailEnd/>
          </a:ln>
        </p:spPr>
        <p:txBody>
          <a:bodyPr/>
          <a:lstStyle/>
          <a:p>
            <a:endParaRPr lang="es-ES"/>
          </a:p>
        </p:txBody>
      </p:sp>
      <p:sp>
        <p:nvSpPr>
          <p:cNvPr id="780167" name="Rectangle 903"/>
          <p:cNvSpPr>
            <a:spLocks noChangeArrowheads="1"/>
          </p:cNvSpPr>
          <p:nvPr/>
        </p:nvSpPr>
        <p:spPr bwMode="auto">
          <a:xfrm rot="-2700000">
            <a:off x="7667625" y="3357563"/>
            <a:ext cx="152400" cy="76200"/>
          </a:xfrm>
          <a:prstGeom prst="rect">
            <a:avLst/>
          </a:prstGeom>
          <a:solidFill>
            <a:schemeClr val="bg1"/>
          </a:solidFill>
          <a:ln w="9525">
            <a:noFill/>
            <a:miter lim="800000"/>
            <a:headEnd/>
            <a:tailEnd/>
          </a:ln>
        </p:spPr>
        <p:txBody>
          <a:bodyPr wrap="none" anchor="ctr"/>
          <a:lstStyle/>
          <a:p>
            <a:endParaRPr lang="es-ES"/>
          </a:p>
        </p:txBody>
      </p:sp>
      <p:sp>
        <p:nvSpPr>
          <p:cNvPr id="780168" name="Rectangle 904"/>
          <p:cNvSpPr>
            <a:spLocks noChangeArrowheads="1"/>
          </p:cNvSpPr>
          <p:nvPr/>
        </p:nvSpPr>
        <p:spPr bwMode="auto">
          <a:xfrm rot="-2700000">
            <a:off x="7634288" y="3038475"/>
            <a:ext cx="152400" cy="76200"/>
          </a:xfrm>
          <a:prstGeom prst="rect">
            <a:avLst/>
          </a:prstGeom>
          <a:solidFill>
            <a:schemeClr val="bg1"/>
          </a:solidFill>
          <a:ln w="9525">
            <a:noFill/>
            <a:miter lim="800000"/>
            <a:headEnd/>
            <a:tailEnd/>
          </a:ln>
        </p:spPr>
        <p:txBody>
          <a:bodyPr wrap="none" anchor="ctr"/>
          <a:lstStyle/>
          <a:p>
            <a:endParaRPr lang="es-ES"/>
          </a:p>
        </p:txBody>
      </p:sp>
      <p:sp>
        <p:nvSpPr>
          <p:cNvPr id="780169" name="Line 905"/>
          <p:cNvSpPr>
            <a:spLocks noChangeShapeType="1"/>
          </p:cNvSpPr>
          <p:nvPr/>
        </p:nvSpPr>
        <p:spPr bwMode="auto">
          <a:xfrm flipH="1">
            <a:off x="8101013" y="3729038"/>
            <a:ext cx="257175" cy="4762"/>
          </a:xfrm>
          <a:prstGeom prst="line">
            <a:avLst/>
          </a:prstGeom>
          <a:noFill/>
          <a:ln w="25400">
            <a:solidFill>
              <a:srgbClr val="FF0000"/>
            </a:solidFill>
            <a:round/>
            <a:headEnd/>
            <a:tailEnd/>
          </a:ln>
        </p:spPr>
        <p:txBody>
          <a:bodyPr/>
          <a:lstStyle/>
          <a:p>
            <a:endParaRPr lang="es-ES"/>
          </a:p>
        </p:txBody>
      </p:sp>
      <p:sp>
        <p:nvSpPr>
          <p:cNvPr id="780170" name="Line 906"/>
          <p:cNvSpPr>
            <a:spLocks noChangeShapeType="1"/>
          </p:cNvSpPr>
          <p:nvPr/>
        </p:nvSpPr>
        <p:spPr bwMode="auto">
          <a:xfrm flipH="1">
            <a:off x="7905750" y="3995738"/>
            <a:ext cx="476250" cy="0"/>
          </a:xfrm>
          <a:prstGeom prst="line">
            <a:avLst/>
          </a:prstGeom>
          <a:noFill/>
          <a:ln w="25400">
            <a:solidFill>
              <a:srgbClr val="FF0000"/>
            </a:solidFill>
            <a:round/>
            <a:headEnd/>
            <a:tailEnd/>
          </a:ln>
        </p:spPr>
        <p:txBody>
          <a:bodyPr/>
          <a:lstStyle/>
          <a:p>
            <a:endParaRPr lang="es-ES"/>
          </a:p>
        </p:txBody>
      </p:sp>
      <p:sp>
        <p:nvSpPr>
          <p:cNvPr id="780171" name="Rectangle 907"/>
          <p:cNvSpPr>
            <a:spLocks noChangeArrowheads="1"/>
          </p:cNvSpPr>
          <p:nvPr/>
        </p:nvSpPr>
        <p:spPr bwMode="auto">
          <a:xfrm>
            <a:off x="7810500" y="4010025"/>
            <a:ext cx="152400" cy="76200"/>
          </a:xfrm>
          <a:prstGeom prst="rect">
            <a:avLst/>
          </a:prstGeom>
          <a:solidFill>
            <a:schemeClr val="bg1"/>
          </a:solidFill>
          <a:ln w="9525">
            <a:noFill/>
            <a:miter lim="800000"/>
            <a:headEnd/>
            <a:tailEnd/>
          </a:ln>
        </p:spPr>
        <p:txBody>
          <a:bodyPr wrap="none" anchor="ctr"/>
          <a:lstStyle/>
          <a:p>
            <a:endParaRPr lang="es-ES"/>
          </a:p>
        </p:txBody>
      </p:sp>
      <p:sp>
        <p:nvSpPr>
          <p:cNvPr id="780172" name="Rectangle 908"/>
          <p:cNvSpPr>
            <a:spLocks noChangeArrowheads="1"/>
          </p:cNvSpPr>
          <p:nvPr/>
        </p:nvSpPr>
        <p:spPr bwMode="auto">
          <a:xfrm>
            <a:off x="8062913" y="3752850"/>
            <a:ext cx="152400" cy="76200"/>
          </a:xfrm>
          <a:prstGeom prst="rect">
            <a:avLst/>
          </a:prstGeom>
          <a:solidFill>
            <a:schemeClr val="bg1"/>
          </a:solidFill>
          <a:ln w="9525">
            <a:noFill/>
            <a:miter lim="800000"/>
            <a:headEnd/>
            <a:tailEnd/>
          </a:ln>
        </p:spPr>
        <p:txBody>
          <a:bodyPr wrap="none" anchor="ctr"/>
          <a:lstStyle/>
          <a:p>
            <a:endParaRPr lang="es-ES"/>
          </a:p>
        </p:txBody>
      </p:sp>
      <p:sp>
        <p:nvSpPr>
          <p:cNvPr id="780173" name="Line 909"/>
          <p:cNvSpPr>
            <a:spLocks noChangeShapeType="1"/>
          </p:cNvSpPr>
          <p:nvPr/>
        </p:nvSpPr>
        <p:spPr bwMode="auto">
          <a:xfrm>
            <a:off x="5438775" y="3957638"/>
            <a:ext cx="461963" cy="4762"/>
          </a:xfrm>
          <a:prstGeom prst="line">
            <a:avLst/>
          </a:prstGeom>
          <a:noFill/>
          <a:ln w="25400">
            <a:solidFill>
              <a:srgbClr val="FF0000"/>
            </a:solidFill>
            <a:round/>
            <a:headEnd/>
            <a:tailEnd/>
          </a:ln>
        </p:spPr>
        <p:txBody>
          <a:bodyPr/>
          <a:lstStyle/>
          <a:p>
            <a:endParaRPr lang="es-ES"/>
          </a:p>
        </p:txBody>
      </p:sp>
      <p:sp>
        <p:nvSpPr>
          <p:cNvPr id="780174" name="Line 910"/>
          <p:cNvSpPr>
            <a:spLocks noChangeShapeType="1"/>
          </p:cNvSpPr>
          <p:nvPr/>
        </p:nvSpPr>
        <p:spPr bwMode="auto">
          <a:xfrm>
            <a:off x="5448300" y="4195763"/>
            <a:ext cx="257175" cy="0"/>
          </a:xfrm>
          <a:prstGeom prst="line">
            <a:avLst/>
          </a:prstGeom>
          <a:noFill/>
          <a:ln w="25400">
            <a:solidFill>
              <a:srgbClr val="FF0000"/>
            </a:solidFill>
            <a:round/>
            <a:headEnd/>
            <a:tailEnd/>
          </a:ln>
        </p:spPr>
        <p:txBody>
          <a:bodyPr/>
          <a:lstStyle/>
          <a:p>
            <a:endParaRPr lang="es-ES"/>
          </a:p>
        </p:txBody>
      </p:sp>
      <p:sp>
        <p:nvSpPr>
          <p:cNvPr id="780175" name="Rectangle 911"/>
          <p:cNvSpPr>
            <a:spLocks noChangeArrowheads="1"/>
          </p:cNvSpPr>
          <p:nvPr/>
        </p:nvSpPr>
        <p:spPr bwMode="auto">
          <a:xfrm>
            <a:off x="5800725" y="3867150"/>
            <a:ext cx="152400" cy="76200"/>
          </a:xfrm>
          <a:prstGeom prst="rect">
            <a:avLst/>
          </a:prstGeom>
          <a:solidFill>
            <a:schemeClr val="bg1"/>
          </a:solidFill>
          <a:ln w="9525">
            <a:noFill/>
            <a:miter lim="800000"/>
            <a:headEnd/>
            <a:tailEnd/>
          </a:ln>
        </p:spPr>
        <p:txBody>
          <a:bodyPr wrap="none" anchor="ctr"/>
          <a:lstStyle/>
          <a:p>
            <a:endParaRPr lang="es-ES"/>
          </a:p>
        </p:txBody>
      </p:sp>
      <p:sp>
        <p:nvSpPr>
          <p:cNvPr id="780176" name="Rectangle 912"/>
          <p:cNvSpPr>
            <a:spLocks noChangeArrowheads="1"/>
          </p:cNvSpPr>
          <p:nvPr/>
        </p:nvSpPr>
        <p:spPr bwMode="auto">
          <a:xfrm>
            <a:off x="5629275" y="4105275"/>
            <a:ext cx="152400" cy="76200"/>
          </a:xfrm>
          <a:prstGeom prst="rect">
            <a:avLst/>
          </a:prstGeom>
          <a:solidFill>
            <a:schemeClr val="bg1"/>
          </a:solidFill>
          <a:ln w="9525">
            <a:noFill/>
            <a:miter lim="800000"/>
            <a:headEnd/>
            <a:tailEnd/>
          </a:ln>
        </p:spPr>
        <p:txBody>
          <a:bodyPr wrap="none" anchor="ctr"/>
          <a:lstStyle/>
          <a:p>
            <a:endParaRPr lang="es-ES"/>
          </a:p>
        </p:txBody>
      </p:sp>
      <p:sp>
        <p:nvSpPr>
          <p:cNvPr id="780177" name="Line 913"/>
          <p:cNvSpPr>
            <a:spLocks noChangeShapeType="1"/>
          </p:cNvSpPr>
          <p:nvPr/>
        </p:nvSpPr>
        <p:spPr bwMode="auto">
          <a:xfrm>
            <a:off x="7924800" y="4662488"/>
            <a:ext cx="171450" cy="171450"/>
          </a:xfrm>
          <a:prstGeom prst="line">
            <a:avLst/>
          </a:prstGeom>
          <a:noFill/>
          <a:ln w="25400">
            <a:solidFill>
              <a:srgbClr val="FF0000"/>
            </a:solidFill>
            <a:round/>
            <a:headEnd/>
            <a:tailEnd/>
          </a:ln>
        </p:spPr>
        <p:txBody>
          <a:bodyPr/>
          <a:lstStyle/>
          <a:p>
            <a:endParaRPr lang="es-ES"/>
          </a:p>
        </p:txBody>
      </p:sp>
      <p:sp>
        <p:nvSpPr>
          <p:cNvPr id="780178" name="Line 914"/>
          <p:cNvSpPr>
            <a:spLocks noChangeShapeType="1"/>
          </p:cNvSpPr>
          <p:nvPr/>
        </p:nvSpPr>
        <p:spPr bwMode="auto">
          <a:xfrm>
            <a:off x="7600950" y="4705350"/>
            <a:ext cx="323850" cy="323850"/>
          </a:xfrm>
          <a:prstGeom prst="line">
            <a:avLst/>
          </a:prstGeom>
          <a:noFill/>
          <a:ln w="25400">
            <a:solidFill>
              <a:srgbClr val="FF0000"/>
            </a:solidFill>
            <a:round/>
            <a:headEnd/>
            <a:tailEnd/>
          </a:ln>
        </p:spPr>
        <p:txBody>
          <a:bodyPr/>
          <a:lstStyle/>
          <a:p>
            <a:endParaRPr lang="es-ES"/>
          </a:p>
        </p:txBody>
      </p:sp>
      <p:sp>
        <p:nvSpPr>
          <p:cNvPr id="780179" name="Rectangle 915"/>
          <p:cNvSpPr>
            <a:spLocks noChangeArrowheads="1"/>
          </p:cNvSpPr>
          <p:nvPr/>
        </p:nvSpPr>
        <p:spPr bwMode="auto">
          <a:xfrm rot="2700000">
            <a:off x="7481888" y="4695825"/>
            <a:ext cx="152400" cy="76200"/>
          </a:xfrm>
          <a:prstGeom prst="rect">
            <a:avLst/>
          </a:prstGeom>
          <a:solidFill>
            <a:schemeClr val="bg1"/>
          </a:solidFill>
          <a:ln w="9525">
            <a:noFill/>
            <a:miter lim="800000"/>
            <a:headEnd/>
            <a:tailEnd/>
          </a:ln>
        </p:spPr>
        <p:txBody>
          <a:bodyPr wrap="none" anchor="ctr"/>
          <a:lstStyle/>
          <a:p>
            <a:endParaRPr lang="es-ES"/>
          </a:p>
        </p:txBody>
      </p:sp>
      <p:sp>
        <p:nvSpPr>
          <p:cNvPr id="780180" name="Rectangle 916"/>
          <p:cNvSpPr>
            <a:spLocks noChangeArrowheads="1"/>
          </p:cNvSpPr>
          <p:nvPr/>
        </p:nvSpPr>
        <p:spPr bwMode="auto">
          <a:xfrm rot="2700000">
            <a:off x="7829550" y="4681538"/>
            <a:ext cx="152400" cy="76200"/>
          </a:xfrm>
          <a:prstGeom prst="rect">
            <a:avLst/>
          </a:prstGeom>
          <a:solidFill>
            <a:schemeClr val="bg1"/>
          </a:solidFill>
          <a:ln w="9525">
            <a:noFill/>
            <a:miter lim="800000"/>
            <a:headEnd/>
            <a:tailEnd/>
          </a:ln>
        </p:spPr>
        <p:txBody>
          <a:bodyPr wrap="none" anchor="ctr"/>
          <a:lstStyle/>
          <a:p>
            <a:endParaRPr lang="es-ES"/>
          </a:p>
        </p:txBody>
      </p:sp>
      <p:sp>
        <p:nvSpPr>
          <p:cNvPr id="780181" name="Rectangle 917"/>
          <p:cNvSpPr>
            <a:spLocks noChangeArrowheads="1"/>
          </p:cNvSpPr>
          <p:nvPr/>
        </p:nvSpPr>
        <p:spPr bwMode="auto">
          <a:xfrm rot="-2700000">
            <a:off x="5995988" y="4862513"/>
            <a:ext cx="152400" cy="76200"/>
          </a:xfrm>
          <a:prstGeom prst="rect">
            <a:avLst/>
          </a:prstGeom>
          <a:solidFill>
            <a:schemeClr val="bg1"/>
          </a:solidFill>
          <a:ln w="9525">
            <a:noFill/>
            <a:miter lim="800000"/>
            <a:headEnd/>
            <a:tailEnd/>
          </a:ln>
        </p:spPr>
        <p:txBody>
          <a:bodyPr wrap="none" anchor="ctr"/>
          <a:lstStyle/>
          <a:p>
            <a:endParaRPr lang="es-ES"/>
          </a:p>
        </p:txBody>
      </p:sp>
      <p:sp>
        <p:nvSpPr>
          <p:cNvPr id="780182" name="Rectangle 918"/>
          <p:cNvSpPr>
            <a:spLocks noChangeArrowheads="1"/>
          </p:cNvSpPr>
          <p:nvPr/>
        </p:nvSpPr>
        <p:spPr bwMode="auto">
          <a:xfrm rot="-2700000">
            <a:off x="6015038" y="4481513"/>
            <a:ext cx="152400" cy="76200"/>
          </a:xfrm>
          <a:prstGeom prst="rect">
            <a:avLst/>
          </a:prstGeom>
          <a:solidFill>
            <a:schemeClr val="bg1"/>
          </a:solidFill>
          <a:ln w="9525">
            <a:noFill/>
            <a:miter lim="800000"/>
            <a:headEnd/>
            <a:tailEnd/>
          </a:ln>
        </p:spPr>
        <p:txBody>
          <a:bodyPr wrap="none" anchor="ctr"/>
          <a:lstStyle/>
          <a:p>
            <a:endParaRPr lang="es-ES"/>
          </a:p>
        </p:txBody>
      </p:sp>
      <p:grpSp>
        <p:nvGrpSpPr>
          <p:cNvPr id="2" name="Group 481"/>
          <p:cNvGrpSpPr>
            <a:grpSpLocks/>
          </p:cNvGrpSpPr>
          <p:nvPr/>
        </p:nvGrpSpPr>
        <p:grpSpPr bwMode="auto">
          <a:xfrm rot="5400000">
            <a:off x="8125619" y="3707606"/>
            <a:ext cx="946150" cy="534988"/>
            <a:chOff x="697" y="3836"/>
            <a:chExt cx="596" cy="337"/>
          </a:xfrm>
        </p:grpSpPr>
        <p:sp>
          <p:nvSpPr>
            <p:cNvPr id="25461" name="Rectangle 482"/>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5462" name="Line 483"/>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5463" name="Line 484"/>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5464" name="Line 485"/>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5465" name="Line 486"/>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466" name="Line 487"/>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467" name="Line 488"/>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468" name="Line 489"/>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5469" name="Line 490"/>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5470" name="Freeform 491"/>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5471" name="Line 492"/>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5472" name="Line 493"/>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473" name="Line 494"/>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5474" name="Line 495"/>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5475" name="Line 496"/>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5476" name="Line 497"/>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477" name="Line 498"/>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478" name="Line 499"/>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479" name="Freeform 500"/>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5480" name="Line 501"/>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5481" name="Line 502"/>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5482" name="Line 503"/>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5483" name="Line 504"/>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484" name="Line 505"/>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5485" name="Line 506"/>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5486" name="Line 507"/>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5487" name="Line 508"/>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5488" name="Rectangle 509"/>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5489" name="Rectangle 510"/>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5490" name="Freeform 511"/>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5491" name="Line 512"/>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5492" name="Line 513"/>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5493" name="Line 514"/>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5494" name="Line 515"/>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5495" name="Line 516"/>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5496" name="Line 517"/>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5497" name="Line 518"/>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5498" name="Line 519"/>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5499" name="Line 520"/>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5500" name="Line 521"/>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5501" name="Line 522"/>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5502" name="Line 523"/>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5503" name="Line 524"/>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5504" name="Line 525"/>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5505" name="Line 526"/>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5506" name="Line 527"/>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5507" name="Line 528"/>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5508" name="Line 529"/>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5509" name="Line 530"/>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5510" name="Line 531"/>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5511" name="Line 532"/>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5512" name="Line 533"/>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5513" name="Line 534"/>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5514" name="Line 535"/>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5515" name="Line 536"/>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5516" name="Line 537"/>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5517" name="Line 538"/>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5518" name="Line 539"/>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5519" name="Line 540"/>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5520" name="Line 541"/>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5521" name="Line 542"/>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5522" name="Line 543"/>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5523" name="Line 544"/>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5524" name="Line 545"/>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grpSp>
        <p:nvGrpSpPr>
          <p:cNvPr id="3" name="Group 546"/>
          <p:cNvGrpSpPr>
            <a:grpSpLocks/>
          </p:cNvGrpSpPr>
          <p:nvPr/>
        </p:nvGrpSpPr>
        <p:grpSpPr bwMode="auto">
          <a:xfrm rot="8100000">
            <a:off x="7631113" y="4906963"/>
            <a:ext cx="946150" cy="534987"/>
            <a:chOff x="697" y="3836"/>
            <a:chExt cx="596" cy="337"/>
          </a:xfrm>
        </p:grpSpPr>
        <p:sp>
          <p:nvSpPr>
            <p:cNvPr id="25397" name="Rectangle 547"/>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5398" name="Line 548"/>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5399" name="Line 549"/>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5400" name="Line 550"/>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5401" name="Line 551"/>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402" name="Line 552"/>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403" name="Line 553"/>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404" name="Line 554"/>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5405" name="Line 555"/>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5406" name="Freeform 556"/>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5407" name="Line 557"/>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5408" name="Line 558"/>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409" name="Line 559"/>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5410" name="Line 560"/>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5411" name="Line 561"/>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5412" name="Line 562"/>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413" name="Line 563"/>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414" name="Line 564"/>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415" name="Freeform 565"/>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5416" name="Line 566"/>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5417" name="Line 567"/>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5418" name="Line 568"/>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5419" name="Line 569"/>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420" name="Line 570"/>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5421" name="Line 571"/>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5422" name="Line 572"/>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5423" name="Line 573"/>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5424" name="Rectangle 574"/>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5425" name="Rectangle 575"/>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5426" name="Freeform 576"/>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5427" name="Line 577"/>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5428" name="Line 578"/>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5429" name="Line 579"/>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5430" name="Line 580"/>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5431" name="Line 581"/>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5432" name="Line 582"/>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5433" name="Line 583"/>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5434" name="Line 584"/>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5435" name="Line 585"/>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5436" name="Line 586"/>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5437" name="Line 587"/>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5438" name="Line 588"/>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5439" name="Line 589"/>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5440" name="Line 590"/>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5441" name="Line 591"/>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5442" name="Line 592"/>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5443" name="Line 593"/>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5444" name="Line 594"/>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5445" name="Line 595"/>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5446" name="Line 596"/>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5447" name="Line 597"/>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5448" name="Line 598"/>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5449" name="Line 599"/>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5450" name="Line 600"/>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5451" name="Line 601"/>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5452" name="Line 602"/>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5453" name="Line 603"/>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5454" name="Line 604"/>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5455" name="Line 605"/>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5456" name="Line 606"/>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5457" name="Line 607"/>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5458" name="Line 608"/>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5459" name="Line 609"/>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5460" name="Line 610"/>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grpSp>
        <p:nvGrpSpPr>
          <p:cNvPr id="4" name="Group 611"/>
          <p:cNvGrpSpPr>
            <a:grpSpLocks/>
          </p:cNvGrpSpPr>
          <p:nvPr/>
        </p:nvGrpSpPr>
        <p:grpSpPr bwMode="auto">
          <a:xfrm rot="2700000">
            <a:off x="7681119" y="2558256"/>
            <a:ext cx="946150" cy="534988"/>
            <a:chOff x="697" y="3836"/>
            <a:chExt cx="596" cy="337"/>
          </a:xfrm>
        </p:grpSpPr>
        <p:sp>
          <p:nvSpPr>
            <p:cNvPr id="25333" name="Rectangle 612"/>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5334" name="Line 613"/>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5335" name="Line 614"/>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5336" name="Line 615"/>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5337" name="Line 616"/>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338" name="Line 617"/>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339" name="Line 618"/>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340" name="Line 619"/>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5341" name="Line 620"/>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5342" name="Freeform 621"/>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5343" name="Line 622"/>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5344" name="Line 623"/>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345" name="Line 624"/>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5346" name="Line 625"/>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5347" name="Line 626"/>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5348" name="Line 627"/>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349" name="Line 628"/>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350" name="Line 629"/>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351" name="Freeform 630"/>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5352" name="Line 631"/>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5353" name="Line 632"/>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5354" name="Line 633"/>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5355" name="Line 634"/>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356" name="Line 635"/>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5357" name="Line 636"/>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5358" name="Line 637"/>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5359" name="Line 638"/>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5360" name="Rectangle 639"/>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5361" name="Rectangle 640"/>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5362" name="Freeform 641"/>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5363" name="Line 642"/>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5364" name="Line 643"/>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5365" name="Line 644"/>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5366" name="Line 645"/>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5367" name="Line 646"/>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5368" name="Line 647"/>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5369" name="Line 648"/>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5370" name="Line 649"/>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5371" name="Line 650"/>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5372" name="Line 651"/>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5373" name="Line 652"/>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5374" name="Line 653"/>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5375" name="Line 654"/>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5376" name="Line 655"/>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5377" name="Line 656"/>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5378" name="Line 657"/>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5379" name="Line 658"/>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5380" name="Line 659"/>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5381" name="Line 660"/>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5382" name="Line 661"/>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5383" name="Line 662"/>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5384" name="Line 663"/>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5385" name="Line 664"/>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5386" name="Line 665"/>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5387" name="Line 666"/>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5388" name="Line 667"/>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5389" name="Line 668"/>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5390" name="Line 669"/>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5391" name="Line 670"/>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5392" name="Line 671"/>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5393" name="Line 672"/>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5394" name="Line 673"/>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5395" name="Line 674"/>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5396" name="Line 675"/>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grpSp>
        <p:nvGrpSpPr>
          <p:cNvPr id="5" name="Group 741"/>
          <p:cNvGrpSpPr>
            <a:grpSpLocks/>
          </p:cNvGrpSpPr>
          <p:nvPr/>
        </p:nvGrpSpPr>
        <p:grpSpPr bwMode="auto">
          <a:xfrm rot="-2700000">
            <a:off x="5256213" y="2532063"/>
            <a:ext cx="946150" cy="534987"/>
            <a:chOff x="697" y="3836"/>
            <a:chExt cx="596" cy="337"/>
          </a:xfrm>
        </p:grpSpPr>
        <p:sp>
          <p:nvSpPr>
            <p:cNvPr id="25269" name="Rectangle 742"/>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5270" name="Line 743"/>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5271" name="Line 744"/>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5272" name="Line 745"/>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5273" name="Line 746"/>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274" name="Line 747"/>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275" name="Line 748"/>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276" name="Line 749"/>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5277" name="Line 750"/>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5278" name="Freeform 751"/>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5279" name="Line 752"/>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5280" name="Line 753"/>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281" name="Line 754"/>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5282" name="Line 755"/>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5283" name="Line 756"/>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5284" name="Line 757"/>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285" name="Line 758"/>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286" name="Line 759"/>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287" name="Freeform 760"/>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5288" name="Line 761"/>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5289" name="Line 762"/>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5290" name="Line 763"/>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5291" name="Line 764"/>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292" name="Line 765"/>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5293" name="Line 766"/>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5294" name="Line 767"/>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5295" name="Line 768"/>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5296" name="Rectangle 769"/>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5297" name="Rectangle 770"/>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5298" name="Freeform 771"/>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5299" name="Line 772"/>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5300" name="Line 773"/>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5301" name="Line 774"/>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5302" name="Line 775"/>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5303" name="Line 776"/>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5304" name="Line 777"/>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5305" name="Line 778"/>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5306" name="Line 779"/>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5307" name="Line 780"/>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5308" name="Line 781"/>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5309" name="Line 782"/>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5310" name="Line 783"/>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5311" name="Line 784"/>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5312" name="Line 785"/>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5313" name="Line 786"/>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5314" name="Line 787"/>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5315" name="Line 788"/>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5316" name="Line 789"/>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5317" name="Line 790"/>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5318" name="Line 791"/>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5319" name="Line 792"/>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5320" name="Line 793"/>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5321" name="Line 794"/>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5322" name="Line 795"/>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5323" name="Line 796"/>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5324" name="Line 797"/>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5325" name="Line 798"/>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5326" name="Line 799"/>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5327" name="Line 800"/>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5328" name="Line 801"/>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5329" name="Line 802"/>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5330" name="Line 803"/>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5331" name="Line 804"/>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5332" name="Line 805"/>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grpSp>
        <p:nvGrpSpPr>
          <p:cNvPr id="6" name="Group 806"/>
          <p:cNvGrpSpPr>
            <a:grpSpLocks/>
          </p:cNvGrpSpPr>
          <p:nvPr/>
        </p:nvGrpSpPr>
        <p:grpSpPr bwMode="auto">
          <a:xfrm rot="-5400000">
            <a:off x="4747419" y="3707606"/>
            <a:ext cx="946150" cy="534988"/>
            <a:chOff x="697" y="3836"/>
            <a:chExt cx="596" cy="337"/>
          </a:xfrm>
        </p:grpSpPr>
        <p:sp>
          <p:nvSpPr>
            <p:cNvPr id="25205" name="Rectangle 807"/>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5206" name="Line 808"/>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5207" name="Line 809"/>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5208" name="Line 810"/>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5209" name="Line 811"/>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210" name="Line 812"/>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211" name="Line 813"/>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212" name="Line 814"/>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5213" name="Line 815"/>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5214" name="Freeform 816"/>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5215" name="Line 817"/>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5216" name="Line 818"/>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217" name="Line 819"/>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5218" name="Line 820"/>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5219" name="Line 821"/>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5220" name="Line 822"/>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221" name="Line 823"/>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222" name="Line 824"/>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223" name="Freeform 825"/>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5224" name="Line 826"/>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5225" name="Line 827"/>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5226" name="Line 828"/>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5227" name="Line 829"/>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228" name="Line 830"/>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5229" name="Line 831"/>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5230" name="Line 832"/>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5231" name="Line 833"/>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5232" name="Rectangle 834"/>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5233" name="Rectangle 835"/>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5234" name="Freeform 836"/>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5235" name="Line 837"/>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5236" name="Line 838"/>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5237" name="Line 839"/>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5238" name="Line 840"/>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5239" name="Line 841"/>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5240" name="Line 842"/>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5241" name="Line 843"/>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5242" name="Line 844"/>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5243" name="Line 845"/>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5244" name="Line 846"/>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5245" name="Line 847"/>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5246" name="Line 848"/>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5247" name="Line 849"/>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5248" name="Line 850"/>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5249" name="Line 851"/>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5250" name="Line 852"/>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5251" name="Line 853"/>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5252" name="Line 854"/>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5253" name="Line 855"/>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5254" name="Line 856"/>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5255" name="Line 857"/>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5256" name="Line 858"/>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5257" name="Line 859"/>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5258" name="Line 860"/>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5259" name="Line 861"/>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5260" name="Line 862"/>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5261" name="Line 863"/>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5262" name="Line 864"/>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5263" name="Line 865"/>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5264" name="Line 866"/>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5265" name="Line 867"/>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5266" name="Line 868"/>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5267" name="Line 869"/>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5268" name="Line 870"/>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sp>
        <p:nvSpPr>
          <p:cNvPr id="780183" name="Line 919"/>
          <p:cNvSpPr>
            <a:spLocks noChangeShapeType="1"/>
          </p:cNvSpPr>
          <p:nvPr/>
        </p:nvSpPr>
        <p:spPr bwMode="auto">
          <a:xfrm flipH="1">
            <a:off x="5695950" y="4481513"/>
            <a:ext cx="333375" cy="328612"/>
          </a:xfrm>
          <a:prstGeom prst="line">
            <a:avLst/>
          </a:prstGeom>
          <a:noFill/>
          <a:ln w="25400">
            <a:solidFill>
              <a:srgbClr val="FF0000"/>
            </a:solidFill>
            <a:round/>
            <a:headEnd/>
            <a:tailEnd/>
          </a:ln>
        </p:spPr>
        <p:txBody>
          <a:bodyPr/>
          <a:lstStyle/>
          <a:p>
            <a:endParaRPr lang="es-ES"/>
          </a:p>
        </p:txBody>
      </p:sp>
      <p:sp>
        <p:nvSpPr>
          <p:cNvPr id="780185" name="Line 921"/>
          <p:cNvSpPr>
            <a:spLocks noChangeShapeType="1"/>
          </p:cNvSpPr>
          <p:nvPr/>
        </p:nvSpPr>
        <p:spPr bwMode="auto">
          <a:xfrm flipH="1">
            <a:off x="5872163" y="4848225"/>
            <a:ext cx="166687" cy="180975"/>
          </a:xfrm>
          <a:prstGeom prst="line">
            <a:avLst/>
          </a:prstGeom>
          <a:noFill/>
          <a:ln w="25400">
            <a:solidFill>
              <a:srgbClr val="FF0000"/>
            </a:solidFill>
            <a:round/>
            <a:headEnd/>
            <a:tailEnd/>
          </a:ln>
        </p:spPr>
        <p:txBody>
          <a:bodyPr/>
          <a:lstStyle/>
          <a:p>
            <a:endParaRPr lang="es-ES"/>
          </a:p>
        </p:txBody>
      </p:sp>
      <p:grpSp>
        <p:nvGrpSpPr>
          <p:cNvPr id="7" name="Group 676"/>
          <p:cNvGrpSpPr>
            <a:grpSpLocks/>
          </p:cNvGrpSpPr>
          <p:nvPr/>
        </p:nvGrpSpPr>
        <p:grpSpPr bwMode="auto">
          <a:xfrm rot="-8100000">
            <a:off x="5280819" y="4850606"/>
            <a:ext cx="946150" cy="534988"/>
            <a:chOff x="697" y="3836"/>
            <a:chExt cx="596" cy="337"/>
          </a:xfrm>
        </p:grpSpPr>
        <p:sp>
          <p:nvSpPr>
            <p:cNvPr id="25141" name="Rectangle 677"/>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5142" name="Line 678"/>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5143" name="Line 679"/>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5144" name="Line 680"/>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5145" name="Line 681"/>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146" name="Line 682"/>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147" name="Line 683"/>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148" name="Line 684"/>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5149" name="Line 685"/>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5150" name="Freeform 686"/>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5151" name="Line 687"/>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5152" name="Line 688"/>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153" name="Line 689"/>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5154" name="Line 690"/>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5155" name="Line 691"/>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5156" name="Line 692"/>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157" name="Line 693"/>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158" name="Line 694"/>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159" name="Freeform 695"/>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5160" name="Line 696"/>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5161" name="Line 697"/>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5162" name="Line 698"/>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5163" name="Line 699"/>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164" name="Line 700"/>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5165" name="Line 701"/>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5166" name="Line 702"/>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5167" name="Line 703"/>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5168" name="Rectangle 704"/>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5169" name="Rectangle 705"/>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5170" name="Freeform 706"/>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5171" name="Line 707"/>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5172" name="Line 708"/>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5173" name="Line 709"/>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5174" name="Line 710"/>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5175" name="Line 711"/>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5176" name="Line 712"/>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5177" name="Line 713"/>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5178" name="Line 714"/>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5179" name="Line 715"/>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5180" name="Line 716"/>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5181" name="Line 717"/>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5182" name="Line 718"/>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5183" name="Line 719"/>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5184" name="Line 720"/>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5185" name="Line 721"/>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5186" name="Line 722"/>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5187" name="Line 723"/>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5188" name="Line 724"/>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5189" name="Line 725"/>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5190" name="Line 726"/>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5191" name="Line 727"/>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5192" name="Line 728"/>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5193" name="Line 729"/>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5194" name="Line 730"/>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5195" name="Line 731"/>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5196" name="Line 732"/>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5197" name="Line 733"/>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5198" name="Line 734"/>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5199" name="Line 735"/>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5200" name="Line 736"/>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5201" name="Line 737"/>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5202" name="Line 738"/>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5203" name="Line 739"/>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5204" name="Line 740"/>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sp>
        <p:nvSpPr>
          <p:cNvPr id="24646" name="Text Box 3"/>
          <p:cNvSpPr txBox="1">
            <a:spLocks noChangeArrowheads="1"/>
          </p:cNvSpPr>
          <p:nvPr/>
        </p:nvSpPr>
        <p:spPr bwMode="auto">
          <a:xfrm>
            <a:off x="1492250" y="2085975"/>
            <a:ext cx="1946275" cy="336550"/>
          </a:xfrm>
          <a:prstGeom prst="rect">
            <a:avLst/>
          </a:prstGeom>
          <a:noFill/>
          <a:ln w="12700">
            <a:noFill/>
            <a:miter lim="800000"/>
            <a:headEnd/>
            <a:tailEnd/>
          </a:ln>
        </p:spPr>
        <p:txBody>
          <a:bodyPr wrap="none">
            <a:spAutoFit/>
          </a:bodyPr>
          <a:lstStyle/>
          <a:p>
            <a:pPr eaLnBrk="0" hangingPunct="0"/>
            <a:r>
              <a:rPr lang="es-ES_tradnl" b="1">
                <a:solidFill>
                  <a:srgbClr val="FF0000"/>
                </a:solidFill>
              </a:rPr>
              <a:t>Tráfico de usuario</a:t>
            </a:r>
            <a:endParaRPr lang="es-ES" b="1">
              <a:solidFill>
                <a:srgbClr val="FF0000"/>
              </a:solidFill>
            </a:endParaRPr>
          </a:p>
        </p:txBody>
      </p:sp>
      <p:sp>
        <p:nvSpPr>
          <p:cNvPr id="24647" name="Text Box 4"/>
          <p:cNvSpPr txBox="1">
            <a:spLocks noChangeArrowheads="1"/>
          </p:cNvSpPr>
          <p:nvPr/>
        </p:nvSpPr>
        <p:spPr bwMode="auto">
          <a:xfrm>
            <a:off x="1835150" y="3251200"/>
            <a:ext cx="1228725" cy="581025"/>
          </a:xfrm>
          <a:prstGeom prst="rect">
            <a:avLst/>
          </a:prstGeom>
          <a:noFill/>
          <a:ln w="12700">
            <a:noFill/>
            <a:miter lim="800000"/>
            <a:headEnd/>
            <a:tailEnd/>
          </a:ln>
        </p:spPr>
        <p:txBody>
          <a:bodyPr>
            <a:spAutoFit/>
          </a:bodyPr>
          <a:lstStyle/>
          <a:p>
            <a:pPr algn="ctr" eaLnBrk="0" hangingPunct="0"/>
            <a:r>
              <a:rPr lang="es-ES_tradnl" b="1">
                <a:solidFill>
                  <a:srgbClr val="009900"/>
                </a:solidFill>
              </a:rPr>
              <a:t>Tráfico de reserva</a:t>
            </a:r>
            <a:endParaRPr lang="es-ES" b="1">
              <a:solidFill>
                <a:srgbClr val="009900"/>
              </a:solidFill>
            </a:endParaRPr>
          </a:p>
        </p:txBody>
      </p:sp>
      <p:sp>
        <p:nvSpPr>
          <p:cNvPr id="24648" name="Line 11"/>
          <p:cNvSpPr>
            <a:spLocks noChangeShapeType="1"/>
          </p:cNvSpPr>
          <p:nvPr/>
        </p:nvSpPr>
        <p:spPr bwMode="auto">
          <a:xfrm>
            <a:off x="1462088" y="2852738"/>
            <a:ext cx="319087" cy="319087"/>
          </a:xfrm>
          <a:prstGeom prst="line">
            <a:avLst/>
          </a:prstGeom>
          <a:noFill/>
          <a:ln w="25400">
            <a:solidFill>
              <a:srgbClr val="00FF00"/>
            </a:solidFill>
            <a:round/>
            <a:headEnd/>
            <a:tailEnd/>
          </a:ln>
        </p:spPr>
        <p:txBody>
          <a:bodyPr/>
          <a:lstStyle/>
          <a:p>
            <a:endParaRPr lang="es-ES"/>
          </a:p>
        </p:txBody>
      </p:sp>
      <p:sp>
        <p:nvSpPr>
          <p:cNvPr id="24649" name="Line 12"/>
          <p:cNvSpPr>
            <a:spLocks noChangeShapeType="1"/>
          </p:cNvSpPr>
          <p:nvPr/>
        </p:nvSpPr>
        <p:spPr bwMode="auto">
          <a:xfrm>
            <a:off x="1281113" y="3033713"/>
            <a:ext cx="171450" cy="176212"/>
          </a:xfrm>
          <a:prstGeom prst="line">
            <a:avLst/>
          </a:prstGeom>
          <a:noFill/>
          <a:ln w="25400">
            <a:solidFill>
              <a:srgbClr val="FF0000"/>
            </a:solidFill>
            <a:round/>
            <a:headEnd/>
            <a:tailEnd/>
          </a:ln>
        </p:spPr>
        <p:txBody>
          <a:bodyPr/>
          <a:lstStyle/>
          <a:p>
            <a:endParaRPr lang="es-ES"/>
          </a:p>
        </p:txBody>
      </p:sp>
      <p:sp>
        <p:nvSpPr>
          <p:cNvPr id="24650" name="Line 13"/>
          <p:cNvSpPr>
            <a:spLocks noChangeShapeType="1"/>
          </p:cNvSpPr>
          <p:nvPr/>
        </p:nvSpPr>
        <p:spPr bwMode="auto">
          <a:xfrm>
            <a:off x="947738" y="3843338"/>
            <a:ext cx="461962" cy="4762"/>
          </a:xfrm>
          <a:prstGeom prst="line">
            <a:avLst/>
          </a:prstGeom>
          <a:noFill/>
          <a:ln w="25400">
            <a:solidFill>
              <a:srgbClr val="00FF00"/>
            </a:solidFill>
            <a:round/>
            <a:headEnd/>
            <a:tailEnd/>
          </a:ln>
        </p:spPr>
        <p:txBody>
          <a:bodyPr/>
          <a:lstStyle/>
          <a:p>
            <a:endParaRPr lang="es-ES"/>
          </a:p>
        </p:txBody>
      </p:sp>
      <p:sp>
        <p:nvSpPr>
          <p:cNvPr id="24651" name="Line 14"/>
          <p:cNvSpPr>
            <a:spLocks noChangeShapeType="1"/>
          </p:cNvSpPr>
          <p:nvPr/>
        </p:nvSpPr>
        <p:spPr bwMode="auto">
          <a:xfrm>
            <a:off x="933450" y="4086225"/>
            <a:ext cx="257175" cy="0"/>
          </a:xfrm>
          <a:prstGeom prst="line">
            <a:avLst/>
          </a:prstGeom>
          <a:noFill/>
          <a:ln w="25400">
            <a:solidFill>
              <a:srgbClr val="FF0000"/>
            </a:solidFill>
            <a:round/>
            <a:headEnd/>
            <a:tailEnd/>
          </a:ln>
        </p:spPr>
        <p:txBody>
          <a:bodyPr/>
          <a:lstStyle/>
          <a:p>
            <a:endParaRPr lang="es-ES"/>
          </a:p>
        </p:txBody>
      </p:sp>
      <p:sp>
        <p:nvSpPr>
          <p:cNvPr id="24652" name="Line 15"/>
          <p:cNvSpPr>
            <a:spLocks noChangeShapeType="1"/>
          </p:cNvSpPr>
          <p:nvPr/>
        </p:nvSpPr>
        <p:spPr bwMode="auto">
          <a:xfrm flipH="1">
            <a:off x="1281113" y="4572000"/>
            <a:ext cx="333375" cy="328613"/>
          </a:xfrm>
          <a:prstGeom prst="line">
            <a:avLst/>
          </a:prstGeom>
          <a:noFill/>
          <a:ln w="25400">
            <a:solidFill>
              <a:srgbClr val="00FF00"/>
            </a:solidFill>
            <a:round/>
            <a:headEnd/>
            <a:tailEnd/>
          </a:ln>
        </p:spPr>
        <p:txBody>
          <a:bodyPr/>
          <a:lstStyle/>
          <a:p>
            <a:endParaRPr lang="es-ES"/>
          </a:p>
        </p:txBody>
      </p:sp>
      <p:sp>
        <p:nvSpPr>
          <p:cNvPr id="24653" name="Line 16"/>
          <p:cNvSpPr>
            <a:spLocks noChangeShapeType="1"/>
          </p:cNvSpPr>
          <p:nvPr/>
        </p:nvSpPr>
        <p:spPr bwMode="auto">
          <a:xfrm flipH="1">
            <a:off x="1471613" y="4910138"/>
            <a:ext cx="166687" cy="180975"/>
          </a:xfrm>
          <a:prstGeom prst="line">
            <a:avLst/>
          </a:prstGeom>
          <a:noFill/>
          <a:ln w="25400">
            <a:solidFill>
              <a:srgbClr val="FF0000"/>
            </a:solidFill>
            <a:round/>
            <a:headEnd/>
            <a:tailEnd/>
          </a:ln>
        </p:spPr>
        <p:txBody>
          <a:bodyPr/>
          <a:lstStyle/>
          <a:p>
            <a:endParaRPr lang="es-ES"/>
          </a:p>
        </p:txBody>
      </p:sp>
      <p:sp>
        <p:nvSpPr>
          <p:cNvPr id="24654" name="Line 17"/>
          <p:cNvSpPr>
            <a:spLocks noChangeShapeType="1"/>
          </p:cNvSpPr>
          <p:nvPr/>
        </p:nvSpPr>
        <p:spPr bwMode="auto">
          <a:xfrm flipH="1">
            <a:off x="3200400" y="2843213"/>
            <a:ext cx="161925" cy="180975"/>
          </a:xfrm>
          <a:prstGeom prst="line">
            <a:avLst/>
          </a:prstGeom>
          <a:noFill/>
          <a:ln w="25400">
            <a:solidFill>
              <a:srgbClr val="FF0000"/>
            </a:solidFill>
            <a:round/>
            <a:headEnd/>
            <a:tailEnd/>
          </a:ln>
        </p:spPr>
        <p:txBody>
          <a:bodyPr/>
          <a:lstStyle/>
          <a:p>
            <a:endParaRPr lang="es-ES"/>
          </a:p>
        </p:txBody>
      </p:sp>
      <p:sp>
        <p:nvSpPr>
          <p:cNvPr id="24655" name="Line 18"/>
          <p:cNvSpPr>
            <a:spLocks noChangeShapeType="1"/>
          </p:cNvSpPr>
          <p:nvPr/>
        </p:nvSpPr>
        <p:spPr bwMode="auto">
          <a:xfrm flipH="1">
            <a:off x="3224213" y="3024188"/>
            <a:ext cx="314325" cy="328612"/>
          </a:xfrm>
          <a:prstGeom prst="line">
            <a:avLst/>
          </a:prstGeom>
          <a:noFill/>
          <a:ln w="25400">
            <a:solidFill>
              <a:srgbClr val="00FF00"/>
            </a:solidFill>
            <a:round/>
            <a:headEnd/>
            <a:tailEnd/>
          </a:ln>
        </p:spPr>
        <p:txBody>
          <a:bodyPr/>
          <a:lstStyle/>
          <a:p>
            <a:endParaRPr lang="es-ES"/>
          </a:p>
        </p:txBody>
      </p:sp>
      <p:sp>
        <p:nvSpPr>
          <p:cNvPr id="24656" name="Line 19"/>
          <p:cNvSpPr>
            <a:spLocks noChangeShapeType="1"/>
          </p:cNvSpPr>
          <p:nvPr/>
        </p:nvSpPr>
        <p:spPr bwMode="auto">
          <a:xfrm flipH="1">
            <a:off x="3629025" y="3838575"/>
            <a:ext cx="257175" cy="4763"/>
          </a:xfrm>
          <a:prstGeom prst="line">
            <a:avLst/>
          </a:prstGeom>
          <a:noFill/>
          <a:ln w="25400">
            <a:solidFill>
              <a:srgbClr val="FF0000"/>
            </a:solidFill>
            <a:round/>
            <a:headEnd/>
            <a:tailEnd/>
          </a:ln>
        </p:spPr>
        <p:txBody>
          <a:bodyPr/>
          <a:lstStyle/>
          <a:p>
            <a:endParaRPr lang="es-ES"/>
          </a:p>
        </p:txBody>
      </p:sp>
      <p:sp>
        <p:nvSpPr>
          <p:cNvPr id="24657" name="Line 20"/>
          <p:cNvSpPr>
            <a:spLocks noChangeShapeType="1"/>
          </p:cNvSpPr>
          <p:nvPr/>
        </p:nvSpPr>
        <p:spPr bwMode="auto">
          <a:xfrm flipH="1">
            <a:off x="3419475" y="4100513"/>
            <a:ext cx="476250" cy="0"/>
          </a:xfrm>
          <a:prstGeom prst="line">
            <a:avLst/>
          </a:prstGeom>
          <a:noFill/>
          <a:ln w="25400">
            <a:solidFill>
              <a:srgbClr val="00FF00"/>
            </a:solidFill>
            <a:round/>
            <a:headEnd/>
            <a:tailEnd/>
          </a:ln>
        </p:spPr>
        <p:txBody>
          <a:bodyPr/>
          <a:lstStyle/>
          <a:p>
            <a:endParaRPr lang="es-ES"/>
          </a:p>
        </p:txBody>
      </p:sp>
      <p:sp>
        <p:nvSpPr>
          <p:cNvPr id="24658" name="Line 21"/>
          <p:cNvSpPr>
            <a:spLocks noChangeShapeType="1"/>
          </p:cNvSpPr>
          <p:nvPr/>
        </p:nvSpPr>
        <p:spPr bwMode="auto">
          <a:xfrm>
            <a:off x="3033713" y="4767263"/>
            <a:ext cx="323850" cy="323850"/>
          </a:xfrm>
          <a:prstGeom prst="line">
            <a:avLst/>
          </a:prstGeom>
          <a:noFill/>
          <a:ln w="25400">
            <a:solidFill>
              <a:srgbClr val="00FF00"/>
            </a:solidFill>
            <a:round/>
            <a:headEnd/>
            <a:tailEnd/>
          </a:ln>
        </p:spPr>
        <p:txBody>
          <a:bodyPr/>
          <a:lstStyle/>
          <a:p>
            <a:endParaRPr lang="es-ES"/>
          </a:p>
        </p:txBody>
      </p:sp>
      <p:sp>
        <p:nvSpPr>
          <p:cNvPr id="24659" name="Line 22"/>
          <p:cNvSpPr>
            <a:spLocks noChangeShapeType="1"/>
          </p:cNvSpPr>
          <p:nvPr/>
        </p:nvSpPr>
        <p:spPr bwMode="auto">
          <a:xfrm>
            <a:off x="3371850" y="4743450"/>
            <a:ext cx="171450" cy="171450"/>
          </a:xfrm>
          <a:prstGeom prst="line">
            <a:avLst/>
          </a:prstGeom>
          <a:noFill/>
          <a:ln w="25400">
            <a:solidFill>
              <a:srgbClr val="FF0000"/>
            </a:solidFill>
            <a:round/>
            <a:headEnd/>
            <a:tailEnd/>
          </a:ln>
        </p:spPr>
        <p:txBody>
          <a:bodyPr/>
          <a:lstStyle/>
          <a:p>
            <a:endParaRPr lang="es-ES"/>
          </a:p>
        </p:txBody>
      </p:sp>
      <p:sp>
        <p:nvSpPr>
          <p:cNvPr id="24660" name="Oval 23"/>
          <p:cNvSpPr>
            <a:spLocks noChangeArrowheads="1"/>
          </p:cNvSpPr>
          <p:nvPr/>
        </p:nvSpPr>
        <p:spPr bwMode="auto">
          <a:xfrm>
            <a:off x="1404938" y="2943225"/>
            <a:ext cx="2019300" cy="2033588"/>
          </a:xfrm>
          <a:prstGeom prst="ellipse">
            <a:avLst/>
          </a:prstGeom>
          <a:noFill/>
          <a:ln w="25400">
            <a:solidFill>
              <a:srgbClr val="00FF00"/>
            </a:solidFill>
            <a:round/>
            <a:headEnd/>
            <a:tailEnd/>
          </a:ln>
        </p:spPr>
        <p:txBody>
          <a:bodyPr wrap="none" anchor="ctr"/>
          <a:lstStyle/>
          <a:p>
            <a:endParaRPr lang="es-ES"/>
          </a:p>
        </p:txBody>
      </p:sp>
      <p:sp>
        <p:nvSpPr>
          <p:cNvPr id="24661" name="Oval 24"/>
          <p:cNvSpPr>
            <a:spLocks noChangeArrowheads="1"/>
          </p:cNvSpPr>
          <p:nvPr/>
        </p:nvSpPr>
        <p:spPr bwMode="auto">
          <a:xfrm>
            <a:off x="1185863" y="2747963"/>
            <a:ext cx="2447925" cy="2443162"/>
          </a:xfrm>
          <a:prstGeom prst="ellipse">
            <a:avLst/>
          </a:prstGeom>
          <a:noFill/>
          <a:ln w="25400">
            <a:solidFill>
              <a:srgbClr val="FF0000"/>
            </a:solidFill>
            <a:round/>
            <a:headEnd/>
            <a:tailEnd/>
          </a:ln>
        </p:spPr>
        <p:txBody>
          <a:bodyPr wrap="none" anchor="ctr"/>
          <a:lstStyle/>
          <a:p>
            <a:endParaRPr lang="es-ES"/>
          </a:p>
        </p:txBody>
      </p:sp>
      <p:sp>
        <p:nvSpPr>
          <p:cNvPr id="24662" name="Freeform 25"/>
          <p:cNvSpPr>
            <a:spLocks/>
          </p:cNvSpPr>
          <p:nvPr/>
        </p:nvSpPr>
        <p:spPr bwMode="auto">
          <a:xfrm>
            <a:off x="1728788" y="2619375"/>
            <a:ext cx="1443037" cy="203200"/>
          </a:xfrm>
          <a:custGeom>
            <a:avLst/>
            <a:gdLst>
              <a:gd name="T0" fmla="*/ 909 w 909"/>
              <a:gd name="T1" fmla="*/ 128 h 128"/>
              <a:gd name="T2" fmla="*/ 843 w 909"/>
              <a:gd name="T3" fmla="*/ 101 h 128"/>
              <a:gd name="T4" fmla="*/ 762 w 909"/>
              <a:gd name="T5" fmla="*/ 71 h 128"/>
              <a:gd name="T6" fmla="*/ 675 w 909"/>
              <a:gd name="T7" fmla="*/ 41 h 128"/>
              <a:gd name="T8" fmla="*/ 564 w 909"/>
              <a:gd name="T9" fmla="*/ 17 h 128"/>
              <a:gd name="T10" fmla="*/ 375 w 909"/>
              <a:gd name="T11" fmla="*/ 2 h 128"/>
              <a:gd name="T12" fmla="*/ 180 w 909"/>
              <a:gd name="T13" fmla="*/ 32 h 128"/>
              <a:gd name="T14" fmla="*/ 0 w 909"/>
              <a:gd name="T15" fmla="*/ 95 h 128"/>
              <a:gd name="T16" fmla="*/ 0 60000 65536"/>
              <a:gd name="T17" fmla="*/ 0 60000 65536"/>
              <a:gd name="T18" fmla="*/ 0 60000 65536"/>
              <a:gd name="T19" fmla="*/ 0 60000 65536"/>
              <a:gd name="T20" fmla="*/ 0 60000 65536"/>
              <a:gd name="T21" fmla="*/ 0 60000 65536"/>
              <a:gd name="T22" fmla="*/ 0 60000 65536"/>
              <a:gd name="T23" fmla="*/ 0 60000 65536"/>
              <a:gd name="T24" fmla="*/ 0 w 909"/>
              <a:gd name="T25" fmla="*/ 0 h 128"/>
              <a:gd name="T26" fmla="*/ 909 w 909"/>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9" h="128">
                <a:moveTo>
                  <a:pt x="909" y="128"/>
                </a:moveTo>
                <a:cubicBezTo>
                  <a:pt x="888" y="119"/>
                  <a:pt x="867" y="110"/>
                  <a:pt x="843" y="101"/>
                </a:cubicBezTo>
                <a:cubicBezTo>
                  <a:pt x="819" y="92"/>
                  <a:pt x="790" y="81"/>
                  <a:pt x="762" y="71"/>
                </a:cubicBezTo>
                <a:cubicBezTo>
                  <a:pt x="734" y="61"/>
                  <a:pt x="708" y="50"/>
                  <a:pt x="675" y="41"/>
                </a:cubicBezTo>
                <a:cubicBezTo>
                  <a:pt x="642" y="32"/>
                  <a:pt x="614" y="24"/>
                  <a:pt x="564" y="17"/>
                </a:cubicBezTo>
                <a:cubicBezTo>
                  <a:pt x="514" y="10"/>
                  <a:pt x="439" y="0"/>
                  <a:pt x="375" y="2"/>
                </a:cubicBezTo>
                <a:cubicBezTo>
                  <a:pt x="311" y="4"/>
                  <a:pt x="242" y="17"/>
                  <a:pt x="180" y="32"/>
                </a:cubicBezTo>
                <a:cubicBezTo>
                  <a:pt x="118" y="47"/>
                  <a:pt x="59" y="71"/>
                  <a:pt x="0" y="95"/>
                </a:cubicBezTo>
              </a:path>
            </a:pathLst>
          </a:custGeom>
          <a:noFill/>
          <a:ln w="25400">
            <a:solidFill>
              <a:srgbClr val="FF0000"/>
            </a:solidFill>
            <a:round/>
            <a:headEnd/>
            <a:tailEnd type="stealth" w="med" len="med"/>
          </a:ln>
        </p:spPr>
        <p:txBody>
          <a:bodyPr/>
          <a:lstStyle/>
          <a:p>
            <a:endParaRPr lang="es-ES"/>
          </a:p>
        </p:txBody>
      </p:sp>
      <p:sp>
        <p:nvSpPr>
          <p:cNvPr id="24663" name="Freeform 26"/>
          <p:cNvSpPr>
            <a:spLocks/>
          </p:cNvSpPr>
          <p:nvPr/>
        </p:nvSpPr>
        <p:spPr bwMode="auto">
          <a:xfrm>
            <a:off x="1981200" y="3121025"/>
            <a:ext cx="985838" cy="203200"/>
          </a:xfrm>
          <a:custGeom>
            <a:avLst/>
            <a:gdLst>
              <a:gd name="T0" fmla="*/ 0 w 621"/>
              <a:gd name="T1" fmla="*/ 68 h 128"/>
              <a:gd name="T2" fmla="*/ 39 w 621"/>
              <a:gd name="T3" fmla="*/ 53 h 128"/>
              <a:gd name="T4" fmla="*/ 114 w 621"/>
              <a:gd name="T5" fmla="*/ 26 h 128"/>
              <a:gd name="T6" fmla="*/ 222 w 621"/>
              <a:gd name="T7" fmla="*/ 5 h 128"/>
              <a:gd name="T8" fmla="*/ 336 w 621"/>
              <a:gd name="T9" fmla="*/ 5 h 128"/>
              <a:gd name="T10" fmla="*/ 444 w 621"/>
              <a:gd name="T11" fmla="*/ 35 h 128"/>
              <a:gd name="T12" fmla="*/ 525 w 621"/>
              <a:gd name="T13" fmla="*/ 62 h 128"/>
              <a:gd name="T14" fmla="*/ 621 w 621"/>
              <a:gd name="T15" fmla="*/ 128 h 128"/>
              <a:gd name="T16" fmla="*/ 0 60000 65536"/>
              <a:gd name="T17" fmla="*/ 0 60000 65536"/>
              <a:gd name="T18" fmla="*/ 0 60000 65536"/>
              <a:gd name="T19" fmla="*/ 0 60000 65536"/>
              <a:gd name="T20" fmla="*/ 0 60000 65536"/>
              <a:gd name="T21" fmla="*/ 0 60000 65536"/>
              <a:gd name="T22" fmla="*/ 0 60000 65536"/>
              <a:gd name="T23" fmla="*/ 0 60000 65536"/>
              <a:gd name="T24" fmla="*/ 0 w 621"/>
              <a:gd name="T25" fmla="*/ 0 h 128"/>
              <a:gd name="T26" fmla="*/ 621 w 621"/>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1" h="128">
                <a:moveTo>
                  <a:pt x="0" y="68"/>
                </a:moveTo>
                <a:cubicBezTo>
                  <a:pt x="10" y="64"/>
                  <a:pt x="20" y="60"/>
                  <a:pt x="39" y="53"/>
                </a:cubicBezTo>
                <a:cubicBezTo>
                  <a:pt x="58" y="46"/>
                  <a:pt x="84" y="34"/>
                  <a:pt x="114" y="26"/>
                </a:cubicBezTo>
                <a:cubicBezTo>
                  <a:pt x="144" y="18"/>
                  <a:pt x="185" y="8"/>
                  <a:pt x="222" y="5"/>
                </a:cubicBezTo>
                <a:cubicBezTo>
                  <a:pt x="259" y="2"/>
                  <a:pt x="299" y="0"/>
                  <a:pt x="336" y="5"/>
                </a:cubicBezTo>
                <a:cubicBezTo>
                  <a:pt x="373" y="10"/>
                  <a:pt x="413" y="26"/>
                  <a:pt x="444" y="35"/>
                </a:cubicBezTo>
                <a:cubicBezTo>
                  <a:pt x="475" y="44"/>
                  <a:pt x="496" y="47"/>
                  <a:pt x="525" y="62"/>
                </a:cubicBezTo>
                <a:cubicBezTo>
                  <a:pt x="554" y="77"/>
                  <a:pt x="587" y="102"/>
                  <a:pt x="621" y="128"/>
                </a:cubicBezTo>
              </a:path>
            </a:pathLst>
          </a:custGeom>
          <a:noFill/>
          <a:ln w="25400">
            <a:solidFill>
              <a:srgbClr val="00FF00"/>
            </a:solidFill>
            <a:round/>
            <a:headEnd/>
            <a:tailEnd type="stealth" w="med" len="med"/>
          </a:ln>
        </p:spPr>
        <p:txBody>
          <a:bodyPr/>
          <a:lstStyle/>
          <a:p>
            <a:endParaRPr lang="es-ES"/>
          </a:p>
        </p:txBody>
      </p:sp>
      <p:sp>
        <p:nvSpPr>
          <p:cNvPr id="24664" name="Line 871"/>
          <p:cNvSpPr>
            <a:spLocks noChangeShapeType="1"/>
          </p:cNvSpPr>
          <p:nvPr/>
        </p:nvSpPr>
        <p:spPr bwMode="auto">
          <a:xfrm>
            <a:off x="1385888" y="2928938"/>
            <a:ext cx="319087" cy="319087"/>
          </a:xfrm>
          <a:prstGeom prst="line">
            <a:avLst/>
          </a:prstGeom>
          <a:noFill/>
          <a:ln w="25400">
            <a:solidFill>
              <a:srgbClr val="00FF00"/>
            </a:solidFill>
            <a:round/>
            <a:headEnd/>
            <a:tailEnd/>
          </a:ln>
        </p:spPr>
        <p:txBody>
          <a:bodyPr/>
          <a:lstStyle/>
          <a:p>
            <a:endParaRPr lang="es-ES"/>
          </a:p>
        </p:txBody>
      </p:sp>
      <p:sp>
        <p:nvSpPr>
          <p:cNvPr id="24665" name="Line 873"/>
          <p:cNvSpPr>
            <a:spLocks noChangeShapeType="1"/>
          </p:cNvSpPr>
          <p:nvPr/>
        </p:nvSpPr>
        <p:spPr bwMode="auto">
          <a:xfrm>
            <a:off x="1219200" y="3114675"/>
            <a:ext cx="171450" cy="176213"/>
          </a:xfrm>
          <a:prstGeom prst="line">
            <a:avLst/>
          </a:prstGeom>
          <a:noFill/>
          <a:ln w="25400">
            <a:solidFill>
              <a:srgbClr val="FF0000"/>
            </a:solidFill>
            <a:round/>
            <a:headEnd/>
            <a:tailEnd/>
          </a:ln>
        </p:spPr>
        <p:txBody>
          <a:bodyPr/>
          <a:lstStyle/>
          <a:p>
            <a:endParaRPr lang="es-ES"/>
          </a:p>
        </p:txBody>
      </p:sp>
      <p:grpSp>
        <p:nvGrpSpPr>
          <p:cNvPr id="24666" name="Group 351"/>
          <p:cNvGrpSpPr>
            <a:grpSpLocks/>
          </p:cNvGrpSpPr>
          <p:nvPr/>
        </p:nvGrpSpPr>
        <p:grpSpPr bwMode="auto">
          <a:xfrm rot="-2700000">
            <a:off x="747713" y="2506663"/>
            <a:ext cx="946150" cy="534987"/>
            <a:chOff x="697" y="3836"/>
            <a:chExt cx="596" cy="337"/>
          </a:xfrm>
        </p:grpSpPr>
        <p:sp>
          <p:nvSpPr>
            <p:cNvPr id="25077" name="Rectangle 352"/>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5078" name="Line 353"/>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5079" name="Line 354"/>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5080" name="Line 355"/>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5081" name="Line 356"/>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082" name="Line 357"/>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083" name="Line 358"/>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084" name="Line 359"/>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5085" name="Line 360"/>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5086" name="Freeform 361"/>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5087" name="Line 362"/>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5088" name="Line 363"/>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089" name="Line 364"/>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5090" name="Line 365"/>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5091" name="Line 366"/>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5092" name="Line 367"/>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093" name="Line 368"/>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094" name="Line 369"/>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095" name="Freeform 370"/>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5096" name="Line 371"/>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5097" name="Line 372"/>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5098" name="Line 373"/>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5099" name="Line 374"/>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100" name="Line 375"/>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5101" name="Line 376"/>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5102" name="Line 377"/>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5103" name="Line 378"/>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5104" name="Rectangle 379"/>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5105" name="Rectangle 380"/>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5106" name="Freeform 381"/>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5107" name="Line 382"/>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5108" name="Line 383"/>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5109" name="Line 384"/>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5110" name="Line 385"/>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5111" name="Line 386"/>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5112" name="Line 387"/>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5113" name="Line 388"/>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5114" name="Line 389"/>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5115" name="Line 390"/>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5116" name="Line 391"/>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5117" name="Line 392"/>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5118" name="Line 393"/>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5119" name="Line 394"/>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5120" name="Line 395"/>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5121" name="Line 396"/>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5122" name="Line 397"/>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5123" name="Line 398"/>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5124" name="Line 399"/>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5125" name="Line 400"/>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5126" name="Line 401"/>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5127" name="Line 402"/>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5128" name="Line 403"/>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5129" name="Line 404"/>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5130" name="Line 405"/>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5131" name="Line 406"/>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5132" name="Line 407"/>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5133" name="Line 408"/>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5134" name="Line 409"/>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5135" name="Line 410"/>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5136" name="Line 411"/>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5137" name="Line 412"/>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5138" name="Line 413"/>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5139" name="Line 414"/>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5140" name="Line 415"/>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sp>
        <p:nvSpPr>
          <p:cNvPr id="24667" name="Line 875"/>
          <p:cNvSpPr>
            <a:spLocks noChangeShapeType="1"/>
          </p:cNvSpPr>
          <p:nvPr/>
        </p:nvSpPr>
        <p:spPr bwMode="auto">
          <a:xfrm flipH="1">
            <a:off x="3295650" y="3114675"/>
            <a:ext cx="314325" cy="328613"/>
          </a:xfrm>
          <a:prstGeom prst="line">
            <a:avLst/>
          </a:prstGeom>
          <a:noFill/>
          <a:ln w="25400">
            <a:solidFill>
              <a:srgbClr val="00FF00"/>
            </a:solidFill>
            <a:round/>
            <a:headEnd/>
            <a:tailEnd/>
          </a:ln>
        </p:spPr>
        <p:txBody>
          <a:bodyPr/>
          <a:lstStyle/>
          <a:p>
            <a:endParaRPr lang="es-ES"/>
          </a:p>
        </p:txBody>
      </p:sp>
      <p:sp>
        <p:nvSpPr>
          <p:cNvPr id="24668" name="Line 876"/>
          <p:cNvSpPr>
            <a:spLocks noChangeShapeType="1"/>
          </p:cNvSpPr>
          <p:nvPr/>
        </p:nvSpPr>
        <p:spPr bwMode="auto">
          <a:xfrm flipH="1">
            <a:off x="3267075" y="2919413"/>
            <a:ext cx="161925" cy="180975"/>
          </a:xfrm>
          <a:prstGeom prst="line">
            <a:avLst/>
          </a:prstGeom>
          <a:noFill/>
          <a:ln w="25400">
            <a:solidFill>
              <a:srgbClr val="FF0000"/>
            </a:solidFill>
            <a:round/>
            <a:headEnd/>
            <a:tailEnd/>
          </a:ln>
        </p:spPr>
        <p:txBody>
          <a:bodyPr/>
          <a:lstStyle/>
          <a:p>
            <a:endParaRPr lang="es-ES"/>
          </a:p>
        </p:txBody>
      </p:sp>
      <p:grpSp>
        <p:nvGrpSpPr>
          <p:cNvPr id="24669" name="Group 156"/>
          <p:cNvGrpSpPr>
            <a:grpSpLocks/>
          </p:cNvGrpSpPr>
          <p:nvPr/>
        </p:nvGrpSpPr>
        <p:grpSpPr bwMode="auto">
          <a:xfrm rot="2700000">
            <a:off x="3217069" y="2551906"/>
            <a:ext cx="946150" cy="534988"/>
            <a:chOff x="697" y="3836"/>
            <a:chExt cx="596" cy="337"/>
          </a:xfrm>
        </p:grpSpPr>
        <p:sp>
          <p:nvSpPr>
            <p:cNvPr id="25013" name="Rectangle 157"/>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5014" name="Line 158"/>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5015" name="Line 159"/>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5016" name="Line 160"/>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5017" name="Line 161"/>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018" name="Line 162"/>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019" name="Line 163"/>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020" name="Line 164"/>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5021" name="Line 165"/>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5022" name="Freeform 166"/>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5023" name="Line 167"/>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5024" name="Line 168"/>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025" name="Line 169"/>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5026" name="Line 170"/>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5027" name="Line 171"/>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5028" name="Line 172"/>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5029" name="Line 173"/>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5030" name="Line 174"/>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5031" name="Freeform 175"/>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5032" name="Line 176"/>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5033" name="Line 177"/>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5034" name="Line 178"/>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5035" name="Line 179"/>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5036" name="Line 180"/>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5037" name="Line 181"/>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5038" name="Line 182"/>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5039" name="Line 183"/>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5040" name="Rectangle 184"/>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5041" name="Rectangle 185"/>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5042" name="Freeform 186"/>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5043" name="Line 187"/>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5044" name="Line 188"/>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5045" name="Line 189"/>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5046" name="Line 190"/>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5047" name="Line 191"/>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5048" name="Line 192"/>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5049" name="Line 193"/>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5050" name="Line 194"/>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5051" name="Line 195"/>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5052" name="Line 196"/>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5053" name="Line 197"/>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5054" name="Line 198"/>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5055" name="Line 199"/>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5056" name="Line 200"/>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5057" name="Line 201"/>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5058" name="Line 202"/>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5059" name="Line 203"/>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5060" name="Line 204"/>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5061" name="Line 205"/>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5062" name="Line 206"/>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5063" name="Line 207"/>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5064" name="Line 208"/>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5065" name="Line 209"/>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5066" name="Line 210"/>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5067" name="Line 211"/>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5068" name="Line 212"/>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5069" name="Line 213"/>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5070" name="Line 214"/>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5071" name="Line 215"/>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5072" name="Line 216"/>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5073" name="Line 217"/>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5074" name="Line 218"/>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5075" name="Line 219"/>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5076" name="Line 220"/>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sp>
        <p:nvSpPr>
          <p:cNvPr id="24670" name="Line 879"/>
          <p:cNvSpPr>
            <a:spLocks noChangeShapeType="1"/>
          </p:cNvSpPr>
          <p:nvPr/>
        </p:nvSpPr>
        <p:spPr bwMode="auto">
          <a:xfrm flipH="1">
            <a:off x="3609975" y="3724275"/>
            <a:ext cx="257175" cy="4763"/>
          </a:xfrm>
          <a:prstGeom prst="line">
            <a:avLst/>
          </a:prstGeom>
          <a:noFill/>
          <a:ln w="25400">
            <a:solidFill>
              <a:srgbClr val="FF0000"/>
            </a:solidFill>
            <a:round/>
            <a:headEnd/>
            <a:tailEnd/>
          </a:ln>
        </p:spPr>
        <p:txBody>
          <a:bodyPr/>
          <a:lstStyle/>
          <a:p>
            <a:endParaRPr lang="es-ES"/>
          </a:p>
        </p:txBody>
      </p:sp>
      <p:sp>
        <p:nvSpPr>
          <p:cNvPr id="24671" name="Line 880"/>
          <p:cNvSpPr>
            <a:spLocks noChangeShapeType="1"/>
          </p:cNvSpPr>
          <p:nvPr/>
        </p:nvSpPr>
        <p:spPr bwMode="auto">
          <a:xfrm flipH="1">
            <a:off x="3414713" y="3990975"/>
            <a:ext cx="476250" cy="0"/>
          </a:xfrm>
          <a:prstGeom prst="line">
            <a:avLst/>
          </a:prstGeom>
          <a:noFill/>
          <a:ln w="25400">
            <a:solidFill>
              <a:srgbClr val="00FF00"/>
            </a:solidFill>
            <a:round/>
            <a:headEnd/>
            <a:tailEnd/>
          </a:ln>
        </p:spPr>
        <p:txBody>
          <a:bodyPr/>
          <a:lstStyle/>
          <a:p>
            <a:endParaRPr lang="es-ES"/>
          </a:p>
        </p:txBody>
      </p:sp>
      <p:sp>
        <p:nvSpPr>
          <p:cNvPr id="24672" name="Line 883"/>
          <p:cNvSpPr>
            <a:spLocks noChangeShapeType="1"/>
          </p:cNvSpPr>
          <p:nvPr/>
        </p:nvSpPr>
        <p:spPr bwMode="auto">
          <a:xfrm>
            <a:off x="947738" y="3952875"/>
            <a:ext cx="461962" cy="4763"/>
          </a:xfrm>
          <a:prstGeom prst="line">
            <a:avLst/>
          </a:prstGeom>
          <a:noFill/>
          <a:ln w="25400">
            <a:solidFill>
              <a:srgbClr val="00FF00"/>
            </a:solidFill>
            <a:round/>
            <a:headEnd/>
            <a:tailEnd/>
          </a:ln>
        </p:spPr>
        <p:txBody>
          <a:bodyPr/>
          <a:lstStyle/>
          <a:p>
            <a:endParaRPr lang="es-ES"/>
          </a:p>
        </p:txBody>
      </p:sp>
      <p:sp>
        <p:nvSpPr>
          <p:cNvPr id="24673" name="Line 884"/>
          <p:cNvSpPr>
            <a:spLocks noChangeShapeType="1"/>
          </p:cNvSpPr>
          <p:nvPr/>
        </p:nvSpPr>
        <p:spPr bwMode="auto">
          <a:xfrm>
            <a:off x="957263" y="4191000"/>
            <a:ext cx="257175" cy="0"/>
          </a:xfrm>
          <a:prstGeom prst="line">
            <a:avLst/>
          </a:prstGeom>
          <a:noFill/>
          <a:ln w="25400">
            <a:solidFill>
              <a:srgbClr val="FF0000"/>
            </a:solidFill>
            <a:round/>
            <a:headEnd/>
            <a:tailEnd/>
          </a:ln>
        </p:spPr>
        <p:txBody>
          <a:bodyPr/>
          <a:lstStyle/>
          <a:p>
            <a:endParaRPr lang="es-ES"/>
          </a:p>
        </p:txBody>
      </p:sp>
      <p:grpSp>
        <p:nvGrpSpPr>
          <p:cNvPr id="24674" name="Group 90"/>
          <p:cNvGrpSpPr>
            <a:grpSpLocks/>
          </p:cNvGrpSpPr>
          <p:nvPr/>
        </p:nvGrpSpPr>
        <p:grpSpPr bwMode="auto">
          <a:xfrm rot="5400000">
            <a:off x="3598069" y="3694906"/>
            <a:ext cx="946150" cy="534988"/>
            <a:chOff x="697" y="3836"/>
            <a:chExt cx="596" cy="337"/>
          </a:xfrm>
        </p:grpSpPr>
        <p:sp>
          <p:nvSpPr>
            <p:cNvPr id="24949" name="Rectangle 26"/>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4950" name="Line 27"/>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4951" name="Line 28"/>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4952" name="Line 29"/>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4953" name="Line 30"/>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4954" name="Line 31"/>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4955" name="Line 32"/>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4956" name="Line 33"/>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4957" name="Line 34"/>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4958" name="Freeform 35"/>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4959" name="Line 36"/>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4960" name="Line 37"/>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4961" name="Line 38"/>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4962" name="Line 39"/>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4963" name="Line 40"/>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4964" name="Line 41"/>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4965" name="Line 42"/>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4966" name="Line 43"/>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4967" name="Freeform 44"/>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4968" name="Line 45"/>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4969" name="Line 46"/>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4970" name="Line 47"/>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4971" name="Line 48"/>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4972" name="Line 49"/>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4973" name="Line 50"/>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4974" name="Line 51"/>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4975" name="Line 52"/>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4976" name="Rectangle 53"/>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4977" name="Rectangle 54"/>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4978" name="Freeform 55"/>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4979" name="Line 56"/>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4980" name="Line 57"/>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4981" name="Line 58"/>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4982" name="Line 59"/>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4983" name="Line 60"/>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4984" name="Line 61"/>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4985" name="Line 62"/>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4986" name="Line 63"/>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4987" name="Line 64"/>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4988" name="Line 65"/>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4989" name="Line 66"/>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4990" name="Line 67"/>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4991" name="Line 68"/>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4992" name="Line 69"/>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4993" name="Line 70"/>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4994" name="Line 71"/>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4995" name="Line 72"/>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4996" name="Line 73"/>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4997" name="Line 74"/>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4998" name="Line 75"/>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4999" name="Line 76"/>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5000" name="Line 77"/>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5001" name="Line 78"/>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5002" name="Line 79"/>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5003" name="Line 80"/>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5004" name="Line 81"/>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5005" name="Line 82"/>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5006" name="Line 83"/>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5007" name="Line 84"/>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5008" name="Line 85"/>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5009" name="Line 86"/>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5010" name="Line 87"/>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5011" name="Line 88"/>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5012" name="Line 89"/>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grpSp>
        <p:nvGrpSpPr>
          <p:cNvPr id="24675" name="Group 416"/>
          <p:cNvGrpSpPr>
            <a:grpSpLocks/>
          </p:cNvGrpSpPr>
          <p:nvPr/>
        </p:nvGrpSpPr>
        <p:grpSpPr bwMode="auto">
          <a:xfrm rot="-5400000">
            <a:off x="232569" y="3707606"/>
            <a:ext cx="946150" cy="534988"/>
            <a:chOff x="697" y="3836"/>
            <a:chExt cx="596" cy="337"/>
          </a:xfrm>
        </p:grpSpPr>
        <p:sp>
          <p:nvSpPr>
            <p:cNvPr id="24885" name="Rectangle 417"/>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4886" name="Line 418"/>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4887" name="Line 419"/>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4888" name="Line 420"/>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4889" name="Line 421"/>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4890" name="Line 422"/>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4891" name="Line 423"/>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4892" name="Line 424"/>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4893" name="Line 425"/>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4894" name="Freeform 426"/>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4895" name="Line 427"/>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4896" name="Line 428"/>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4897" name="Line 429"/>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4898" name="Line 430"/>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4899" name="Line 431"/>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4900" name="Line 432"/>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4901" name="Line 433"/>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4902" name="Line 434"/>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4903" name="Freeform 435"/>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4904" name="Line 436"/>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4905" name="Line 437"/>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4906" name="Line 438"/>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4907" name="Line 439"/>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4908" name="Line 440"/>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4909" name="Line 441"/>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4910" name="Line 442"/>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4911" name="Line 443"/>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4912" name="Rectangle 444"/>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4913" name="Rectangle 445"/>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4914" name="Freeform 446"/>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4915" name="Line 447"/>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4916" name="Line 448"/>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4917" name="Line 449"/>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4918" name="Line 450"/>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4919" name="Line 451"/>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4920" name="Line 452"/>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4921" name="Line 453"/>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4922" name="Line 454"/>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4923" name="Line 455"/>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4924" name="Line 456"/>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4925" name="Line 457"/>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4926" name="Line 458"/>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4927" name="Line 459"/>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4928" name="Line 460"/>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4929" name="Line 461"/>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4930" name="Line 462"/>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4931" name="Line 463"/>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4932" name="Line 464"/>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4933" name="Line 465"/>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4934" name="Line 466"/>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4935" name="Line 467"/>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4936" name="Line 468"/>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4937" name="Line 469"/>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4938" name="Line 470"/>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4939" name="Line 471"/>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4940" name="Line 472"/>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4941" name="Line 473"/>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4942" name="Line 474"/>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4943" name="Line 475"/>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4944" name="Line 476"/>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4945" name="Line 477"/>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4946" name="Line 478"/>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4947" name="Line 479"/>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4948" name="Line 480"/>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sp>
        <p:nvSpPr>
          <p:cNvPr id="24676" name="Line 887"/>
          <p:cNvSpPr>
            <a:spLocks noChangeShapeType="1"/>
          </p:cNvSpPr>
          <p:nvPr/>
        </p:nvSpPr>
        <p:spPr bwMode="auto">
          <a:xfrm>
            <a:off x="3433763" y="4657725"/>
            <a:ext cx="171450" cy="171450"/>
          </a:xfrm>
          <a:prstGeom prst="line">
            <a:avLst/>
          </a:prstGeom>
          <a:noFill/>
          <a:ln w="25400">
            <a:solidFill>
              <a:srgbClr val="FF0000"/>
            </a:solidFill>
            <a:round/>
            <a:headEnd/>
            <a:tailEnd/>
          </a:ln>
        </p:spPr>
        <p:txBody>
          <a:bodyPr/>
          <a:lstStyle/>
          <a:p>
            <a:endParaRPr lang="es-ES"/>
          </a:p>
        </p:txBody>
      </p:sp>
      <p:sp>
        <p:nvSpPr>
          <p:cNvPr id="24677" name="Line 888"/>
          <p:cNvSpPr>
            <a:spLocks noChangeShapeType="1"/>
          </p:cNvSpPr>
          <p:nvPr/>
        </p:nvSpPr>
        <p:spPr bwMode="auto">
          <a:xfrm>
            <a:off x="3109913" y="4700588"/>
            <a:ext cx="323850" cy="323850"/>
          </a:xfrm>
          <a:prstGeom prst="line">
            <a:avLst/>
          </a:prstGeom>
          <a:noFill/>
          <a:ln w="25400">
            <a:solidFill>
              <a:srgbClr val="00FF00"/>
            </a:solidFill>
            <a:round/>
            <a:headEnd/>
            <a:tailEnd/>
          </a:ln>
        </p:spPr>
        <p:txBody>
          <a:bodyPr/>
          <a:lstStyle/>
          <a:p>
            <a:endParaRPr lang="es-ES"/>
          </a:p>
        </p:txBody>
      </p:sp>
      <p:grpSp>
        <p:nvGrpSpPr>
          <p:cNvPr id="24678" name="Group 91"/>
          <p:cNvGrpSpPr>
            <a:grpSpLocks/>
          </p:cNvGrpSpPr>
          <p:nvPr/>
        </p:nvGrpSpPr>
        <p:grpSpPr bwMode="auto">
          <a:xfrm rot="8100000">
            <a:off x="3122613" y="4887913"/>
            <a:ext cx="946150" cy="534987"/>
            <a:chOff x="697" y="3836"/>
            <a:chExt cx="596" cy="337"/>
          </a:xfrm>
        </p:grpSpPr>
        <p:sp>
          <p:nvSpPr>
            <p:cNvPr id="24821" name="Rectangle 92"/>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4822" name="Line 93"/>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4823" name="Line 94"/>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4824" name="Line 95"/>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4825" name="Line 96"/>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4826" name="Line 97"/>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4827" name="Line 98"/>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4828" name="Line 99"/>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4829" name="Line 100"/>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4830" name="Freeform 101"/>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4831" name="Line 102"/>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4832" name="Line 103"/>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4833" name="Line 104"/>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4834" name="Line 105"/>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4835" name="Line 106"/>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4836" name="Line 107"/>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4837" name="Line 108"/>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4838" name="Line 109"/>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4839" name="Freeform 110"/>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4840" name="Line 111"/>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4841" name="Line 112"/>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4842" name="Line 113"/>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4843" name="Line 114"/>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4844" name="Line 115"/>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4845" name="Line 116"/>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4846" name="Line 117"/>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4847" name="Line 118"/>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4848" name="Rectangle 119"/>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4849" name="Rectangle 120"/>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4850" name="Freeform 121"/>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4851" name="Line 122"/>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4852" name="Line 123"/>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4853" name="Line 124"/>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4854" name="Line 125"/>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4855" name="Line 126"/>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4856" name="Line 127"/>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4857" name="Line 128"/>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4858" name="Line 129"/>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4859" name="Line 130"/>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4860" name="Line 131"/>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4861" name="Line 132"/>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4862" name="Line 133"/>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4863" name="Line 134"/>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4864" name="Line 135"/>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4865" name="Line 136"/>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4866" name="Line 137"/>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4867" name="Line 138"/>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4868" name="Line 139"/>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4869" name="Line 140"/>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4870" name="Line 141"/>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4871" name="Line 142"/>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4872" name="Line 143"/>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4873" name="Line 144"/>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4874" name="Line 145"/>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4875" name="Line 146"/>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4876" name="Line 147"/>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4877" name="Line 148"/>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4878" name="Line 149"/>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4879" name="Line 150"/>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4880" name="Line 151"/>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4881" name="Line 152"/>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4882" name="Line 153"/>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4883" name="Line 154"/>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4884" name="Line 155"/>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sp>
        <p:nvSpPr>
          <p:cNvPr id="24679" name="Line 892"/>
          <p:cNvSpPr>
            <a:spLocks noChangeShapeType="1"/>
          </p:cNvSpPr>
          <p:nvPr/>
        </p:nvSpPr>
        <p:spPr bwMode="auto">
          <a:xfrm flipH="1">
            <a:off x="1223963" y="4500563"/>
            <a:ext cx="333375" cy="328612"/>
          </a:xfrm>
          <a:prstGeom prst="line">
            <a:avLst/>
          </a:prstGeom>
          <a:noFill/>
          <a:ln w="25400">
            <a:solidFill>
              <a:srgbClr val="00FF00"/>
            </a:solidFill>
            <a:round/>
            <a:headEnd/>
            <a:tailEnd/>
          </a:ln>
        </p:spPr>
        <p:txBody>
          <a:bodyPr/>
          <a:lstStyle/>
          <a:p>
            <a:endParaRPr lang="es-ES"/>
          </a:p>
        </p:txBody>
      </p:sp>
      <p:sp>
        <p:nvSpPr>
          <p:cNvPr id="24680" name="Rectangle 893"/>
          <p:cNvSpPr>
            <a:spLocks noChangeArrowheads="1"/>
          </p:cNvSpPr>
          <p:nvPr/>
        </p:nvSpPr>
        <p:spPr bwMode="auto">
          <a:xfrm rot="-2700000">
            <a:off x="1504950" y="4857750"/>
            <a:ext cx="152400" cy="76200"/>
          </a:xfrm>
          <a:prstGeom prst="rect">
            <a:avLst/>
          </a:prstGeom>
          <a:solidFill>
            <a:schemeClr val="bg1"/>
          </a:solidFill>
          <a:ln w="9525">
            <a:noFill/>
            <a:miter lim="800000"/>
            <a:headEnd/>
            <a:tailEnd/>
          </a:ln>
        </p:spPr>
        <p:txBody>
          <a:bodyPr wrap="none" anchor="ctr"/>
          <a:lstStyle/>
          <a:p>
            <a:endParaRPr lang="es-ES"/>
          </a:p>
        </p:txBody>
      </p:sp>
      <p:grpSp>
        <p:nvGrpSpPr>
          <p:cNvPr id="24681" name="Group 286"/>
          <p:cNvGrpSpPr>
            <a:grpSpLocks/>
          </p:cNvGrpSpPr>
          <p:nvPr/>
        </p:nvGrpSpPr>
        <p:grpSpPr bwMode="auto">
          <a:xfrm rot="-8100000">
            <a:off x="721519" y="4780756"/>
            <a:ext cx="946150" cy="534988"/>
            <a:chOff x="697" y="3836"/>
            <a:chExt cx="596" cy="337"/>
          </a:xfrm>
        </p:grpSpPr>
        <p:sp>
          <p:nvSpPr>
            <p:cNvPr id="24757" name="Rectangle 287"/>
            <p:cNvSpPr>
              <a:spLocks noChangeArrowheads="1"/>
            </p:cNvSpPr>
            <p:nvPr/>
          </p:nvSpPr>
          <p:spPr bwMode="auto">
            <a:xfrm>
              <a:off x="697" y="3893"/>
              <a:ext cx="542" cy="279"/>
            </a:xfrm>
            <a:prstGeom prst="rect">
              <a:avLst/>
            </a:prstGeom>
            <a:solidFill>
              <a:srgbClr val="0096D5"/>
            </a:solidFill>
            <a:ln w="9525">
              <a:noFill/>
              <a:miter lim="800000"/>
              <a:headEnd/>
              <a:tailEnd/>
            </a:ln>
          </p:spPr>
          <p:txBody>
            <a:bodyPr/>
            <a:lstStyle/>
            <a:p>
              <a:endParaRPr lang="es-ES"/>
            </a:p>
          </p:txBody>
        </p:sp>
        <p:sp>
          <p:nvSpPr>
            <p:cNvPr id="24758" name="Line 288"/>
            <p:cNvSpPr>
              <a:spLocks noChangeShapeType="1"/>
            </p:cNvSpPr>
            <p:nvPr/>
          </p:nvSpPr>
          <p:spPr bwMode="auto">
            <a:xfrm>
              <a:off x="697" y="3893"/>
              <a:ext cx="1" cy="279"/>
            </a:xfrm>
            <a:prstGeom prst="line">
              <a:avLst/>
            </a:prstGeom>
            <a:noFill/>
            <a:ln w="6350">
              <a:solidFill>
                <a:srgbClr val="AAE6FF"/>
              </a:solidFill>
              <a:round/>
              <a:headEnd/>
              <a:tailEnd/>
            </a:ln>
          </p:spPr>
          <p:txBody>
            <a:bodyPr/>
            <a:lstStyle/>
            <a:p>
              <a:endParaRPr lang="es-ES"/>
            </a:p>
          </p:txBody>
        </p:sp>
        <p:sp>
          <p:nvSpPr>
            <p:cNvPr id="24759" name="Line 289"/>
            <p:cNvSpPr>
              <a:spLocks noChangeShapeType="1"/>
            </p:cNvSpPr>
            <p:nvPr/>
          </p:nvSpPr>
          <p:spPr bwMode="auto">
            <a:xfrm>
              <a:off x="697" y="4172"/>
              <a:ext cx="1" cy="1"/>
            </a:xfrm>
            <a:prstGeom prst="line">
              <a:avLst/>
            </a:prstGeom>
            <a:noFill/>
            <a:ln w="6350">
              <a:solidFill>
                <a:srgbClr val="AAE6FF"/>
              </a:solidFill>
              <a:round/>
              <a:headEnd/>
              <a:tailEnd/>
            </a:ln>
          </p:spPr>
          <p:txBody>
            <a:bodyPr/>
            <a:lstStyle/>
            <a:p>
              <a:endParaRPr lang="es-ES"/>
            </a:p>
          </p:txBody>
        </p:sp>
        <p:sp>
          <p:nvSpPr>
            <p:cNvPr id="24760" name="Line 290"/>
            <p:cNvSpPr>
              <a:spLocks noChangeShapeType="1"/>
            </p:cNvSpPr>
            <p:nvPr/>
          </p:nvSpPr>
          <p:spPr bwMode="auto">
            <a:xfrm>
              <a:off x="697" y="4172"/>
              <a:ext cx="542" cy="1"/>
            </a:xfrm>
            <a:prstGeom prst="line">
              <a:avLst/>
            </a:prstGeom>
            <a:noFill/>
            <a:ln w="6350">
              <a:solidFill>
                <a:srgbClr val="AAE6FF"/>
              </a:solidFill>
              <a:round/>
              <a:headEnd/>
              <a:tailEnd/>
            </a:ln>
          </p:spPr>
          <p:txBody>
            <a:bodyPr/>
            <a:lstStyle/>
            <a:p>
              <a:endParaRPr lang="es-ES"/>
            </a:p>
          </p:txBody>
        </p:sp>
        <p:sp>
          <p:nvSpPr>
            <p:cNvPr id="24761" name="Line 291"/>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4762" name="Line 292"/>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4763" name="Line 293"/>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4764" name="Line 294"/>
            <p:cNvSpPr>
              <a:spLocks noChangeShapeType="1"/>
            </p:cNvSpPr>
            <p:nvPr/>
          </p:nvSpPr>
          <p:spPr bwMode="auto">
            <a:xfrm flipH="1">
              <a:off x="697" y="3893"/>
              <a:ext cx="542" cy="1"/>
            </a:xfrm>
            <a:prstGeom prst="line">
              <a:avLst/>
            </a:prstGeom>
            <a:noFill/>
            <a:ln w="6350">
              <a:solidFill>
                <a:srgbClr val="AAE6FF"/>
              </a:solidFill>
              <a:round/>
              <a:headEnd/>
              <a:tailEnd/>
            </a:ln>
          </p:spPr>
          <p:txBody>
            <a:bodyPr/>
            <a:lstStyle/>
            <a:p>
              <a:endParaRPr lang="es-ES"/>
            </a:p>
          </p:txBody>
        </p:sp>
        <p:sp>
          <p:nvSpPr>
            <p:cNvPr id="24765" name="Line 295"/>
            <p:cNvSpPr>
              <a:spLocks noChangeShapeType="1"/>
            </p:cNvSpPr>
            <p:nvPr/>
          </p:nvSpPr>
          <p:spPr bwMode="auto">
            <a:xfrm>
              <a:off x="697" y="3893"/>
              <a:ext cx="1" cy="1"/>
            </a:xfrm>
            <a:prstGeom prst="line">
              <a:avLst/>
            </a:prstGeom>
            <a:noFill/>
            <a:ln w="6350">
              <a:solidFill>
                <a:srgbClr val="AAE6FF"/>
              </a:solidFill>
              <a:round/>
              <a:headEnd/>
              <a:tailEnd/>
            </a:ln>
          </p:spPr>
          <p:txBody>
            <a:bodyPr/>
            <a:lstStyle/>
            <a:p>
              <a:endParaRPr lang="es-ES"/>
            </a:p>
          </p:txBody>
        </p:sp>
        <p:sp>
          <p:nvSpPr>
            <p:cNvPr id="24766" name="Freeform 296"/>
            <p:cNvSpPr>
              <a:spLocks/>
            </p:cNvSpPr>
            <p:nvPr/>
          </p:nvSpPr>
          <p:spPr bwMode="auto">
            <a:xfrm>
              <a:off x="1239" y="3836"/>
              <a:ext cx="53" cy="336"/>
            </a:xfrm>
            <a:custGeom>
              <a:avLst/>
              <a:gdLst>
                <a:gd name="T0" fmla="*/ 0 w 53"/>
                <a:gd name="T1" fmla="*/ 57 h 336"/>
                <a:gd name="T2" fmla="*/ 53 w 53"/>
                <a:gd name="T3" fmla="*/ 0 h 336"/>
                <a:gd name="T4" fmla="*/ 53 w 53"/>
                <a:gd name="T5" fmla="*/ 283 h 336"/>
                <a:gd name="T6" fmla="*/ 0 w 53"/>
                <a:gd name="T7" fmla="*/ 336 h 336"/>
                <a:gd name="T8" fmla="*/ 0 w 53"/>
                <a:gd name="T9" fmla="*/ 57 h 336"/>
                <a:gd name="T10" fmla="*/ 0 60000 65536"/>
                <a:gd name="T11" fmla="*/ 0 60000 65536"/>
                <a:gd name="T12" fmla="*/ 0 60000 65536"/>
                <a:gd name="T13" fmla="*/ 0 60000 65536"/>
                <a:gd name="T14" fmla="*/ 0 60000 65536"/>
                <a:gd name="T15" fmla="*/ 0 w 53"/>
                <a:gd name="T16" fmla="*/ 0 h 336"/>
                <a:gd name="T17" fmla="*/ 53 w 53"/>
                <a:gd name="T18" fmla="*/ 336 h 336"/>
              </a:gdLst>
              <a:ahLst/>
              <a:cxnLst>
                <a:cxn ang="T10">
                  <a:pos x="T0" y="T1"/>
                </a:cxn>
                <a:cxn ang="T11">
                  <a:pos x="T2" y="T3"/>
                </a:cxn>
                <a:cxn ang="T12">
                  <a:pos x="T4" y="T5"/>
                </a:cxn>
                <a:cxn ang="T13">
                  <a:pos x="T6" y="T7"/>
                </a:cxn>
                <a:cxn ang="T14">
                  <a:pos x="T8" y="T9"/>
                </a:cxn>
              </a:cxnLst>
              <a:rect l="T15" t="T16" r="T17" b="T18"/>
              <a:pathLst>
                <a:path w="53" h="336">
                  <a:moveTo>
                    <a:pt x="0" y="57"/>
                  </a:moveTo>
                  <a:lnTo>
                    <a:pt x="53" y="0"/>
                  </a:lnTo>
                  <a:lnTo>
                    <a:pt x="53" y="283"/>
                  </a:lnTo>
                  <a:lnTo>
                    <a:pt x="0" y="336"/>
                  </a:lnTo>
                  <a:lnTo>
                    <a:pt x="0" y="57"/>
                  </a:lnTo>
                  <a:close/>
                </a:path>
              </a:pathLst>
            </a:custGeom>
            <a:solidFill>
              <a:srgbClr val="005A80"/>
            </a:solidFill>
            <a:ln w="9525">
              <a:noFill/>
              <a:round/>
              <a:headEnd/>
              <a:tailEnd/>
            </a:ln>
          </p:spPr>
          <p:txBody>
            <a:bodyPr/>
            <a:lstStyle/>
            <a:p>
              <a:endParaRPr lang="es-ES"/>
            </a:p>
          </p:txBody>
        </p:sp>
        <p:sp>
          <p:nvSpPr>
            <p:cNvPr id="24767" name="Line 297"/>
            <p:cNvSpPr>
              <a:spLocks noChangeShapeType="1"/>
            </p:cNvSpPr>
            <p:nvPr/>
          </p:nvSpPr>
          <p:spPr bwMode="auto">
            <a:xfrm flipV="1">
              <a:off x="1239" y="3836"/>
              <a:ext cx="53" cy="57"/>
            </a:xfrm>
            <a:prstGeom prst="line">
              <a:avLst/>
            </a:prstGeom>
            <a:noFill/>
            <a:ln w="6350">
              <a:solidFill>
                <a:srgbClr val="AAE6FF"/>
              </a:solidFill>
              <a:round/>
              <a:headEnd/>
              <a:tailEnd/>
            </a:ln>
          </p:spPr>
          <p:txBody>
            <a:bodyPr/>
            <a:lstStyle/>
            <a:p>
              <a:endParaRPr lang="es-ES"/>
            </a:p>
          </p:txBody>
        </p:sp>
        <p:sp>
          <p:nvSpPr>
            <p:cNvPr id="24768" name="Line 298"/>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4769" name="Line 299"/>
            <p:cNvSpPr>
              <a:spLocks noChangeShapeType="1"/>
            </p:cNvSpPr>
            <p:nvPr/>
          </p:nvSpPr>
          <p:spPr bwMode="auto">
            <a:xfrm>
              <a:off x="1292" y="3836"/>
              <a:ext cx="1" cy="283"/>
            </a:xfrm>
            <a:prstGeom prst="line">
              <a:avLst/>
            </a:prstGeom>
            <a:noFill/>
            <a:ln w="6350">
              <a:solidFill>
                <a:srgbClr val="AAE6FF"/>
              </a:solidFill>
              <a:round/>
              <a:headEnd/>
              <a:tailEnd/>
            </a:ln>
          </p:spPr>
          <p:txBody>
            <a:bodyPr/>
            <a:lstStyle/>
            <a:p>
              <a:endParaRPr lang="es-ES"/>
            </a:p>
          </p:txBody>
        </p:sp>
        <p:sp>
          <p:nvSpPr>
            <p:cNvPr id="24770" name="Line 300"/>
            <p:cNvSpPr>
              <a:spLocks noChangeShapeType="1"/>
            </p:cNvSpPr>
            <p:nvPr/>
          </p:nvSpPr>
          <p:spPr bwMode="auto">
            <a:xfrm>
              <a:off x="1292" y="4119"/>
              <a:ext cx="1" cy="1"/>
            </a:xfrm>
            <a:prstGeom prst="line">
              <a:avLst/>
            </a:prstGeom>
            <a:noFill/>
            <a:ln w="6350">
              <a:solidFill>
                <a:srgbClr val="AAE6FF"/>
              </a:solidFill>
              <a:round/>
              <a:headEnd/>
              <a:tailEnd/>
            </a:ln>
          </p:spPr>
          <p:txBody>
            <a:bodyPr/>
            <a:lstStyle/>
            <a:p>
              <a:endParaRPr lang="es-ES"/>
            </a:p>
          </p:txBody>
        </p:sp>
        <p:sp>
          <p:nvSpPr>
            <p:cNvPr id="24771" name="Line 301"/>
            <p:cNvSpPr>
              <a:spLocks noChangeShapeType="1"/>
            </p:cNvSpPr>
            <p:nvPr/>
          </p:nvSpPr>
          <p:spPr bwMode="auto">
            <a:xfrm flipH="1">
              <a:off x="1239" y="4119"/>
              <a:ext cx="53" cy="53"/>
            </a:xfrm>
            <a:prstGeom prst="line">
              <a:avLst/>
            </a:prstGeom>
            <a:noFill/>
            <a:ln w="6350">
              <a:solidFill>
                <a:srgbClr val="AAE6FF"/>
              </a:solidFill>
              <a:round/>
              <a:headEnd/>
              <a:tailEnd/>
            </a:ln>
          </p:spPr>
          <p:txBody>
            <a:bodyPr/>
            <a:lstStyle/>
            <a:p>
              <a:endParaRPr lang="es-ES"/>
            </a:p>
          </p:txBody>
        </p:sp>
        <p:sp>
          <p:nvSpPr>
            <p:cNvPr id="24772" name="Line 302"/>
            <p:cNvSpPr>
              <a:spLocks noChangeShapeType="1"/>
            </p:cNvSpPr>
            <p:nvPr/>
          </p:nvSpPr>
          <p:spPr bwMode="auto">
            <a:xfrm>
              <a:off x="1239" y="4172"/>
              <a:ext cx="1" cy="1"/>
            </a:xfrm>
            <a:prstGeom prst="line">
              <a:avLst/>
            </a:prstGeom>
            <a:noFill/>
            <a:ln w="6350">
              <a:solidFill>
                <a:srgbClr val="AAE6FF"/>
              </a:solidFill>
              <a:round/>
              <a:headEnd/>
              <a:tailEnd/>
            </a:ln>
          </p:spPr>
          <p:txBody>
            <a:bodyPr/>
            <a:lstStyle/>
            <a:p>
              <a:endParaRPr lang="es-ES"/>
            </a:p>
          </p:txBody>
        </p:sp>
        <p:sp>
          <p:nvSpPr>
            <p:cNvPr id="24773" name="Line 303"/>
            <p:cNvSpPr>
              <a:spLocks noChangeShapeType="1"/>
            </p:cNvSpPr>
            <p:nvPr/>
          </p:nvSpPr>
          <p:spPr bwMode="auto">
            <a:xfrm flipV="1">
              <a:off x="1239" y="3893"/>
              <a:ext cx="1" cy="279"/>
            </a:xfrm>
            <a:prstGeom prst="line">
              <a:avLst/>
            </a:prstGeom>
            <a:noFill/>
            <a:ln w="6350">
              <a:solidFill>
                <a:srgbClr val="AAE6FF"/>
              </a:solidFill>
              <a:round/>
              <a:headEnd/>
              <a:tailEnd/>
            </a:ln>
          </p:spPr>
          <p:txBody>
            <a:bodyPr/>
            <a:lstStyle/>
            <a:p>
              <a:endParaRPr lang="es-ES"/>
            </a:p>
          </p:txBody>
        </p:sp>
        <p:sp>
          <p:nvSpPr>
            <p:cNvPr id="24774" name="Line 304"/>
            <p:cNvSpPr>
              <a:spLocks noChangeShapeType="1"/>
            </p:cNvSpPr>
            <p:nvPr/>
          </p:nvSpPr>
          <p:spPr bwMode="auto">
            <a:xfrm>
              <a:off x="1239" y="3893"/>
              <a:ext cx="1" cy="1"/>
            </a:xfrm>
            <a:prstGeom prst="line">
              <a:avLst/>
            </a:prstGeom>
            <a:noFill/>
            <a:ln w="6350">
              <a:solidFill>
                <a:srgbClr val="AAE6FF"/>
              </a:solidFill>
              <a:round/>
              <a:headEnd/>
              <a:tailEnd/>
            </a:ln>
          </p:spPr>
          <p:txBody>
            <a:bodyPr/>
            <a:lstStyle/>
            <a:p>
              <a:endParaRPr lang="es-ES"/>
            </a:p>
          </p:txBody>
        </p:sp>
        <p:sp>
          <p:nvSpPr>
            <p:cNvPr id="24775" name="Freeform 305"/>
            <p:cNvSpPr>
              <a:spLocks/>
            </p:cNvSpPr>
            <p:nvPr/>
          </p:nvSpPr>
          <p:spPr bwMode="auto">
            <a:xfrm>
              <a:off x="697" y="3836"/>
              <a:ext cx="595" cy="53"/>
            </a:xfrm>
            <a:custGeom>
              <a:avLst/>
              <a:gdLst>
                <a:gd name="T0" fmla="*/ 0 w 595"/>
                <a:gd name="T1" fmla="*/ 53 h 53"/>
                <a:gd name="T2" fmla="*/ 57 w 595"/>
                <a:gd name="T3" fmla="*/ 0 h 53"/>
                <a:gd name="T4" fmla="*/ 595 w 595"/>
                <a:gd name="T5" fmla="*/ 0 h 53"/>
                <a:gd name="T6" fmla="*/ 542 w 595"/>
                <a:gd name="T7" fmla="*/ 53 h 53"/>
                <a:gd name="T8" fmla="*/ 0 w 595"/>
                <a:gd name="T9" fmla="*/ 53 h 53"/>
                <a:gd name="T10" fmla="*/ 0 60000 65536"/>
                <a:gd name="T11" fmla="*/ 0 60000 65536"/>
                <a:gd name="T12" fmla="*/ 0 60000 65536"/>
                <a:gd name="T13" fmla="*/ 0 60000 65536"/>
                <a:gd name="T14" fmla="*/ 0 60000 65536"/>
                <a:gd name="T15" fmla="*/ 0 w 595"/>
                <a:gd name="T16" fmla="*/ 0 h 53"/>
                <a:gd name="T17" fmla="*/ 595 w 595"/>
                <a:gd name="T18" fmla="*/ 53 h 53"/>
              </a:gdLst>
              <a:ahLst/>
              <a:cxnLst>
                <a:cxn ang="T10">
                  <a:pos x="T0" y="T1"/>
                </a:cxn>
                <a:cxn ang="T11">
                  <a:pos x="T2" y="T3"/>
                </a:cxn>
                <a:cxn ang="T12">
                  <a:pos x="T4" y="T5"/>
                </a:cxn>
                <a:cxn ang="T13">
                  <a:pos x="T6" y="T7"/>
                </a:cxn>
                <a:cxn ang="T14">
                  <a:pos x="T8" y="T9"/>
                </a:cxn>
              </a:cxnLst>
              <a:rect l="T15" t="T16" r="T17" b="T18"/>
              <a:pathLst>
                <a:path w="595" h="53">
                  <a:moveTo>
                    <a:pt x="0" y="53"/>
                  </a:moveTo>
                  <a:lnTo>
                    <a:pt x="57" y="0"/>
                  </a:lnTo>
                  <a:lnTo>
                    <a:pt x="595" y="0"/>
                  </a:lnTo>
                  <a:lnTo>
                    <a:pt x="542" y="53"/>
                  </a:lnTo>
                  <a:lnTo>
                    <a:pt x="0" y="53"/>
                  </a:lnTo>
                  <a:close/>
                </a:path>
              </a:pathLst>
            </a:custGeom>
            <a:solidFill>
              <a:srgbClr val="2AC0FF"/>
            </a:solidFill>
            <a:ln w="9525">
              <a:noFill/>
              <a:round/>
              <a:headEnd/>
              <a:tailEnd/>
            </a:ln>
          </p:spPr>
          <p:txBody>
            <a:bodyPr/>
            <a:lstStyle/>
            <a:p>
              <a:endParaRPr lang="es-ES"/>
            </a:p>
          </p:txBody>
        </p:sp>
        <p:sp>
          <p:nvSpPr>
            <p:cNvPr id="24776" name="Line 306"/>
            <p:cNvSpPr>
              <a:spLocks noChangeShapeType="1"/>
            </p:cNvSpPr>
            <p:nvPr/>
          </p:nvSpPr>
          <p:spPr bwMode="auto">
            <a:xfrm flipV="1">
              <a:off x="697" y="3836"/>
              <a:ext cx="57" cy="53"/>
            </a:xfrm>
            <a:prstGeom prst="line">
              <a:avLst/>
            </a:prstGeom>
            <a:noFill/>
            <a:ln w="6350">
              <a:solidFill>
                <a:srgbClr val="AAE6FF"/>
              </a:solidFill>
              <a:round/>
              <a:headEnd/>
              <a:tailEnd/>
            </a:ln>
          </p:spPr>
          <p:txBody>
            <a:bodyPr/>
            <a:lstStyle/>
            <a:p>
              <a:endParaRPr lang="es-ES"/>
            </a:p>
          </p:txBody>
        </p:sp>
        <p:sp>
          <p:nvSpPr>
            <p:cNvPr id="24777" name="Line 307"/>
            <p:cNvSpPr>
              <a:spLocks noChangeShapeType="1"/>
            </p:cNvSpPr>
            <p:nvPr/>
          </p:nvSpPr>
          <p:spPr bwMode="auto">
            <a:xfrm>
              <a:off x="754" y="3836"/>
              <a:ext cx="1" cy="1"/>
            </a:xfrm>
            <a:prstGeom prst="line">
              <a:avLst/>
            </a:prstGeom>
            <a:noFill/>
            <a:ln w="6350">
              <a:solidFill>
                <a:srgbClr val="AAE6FF"/>
              </a:solidFill>
              <a:round/>
              <a:headEnd/>
              <a:tailEnd/>
            </a:ln>
          </p:spPr>
          <p:txBody>
            <a:bodyPr/>
            <a:lstStyle/>
            <a:p>
              <a:endParaRPr lang="es-ES"/>
            </a:p>
          </p:txBody>
        </p:sp>
        <p:sp>
          <p:nvSpPr>
            <p:cNvPr id="24778" name="Line 308"/>
            <p:cNvSpPr>
              <a:spLocks noChangeShapeType="1"/>
            </p:cNvSpPr>
            <p:nvPr/>
          </p:nvSpPr>
          <p:spPr bwMode="auto">
            <a:xfrm>
              <a:off x="754" y="3836"/>
              <a:ext cx="538" cy="1"/>
            </a:xfrm>
            <a:prstGeom prst="line">
              <a:avLst/>
            </a:prstGeom>
            <a:noFill/>
            <a:ln w="6350">
              <a:solidFill>
                <a:srgbClr val="AAE6FF"/>
              </a:solidFill>
              <a:round/>
              <a:headEnd/>
              <a:tailEnd/>
            </a:ln>
          </p:spPr>
          <p:txBody>
            <a:bodyPr/>
            <a:lstStyle/>
            <a:p>
              <a:endParaRPr lang="es-ES"/>
            </a:p>
          </p:txBody>
        </p:sp>
        <p:sp>
          <p:nvSpPr>
            <p:cNvPr id="24779" name="Line 309"/>
            <p:cNvSpPr>
              <a:spLocks noChangeShapeType="1"/>
            </p:cNvSpPr>
            <p:nvPr/>
          </p:nvSpPr>
          <p:spPr bwMode="auto">
            <a:xfrm>
              <a:off x="1292" y="3836"/>
              <a:ext cx="1" cy="1"/>
            </a:xfrm>
            <a:prstGeom prst="line">
              <a:avLst/>
            </a:prstGeom>
            <a:noFill/>
            <a:ln w="6350">
              <a:solidFill>
                <a:srgbClr val="AAE6FF"/>
              </a:solidFill>
              <a:round/>
              <a:headEnd/>
              <a:tailEnd/>
            </a:ln>
          </p:spPr>
          <p:txBody>
            <a:bodyPr/>
            <a:lstStyle/>
            <a:p>
              <a:endParaRPr lang="es-ES"/>
            </a:p>
          </p:txBody>
        </p:sp>
        <p:sp>
          <p:nvSpPr>
            <p:cNvPr id="24780" name="Line 310"/>
            <p:cNvSpPr>
              <a:spLocks noChangeShapeType="1"/>
            </p:cNvSpPr>
            <p:nvPr/>
          </p:nvSpPr>
          <p:spPr bwMode="auto">
            <a:xfrm flipH="1">
              <a:off x="1239" y="3836"/>
              <a:ext cx="53" cy="53"/>
            </a:xfrm>
            <a:prstGeom prst="line">
              <a:avLst/>
            </a:prstGeom>
            <a:noFill/>
            <a:ln w="6350">
              <a:solidFill>
                <a:srgbClr val="AAE6FF"/>
              </a:solidFill>
              <a:round/>
              <a:headEnd/>
              <a:tailEnd/>
            </a:ln>
          </p:spPr>
          <p:txBody>
            <a:bodyPr/>
            <a:lstStyle/>
            <a:p>
              <a:endParaRPr lang="es-ES"/>
            </a:p>
          </p:txBody>
        </p:sp>
        <p:sp>
          <p:nvSpPr>
            <p:cNvPr id="24781" name="Line 311"/>
            <p:cNvSpPr>
              <a:spLocks noChangeShapeType="1"/>
            </p:cNvSpPr>
            <p:nvPr/>
          </p:nvSpPr>
          <p:spPr bwMode="auto">
            <a:xfrm>
              <a:off x="1239" y="3889"/>
              <a:ext cx="1" cy="1"/>
            </a:xfrm>
            <a:prstGeom prst="line">
              <a:avLst/>
            </a:prstGeom>
            <a:noFill/>
            <a:ln w="6350">
              <a:solidFill>
                <a:srgbClr val="AAE6FF"/>
              </a:solidFill>
              <a:round/>
              <a:headEnd/>
              <a:tailEnd/>
            </a:ln>
          </p:spPr>
          <p:txBody>
            <a:bodyPr/>
            <a:lstStyle/>
            <a:p>
              <a:endParaRPr lang="es-ES"/>
            </a:p>
          </p:txBody>
        </p:sp>
        <p:sp>
          <p:nvSpPr>
            <p:cNvPr id="24782" name="Line 312"/>
            <p:cNvSpPr>
              <a:spLocks noChangeShapeType="1"/>
            </p:cNvSpPr>
            <p:nvPr/>
          </p:nvSpPr>
          <p:spPr bwMode="auto">
            <a:xfrm flipH="1">
              <a:off x="697" y="3889"/>
              <a:ext cx="542" cy="1"/>
            </a:xfrm>
            <a:prstGeom prst="line">
              <a:avLst/>
            </a:prstGeom>
            <a:noFill/>
            <a:ln w="6350">
              <a:solidFill>
                <a:srgbClr val="AAE6FF"/>
              </a:solidFill>
              <a:round/>
              <a:headEnd/>
              <a:tailEnd/>
            </a:ln>
          </p:spPr>
          <p:txBody>
            <a:bodyPr/>
            <a:lstStyle/>
            <a:p>
              <a:endParaRPr lang="es-ES"/>
            </a:p>
          </p:txBody>
        </p:sp>
        <p:sp>
          <p:nvSpPr>
            <p:cNvPr id="24783" name="Line 313"/>
            <p:cNvSpPr>
              <a:spLocks noChangeShapeType="1"/>
            </p:cNvSpPr>
            <p:nvPr/>
          </p:nvSpPr>
          <p:spPr bwMode="auto">
            <a:xfrm>
              <a:off x="697" y="3889"/>
              <a:ext cx="1" cy="1"/>
            </a:xfrm>
            <a:prstGeom prst="line">
              <a:avLst/>
            </a:prstGeom>
            <a:noFill/>
            <a:ln w="6350">
              <a:solidFill>
                <a:srgbClr val="AAE6FF"/>
              </a:solidFill>
              <a:round/>
              <a:headEnd/>
              <a:tailEnd/>
            </a:ln>
          </p:spPr>
          <p:txBody>
            <a:bodyPr/>
            <a:lstStyle/>
            <a:p>
              <a:endParaRPr lang="es-ES"/>
            </a:p>
          </p:txBody>
        </p:sp>
        <p:sp>
          <p:nvSpPr>
            <p:cNvPr id="24784" name="Rectangle 314"/>
            <p:cNvSpPr>
              <a:spLocks noChangeArrowheads="1"/>
            </p:cNvSpPr>
            <p:nvPr/>
          </p:nvSpPr>
          <p:spPr bwMode="auto">
            <a:xfrm>
              <a:off x="863" y="3917"/>
              <a:ext cx="218" cy="115"/>
            </a:xfrm>
            <a:prstGeom prst="rect">
              <a:avLst/>
            </a:prstGeom>
            <a:noFill/>
            <a:ln w="9525">
              <a:noFill/>
              <a:miter lim="800000"/>
              <a:headEnd/>
              <a:tailEnd/>
            </a:ln>
          </p:spPr>
          <p:txBody>
            <a:bodyPr wrap="none" lIns="0" tIns="0" rIns="0" bIns="0">
              <a:spAutoFit/>
            </a:bodyPr>
            <a:lstStyle/>
            <a:p>
              <a:r>
                <a:rPr lang="es-ES" sz="1200" b="1">
                  <a:solidFill>
                    <a:srgbClr val="000000"/>
                  </a:solidFill>
                </a:rPr>
                <a:t>ADM</a:t>
              </a:r>
              <a:endParaRPr lang="es-ES">
                <a:latin typeface="Times New Roman" pitchFamily="18" charset="0"/>
              </a:endParaRPr>
            </a:p>
          </p:txBody>
        </p:sp>
        <p:sp>
          <p:nvSpPr>
            <p:cNvPr id="24785" name="Rectangle 315"/>
            <p:cNvSpPr>
              <a:spLocks noChangeArrowheads="1"/>
            </p:cNvSpPr>
            <p:nvPr/>
          </p:nvSpPr>
          <p:spPr bwMode="auto">
            <a:xfrm>
              <a:off x="859" y="3913"/>
              <a:ext cx="218" cy="115"/>
            </a:xfrm>
            <a:prstGeom prst="rect">
              <a:avLst/>
            </a:prstGeom>
            <a:noFill/>
            <a:ln w="9525">
              <a:noFill/>
              <a:miter lim="800000"/>
              <a:headEnd/>
              <a:tailEnd/>
            </a:ln>
          </p:spPr>
          <p:txBody>
            <a:bodyPr wrap="none" lIns="0" tIns="0" rIns="0" bIns="0">
              <a:spAutoFit/>
            </a:bodyPr>
            <a:lstStyle/>
            <a:p>
              <a:r>
                <a:rPr lang="es-ES" sz="1200" b="1">
                  <a:solidFill>
                    <a:srgbClr val="FFFFFF"/>
                  </a:solidFill>
                </a:rPr>
                <a:t>ADM</a:t>
              </a:r>
              <a:endParaRPr lang="es-ES">
                <a:latin typeface="Times New Roman" pitchFamily="18" charset="0"/>
              </a:endParaRPr>
            </a:p>
          </p:txBody>
        </p:sp>
        <p:sp>
          <p:nvSpPr>
            <p:cNvPr id="24786" name="Freeform 316"/>
            <p:cNvSpPr>
              <a:spLocks/>
            </p:cNvSpPr>
            <p:nvPr/>
          </p:nvSpPr>
          <p:spPr bwMode="auto">
            <a:xfrm>
              <a:off x="733" y="3994"/>
              <a:ext cx="470" cy="158"/>
            </a:xfrm>
            <a:custGeom>
              <a:avLst/>
              <a:gdLst>
                <a:gd name="T0" fmla="*/ 57 w 470"/>
                <a:gd name="T1" fmla="*/ 73 h 158"/>
                <a:gd name="T2" fmla="*/ 215 w 470"/>
                <a:gd name="T3" fmla="*/ 73 h 158"/>
                <a:gd name="T4" fmla="*/ 215 w 470"/>
                <a:gd name="T5" fmla="*/ 101 h 158"/>
                <a:gd name="T6" fmla="*/ 174 w 470"/>
                <a:gd name="T7" fmla="*/ 101 h 158"/>
                <a:gd name="T8" fmla="*/ 231 w 470"/>
                <a:gd name="T9" fmla="*/ 158 h 158"/>
                <a:gd name="T10" fmla="*/ 292 w 470"/>
                <a:gd name="T11" fmla="*/ 101 h 158"/>
                <a:gd name="T12" fmla="*/ 247 w 470"/>
                <a:gd name="T13" fmla="*/ 101 h 158"/>
                <a:gd name="T14" fmla="*/ 247 w 470"/>
                <a:gd name="T15" fmla="*/ 73 h 158"/>
                <a:gd name="T16" fmla="*/ 413 w 470"/>
                <a:gd name="T17" fmla="*/ 73 h 158"/>
                <a:gd name="T18" fmla="*/ 413 w 470"/>
                <a:gd name="T19" fmla="*/ 117 h 158"/>
                <a:gd name="T20" fmla="*/ 470 w 470"/>
                <a:gd name="T21" fmla="*/ 57 h 158"/>
                <a:gd name="T22" fmla="*/ 413 w 470"/>
                <a:gd name="T23" fmla="*/ 0 h 158"/>
                <a:gd name="T24" fmla="*/ 413 w 470"/>
                <a:gd name="T25" fmla="*/ 40 h 158"/>
                <a:gd name="T26" fmla="*/ 57 w 470"/>
                <a:gd name="T27" fmla="*/ 40 h 158"/>
                <a:gd name="T28" fmla="*/ 57 w 470"/>
                <a:gd name="T29" fmla="*/ 0 h 158"/>
                <a:gd name="T30" fmla="*/ 0 w 470"/>
                <a:gd name="T31" fmla="*/ 57 h 158"/>
                <a:gd name="T32" fmla="*/ 57 w 470"/>
                <a:gd name="T33" fmla="*/ 117 h 158"/>
                <a:gd name="T34" fmla="*/ 57 w 470"/>
                <a:gd name="T35" fmla="*/ 73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0"/>
                <a:gd name="T55" fmla="*/ 0 h 158"/>
                <a:gd name="T56" fmla="*/ 470 w 47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0" h="158">
                  <a:moveTo>
                    <a:pt x="57" y="73"/>
                  </a:moveTo>
                  <a:lnTo>
                    <a:pt x="215" y="73"/>
                  </a:lnTo>
                  <a:lnTo>
                    <a:pt x="215" y="101"/>
                  </a:lnTo>
                  <a:lnTo>
                    <a:pt x="174" y="101"/>
                  </a:lnTo>
                  <a:lnTo>
                    <a:pt x="231" y="158"/>
                  </a:lnTo>
                  <a:lnTo>
                    <a:pt x="292" y="101"/>
                  </a:lnTo>
                  <a:lnTo>
                    <a:pt x="247" y="101"/>
                  </a:lnTo>
                  <a:lnTo>
                    <a:pt x="247" y="73"/>
                  </a:lnTo>
                  <a:lnTo>
                    <a:pt x="413" y="73"/>
                  </a:lnTo>
                  <a:lnTo>
                    <a:pt x="413" y="117"/>
                  </a:lnTo>
                  <a:lnTo>
                    <a:pt x="470" y="57"/>
                  </a:lnTo>
                  <a:lnTo>
                    <a:pt x="413" y="0"/>
                  </a:lnTo>
                  <a:lnTo>
                    <a:pt x="413" y="40"/>
                  </a:lnTo>
                  <a:lnTo>
                    <a:pt x="57" y="40"/>
                  </a:lnTo>
                  <a:lnTo>
                    <a:pt x="57" y="0"/>
                  </a:lnTo>
                  <a:lnTo>
                    <a:pt x="0" y="57"/>
                  </a:lnTo>
                  <a:lnTo>
                    <a:pt x="57" y="117"/>
                  </a:lnTo>
                  <a:lnTo>
                    <a:pt x="57" y="73"/>
                  </a:lnTo>
                  <a:close/>
                </a:path>
              </a:pathLst>
            </a:custGeom>
            <a:solidFill>
              <a:srgbClr val="FFFFFF"/>
            </a:solidFill>
            <a:ln w="9525">
              <a:noFill/>
              <a:round/>
              <a:headEnd/>
              <a:tailEnd/>
            </a:ln>
          </p:spPr>
          <p:txBody>
            <a:bodyPr/>
            <a:lstStyle/>
            <a:p>
              <a:endParaRPr lang="es-ES"/>
            </a:p>
          </p:txBody>
        </p:sp>
        <p:sp>
          <p:nvSpPr>
            <p:cNvPr id="24787" name="Line 317"/>
            <p:cNvSpPr>
              <a:spLocks noChangeShapeType="1"/>
            </p:cNvSpPr>
            <p:nvPr/>
          </p:nvSpPr>
          <p:spPr bwMode="auto">
            <a:xfrm>
              <a:off x="790" y="4067"/>
              <a:ext cx="158" cy="1"/>
            </a:xfrm>
            <a:prstGeom prst="line">
              <a:avLst/>
            </a:prstGeom>
            <a:noFill/>
            <a:ln w="6350">
              <a:solidFill>
                <a:srgbClr val="000000"/>
              </a:solidFill>
              <a:round/>
              <a:headEnd/>
              <a:tailEnd/>
            </a:ln>
          </p:spPr>
          <p:txBody>
            <a:bodyPr/>
            <a:lstStyle/>
            <a:p>
              <a:endParaRPr lang="es-ES"/>
            </a:p>
          </p:txBody>
        </p:sp>
        <p:sp>
          <p:nvSpPr>
            <p:cNvPr id="24788" name="Line 318"/>
            <p:cNvSpPr>
              <a:spLocks noChangeShapeType="1"/>
            </p:cNvSpPr>
            <p:nvPr/>
          </p:nvSpPr>
          <p:spPr bwMode="auto">
            <a:xfrm>
              <a:off x="948" y="4067"/>
              <a:ext cx="1" cy="1"/>
            </a:xfrm>
            <a:prstGeom prst="line">
              <a:avLst/>
            </a:prstGeom>
            <a:noFill/>
            <a:ln w="6350">
              <a:solidFill>
                <a:srgbClr val="000000"/>
              </a:solidFill>
              <a:round/>
              <a:headEnd/>
              <a:tailEnd/>
            </a:ln>
          </p:spPr>
          <p:txBody>
            <a:bodyPr/>
            <a:lstStyle/>
            <a:p>
              <a:endParaRPr lang="es-ES"/>
            </a:p>
          </p:txBody>
        </p:sp>
        <p:sp>
          <p:nvSpPr>
            <p:cNvPr id="24789" name="Line 319"/>
            <p:cNvSpPr>
              <a:spLocks noChangeShapeType="1"/>
            </p:cNvSpPr>
            <p:nvPr/>
          </p:nvSpPr>
          <p:spPr bwMode="auto">
            <a:xfrm>
              <a:off x="948" y="4067"/>
              <a:ext cx="1" cy="28"/>
            </a:xfrm>
            <a:prstGeom prst="line">
              <a:avLst/>
            </a:prstGeom>
            <a:noFill/>
            <a:ln w="6350">
              <a:solidFill>
                <a:srgbClr val="000000"/>
              </a:solidFill>
              <a:round/>
              <a:headEnd/>
              <a:tailEnd/>
            </a:ln>
          </p:spPr>
          <p:txBody>
            <a:bodyPr/>
            <a:lstStyle/>
            <a:p>
              <a:endParaRPr lang="es-ES"/>
            </a:p>
          </p:txBody>
        </p:sp>
        <p:sp>
          <p:nvSpPr>
            <p:cNvPr id="24790" name="Line 320"/>
            <p:cNvSpPr>
              <a:spLocks noChangeShapeType="1"/>
            </p:cNvSpPr>
            <p:nvPr/>
          </p:nvSpPr>
          <p:spPr bwMode="auto">
            <a:xfrm>
              <a:off x="948" y="4095"/>
              <a:ext cx="1" cy="1"/>
            </a:xfrm>
            <a:prstGeom prst="line">
              <a:avLst/>
            </a:prstGeom>
            <a:noFill/>
            <a:ln w="6350">
              <a:solidFill>
                <a:srgbClr val="000000"/>
              </a:solidFill>
              <a:round/>
              <a:headEnd/>
              <a:tailEnd/>
            </a:ln>
          </p:spPr>
          <p:txBody>
            <a:bodyPr/>
            <a:lstStyle/>
            <a:p>
              <a:endParaRPr lang="es-ES"/>
            </a:p>
          </p:txBody>
        </p:sp>
        <p:sp>
          <p:nvSpPr>
            <p:cNvPr id="24791" name="Line 321"/>
            <p:cNvSpPr>
              <a:spLocks noChangeShapeType="1"/>
            </p:cNvSpPr>
            <p:nvPr/>
          </p:nvSpPr>
          <p:spPr bwMode="auto">
            <a:xfrm flipH="1">
              <a:off x="907" y="4095"/>
              <a:ext cx="41" cy="1"/>
            </a:xfrm>
            <a:prstGeom prst="line">
              <a:avLst/>
            </a:prstGeom>
            <a:noFill/>
            <a:ln w="6350">
              <a:solidFill>
                <a:srgbClr val="000000"/>
              </a:solidFill>
              <a:round/>
              <a:headEnd/>
              <a:tailEnd/>
            </a:ln>
          </p:spPr>
          <p:txBody>
            <a:bodyPr/>
            <a:lstStyle/>
            <a:p>
              <a:endParaRPr lang="es-ES"/>
            </a:p>
          </p:txBody>
        </p:sp>
        <p:sp>
          <p:nvSpPr>
            <p:cNvPr id="24792" name="Line 322"/>
            <p:cNvSpPr>
              <a:spLocks noChangeShapeType="1"/>
            </p:cNvSpPr>
            <p:nvPr/>
          </p:nvSpPr>
          <p:spPr bwMode="auto">
            <a:xfrm>
              <a:off x="907" y="4095"/>
              <a:ext cx="1" cy="1"/>
            </a:xfrm>
            <a:prstGeom prst="line">
              <a:avLst/>
            </a:prstGeom>
            <a:noFill/>
            <a:ln w="6350">
              <a:solidFill>
                <a:srgbClr val="000000"/>
              </a:solidFill>
              <a:round/>
              <a:headEnd/>
              <a:tailEnd/>
            </a:ln>
          </p:spPr>
          <p:txBody>
            <a:bodyPr/>
            <a:lstStyle/>
            <a:p>
              <a:endParaRPr lang="es-ES"/>
            </a:p>
          </p:txBody>
        </p:sp>
        <p:sp>
          <p:nvSpPr>
            <p:cNvPr id="24793" name="Line 323"/>
            <p:cNvSpPr>
              <a:spLocks noChangeShapeType="1"/>
            </p:cNvSpPr>
            <p:nvPr/>
          </p:nvSpPr>
          <p:spPr bwMode="auto">
            <a:xfrm>
              <a:off x="907" y="4095"/>
              <a:ext cx="57" cy="57"/>
            </a:xfrm>
            <a:prstGeom prst="line">
              <a:avLst/>
            </a:prstGeom>
            <a:noFill/>
            <a:ln w="6350">
              <a:solidFill>
                <a:srgbClr val="000000"/>
              </a:solidFill>
              <a:round/>
              <a:headEnd/>
              <a:tailEnd/>
            </a:ln>
          </p:spPr>
          <p:txBody>
            <a:bodyPr/>
            <a:lstStyle/>
            <a:p>
              <a:endParaRPr lang="es-ES"/>
            </a:p>
          </p:txBody>
        </p:sp>
        <p:sp>
          <p:nvSpPr>
            <p:cNvPr id="24794" name="Line 324"/>
            <p:cNvSpPr>
              <a:spLocks noChangeShapeType="1"/>
            </p:cNvSpPr>
            <p:nvPr/>
          </p:nvSpPr>
          <p:spPr bwMode="auto">
            <a:xfrm>
              <a:off x="964" y="4152"/>
              <a:ext cx="1" cy="1"/>
            </a:xfrm>
            <a:prstGeom prst="line">
              <a:avLst/>
            </a:prstGeom>
            <a:noFill/>
            <a:ln w="6350">
              <a:solidFill>
                <a:srgbClr val="000000"/>
              </a:solidFill>
              <a:round/>
              <a:headEnd/>
              <a:tailEnd/>
            </a:ln>
          </p:spPr>
          <p:txBody>
            <a:bodyPr/>
            <a:lstStyle/>
            <a:p>
              <a:endParaRPr lang="es-ES"/>
            </a:p>
          </p:txBody>
        </p:sp>
        <p:sp>
          <p:nvSpPr>
            <p:cNvPr id="24795" name="Line 325"/>
            <p:cNvSpPr>
              <a:spLocks noChangeShapeType="1"/>
            </p:cNvSpPr>
            <p:nvPr/>
          </p:nvSpPr>
          <p:spPr bwMode="auto">
            <a:xfrm flipV="1">
              <a:off x="964" y="4095"/>
              <a:ext cx="61" cy="57"/>
            </a:xfrm>
            <a:prstGeom prst="line">
              <a:avLst/>
            </a:prstGeom>
            <a:noFill/>
            <a:ln w="6350">
              <a:solidFill>
                <a:srgbClr val="000000"/>
              </a:solidFill>
              <a:round/>
              <a:headEnd/>
              <a:tailEnd/>
            </a:ln>
          </p:spPr>
          <p:txBody>
            <a:bodyPr/>
            <a:lstStyle/>
            <a:p>
              <a:endParaRPr lang="es-ES"/>
            </a:p>
          </p:txBody>
        </p:sp>
        <p:sp>
          <p:nvSpPr>
            <p:cNvPr id="24796" name="Line 326"/>
            <p:cNvSpPr>
              <a:spLocks noChangeShapeType="1"/>
            </p:cNvSpPr>
            <p:nvPr/>
          </p:nvSpPr>
          <p:spPr bwMode="auto">
            <a:xfrm>
              <a:off x="1025" y="4095"/>
              <a:ext cx="1" cy="1"/>
            </a:xfrm>
            <a:prstGeom prst="line">
              <a:avLst/>
            </a:prstGeom>
            <a:noFill/>
            <a:ln w="6350">
              <a:solidFill>
                <a:srgbClr val="000000"/>
              </a:solidFill>
              <a:round/>
              <a:headEnd/>
              <a:tailEnd/>
            </a:ln>
          </p:spPr>
          <p:txBody>
            <a:bodyPr/>
            <a:lstStyle/>
            <a:p>
              <a:endParaRPr lang="es-ES"/>
            </a:p>
          </p:txBody>
        </p:sp>
        <p:sp>
          <p:nvSpPr>
            <p:cNvPr id="24797" name="Line 327"/>
            <p:cNvSpPr>
              <a:spLocks noChangeShapeType="1"/>
            </p:cNvSpPr>
            <p:nvPr/>
          </p:nvSpPr>
          <p:spPr bwMode="auto">
            <a:xfrm flipH="1">
              <a:off x="980" y="4095"/>
              <a:ext cx="45" cy="1"/>
            </a:xfrm>
            <a:prstGeom prst="line">
              <a:avLst/>
            </a:prstGeom>
            <a:noFill/>
            <a:ln w="6350">
              <a:solidFill>
                <a:srgbClr val="000000"/>
              </a:solidFill>
              <a:round/>
              <a:headEnd/>
              <a:tailEnd/>
            </a:ln>
          </p:spPr>
          <p:txBody>
            <a:bodyPr/>
            <a:lstStyle/>
            <a:p>
              <a:endParaRPr lang="es-ES"/>
            </a:p>
          </p:txBody>
        </p:sp>
        <p:sp>
          <p:nvSpPr>
            <p:cNvPr id="24798" name="Line 328"/>
            <p:cNvSpPr>
              <a:spLocks noChangeShapeType="1"/>
            </p:cNvSpPr>
            <p:nvPr/>
          </p:nvSpPr>
          <p:spPr bwMode="auto">
            <a:xfrm>
              <a:off x="980" y="4095"/>
              <a:ext cx="1" cy="1"/>
            </a:xfrm>
            <a:prstGeom prst="line">
              <a:avLst/>
            </a:prstGeom>
            <a:noFill/>
            <a:ln w="6350">
              <a:solidFill>
                <a:srgbClr val="000000"/>
              </a:solidFill>
              <a:round/>
              <a:headEnd/>
              <a:tailEnd/>
            </a:ln>
          </p:spPr>
          <p:txBody>
            <a:bodyPr/>
            <a:lstStyle/>
            <a:p>
              <a:endParaRPr lang="es-ES"/>
            </a:p>
          </p:txBody>
        </p:sp>
        <p:sp>
          <p:nvSpPr>
            <p:cNvPr id="24799" name="Line 329"/>
            <p:cNvSpPr>
              <a:spLocks noChangeShapeType="1"/>
            </p:cNvSpPr>
            <p:nvPr/>
          </p:nvSpPr>
          <p:spPr bwMode="auto">
            <a:xfrm flipV="1">
              <a:off x="980" y="4067"/>
              <a:ext cx="1" cy="28"/>
            </a:xfrm>
            <a:prstGeom prst="line">
              <a:avLst/>
            </a:prstGeom>
            <a:noFill/>
            <a:ln w="6350">
              <a:solidFill>
                <a:srgbClr val="000000"/>
              </a:solidFill>
              <a:round/>
              <a:headEnd/>
              <a:tailEnd/>
            </a:ln>
          </p:spPr>
          <p:txBody>
            <a:bodyPr/>
            <a:lstStyle/>
            <a:p>
              <a:endParaRPr lang="es-ES"/>
            </a:p>
          </p:txBody>
        </p:sp>
        <p:sp>
          <p:nvSpPr>
            <p:cNvPr id="24800" name="Line 330"/>
            <p:cNvSpPr>
              <a:spLocks noChangeShapeType="1"/>
            </p:cNvSpPr>
            <p:nvPr/>
          </p:nvSpPr>
          <p:spPr bwMode="auto">
            <a:xfrm>
              <a:off x="980" y="4067"/>
              <a:ext cx="1" cy="1"/>
            </a:xfrm>
            <a:prstGeom prst="line">
              <a:avLst/>
            </a:prstGeom>
            <a:noFill/>
            <a:ln w="6350">
              <a:solidFill>
                <a:srgbClr val="000000"/>
              </a:solidFill>
              <a:round/>
              <a:headEnd/>
              <a:tailEnd/>
            </a:ln>
          </p:spPr>
          <p:txBody>
            <a:bodyPr/>
            <a:lstStyle/>
            <a:p>
              <a:endParaRPr lang="es-ES"/>
            </a:p>
          </p:txBody>
        </p:sp>
        <p:sp>
          <p:nvSpPr>
            <p:cNvPr id="24801" name="Line 331"/>
            <p:cNvSpPr>
              <a:spLocks noChangeShapeType="1"/>
            </p:cNvSpPr>
            <p:nvPr/>
          </p:nvSpPr>
          <p:spPr bwMode="auto">
            <a:xfrm>
              <a:off x="980" y="4067"/>
              <a:ext cx="166" cy="1"/>
            </a:xfrm>
            <a:prstGeom prst="line">
              <a:avLst/>
            </a:prstGeom>
            <a:noFill/>
            <a:ln w="6350">
              <a:solidFill>
                <a:srgbClr val="000000"/>
              </a:solidFill>
              <a:round/>
              <a:headEnd/>
              <a:tailEnd/>
            </a:ln>
          </p:spPr>
          <p:txBody>
            <a:bodyPr/>
            <a:lstStyle/>
            <a:p>
              <a:endParaRPr lang="es-ES"/>
            </a:p>
          </p:txBody>
        </p:sp>
        <p:sp>
          <p:nvSpPr>
            <p:cNvPr id="24802" name="Line 332"/>
            <p:cNvSpPr>
              <a:spLocks noChangeShapeType="1"/>
            </p:cNvSpPr>
            <p:nvPr/>
          </p:nvSpPr>
          <p:spPr bwMode="auto">
            <a:xfrm>
              <a:off x="1146" y="4067"/>
              <a:ext cx="1" cy="1"/>
            </a:xfrm>
            <a:prstGeom prst="line">
              <a:avLst/>
            </a:prstGeom>
            <a:noFill/>
            <a:ln w="6350">
              <a:solidFill>
                <a:srgbClr val="000000"/>
              </a:solidFill>
              <a:round/>
              <a:headEnd/>
              <a:tailEnd/>
            </a:ln>
          </p:spPr>
          <p:txBody>
            <a:bodyPr/>
            <a:lstStyle/>
            <a:p>
              <a:endParaRPr lang="es-ES"/>
            </a:p>
          </p:txBody>
        </p:sp>
        <p:sp>
          <p:nvSpPr>
            <p:cNvPr id="24803" name="Line 333"/>
            <p:cNvSpPr>
              <a:spLocks noChangeShapeType="1"/>
            </p:cNvSpPr>
            <p:nvPr/>
          </p:nvSpPr>
          <p:spPr bwMode="auto">
            <a:xfrm>
              <a:off x="1146" y="4067"/>
              <a:ext cx="1" cy="44"/>
            </a:xfrm>
            <a:prstGeom prst="line">
              <a:avLst/>
            </a:prstGeom>
            <a:noFill/>
            <a:ln w="6350">
              <a:solidFill>
                <a:srgbClr val="000000"/>
              </a:solidFill>
              <a:round/>
              <a:headEnd/>
              <a:tailEnd/>
            </a:ln>
          </p:spPr>
          <p:txBody>
            <a:bodyPr/>
            <a:lstStyle/>
            <a:p>
              <a:endParaRPr lang="es-ES"/>
            </a:p>
          </p:txBody>
        </p:sp>
        <p:sp>
          <p:nvSpPr>
            <p:cNvPr id="24804" name="Line 334"/>
            <p:cNvSpPr>
              <a:spLocks noChangeShapeType="1"/>
            </p:cNvSpPr>
            <p:nvPr/>
          </p:nvSpPr>
          <p:spPr bwMode="auto">
            <a:xfrm>
              <a:off x="1146" y="4111"/>
              <a:ext cx="1" cy="1"/>
            </a:xfrm>
            <a:prstGeom prst="line">
              <a:avLst/>
            </a:prstGeom>
            <a:noFill/>
            <a:ln w="6350">
              <a:solidFill>
                <a:srgbClr val="000000"/>
              </a:solidFill>
              <a:round/>
              <a:headEnd/>
              <a:tailEnd/>
            </a:ln>
          </p:spPr>
          <p:txBody>
            <a:bodyPr/>
            <a:lstStyle/>
            <a:p>
              <a:endParaRPr lang="es-ES"/>
            </a:p>
          </p:txBody>
        </p:sp>
        <p:sp>
          <p:nvSpPr>
            <p:cNvPr id="24805" name="Line 335"/>
            <p:cNvSpPr>
              <a:spLocks noChangeShapeType="1"/>
            </p:cNvSpPr>
            <p:nvPr/>
          </p:nvSpPr>
          <p:spPr bwMode="auto">
            <a:xfrm flipV="1">
              <a:off x="1146" y="4051"/>
              <a:ext cx="57" cy="60"/>
            </a:xfrm>
            <a:prstGeom prst="line">
              <a:avLst/>
            </a:prstGeom>
            <a:noFill/>
            <a:ln w="6350">
              <a:solidFill>
                <a:srgbClr val="000000"/>
              </a:solidFill>
              <a:round/>
              <a:headEnd/>
              <a:tailEnd/>
            </a:ln>
          </p:spPr>
          <p:txBody>
            <a:bodyPr/>
            <a:lstStyle/>
            <a:p>
              <a:endParaRPr lang="es-ES"/>
            </a:p>
          </p:txBody>
        </p:sp>
        <p:sp>
          <p:nvSpPr>
            <p:cNvPr id="24806" name="Line 336"/>
            <p:cNvSpPr>
              <a:spLocks noChangeShapeType="1"/>
            </p:cNvSpPr>
            <p:nvPr/>
          </p:nvSpPr>
          <p:spPr bwMode="auto">
            <a:xfrm>
              <a:off x="1203" y="4051"/>
              <a:ext cx="1" cy="1"/>
            </a:xfrm>
            <a:prstGeom prst="line">
              <a:avLst/>
            </a:prstGeom>
            <a:noFill/>
            <a:ln w="6350">
              <a:solidFill>
                <a:srgbClr val="000000"/>
              </a:solidFill>
              <a:round/>
              <a:headEnd/>
              <a:tailEnd/>
            </a:ln>
          </p:spPr>
          <p:txBody>
            <a:bodyPr/>
            <a:lstStyle/>
            <a:p>
              <a:endParaRPr lang="es-ES"/>
            </a:p>
          </p:txBody>
        </p:sp>
        <p:sp>
          <p:nvSpPr>
            <p:cNvPr id="24807" name="Line 337"/>
            <p:cNvSpPr>
              <a:spLocks noChangeShapeType="1"/>
            </p:cNvSpPr>
            <p:nvPr/>
          </p:nvSpPr>
          <p:spPr bwMode="auto">
            <a:xfrm flipH="1" flipV="1">
              <a:off x="1146" y="3994"/>
              <a:ext cx="57" cy="57"/>
            </a:xfrm>
            <a:prstGeom prst="line">
              <a:avLst/>
            </a:prstGeom>
            <a:noFill/>
            <a:ln w="6350">
              <a:solidFill>
                <a:srgbClr val="000000"/>
              </a:solidFill>
              <a:round/>
              <a:headEnd/>
              <a:tailEnd/>
            </a:ln>
          </p:spPr>
          <p:txBody>
            <a:bodyPr/>
            <a:lstStyle/>
            <a:p>
              <a:endParaRPr lang="es-ES"/>
            </a:p>
          </p:txBody>
        </p:sp>
        <p:sp>
          <p:nvSpPr>
            <p:cNvPr id="24808" name="Line 338"/>
            <p:cNvSpPr>
              <a:spLocks noChangeShapeType="1"/>
            </p:cNvSpPr>
            <p:nvPr/>
          </p:nvSpPr>
          <p:spPr bwMode="auto">
            <a:xfrm>
              <a:off x="1146" y="3994"/>
              <a:ext cx="1" cy="1"/>
            </a:xfrm>
            <a:prstGeom prst="line">
              <a:avLst/>
            </a:prstGeom>
            <a:noFill/>
            <a:ln w="6350">
              <a:solidFill>
                <a:srgbClr val="000000"/>
              </a:solidFill>
              <a:round/>
              <a:headEnd/>
              <a:tailEnd/>
            </a:ln>
          </p:spPr>
          <p:txBody>
            <a:bodyPr/>
            <a:lstStyle/>
            <a:p>
              <a:endParaRPr lang="es-ES"/>
            </a:p>
          </p:txBody>
        </p:sp>
        <p:sp>
          <p:nvSpPr>
            <p:cNvPr id="24809" name="Line 339"/>
            <p:cNvSpPr>
              <a:spLocks noChangeShapeType="1"/>
            </p:cNvSpPr>
            <p:nvPr/>
          </p:nvSpPr>
          <p:spPr bwMode="auto">
            <a:xfrm>
              <a:off x="1146" y="3994"/>
              <a:ext cx="1" cy="40"/>
            </a:xfrm>
            <a:prstGeom prst="line">
              <a:avLst/>
            </a:prstGeom>
            <a:noFill/>
            <a:ln w="6350">
              <a:solidFill>
                <a:srgbClr val="000000"/>
              </a:solidFill>
              <a:round/>
              <a:headEnd/>
              <a:tailEnd/>
            </a:ln>
          </p:spPr>
          <p:txBody>
            <a:bodyPr/>
            <a:lstStyle/>
            <a:p>
              <a:endParaRPr lang="es-ES"/>
            </a:p>
          </p:txBody>
        </p:sp>
        <p:sp>
          <p:nvSpPr>
            <p:cNvPr id="24810" name="Line 340"/>
            <p:cNvSpPr>
              <a:spLocks noChangeShapeType="1"/>
            </p:cNvSpPr>
            <p:nvPr/>
          </p:nvSpPr>
          <p:spPr bwMode="auto">
            <a:xfrm>
              <a:off x="1146" y="4034"/>
              <a:ext cx="1" cy="1"/>
            </a:xfrm>
            <a:prstGeom prst="line">
              <a:avLst/>
            </a:prstGeom>
            <a:noFill/>
            <a:ln w="6350">
              <a:solidFill>
                <a:srgbClr val="000000"/>
              </a:solidFill>
              <a:round/>
              <a:headEnd/>
              <a:tailEnd/>
            </a:ln>
          </p:spPr>
          <p:txBody>
            <a:bodyPr/>
            <a:lstStyle/>
            <a:p>
              <a:endParaRPr lang="es-ES"/>
            </a:p>
          </p:txBody>
        </p:sp>
        <p:sp>
          <p:nvSpPr>
            <p:cNvPr id="24811" name="Line 341"/>
            <p:cNvSpPr>
              <a:spLocks noChangeShapeType="1"/>
            </p:cNvSpPr>
            <p:nvPr/>
          </p:nvSpPr>
          <p:spPr bwMode="auto">
            <a:xfrm flipH="1">
              <a:off x="790" y="4034"/>
              <a:ext cx="356" cy="1"/>
            </a:xfrm>
            <a:prstGeom prst="line">
              <a:avLst/>
            </a:prstGeom>
            <a:noFill/>
            <a:ln w="6350">
              <a:solidFill>
                <a:srgbClr val="000000"/>
              </a:solidFill>
              <a:round/>
              <a:headEnd/>
              <a:tailEnd/>
            </a:ln>
          </p:spPr>
          <p:txBody>
            <a:bodyPr/>
            <a:lstStyle/>
            <a:p>
              <a:endParaRPr lang="es-ES"/>
            </a:p>
          </p:txBody>
        </p:sp>
        <p:sp>
          <p:nvSpPr>
            <p:cNvPr id="24812" name="Line 342"/>
            <p:cNvSpPr>
              <a:spLocks noChangeShapeType="1"/>
            </p:cNvSpPr>
            <p:nvPr/>
          </p:nvSpPr>
          <p:spPr bwMode="auto">
            <a:xfrm>
              <a:off x="790" y="4034"/>
              <a:ext cx="1" cy="1"/>
            </a:xfrm>
            <a:prstGeom prst="line">
              <a:avLst/>
            </a:prstGeom>
            <a:noFill/>
            <a:ln w="6350">
              <a:solidFill>
                <a:srgbClr val="000000"/>
              </a:solidFill>
              <a:round/>
              <a:headEnd/>
              <a:tailEnd/>
            </a:ln>
          </p:spPr>
          <p:txBody>
            <a:bodyPr/>
            <a:lstStyle/>
            <a:p>
              <a:endParaRPr lang="es-ES"/>
            </a:p>
          </p:txBody>
        </p:sp>
        <p:sp>
          <p:nvSpPr>
            <p:cNvPr id="24813" name="Line 343"/>
            <p:cNvSpPr>
              <a:spLocks noChangeShapeType="1"/>
            </p:cNvSpPr>
            <p:nvPr/>
          </p:nvSpPr>
          <p:spPr bwMode="auto">
            <a:xfrm flipV="1">
              <a:off x="790" y="3994"/>
              <a:ext cx="1" cy="40"/>
            </a:xfrm>
            <a:prstGeom prst="line">
              <a:avLst/>
            </a:prstGeom>
            <a:noFill/>
            <a:ln w="6350">
              <a:solidFill>
                <a:srgbClr val="000000"/>
              </a:solidFill>
              <a:round/>
              <a:headEnd/>
              <a:tailEnd/>
            </a:ln>
          </p:spPr>
          <p:txBody>
            <a:bodyPr/>
            <a:lstStyle/>
            <a:p>
              <a:endParaRPr lang="es-ES"/>
            </a:p>
          </p:txBody>
        </p:sp>
        <p:sp>
          <p:nvSpPr>
            <p:cNvPr id="24814" name="Line 344"/>
            <p:cNvSpPr>
              <a:spLocks noChangeShapeType="1"/>
            </p:cNvSpPr>
            <p:nvPr/>
          </p:nvSpPr>
          <p:spPr bwMode="auto">
            <a:xfrm>
              <a:off x="790" y="3994"/>
              <a:ext cx="1" cy="1"/>
            </a:xfrm>
            <a:prstGeom prst="line">
              <a:avLst/>
            </a:prstGeom>
            <a:noFill/>
            <a:ln w="6350">
              <a:solidFill>
                <a:srgbClr val="000000"/>
              </a:solidFill>
              <a:round/>
              <a:headEnd/>
              <a:tailEnd/>
            </a:ln>
          </p:spPr>
          <p:txBody>
            <a:bodyPr/>
            <a:lstStyle/>
            <a:p>
              <a:endParaRPr lang="es-ES"/>
            </a:p>
          </p:txBody>
        </p:sp>
        <p:sp>
          <p:nvSpPr>
            <p:cNvPr id="24815" name="Line 345"/>
            <p:cNvSpPr>
              <a:spLocks noChangeShapeType="1"/>
            </p:cNvSpPr>
            <p:nvPr/>
          </p:nvSpPr>
          <p:spPr bwMode="auto">
            <a:xfrm flipH="1">
              <a:off x="733" y="3994"/>
              <a:ext cx="57" cy="57"/>
            </a:xfrm>
            <a:prstGeom prst="line">
              <a:avLst/>
            </a:prstGeom>
            <a:noFill/>
            <a:ln w="6350">
              <a:solidFill>
                <a:srgbClr val="000000"/>
              </a:solidFill>
              <a:round/>
              <a:headEnd/>
              <a:tailEnd/>
            </a:ln>
          </p:spPr>
          <p:txBody>
            <a:bodyPr/>
            <a:lstStyle/>
            <a:p>
              <a:endParaRPr lang="es-ES"/>
            </a:p>
          </p:txBody>
        </p:sp>
        <p:sp>
          <p:nvSpPr>
            <p:cNvPr id="24816" name="Line 346"/>
            <p:cNvSpPr>
              <a:spLocks noChangeShapeType="1"/>
            </p:cNvSpPr>
            <p:nvPr/>
          </p:nvSpPr>
          <p:spPr bwMode="auto">
            <a:xfrm>
              <a:off x="733" y="4051"/>
              <a:ext cx="1" cy="1"/>
            </a:xfrm>
            <a:prstGeom prst="line">
              <a:avLst/>
            </a:prstGeom>
            <a:noFill/>
            <a:ln w="6350">
              <a:solidFill>
                <a:srgbClr val="000000"/>
              </a:solidFill>
              <a:round/>
              <a:headEnd/>
              <a:tailEnd/>
            </a:ln>
          </p:spPr>
          <p:txBody>
            <a:bodyPr/>
            <a:lstStyle/>
            <a:p>
              <a:endParaRPr lang="es-ES"/>
            </a:p>
          </p:txBody>
        </p:sp>
        <p:sp>
          <p:nvSpPr>
            <p:cNvPr id="24817" name="Line 347"/>
            <p:cNvSpPr>
              <a:spLocks noChangeShapeType="1"/>
            </p:cNvSpPr>
            <p:nvPr/>
          </p:nvSpPr>
          <p:spPr bwMode="auto">
            <a:xfrm>
              <a:off x="733" y="4051"/>
              <a:ext cx="57" cy="60"/>
            </a:xfrm>
            <a:prstGeom prst="line">
              <a:avLst/>
            </a:prstGeom>
            <a:noFill/>
            <a:ln w="6350">
              <a:solidFill>
                <a:srgbClr val="000000"/>
              </a:solidFill>
              <a:round/>
              <a:headEnd/>
              <a:tailEnd/>
            </a:ln>
          </p:spPr>
          <p:txBody>
            <a:bodyPr/>
            <a:lstStyle/>
            <a:p>
              <a:endParaRPr lang="es-ES"/>
            </a:p>
          </p:txBody>
        </p:sp>
        <p:sp>
          <p:nvSpPr>
            <p:cNvPr id="24818" name="Line 348"/>
            <p:cNvSpPr>
              <a:spLocks noChangeShapeType="1"/>
            </p:cNvSpPr>
            <p:nvPr/>
          </p:nvSpPr>
          <p:spPr bwMode="auto">
            <a:xfrm>
              <a:off x="790" y="4111"/>
              <a:ext cx="1" cy="1"/>
            </a:xfrm>
            <a:prstGeom prst="line">
              <a:avLst/>
            </a:prstGeom>
            <a:noFill/>
            <a:ln w="6350">
              <a:solidFill>
                <a:srgbClr val="000000"/>
              </a:solidFill>
              <a:round/>
              <a:headEnd/>
              <a:tailEnd/>
            </a:ln>
          </p:spPr>
          <p:txBody>
            <a:bodyPr/>
            <a:lstStyle/>
            <a:p>
              <a:endParaRPr lang="es-ES"/>
            </a:p>
          </p:txBody>
        </p:sp>
        <p:sp>
          <p:nvSpPr>
            <p:cNvPr id="24819" name="Line 349"/>
            <p:cNvSpPr>
              <a:spLocks noChangeShapeType="1"/>
            </p:cNvSpPr>
            <p:nvPr/>
          </p:nvSpPr>
          <p:spPr bwMode="auto">
            <a:xfrm flipV="1">
              <a:off x="790" y="4067"/>
              <a:ext cx="1" cy="44"/>
            </a:xfrm>
            <a:prstGeom prst="line">
              <a:avLst/>
            </a:prstGeom>
            <a:noFill/>
            <a:ln w="6350">
              <a:solidFill>
                <a:srgbClr val="000000"/>
              </a:solidFill>
              <a:round/>
              <a:headEnd/>
              <a:tailEnd/>
            </a:ln>
          </p:spPr>
          <p:txBody>
            <a:bodyPr/>
            <a:lstStyle/>
            <a:p>
              <a:endParaRPr lang="es-ES"/>
            </a:p>
          </p:txBody>
        </p:sp>
        <p:sp>
          <p:nvSpPr>
            <p:cNvPr id="24820" name="Line 350"/>
            <p:cNvSpPr>
              <a:spLocks noChangeShapeType="1"/>
            </p:cNvSpPr>
            <p:nvPr/>
          </p:nvSpPr>
          <p:spPr bwMode="auto">
            <a:xfrm>
              <a:off x="790" y="4067"/>
              <a:ext cx="1" cy="1"/>
            </a:xfrm>
            <a:prstGeom prst="line">
              <a:avLst/>
            </a:prstGeom>
            <a:noFill/>
            <a:ln w="6350">
              <a:solidFill>
                <a:srgbClr val="000000"/>
              </a:solidFill>
              <a:round/>
              <a:headEnd/>
              <a:tailEnd/>
            </a:ln>
          </p:spPr>
          <p:txBody>
            <a:bodyPr/>
            <a:lstStyle/>
            <a:p>
              <a:endParaRPr lang="es-ES"/>
            </a:p>
          </p:txBody>
        </p:sp>
      </p:grpSp>
      <p:grpSp>
        <p:nvGrpSpPr>
          <p:cNvPr id="24682" name="Group 925"/>
          <p:cNvGrpSpPr>
            <a:grpSpLocks/>
          </p:cNvGrpSpPr>
          <p:nvPr/>
        </p:nvGrpSpPr>
        <p:grpSpPr bwMode="auto">
          <a:xfrm rot="-2700000">
            <a:off x="1204913" y="3035300"/>
            <a:ext cx="104775" cy="88900"/>
            <a:chOff x="2352" y="3648"/>
            <a:chExt cx="1152" cy="576"/>
          </a:xfrm>
        </p:grpSpPr>
        <p:sp>
          <p:nvSpPr>
            <p:cNvPr id="24755" name="Arc 926"/>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56" name="Arc 927"/>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24683" name="Group 928"/>
          <p:cNvGrpSpPr>
            <a:grpSpLocks/>
          </p:cNvGrpSpPr>
          <p:nvPr/>
        </p:nvGrpSpPr>
        <p:grpSpPr bwMode="auto">
          <a:xfrm rot="5400000">
            <a:off x="3800475" y="3740151"/>
            <a:ext cx="104775" cy="88900"/>
            <a:chOff x="2352" y="3648"/>
            <a:chExt cx="1152" cy="576"/>
          </a:xfrm>
        </p:grpSpPr>
        <p:sp>
          <p:nvSpPr>
            <p:cNvPr id="24753" name="Arc 929"/>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54" name="Arc 930"/>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24684" name="Group 931"/>
          <p:cNvGrpSpPr>
            <a:grpSpLocks/>
          </p:cNvGrpSpPr>
          <p:nvPr/>
        </p:nvGrpSpPr>
        <p:grpSpPr bwMode="auto">
          <a:xfrm rot="2700000">
            <a:off x="3524250" y="3030538"/>
            <a:ext cx="104775" cy="88900"/>
            <a:chOff x="2352" y="3648"/>
            <a:chExt cx="1152" cy="576"/>
          </a:xfrm>
        </p:grpSpPr>
        <p:sp>
          <p:nvSpPr>
            <p:cNvPr id="24751" name="Arc 932"/>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sp>
          <p:nvSpPr>
            <p:cNvPr id="24752" name="Arc 933"/>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grpSp>
      <p:grpSp>
        <p:nvGrpSpPr>
          <p:cNvPr id="24685" name="Group 934"/>
          <p:cNvGrpSpPr>
            <a:grpSpLocks/>
          </p:cNvGrpSpPr>
          <p:nvPr/>
        </p:nvGrpSpPr>
        <p:grpSpPr bwMode="auto">
          <a:xfrm rot="-2700000">
            <a:off x="1381125" y="2859088"/>
            <a:ext cx="104775" cy="88900"/>
            <a:chOff x="2352" y="3648"/>
            <a:chExt cx="1152" cy="576"/>
          </a:xfrm>
        </p:grpSpPr>
        <p:sp>
          <p:nvSpPr>
            <p:cNvPr id="24749" name="Arc 935"/>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sp>
          <p:nvSpPr>
            <p:cNvPr id="24750" name="Arc 936"/>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grpSp>
      <p:grpSp>
        <p:nvGrpSpPr>
          <p:cNvPr id="24686" name="Group 937"/>
          <p:cNvGrpSpPr>
            <a:grpSpLocks/>
          </p:cNvGrpSpPr>
          <p:nvPr/>
        </p:nvGrpSpPr>
        <p:grpSpPr bwMode="auto">
          <a:xfrm rot="2700000">
            <a:off x="3338512" y="2849563"/>
            <a:ext cx="104775" cy="88900"/>
            <a:chOff x="2352" y="3648"/>
            <a:chExt cx="1152" cy="576"/>
          </a:xfrm>
        </p:grpSpPr>
        <p:sp>
          <p:nvSpPr>
            <p:cNvPr id="24747" name="Arc 938"/>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48" name="Arc 939"/>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24687" name="Group 940"/>
          <p:cNvGrpSpPr>
            <a:grpSpLocks/>
          </p:cNvGrpSpPr>
          <p:nvPr/>
        </p:nvGrpSpPr>
        <p:grpSpPr bwMode="auto">
          <a:xfrm rot="5400000">
            <a:off x="3795712" y="4002088"/>
            <a:ext cx="104775" cy="88900"/>
            <a:chOff x="2352" y="3648"/>
            <a:chExt cx="1152" cy="576"/>
          </a:xfrm>
        </p:grpSpPr>
        <p:sp>
          <p:nvSpPr>
            <p:cNvPr id="24745" name="Arc 941"/>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sp>
          <p:nvSpPr>
            <p:cNvPr id="24746" name="Arc 942"/>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grpSp>
      <p:grpSp>
        <p:nvGrpSpPr>
          <p:cNvPr id="24688" name="Group 943"/>
          <p:cNvGrpSpPr>
            <a:grpSpLocks/>
          </p:cNvGrpSpPr>
          <p:nvPr/>
        </p:nvGrpSpPr>
        <p:grpSpPr bwMode="auto">
          <a:xfrm rot="-5400000">
            <a:off x="890587" y="3859213"/>
            <a:ext cx="104775" cy="88900"/>
            <a:chOff x="2352" y="3648"/>
            <a:chExt cx="1152" cy="576"/>
          </a:xfrm>
        </p:grpSpPr>
        <p:sp>
          <p:nvSpPr>
            <p:cNvPr id="24743" name="Arc 944"/>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sp>
          <p:nvSpPr>
            <p:cNvPr id="24744" name="Arc 945"/>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grpSp>
      <p:grpSp>
        <p:nvGrpSpPr>
          <p:cNvPr id="24689" name="Group 946"/>
          <p:cNvGrpSpPr>
            <a:grpSpLocks/>
          </p:cNvGrpSpPr>
          <p:nvPr/>
        </p:nvGrpSpPr>
        <p:grpSpPr bwMode="auto">
          <a:xfrm rot="-5400000">
            <a:off x="895350" y="4097338"/>
            <a:ext cx="104775" cy="88900"/>
            <a:chOff x="2352" y="3648"/>
            <a:chExt cx="1152" cy="576"/>
          </a:xfrm>
        </p:grpSpPr>
        <p:sp>
          <p:nvSpPr>
            <p:cNvPr id="24741" name="Arc 947"/>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42" name="Arc 948"/>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24690" name="Group 949"/>
          <p:cNvGrpSpPr>
            <a:grpSpLocks/>
          </p:cNvGrpSpPr>
          <p:nvPr/>
        </p:nvGrpSpPr>
        <p:grpSpPr bwMode="auto">
          <a:xfrm rot="-8100000">
            <a:off x="1433512" y="4954588"/>
            <a:ext cx="104775" cy="88900"/>
            <a:chOff x="2352" y="3648"/>
            <a:chExt cx="1152" cy="576"/>
          </a:xfrm>
        </p:grpSpPr>
        <p:sp>
          <p:nvSpPr>
            <p:cNvPr id="24739" name="Arc 950"/>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40" name="Arc 951"/>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24691" name="Group 952"/>
          <p:cNvGrpSpPr>
            <a:grpSpLocks/>
          </p:cNvGrpSpPr>
          <p:nvPr/>
        </p:nvGrpSpPr>
        <p:grpSpPr bwMode="auto">
          <a:xfrm rot="-8100000">
            <a:off x="1247775" y="4778376"/>
            <a:ext cx="104775" cy="88900"/>
            <a:chOff x="2352" y="3648"/>
            <a:chExt cx="1152" cy="576"/>
          </a:xfrm>
        </p:grpSpPr>
        <p:sp>
          <p:nvSpPr>
            <p:cNvPr id="24737" name="Arc 953"/>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sp>
          <p:nvSpPr>
            <p:cNvPr id="24738" name="Arc 954"/>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grpSp>
      <p:grpSp>
        <p:nvGrpSpPr>
          <p:cNvPr id="24692" name="Group 955"/>
          <p:cNvGrpSpPr>
            <a:grpSpLocks/>
          </p:cNvGrpSpPr>
          <p:nvPr/>
        </p:nvGrpSpPr>
        <p:grpSpPr bwMode="auto">
          <a:xfrm rot="8100000">
            <a:off x="3519488" y="4816475"/>
            <a:ext cx="104775" cy="88900"/>
            <a:chOff x="2352" y="3648"/>
            <a:chExt cx="1152" cy="576"/>
          </a:xfrm>
        </p:grpSpPr>
        <p:sp>
          <p:nvSpPr>
            <p:cNvPr id="24735" name="Arc 956"/>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36" name="Arc 957"/>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24693" name="Group 958"/>
          <p:cNvGrpSpPr>
            <a:grpSpLocks/>
          </p:cNvGrpSpPr>
          <p:nvPr/>
        </p:nvGrpSpPr>
        <p:grpSpPr bwMode="auto">
          <a:xfrm rot="8100000">
            <a:off x="3333750" y="5002213"/>
            <a:ext cx="104775" cy="88900"/>
            <a:chOff x="2352" y="3648"/>
            <a:chExt cx="1152" cy="576"/>
          </a:xfrm>
        </p:grpSpPr>
        <p:sp>
          <p:nvSpPr>
            <p:cNvPr id="24733" name="Arc 959"/>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sp>
          <p:nvSpPr>
            <p:cNvPr id="24734" name="Arc 960"/>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FF00"/>
              </a:solidFill>
              <a:round/>
              <a:headEnd/>
              <a:tailEnd/>
            </a:ln>
          </p:spPr>
          <p:txBody>
            <a:bodyPr wrap="none" anchor="ctr"/>
            <a:lstStyle/>
            <a:p>
              <a:endParaRPr lang="es-ES"/>
            </a:p>
          </p:txBody>
        </p:sp>
      </p:grpSp>
      <p:grpSp>
        <p:nvGrpSpPr>
          <p:cNvPr id="26" name="Group 961"/>
          <p:cNvGrpSpPr>
            <a:grpSpLocks/>
          </p:cNvGrpSpPr>
          <p:nvPr/>
        </p:nvGrpSpPr>
        <p:grpSpPr bwMode="auto">
          <a:xfrm rot="-2700000">
            <a:off x="5694363" y="3055938"/>
            <a:ext cx="104775" cy="88900"/>
            <a:chOff x="2352" y="3648"/>
            <a:chExt cx="1152" cy="576"/>
          </a:xfrm>
        </p:grpSpPr>
        <p:sp>
          <p:nvSpPr>
            <p:cNvPr id="24731" name="Arc 962"/>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32" name="Arc 963"/>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27" name="Group 964"/>
          <p:cNvGrpSpPr>
            <a:grpSpLocks/>
          </p:cNvGrpSpPr>
          <p:nvPr/>
        </p:nvGrpSpPr>
        <p:grpSpPr bwMode="auto">
          <a:xfrm rot="5400000">
            <a:off x="8304212" y="3741738"/>
            <a:ext cx="104775" cy="88900"/>
            <a:chOff x="2352" y="3648"/>
            <a:chExt cx="1152" cy="576"/>
          </a:xfrm>
        </p:grpSpPr>
        <p:sp>
          <p:nvSpPr>
            <p:cNvPr id="24729" name="Arc 965"/>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30" name="Arc 966"/>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28" name="Group 967"/>
          <p:cNvGrpSpPr>
            <a:grpSpLocks/>
          </p:cNvGrpSpPr>
          <p:nvPr/>
        </p:nvGrpSpPr>
        <p:grpSpPr bwMode="auto">
          <a:xfrm rot="2700000">
            <a:off x="8013700" y="3027363"/>
            <a:ext cx="104775" cy="88900"/>
            <a:chOff x="2352" y="3648"/>
            <a:chExt cx="1152" cy="576"/>
          </a:xfrm>
        </p:grpSpPr>
        <p:sp>
          <p:nvSpPr>
            <p:cNvPr id="24727" name="Arc 968"/>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28" name="Arc 969"/>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29" name="Group 970"/>
          <p:cNvGrpSpPr>
            <a:grpSpLocks/>
          </p:cNvGrpSpPr>
          <p:nvPr/>
        </p:nvGrpSpPr>
        <p:grpSpPr bwMode="auto">
          <a:xfrm rot="-2700000">
            <a:off x="5884863" y="2879725"/>
            <a:ext cx="104775" cy="88900"/>
            <a:chOff x="2352" y="3648"/>
            <a:chExt cx="1152" cy="576"/>
          </a:xfrm>
        </p:grpSpPr>
        <p:sp>
          <p:nvSpPr>
            <p:cNvPr id="24725" name="Arc 971"/>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26" name="Arc 972"/>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30" name="Group 973"/>
          <p:cNvGrpSpPr>
            <a:grpSpLocks/>
          </p:cNvGrpSpPr>
          <p:nvPr/>
        </p:nvGrpSpPr>
        <p:grpSpPr bwMode="auto">
          <a:xfrm rot="2700000">
            <a:off x="7827962" y="2846388"/>
            <a:ext cx="104775" cy="88900"/>
            <a:chOff x="2352" y="3648"/>
            <a:chExt cx="1152" cy="576"/>
          </a:xfrm>
        </p:grpSpPr>
        <p:sp>
          <p:nvSpPr>
            <p:cNvPr id="24723" name="Arc 974"/>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24" name="Arc 975"/>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31" name="Group 976"/>
          <p:cNvGrpSpPr>
            <a:grpSpLocks/>
          </p:cNvGrpSpPr>
          <p:nvPr/>
        </p:nvGrpSpPr>
        <p:grpSpPr bwMode="auto">
          <a:xfrm rot="5400000">
            <a:off x="8292307" y="4010819"/>
            <a:ext cx="114300" cy="84137"/>
            <a:chOff x="2352" y="3648"/>
            <a:chExt cx="1152" cy="576"/>
          </a:xfrm>
        </p:grpSpPr>
        <p:sp>
          <p:nvSpPr>
            <p:cNvPr id="24721" name="Arc 977"/>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22" name="Arc 978"/>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779354" name="Group 979"/>
          <p:cNvGrpSpPr>
            <a:grpSpLocks/>
          </p:cNvGrpSpPr>
          <p:nvPr/>
        </p:nvGrpSpPr>
        <p:grpSpPr bwMode="auto">
          <a:xfrm rot="-5400000">
            <a:off x="5403850" y="3856038"/>
            <a:ext cx="104775" cy="88900"/>
            <a:chOff x="2352" y="3648"/>
            <a:chExt cx="1152" cy="576"/>
          </a:xfrm>
        </p:grpSpPr>
        <p:sp>
          <p:nvSpPr>
            <p:cNvPr id="24719" name="Arc 980"/>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20" name="Arc 981"/>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779355" name="Group 982"/>
          <p:cNvGrpSpPr>
            <a:grpSpLocks/>
          </p:cNvGrpSpPr>
          <p:nvPr/>
        </p:nvGrpSpPr>
        <p:grpSpPr bwMode="auto">
          <a:xfrm rot="-5400000">
            <a:off x="5403850" y="4103688"/>
            <a:ext cx="104775" cy="88900"/>
            <a:chOff x="2352" y="3648"/>
            <a:chExt cx="1152" cy="576"/>
          </a:xfrm>
        </p:grpSpPr>
        <p:sp>
          <p:nvSpPr>
            <p:cNvPr id="24717" name="Arc 983"/>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18" name="Arc 984"/>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779420" name="Group 985"/>
          <p:cNvGrpSpPr>
            <a:grpSpLocks/>
          </p:cNvGrpSpPr>
          <p:nvPr/>
        </p:nvGrpSpPr>
        <p:grpSpPr bwMode="auto">
          <a:xfrm rot="-8100000">
            <a:off x="5690394" y="4822032"/>
            <a:ext cx="274637" cy="88900"/>
            <a:chOff x="2352" y="3648"/>
            <a:chExt cx="1152" cy="576"/>
          </a:xfrm>
        </p:grpSpPr>
        <p:sp>
          <p:nvSpPr>
            <p:cNvPr id="24715" name="Arc 986"/>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16" name="Arc 987"/>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grpSp>
        <p:nvGrpSpPr>
          <p:cNvPr id="779485" name="Group 988"/>
          <p:cNvGrpSpPr>
            <a:grpSpLocks/>
          </p:cNvGrpSpPr>
          <p:nvPr/>
        </p:nvGrpSpPr>
        <p:grpSpPr bwMode="auto">
          <a:xfrm rot="8100000">
            <a:off x="7877175" y="4881563"/>
            <a:ext cx="261938" cy="101600"/>
            <a:chOff x="2352" y="3648"/>
            <a:chExt cx="1152" cy="576"/>
          </a:xfrm>
        </p:grpSpPr>
        <p:sp>
          <p:nvSpPr>
            <p:cNvPr id="24713" name="Arc 989"/>
            <p:cNvSpPr>
              <a:spLocks/>
            </p:cNvSpPr>
            <p:nvPr/>
          </p:nvSpPr>
          <p:spPr bwMode="auto">
            <a:xfrm>
              <a:off x="2928"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24714" name="Arc 990"/>
            <p:cNvSpPr>
              <a:spLocks/>
            </p:cNvSpPr>
            <p:nvPr/>
          </p:nvSpPr>
          <p:spPr bwMode="auto">
            <a:xfrm rot="-5400000">
              <a:off x="2352" y="3648"/>
              <a:ext cx="576" cy="576"/>
            </a:xfrm>
            <a:custGeom>
              <a:avLst/>
              <a:gdLst>
                <a:gd name="T0" fmla="*/ 0 w 21600"/>
                <a:gd name="T1" fmla="*/ 0 h 21600"/>
                <a:gd name="T2" fmla="*/ 576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grpSp>
      <p:sp>
        <p:nvSpPr>
          <p:cNvPr id="777275" name="Line 59"/>
          <p:cNvSpPr>
            <a:spLocks noChangeShapeType="1"/>
          </p:cNvSpPr>
          <p:nvPr/>
        </p:nvSpPr>
        <p:spPr bwMode="auto">
          <a:xfrm flipH="1" flipV="1">
            <a:off x="6019800" y="5591175"/>
            <a:ext cx="228600" cy="457200"/>
          </a:xfrm>
          <a:prstGeom prst="line">
            <a:avLst/>
          </a:prstGeom>
          <a:noFill/>
          <a:ln w="12700">
            <a:solidFill>
              <a:schemeClr val="tx1"/>
            </a:solidFill>
            <a:round/>
            <a:headEnd/>
            <a:tailEnd type="triangle" w="med" len="med"/>
          </a:ln>
        </p:spPr>
        <p:txBody>
          <a:bodyPr/>
          <a:lstStyle/>
          <a:p>
            <a:endParaRPr lang="es-ES"/>
          </a:p>
        </p:txBody>
      </p:sp>
      <p:sp>
        <p:nvSpPr>
          <p:cNvPr id="777276" name="Line 60"/>
          <p:cNvSpPr>
            <a:spLocks noChangeShapeType="1"/>
          </p:cNvSpPr>
          <p:nvPr/>
        </p:nvSpPr>
        <p:spPr bwMode="auto">
          <a:xfrm flipV="1">
            <a:off x="7467600" y="5591175"/>
            <a:ext cx="304800" cy="457200"/>
          </a:xfrm>
          <a:prstGeom prst="line">
            <a:avLst/>
          </a:prstGeom>
          <a:noFill/>
          <a:ln w="12700">
            <a:solidFill>
              <a:schemeClr val="tx1"/>
            </a:solidFill>
            <a:round/>
            <a:headEnd/>
            <a:tailEnd type="triangle" w="med" len="med"/>
          </a:ln>
        </p:spPr>
        <p:txBody>
          <a:bodyPr/>
          <a:lstStyle/>
          <a:p>
            <a:endParaRPr lang="es-ES"/>
          </a:p>
        </p:txBody>
      </p:sp>
      <p:sp>
        <p:nvSpPr>
          <p:cNvPr id="780255" name="Freeform 991"/>
          <p:cNvSpPr>
            <a:spLocks/>
          </p:cNvSpPr>
          <p:nvPr/>
        </p:nvSpPr>
        <p:spPr bwMode="auto">
          <a:xfrm>
            <a:off x="6096000" y="4584700"/>
            <a:ext cx="1436688" cy="400050"/>
          </a:xfrm>
          <a:custGeom>
            <a:avLst/>
            <a:gdLst>
              <a:gd name="T0" fmla="*/ 0 w 905"/>
              <a:gd name="T1" fmla="*/ 10 h 252"/>
              <a:gd name="T2" fmla="*/ 3 w 905"/>
              <a:gd name="T3" fmla="*/ 0 h 252"/>
              <a:gd name="T4" fmla="*/ 51 w 905"/>
              <a:gd name="T5" fmla="*/ 58 h 252"/>
              <a:gd name="T6" fmla="*/ 99 w 905"/>
              <a:gd name="T7" fmla="*/ 105 h 252"/>
              <a:gd name="T8" fmla="*/ 167 w 905"/>
              <a:gd name="T9" fmla="*/ 153 h 252"/>
              <a:gd name="T10" fmla="*/ 251 w 905"/>
              <a:gd name="T11" fmla="*/ 201 h 252"/>
              <a:gd name="T12" fmla="*/ 396 w 905"/>
              <a:gd name="T13" fmla="*/ 244 h 252"/>
              <a:gd name="T14" fmla="*/ 479 w 905"/>
              <a:gd name="T15" fmla="*/ 252 h 252"/>
              <a:gd name="T16" fmla="*/ 585 w 905"/>
              <a:gd name="T17" fmla="*/ 247 h 252"/>
              <a:gd name="T18" fmla="*/ 678 w 905"/>
              <a:gd name="T19" fmla="*/ 229 h 252"/>
              <a:gd name="T20" fmla="*/ 750 w 905"/>
              <a:gd name="T21" fmla="*/ 204 h 252"/>
              <a:gd name="T22" fmla="*/ 825 w 905"/>
              <a:gd name="T23" fmla="*/ 166 h 252"/>
              <a:gd name="T24" fmla="*/ 864 w 905"/>
              <a:gd name="T25" fmla="*/ 142 h 252"/>
              <a:gd name="T26" fmla="*/ 905 w 905"/>
              <a:gd name="T27" fmla="*/ 112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5"/>
              <a:gd name="T43" fmla="*/ 0 h 252"/>
              <a:gd name="T44" fmla="*/ 905 w 905"/>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5" h="252">
                <a:moveTo>
                  <a:pt x="0" y="10"/>
                </a:moveTo>
                <a:lnTo>
                  <a:pt x="3" y="0"/>
                </a:lnTo>
                <a:cubicBezTo>
                  <a:pt x="12" y="8"/>
                  <a:pt x="35" y="41"/>
                  <a:pt x="51" y="58"/>
                </a:cubicBezTo>
                <a:cubicBezTo>
                  <a:pt x="67" y="75"/>
                  <a:pt x="80" y="89"/>
                  <a:pt x="99" y="105"/>
                </a:cubicBezTo>
                <a:cubicBezTo>
                  <a:pt x="118" y="121"/>
                  <a:pt x="142" y="137"/>
                  <a:pt x="167" y="153"/>
                </a:cubicBezTo>
                <a:cubicBezTo>
                  <a:pt x="192" y="169"/>
                  <a:pt x="213" y="186"/>
                  <a:pt x="251" y="201"/>
                </a:cubicBezTo>
                <a:cubicBezTo>
                  <a:pt x="289" y="216"/>
                  <a:pt x="358" y="236"/>
                  <a:pt x="396" y="244"/>
                </a:cubicBezTo>
                <a:cubicBezTo>
                  <a:pt x="434" y="252"/>
                  <a:pt x="448" y="252"/>
                  <a:pt x="479" y="252"/>
                </a:cubicBezTo>
                <a:cubicBezTo>
                  <a:pt x="510" y="252"/>
                  <a:pt x="552" y="251"/>
                  <a:pt x="585" y="247"/>
                </a:cubicBezTo>
                <a:cubicBezTo>
                  <a:pt x="618" y="243"/>
                  <a:pt x="651" y="236"/>
                  <a:pt x="678" y="229"/>
                </a:cubicBezTo>
                <a:cubicBezTo>
                  <a:pt x="705" y="222"/>
                  <a:pt x="726" y="214"/>
                  <a:pt x="750" y="204"/>
                </a:cubicBezTo>
                <a:cubicBezTo>
                  <a:pt x="774" y="194"/>
                  <a:pt x="806" y="176"/>
                  <a:pt x="825" y="166"/>
                </a:cubicBezTo>
                <a:cubicBezTo>
                  <a:pt x="844" y="156"/>
                  <a:pt x="851" y="151"/>
                  <a:pt x="864" y="142"/>
                </a:cubicBezTo>
                <a:cubicBezTo>
                  <a:pt x="877" y="133"/>
                  <a:pt x="891" y="122"/>
                  <a:pt x="905" y="112"/>
                </a:cubicBezTo>
              </a:path>
            </a:pathLst>
          </a:custGeom>
          <a:noFill/>
          <a:ln w="31750">
            <a:solidFill>
              <a:schemeClr val="tx1"/>
            </a:solidFill>
            <a:round/>
            <a:headEnd/>
            <a:tailEnd/>
          </a:ln>
        </p:spPr>
        <p:txBody>
          <a:bodyPr/>
          <a:lstStyle/>
          <a:p>
            <a:endParaRPr lang="es-ES"/>
          </a:p>
        </p:txBody>
      </p:sp>
      <p:sp>
        <p:nvSpPr>
          <p:cNvPr id="780258" name="Freeform 994"/>
          <p:cNvSpPr>
            <a:spLocks/>
          </p:cNvSpPr>
          <p:nvPr/>
        </p:nvSpPr>
        <p:spPr bwMode="auto">
          <a:xfrm>
            <a:off x="6096000" y="4733925"/>
            <a:ext cx="1765300" cy="466725"/>
          </a:xfrm>
          <a:custGeom>
            <a:avLst/>
            <a:gdLst>
              <a:gd name="T0" fmla="*/ 0 w 1112"/>
              <a:gd name="T1" fmla="*/ 108 h 294"/>
              <a:gd name="T2" fmla="*/ 18 w 1112"/>
              <a:gd name="T3" fmla="*/ 119 h 294"/>
              <a:gd name="T4" fmla="*/ 47 w 1112"/>
              <a:gd name="T5" fmla="*/ 144 h 294"/>
              <a:gd name="T6" fmla="*/ 105 w 1112"/>
              <a:gd name="T7" fmla="*/ 183 h 294"/>
              <a:gd name="T8" fmla="*/ 158 w 1112"/>
              <a:gd name="T9" fmla="*/ 210 h 294"/>
              <a:gd name="T10" fmla="*/ 209 w 1112"/>
              <a:gd name="T11" fmla="*/ 236 h 294"/>
              <a:gd name="T12" fmla="*/ 264 w 1112"/>
              <a:gd name="T13" fmla="*/ 257 h 294"/>
              <a:gd name="T14" fmla="*/ 332 w 1112"/>
              <a:gd name="T15" fmla="*/ 275 h 294"/>
              <a:gd name="T16" fmla="*/ 425 w 1112"/>
              <a:gd name="T17" fmla="*/ 290 h 294"/>
              <a:gd name="T18" fmla="*/ 567 w 1112"/>
              <a:gd name="T19" fmla="*/ 291 h 294"/>
              <a:gd name="T20" fmla="*/ 696 w 1112"/>
              <a:gd name="T21" fmla="*/ 270 h 294"/>
              <a:gd name="T22" fmla="*/ 837 w 1112"/>
              <a:gd name="T23" fmla="*/ 219 h 294"/>
              <a:gd name="T24" fmla="*/ 917 w 1112"/>
              <a:gd name="T25" fmla="*/ 174 h 294"/>
              <a:gd name="T26" fmla="*/ 992 w 1112"/>
              <a:gd name="T27" fmla="*/ 120 h 294"/>
              <a:gd name="T28" fmla="*/ 1059 w 1112"/>
              <a:gd name="T29" fmla="*/ 57 h 294"/>
              <a:gd name="T30" fmla="*/ 1112 w 1112"/>
              <a:gd name="T31" fmla="*/ 0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2"/>
              <a:gd name="T49" fmla="*/ 0 h 294"/>
              <a:gd name="T50" fmla="*/ 1112 w 1112"/>
              <a:gd name="T51" fmla="*/ 294 h 2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2" h="294">
                <a:moveTo>
                  <a:pt x="0" y="108"/>
                </a:moveTo>
                <a:cubicBezTo>
                  <a:pt x="5" y="110"/>
                  <a:pt x="10" y="113"/>
                  <a:pt x="18" y="119"/>
                </a:cubicBezTo>
                <a:cubicBezTo>
                  <a:pt x="26" y="125"/>
                  <a:pt x="33" y="133"/>
                  <a:pt x="47" y="144"/>
                </a:cubicBezTo>
                <a:cubicBezTo>
                  <a:pt x="61" y="155"/>
                  <a:pt x="86" y="172"/>
                  <a:pt x="105" y="183"/>
                </a:cubicBezTo>
                <a:cubicBezTo>
                  <a:pt x="124" y="194"/>
                  <a:pt x="141" y="201"/>
                  <a:pt x="158" y="210"/>
                </a:cubicBezTo>
                <a:cubicBezTo>
                  <a:pt x="175" y="219"/>
                  <a:pt x="191" y="228"/>
                  <a:pt x="209" y="236"/>
                </a:cubicBezTo>
                <a:cubicBezTo>
                  <a:pt x="227" y="244"/>
                  <a:pt x="244" y="251"/>
                  <a:pt x="264" y="257"/>
                </a:cubicBezTo>
                <a:cubicBezTo>
                  <a:pt x="284" y="263"/>
                  <a:pt x="305" y="270"/>
                  <a:pt x="332" y="275"/>
                </a:cubicBezTo>
                <a:cubicBezTo>
                  <a:pt x="359" y="280"/>
                  <a:pt x="386" y="287"/>
                  <a:pt x="425" y="290"/>
                </a:cubicBezTo>
                <a:cubicBezTo>
                  <a:pt x="464" y="293"/>
                  <a:pt x="522" y="294"/>
                  <a:pt x="567" y="291"/>
                </a:cubicBezTo>
                <a:cubicBezTo>
                  <a:pt x="612" y="288"/>
                  <a:pt x="651" y="282"/>
                  <a:pt x="696" y="270"/>
                </a:cubicBezTo>
                <a:cubicBezTo>
                  <a:pt x="741" y="258"/>
                  <a:pt x="800" y="235"/>
                  <a:pt x="837" y="219"/>
                </a:cubicBezTo>
                <a:cubicBezTo>
                  <a:pt x="874" y="203"/>
                  <a:pt x="891" y="190"/>
                  <a:pt x="917" y="174"/>
                </a:cubicBezTo>
                <a:cubicBezTo>
                  <a:pt x="943" y="158"/>
                  <a:pt x="968" y="140"/>
                  <a:pt x="992" y="120"/>
                </a:cubicBezTo>
                <a:cubicBezTo>
                  <a:pt x="1016" y="100"/>
                  <a:pt x="1039" y="77"/>
                  <a:pt x="1059" y="57"/>
                </a:cubicBezTo>
                <a:cubicBezTo>
                  <a:pt x="1079" y="37"/>
                  <a:pt x="1095" y="18"/>
                  <a:pt x="1112" y="0"/>
                </a:cubicBezTo>
              </a:path>
            </a:pathLst>
          </a:custGeom>
          <a:noFill/>
          <a:ln w="31750">
            <a:solidFill>
              <a:schemeClr val="tx1"/>
            </a:solidFill>
            <a:round/>
            <a:headEnd/>
            <a:tailEnd/>
          </a:ln>
        </p:spPr>
        <p:txBody>
          <a:bodyPr/>
          <a:lstStyle/>
          <a:p>
            <a:endParaRPr lang="es-ES"/>
          </a:p>
        </p:txBody>
      </p:sp>
      <p:sp>
        <p:nvSpPr>
          <p:cNvPr id="777267" name="Rectangle 51"/>
          <p:cNvSpPr>
            <a:spLocks noChangeArrowheads="1"/>
          </p:cNvSpPr>
          <p:nvPr/>
        </p:nvSpPr>
        <p:spPr bwMode="auto">
          <a:xfrm>
            <a:off x="6858000" y="4829175"/>
            <a:ext cx="95250" cy="609600"/>
          </a:xfrm>
          <a:prstGeom prst="rect">
            <a:avLst/>
          </a:prstGeom>
          <a:solidFill>
            <a:schemeClr val="bg1"/>
          </a:solidFill>
          <a:ln w="12700">
            <a:noFill/>
            <a:miter lim="800000"/>
            <a:headEnd/>
            <a:tailEnd/>
          </a:ln>
        </p:spPr>
        <p:txBody>
          <a:bodyPr wrap="none" anchor="ctr"/>
          <a:lstStyle/>
          <a:p>
            <a:endParaRPr lang="es-ES"/>
          </a:p>
        </p:txBody>
      </p:sp>
      <p:sp>
        <p:nvSpPr>
          <p:cNvPr id="777271" name="Line 55"/>
          <p:cNvSpPr>
            <a:spLocks noChangeShapeType="1"/>
          </p:cNvSpPr>
          <p:nvPr/>
        </p:nvSpPr>
        <p:spPr bwMode="auto">
          <a:xfrm>
            <a:off x="6905625" y="4618038"/>
            <a:ext cx="0" cy="304800"/>
          </a:xfrm>
          <a:prstGeom prst="line">
            <a:avLst/>
          </a:prstGeom>
          <a:noFill/>
          <a:ln w="12700">
            <a:solidFill>
              <a:schemeClr val="tx1"/>
            </a:solidFill>
            <a:round/>
            <a:headEnd/>
            <a:tailEnd type="triangle" w="med" len="med"/>
          </a:ln>
        </p:spPr>
        <p:txBody>
          <a:bodyPr/>
          <a:lstStyle/>
          <a:p>
            <a:endParaRPr lang="es-ES"/>
          </a:p>
        </p:txBody>
      </p:sp>
      <p:sp>
        <p:nvSpPr>
          <p:cNvPr id="24710" name="Text Box 998"/>
          <p:cNvSpPr txBox="1">
            <a:spLocks noChangeArrowheads="1"/>
          </p:cNvSpPr>
          <p:nvPr/>
        </p:nvSpPr>
        <p:spPr bwMode="auto">
          <a:xfrm>
            <a:off x="1547813" y="5791200"/>
            <a:ext cx="1655762" cy="517525"/>
          </a:xfrm>
          <a:prstGeom prst="rect">
            <a:avLst/>
          </a:prstGeom>
          <a:noFill/>
          <a:ln w="12700">
            <a:noFill/>
            <a:miter lim="800000"/>
            <a:headEnd/>
            <a:tailEnd/>
          </a:ln>
        </p:spPr>
        <p:txBody>
          <a:bodyPr>
            <a:spAutoFit/>
          </a:bodyPr>
          <a:lstStyle/>
          <a:p>
            <a:pPr algn="ctr" eaLnBrk="0" hangingPunct="0"/>
            <a:r>
              <a:rPr lang="es-ES" sz="1400" b="1"/>
              <a:t>Anillo con dos fibras ópticas</a:t>
            </a:r>
          </a:p>
        </p:txBody>
      </p:sp>
      <p:sp>
        <p:nvSpPr>
          <p:cNvPr id="24711" name="Line 999"/>
          <p:cNvSpPr>
            <a:spLocks noChangeShapeType="1"/>
          </p:cNvSpPr>
          <p:nvPr/>
        </p:nvSpPr>
        <p:spPr bwMode="auto">
          <a:xfrm flipV="1">
            <a:off x="2373313" y="5362575"/>
            <a:ext cx="0" cy="433388"/>
          </a:xfrm>
          <a:prstGeom prst="line">
            <a:avLst/>
          </a:prstGeom>
          <a:noFill/>
          <a:ln w="9525">
            <a:solidFill>
              <a:schemeClr val="tx1"/>
            </a:solidFill>
            <a:round/>
            <a:headEnd/>
            <a:tailEnd type="triangle" w="med" len="med"/>
          </a:ln>
        </p:spPr>
        <p:txBody>
          <a:bodyPr/>
          <a:lstStyle/>
          <a:p>
            <a:endParaRPr lang="es-ES"/>
          </a:p>
        </p:txBody>
      </p:sp>
      <p:sp>
        <p:nvSpPr>
          <p:cNvPr id="24712" name="Oval 1000"/>
          <p:cNvSpPr>
            <a:spLocks noChangeArrowheads="1"/>
          </p:cNvSpPr>
          <p:nvPr/>
        </p:nvSpPr>
        <p:spPr bwMode="auto">
          <a:xfrm>
            <a:off x="2268538" y="4868863"/>
            <a:ext cx="215900" cy="431800"/>
          </a:xfrm>
          <a:prstGeom prst="ellipse">
            <a:avLst/>
          </a:prstGeom>
          <a:noFill/>
          <a:ln w="9525">
            <a:solidFill>
              <a:schemeClr val="tx1"/>
            </a:solidFill>
            <a:round/>
            <a:headEnd/>
            <a:tailEnd/>
          </a:ln>
        </p:spPr>
        <p:txBody>
          <a:bodyPr wrap="none" anchor="ctr"/>
          <a:lstStyle/>
          <a:p>
            <a:endParaRPr lang="es-ES"/>
          </a:p>
        </p:txBody>
      </p:sp>
      <p:sp>
        <p:nvSpPr>
          <p:cNvPr id="952" name="951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23</a:t>
            </a:fld>
            <a:endParaRPr lang="es-ES" dirty="0"/>
          </a:p>
        </p:txBody>
      </p:sp>
      <p:sp>
        <p:nvSpPr>
          <p:cNvPr id="949" name="Rectangle 911"/>
          <p:cNvSpPr>
            <a:spLocks noChangeArrowheads="1"/>
          </p:cNvSpPr>
          <p:nvPr/>
        </p:nvSpPr>
        <p:spPr bwMode="auto">
          <a:xfrm>
            <a:off x="1347526" y="3868220"/>
            <a:ext cx="152400" cy="76200"/>
          </a:xfrm>
          <a:prstGeom prst="rect">
            <a:avLst/>
          </a:prstGeom>
          <a:solidFill>
            <a:schemeClr val="bg1"/>
          </a:solidFill>
          <a:ln w="9525">
            <a:noFill/>
            <a:miter lim="800000"/>
            <a:headEnd/>
            <a:tailEnd/>
          </a:ln>
        </p:spPr>
        <p:txBody>
          <a:bodyPr wrap="none" anchor="ctr"/>
          <a:lstStyle/>
          <a:p>
            <a:endParaRPr lang="es-ES"/>
          </a:p>
        </p:txBody>
      </p:sp>
      <p:sp>
        <p:nvSpPr>
          <p:cNvPr id="950" name="Rectangle 911"/>
          <p:cNvSpPr>
            <a:spLocks noChangeArrowheads="1"/>
          </p:cNvSpPr>
          <p:nvPr/>
        </p:nvSpPr>
        <p:spPr bwMode="auto">
          <a:xfrm>
            <a:off x="1093388" y="4104079"/>
            <a:ext cx="152400" cy="76200"/>
          </a:xfrm>
          <a:prstGeom prst="rect">
            <a:avLst/>
          </a:prstGeom>
          <a:solidFill>
            <a:schemeClr val="bg1"/>
          </a:solidFill>
          <a:ln w="9525">
            <a:noFill/>
            <a:miter lim="800000"/>
            <a:headEnd/>
            <a:tailEnd/>
          </a:ln>
        </p:spPr>
        <p:txBody>
          <a:bodyPr wrap="none" anchor="ctr"/>
          <a:lstStyle/>
          <a:p>
            <a:endParaRPr lang="es-ES"/>
          </a:p>
        </p:txBody>
      </p:sp>
      <p:sp>
        <p:nvSpPr>
          <p:cNvPr id="951" name="Rectangle 911"/>
          <p:cNvSpPr>
            <a:spLocks noChangeArrowheads="1"/>
          </p:cNvSpPr>
          <p:nvPr/>
        </p:nvSpPr>
        <p:spPr bwMode="auto">
          <a:xfrm>
            <a:off x="3533553" y="3751618"/>
            <a:ext cx="152400" cy="76200"/>
          </a:xfrm>
          <a:prstGeom prst="rect">
            <a:avLst/>
          </a:prstGeom>
          <a:solidFill>
            <a:schemeClr val="bg1"/>
          </a:solidFill>
          <a:ln w="9525">
            <a:noFill/>
            <a:miter lim="800000"/>
            <a:headEnd/>
            <a:tailEnd/>
          </a:ln>
        </p:spPr>
        <p:txBody>
          <a:bodyPr wrap="none" anchor="ctr"/>
          <a:lstStyle/>
          <a:p>
            <a:endParaRPr lang="es-ES"/>
          </a:p>
        </p:txBody>
      </p:sp>
      <p:sp>
        <p:nvSpPr>
          <p:cNvPr id="953" name="Rectangle 911"/>
          <p:cNvSpPr>
            <a:spLocks noChangeArrowheads="1"/>
          </p:cNvSpPr>
          <p:nvPr/>
        </p:nvSpPr>
        <p:spPr bwMode="auto">
          <a:xfrm>
            <a:off x="3357616" y="4009933"/>
            <a:ext cx="152400" cy="76200"/>
          </a:xfrm>
          <a:prstGeom prst="rect">
            <a:avLst/>
          </a:prstGeom>
          <a:solidFill>
            <a:schemeClr val="bg1"/>
          </a:solidFill>
          <a:ln w="9525">
            <a:noFill/>
            <a:miter lim="800000"/>
            <a:headEnd/>
            <a:tailEnd/>
          </a:ln>
        </p:spPr>
        <p:txBody>
          <a:bodyPr wrap="none" anchor="ctr"/>
          <a:lstStyle/>
          <a:p>
            <a:endParaRPr lang="es-ES"/>
          </a:p>
        </p:txBody>
      </p:sp>
      <p:sp>
        <p:nvSpPr>
          <p:cNvPr id="955" name="Rectangle 893"/>
          <p:cNvSpPr>
            <a:spLocks noChangeArrowheads="1"/>
          </p:cNvSpPr>
          <p:nvPr/>
        </p:nvSpPr>
        <p:spPr bwMode="auto">
          <a:xfrm rot="-2700000">
            <a:off x="1531680" y="4481948"/>
            <a:ext cx="152400" cy="62181"/>
          </a:xfrm>
          <a:prstGeom prst="rect">
            <a:avLst/>
          </a:prstGeom>
          <a:solidFill>
            <a:schemeClr val="bg1"/>
          </a:solidFill>
          <a:ln w="9525">
            <a:noFill/>
            <a:miter lim="800000"/>
            <a:headEnd/>
            <a:tailEnd/>
          </a:ln>
        </p:spPr>
        <p:txBody>
          <a:bodyPr wrap="none" anchor="ctr"/>
          <a:lstStyle/>
          <a:p>
            <a:endParaRPr lang="es-ES"/>
          </a:p>
        </p:txBody>
      </p:sp>
      <p:sp>
        <p:nvSpPr>
          <p:cNvPr id="956" name="Rectangle 893"/>
          <p:cNvSpPr>
            <a:spLocks noChangeArrowheads="1"/>
          </p:cNvSpPr>
          <p:nvPr/>
        </p:nvSpPr>
        <p:spPr bwMode="auto">
          <a:xfrm rot="-2700000">
            <a:off x="3149370" y="3034241"/>
            <a:ext cx="152400" cy="66595"/>
          </a:xfrm>
          <a:prstGeom prst="rect">
            <a:avLst/>
          </a:prstGeom>
          <a:solidFill>
            <a:schemeClr val="bg1"/>
          </a:solidFill>
          <a:ln w="9525">
            <a:noFill/>
            <a:miter lim="800000"/>
            <a:headEnd/>
            <a:tailEnd/>
          </a:ln>
        </p:spPr>
        <p:txBody>
          <a:bodyPr wrap="none" anchor="ctr"/>
          <a:lstStyle/>
          <a:p>
            <a:endParaRPr lang="es-ES"/>
          </a:p>
        </p:txBody>
      </p:sp>
      <p:sp>
        <p:nvSpPr>
          <p:cNvPr id="957" name="Rectangle 893"/>
          <p:cNvSpPr>
            <a:spLocks noChangeArrowheads="1"/>
          </p:cNvSpPr>
          <p:nvPr/>
        </p:nvSpPr>
        <p:spPr bwMode="auto">
          <a:xfrm rot="-2700000">
            <a:off x="3188929" y="3354120"/>
            <a:ext cx="152400" cy="77454"/>
          </a:xfrm>
          <a:prstGeom prst="rect">
            <a:avLst/>
          </a:prstGeom>
          <a:solidFill>
            <a:schemeClr val="bg1"/>
          </a:solidFill>
          <a:ln w="9525">
            <a:noFill/>
            <a:miter lim="800000"/>
            <a:headEnd/>
            <a:tailEnd/>
          </a:ln>
        </p:spPr>
        <p:txBody>
          <a:bodyPr wrap="none" anchor="ctr"/>
          <a:lstStyle/>
          <a:p>
            <a:endParaRPr lang="es-ES"/>
          </a:p>
        </p:txBody>
      </p:sp>
      <p:sp>
        <p:nvSpPr>
          <p:cNvPr id="958" name="Rectangle 893"/>
          <p:cNvSpPr>
            <a:spLocks noChangeArrowheads="1"/>
          </p:cNvSpPr>
          <p:nvPr/>
        </p:nvSpPr>
        <p:spPr bwMode="auto">
          <a:xfrm rot="2700000">
            <a:off x="1653695" y="3161911"/>
            <a:ext cx="152400" cy="73252"/>
          </a:xfrm>
          <a:prstGeom prst="rect">
            <a:avLst/>
          </a:prstGeom>
          <a:solidFill>
            <a:schemeClr val="bg1"/>
          </a:solidFill>
          <a:ln w="9525">
            <a:noFill/>
            <a:miter lim="800000"/>
            <a:headEnd/>
            <a:tailEnd/>
          </a:ln>
        </p:spPr>
        <p:txBody>
          <a:bodyPr wrap="none" anchor="ctr"/>
          <a:lstStyle/>
          <a:p>
            <a:endParaRPr lang="es-ES"/>
          </a:p>
        </p:txBody>
      </p:sp>
      <p:sp>
        <p:nvSpPr>
          <p:cNvPr id="959" name="Rectangle 893"/>
          <p:cNvSpPr>
            <a:spLocks noChangeArrowheads="1"/>
          </p:cNvSpPr>
          <p:nvPr/>
        </p:nvSpPr>
        <p:spPr bwMode="auto">
          <a:xfrm rot="2700000">
            <a:off x="1367944" y="3230968"/>
            <a:ext cx="152400" cy="73252"/>
          </a:xfrm>
          <a:prstGeom prst="rect">
            <a:avLst/>
          </a:prstGeom>
          <a:solidFill>
            <a:schemeClr val="bg1"/>
          </a:solidFill>
          <a:ln w="9525">
            <a:noFill/>
            <a:miter lim="800000"/>
            <a:headEnd/>
            <a:tailEnd/>
          </a:ln>
        </p:spPr>
        <p:txBody>
          <a:bodyPr wrap="none" anchor="ctr"/>
          <a:lstStyle/>
          <a:p>
            <a:endParaRPr lang="es-ES"/>
          </a:p>
        </p:txBody>
      </p:sp>
      <p:sp>
        <p:nvSpPr>
          <p:cNvPr id="960" name="Rectangle 893"/>
          <p:cNvSpPr>
            <a:spLocks noChangeArrowheads="1"/>
          </p:cNvSpPr>
          <p:nvPr/>
        </p:nvSpPr>
        <p:spPr bwMode="auto">
          <a:xfrm rot="2700000">
            <a:off x="3337306" y="4677058"/>
            <a:ext cx="152400" cy="73252"/>
          </a:xfrm>
          <a:prstGeom prst="rect">
            <a:avLst/>
          </a:prstGeom>
          <a:solidFill>
            <a:schemeClr val="bg1"/>
          </a:solidFill>
          <a:ln w="9525">
            <a:noFill/>
            <a:miter lim="800000"/>
            <a:headEnd/>
            <a:tailEnd/>
          </a:ln>
        </p:spPr>
        <p:txBody>
          <a:bodyPr wrap="none" anchor="ctr"/>
          <a:lstStyle/>
          <a:p>
            <a:endParaRPr lang="es-ES"/>
          </a:p>
        </p:txBody>
      </p:sp>
      <p:sp>
        <p:nvSpPr>
          <p:cNvPr id="961" name="Rectangle 893"/>
          <p:cNvSpPr>
            <a:spLocks noChangeArrowheads="1"/>
          </p:cNvSpPr>
          <p:nvPr/>
        </p:nvSpPr>
        <p:spPr bwMode="auto">
          <a:xfrm rot="2700000">
            <a:off x="3001549" y="4700871"/>
            <a:ext cx="152400" cy="73252"/>
          </a:xfrm>
          <a:prstGeom prst="rect">
            <a:avLst/>
          </a:prstGeom>
          <a:solidFill>
            <a:schemeClr val="bg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2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72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72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72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72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72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72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72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72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72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72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72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72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72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72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72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72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772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72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72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01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01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801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801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801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016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801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801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801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01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8016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8017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01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8017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8017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8017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01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8017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8017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8017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8017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8018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801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8018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8018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8018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7935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793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7942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77948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8025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8025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7726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7727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77727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7727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77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49" grpId="0" animBg="1"/>
      <p:bldP spid="777250" grpId="0" animBg="1"/>
      <p:bldP spid="777251" grpId="0" animBg="1"/>
      <p:bldP spid="777252" grpId="0" animBg="1"/>
      <p:bldP spid="777253" grpId="0" animBg="1"/>
      <p:bldP spid="777254" grpId="0" animBg="1"/>
      <p:bldP spid="777255" grpId="0" animBg="1"/>
      <p:bldP spid="777256" grpId="0" animBg="1"/>
      <p:bldP spid="777257" grpId="0" animBg="1"/>
      <p:bldP spid="777258" grpId="0" animBg="1"/>
      <p:bldP spid="777259" grpId="0" animBg="1"/>
      <p:bldP spid="777260" grpId="0" animBg="1"/>
      <p:bldP spid="777261" grpId="0" animBg="1"/>
      <p:bldP spid="777262" grpId="0" animBg="1"/>
      <p:bldP spid="777263" grpId="0" animBg="1"/>
      <p:bldP spid="777264" grpId="0" animBg="1"/>
      <p:bldP spid="777265" grpId="0"/>
      <p:bldP spid="777266" grpId="0"/>
      <p:bldP spid="777270" grpId="0"/>
      <p:bldP spid="777272" grpId="0"/>
      <p:bldP spid="777274" grpId="0"/>
      <p:bldP spid="780159" grpId="0" animBg="1"/>
      <p:bldP spid="780160" grpId="0" animBg="1"/>
      <p:bldP spid="780161" grpId="0" animBg="1"/>
      <p:bldP spid="780162" grpId="0" animBg="1"/>
      <p:bldP spid="780163" grpId="0" animBg="1"/>
      <p:bldP spid="780164" grpId="0" animBg="1"/>
      <p:bldP spid="780165" grpId="0" animBg="1"/>
      <p:bldP spid="780166" grpId="0" animBg="1"/>
      <p:bldP spid="780167" grpId="0" animBg="1"/>
      <p:bldP spid="780168" grpId="0" animBg="1"/>
      <p:bldP spid="780169" grpId="0" animBg="1"/>
      <p:bldP spid="780170" grpId="0" animBg="1"/>
      <p:bldP spid="780171" grpId="0" animBg="1"/>
      <p:bldP spid="780172" grpId="0" animBg="1"/>
      <p:bldP spid="780173" grpId="0" animBg="1"/>
      <p:bldP spid="780174" grpId="0" animBg="1"/>
      <p:bldP spid="780175" grpId="0" animBg="1"/>
      <p:bldP spid="780176" grpId="0" animBg="1"/>
      <p:bldP spid="780177" grpId="0" animBg="1"/>
      <p:bldP spid="780178" grpId="0" animBg="1"/>
      <p:bldP spid="780179" grpId="0" animBg="1"/>
      <p:bldP spid="780180" grpId="0" animBg="1"/>
      <p:bldP spid="780181" grpId="0" animBg="1"/>
      <p:bldP spid="780182" grpId="0" animBg="1"/>
      <p:bldP spid="780183" grpId="0" animBg="1"/>
      <p:bldP spid="780185" grpId="0" animBg="1"/>
      <p:bldP spid="777275" grpId="0" animBg="1"/>
      <p:bldP spid="777276" grpId="0" animBg="1"/>
      <p:bldP spid="780255" grpId="0" animBg="1"/>
      <p:bldP spid="780258" grpId="0" animBg="1"/>
      <p:bldP spid="777267" grpId="0" animBg="1"/>
      <p:bldP spid="7772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ADM STM-4"/>
          <p:cNvPicPr>
            <a:picLocks noChangeAspect="1" noChangeArrowheads="1"/>
          </p:cNvPicPr>
          <p:nvPr/>
        </p:nvPicPr>
        <p:blipFill>
          <a:blip r:embed="rId3" cstate="print"/>
          <a:srcRect/>
          <a:stretch>
            <a:fillRect/>
          </a:stretch>
        </p:blipFill>
        <p:spPr bwMode="auto">
          <a:xfrm>
            <a:off x="3000375" y="639763"/>
            <a:ext cx="3948113" cy="5922962"/>
          </a:xfrm>
          <a:prstGeom prst="rect">
            <a:avLst/>
          </a:prstGeom>
          <a:noFill/>
          <a:ln w="9525">
            <a:noFill/>
            <a:miter lim="800000"/>
            <a:headEnd/>
            <a:tailEnd/>
          </a:ln>
        </p:spPr>
      </p:pic>
      <p:sp>
        <p:nvSpPr>
          <p:cNvPr id="25604" name="Text Box 3"/>
          <p:cNvSpPr txBox="1">
            <a:spLocks noChangeArrowheads="1"/>
          </p:cNvSpPr>
          <p:nvPr/>
        </p:nvSpPr>
        <p:spPr bwMode="auto">
          <a:xfrm>
            <a:off x="1190625" y="44450"/>
            <a:ext cx="7197725" cy="579438"/>
          </a:xfrm>
          <a:prstGeom prst="rect">
            <a:avLst/>
          </a:prstGeom>
          <a:noFill/>
          <a:ln w="12700">
            <a:noFill/>
            <a:miter lim="800000"/>
            <a:headEnd/>
            <a:tailEnd/>
          </a:ln>
        </p:spPr>
        <p:txBody>
          <a:bodyPr wrap="none">
            <a:spAutoFit/>
          </a:bodyPr>
          <a:lstStyle/>
          <a:p>
            <a:pPr eaLnBrk="0" hangingPunct="0"/>
            <a:r>
              <a:rPr lang="es-ES" sz="3200"/>
              <a:t>Bastidor de un ADM STM-4 (622 Mb/s)</a:t>
            </a:r>
          </a:p>
        </p:txBody>
      </p:sp>
      <p:sp>
        <p:nvSpPr>
          <p:cNvPr id="25605" name="Text Box 4"/>
          <p:cNvSpPr txBox="1">
            <a:spLocks noChangeArrowheads="1"/>
          </p:cNvSpPr>
          <p:nvPr/>
        </p:nvSpPr>
        <p:spPr bwMode="auto">
          <a:xfrm>
            <a:off x="708025" y="5768975"/>
            <a:ext cx="1778000" cy="396875"/>
          </a:xfrm>
          <a:prstGeom prst="rect">
            <a:avLst/>
          </a:prstGeom>
          <a:noFill/>
          <a:ln w="12700">
            <a:noFill/>
            <a:miter lim="800000"/>
            <a:headEnd/>
            <a:tailEnd/>
          </a:ln>
        </p:spPr>
        <p:txBody>
          <a:bodyPr wrap="none">
            <a:spAutoFit/>
          </a:bodyPr>
          <a:lstStyle/>
          <a:p>
            <a:pPr eaLnBrk="0" hangingPunct="0"/>
            <a:r>
              <a:rPr lang="es-ES" sz="2000" b="1"/>
              <a:t>Baterías 48 V</a:t>
            </a:r>
          </a:p>
        </p:txBody>
      </p:sp>
      <p:sp>
        <p:nvSpPr>
          <p:cNvPr id="25606" name="Text Box 5"/>
          <p:cNvSpPr txBox="1">
            <a:spLocks noChangeArrowheads="1"/>
          </p:cNvSpPr>
          <p:nvPr/>
        </p:nvSpPr>
        <p:spPr bwMode="auto">
          <a:xfrm>
            <a:off x="558800" y="4478338"/>
            <a:ext cx="1878013" cy="1006475"/>
          </a:xfrm>
          <a:prstGeom prst="rect">
            <a:avLst/>
          </a:prstGeom>
          <a:noFill/>
          <a:ln w="12700">
            <a:noFill/>
            <a:miter lim="800000"/>
            <a:headEnd/>
            <a:tailEnd/>
          </a:ln>
        </p:spPr>
        <p:txBody>
          <a:bodyPr wrap="none">
            <a:spAutoFit/>
          </a:bodyPr>
          <a:lstStyle/>
          <a:p>
            <a:pPr algn="ctr" eaLnBrk="0" hangingPunct="0"/>
            <a:r>
              <a:rPr lang="es-ES" sz="2000" b="1"/>
              <a:t>Fuentes de</a:t>
            </a:r>
          </a:p>
          <a:p>
            <a:pPr algn="ctr" eaLnBrk="0" hangingPunct="0"/>
            <a:r>
              <a:rPr lang="es-ES" sz="2000" b="1"/>
              <a:t>Alimentación</a:t>
            </a:r>
          </a:p>
          <a:p>
            <a:pPr algn="ctr" eaLnBrk="0" hangingPunct="0"/>
            <a:r>
              <a:rPr lang="es-ES" sz="2000" b="1"/>
              <a:t>(redundantes)</a:t>
            </a:r>
          </a:p>
        </p:txBody>
      </p:sp>
      <p:sp>
        <p:nvSpPr>
          <p:cNvPr id="25607" name="Text Box 6"/>
          <p:cNvSpPr txBox="1">
            <a:spLocks noChangeArrowheads="1"/>
          </p:cNvSpPr>
          <p:nvPr/>
        </p:nvSpPr>
        <p:spPr bwMode="auto">
          <a:xfrm>
            <a:off x="831850" y="2820988"/>
            <a:ext cx="1568450" cy="701675"/>
          </a:xfrm>
          <a:prstGeom prst="rect">
            <a:avLst/>
          </a:prstGeom>
          <a:noFill/>
          <a:ln w="12700">
            <a:noFill/>
            <a:miter lim="800000"/>
            <a:headEnd/>
            <a:tailEnd/>
          </a:ln>
        </p:spPr>
        <p:txBody>
          <a:bodyPr wrap="none">
            <a:spAutoFit/>
          </a:bodyPr>
          <a:lstStyle/>
          <a:p>
            <a:pPr eaLnBrk="0" hangingPunct="0"/>
            <a:r>
              <a:rPr lang="es-ES" sz="2000" b="1"/>
              <a:t>Electrónica</a:t>
            </a:r>
          </a:p>
          <a:p>
            <a:pPr eaLnBrk="0" hangingPunct="0"/>
            <a:r>
              <a:rPr lang="es-ES" sz="2000" b="1"/>
              <a:t>redundante</a:t>
            </a:r>
          </a:p>
        </p:txBody>
      </p:sp>
      <p:sp>
        <p:nvSpPr>
          <p:cNvPr id="25608" name="Text Box 7"/>
          <p:cNvSpPr txBox="1">
            <a:spLocks noChangeArrowheads="1"/>
          </p:cNvSpPr>
          <p:nvPr/>
        </p:nvSpPr>
        <p:spPr bwMode="auto">
          <a:xfrm>
            <a:off x="250825" y="1231900"/>
            <a:ext cx="2257425" cy="701675"/>
          </a:xfrm>
          <a:prstGeom prst="rect">
            <a:avLst/>
          </a:prstGeom>
          <a:noFill/>
          <a:ln w="12700">
            <a:noFill/>
            <a:miter lim="800000"/>
            <a:headEnd/>
            <a:tailEnd/>
          </a:ln>
        </p:spPr>
        <p:txBody>
          <a:bodyPr wrap="none">
            <a:spAutoFit/>
          </a:bodyPr>
          <a:lstStyle/>
          <a:p>
            <a:pPr algn="ctr" eaLnBrk="0" hangingPunct="0"/>
            <a:r>
              <a:rPr lang="es-ES" sz="2000" b="1"/>
              <a:t>Entrada de fibras</a:t>
            </a:r>
          </a:p>
          <a:p>
            <a:pPr algn="ctr" eaLnBrk="0" hangingPunct="0"/>
            <a:r>
              <a:rPr lang="es-ES" sz="2000" b="1"/>
              <a:t>monomodo</a:t>
            </a:r>
          </a:p>
        </p:txBody>
      </p:sp>
      <p:sp>
        <p:nvSpPr>
          <p:cNvPr id="25609" name="Line 8"/>
          <p:cNvSpPr>
            <a:spLocks noChangeShapeType="1"/>
          </p:cNvSpPr>
          <p:nvPr/>
        </p:nvSpPr>
        <p:spPr bwMode="auto">
          <a:xfrm>
            <a:off x="2579688" y="5949950"/>
            <a:ext cx="2233612" cy="1588"/>
          </a:xfrm>
          <a:prstGeom prst="line">
            <a:avLst/>
          </a:prstGeom>
          <a:noFill/>
          <a:ln w="31750">
            <a:solidFill>
              <a:srgbClr val="FF0000"/>
            </a:solidFill>
            <a:round/>
            <a:headEnd/>
            <a:tailEnd type="triangle" w="med" len="med"/>
          </a:ln>
        </p:spPr>
        <p:txBody>
          <a:bodyPr/>
          <a:lstStyle/>
          <a:p>
            <a:endParaRPr lang="es-ES"/>
          </a:p>
        </p:txBody>
      </p:sp>
      <p:sp>
        <p:nvSpPr>
          <p:cNvPr id="25610" name="Line 9"/>
          <p:cNvSpPr>
            <a:spLocks noChangeShapeType="1"/>
          </p:cNvSpPr>
          <p:nvPr/>
        </p:nvSpPr>
        <p:spPr bwMode="auto">
          <a:xfrm>
            <a:off x="2579688" y="5013325"/>
            <a:ext cx="2449512" cy="3175"/>
          </a:xfrm>
          <a:prstGeom prst="line">
            <a:avLst/>
          </a:prstGeom>
          <a:noFill/>
          <a:ln w="31750">
            <a:solidFill>
              <a:srgbClr val="FF0000"/>
            </a:solidFill>
            <a:round/>
            <a:headEnd/>
            <a:tailEnd type="triangle" w="med" len="med"/>
          </a:ln>
        </p:spPr>
        <p:txBody>
          <a:bodyPr/>
          <a:lstStyle/>
          <a:p>
            <a:endParaRPr lang="es-ES"/>
          </a:p>
        </p:txBody>
      </p:sp>
      <p:sp>
        <p:nvSpPr>
          <p:cNvPr id="25611" name="Line 10"/>
          <p:cNvSpPr>
            <a:spLocks noChangeShapeType="1"/>
          </p:cNvSpPr>
          <p:nvPr/>
        </p:nvSpPr>
        <p:spPr bwMode="auto">
          <a:xfrm>
            <a:off x="2579688" y="3141663"/>
            <a:ext cx="1441450" cy="1587"/>
          </a:xfrm>
          <a:prstGeom prst="line">
            <a:avLst/>
          </a:prstGeom>
          <a:noFill/>
          <a:ln w="31750">
            <a:solidFill>
              <a:srgbClr val="FF0000"/>
            </a:solidFill>
            <a:round/>
            <a:headEnd/>
            <a:tailEnd type="triangle" w="med" len="med"/>
          </a:ln>
        </p:spPr>
        <p:txBody>
          <a:bodyPr/>
          <a:lstStyle/>
          <a:p>
            <a:endParaRPr lang="es-ES"/>
          </a:p>
        </p:txBody>
      </p:sp>
      <p:sp>
        <p:nvSpPr>
          <p:cNvPr id="25612" name="AutoShape 11"/>
          <p:cNvSpPr>
            <a:spLocks/>
          </p:cNvSpPr>
          <p:nvPr/>
        </p:nvSpPr>
        <p:spPr bwMode="auto">
          <a:xfrm>
            <a:off x="4092575" y="2351088"/>
            <a:ext cx="360363" cy="1512887"/>
          </a:xfrm>
          <a:prstGeom prst="leftBrace">
            <a:avLst>
              <a:gd name="adj1" fmla="val 34985"/>
              <a:gd name="adj2" fmla="val 50000"/>
            </a:avLst>
          </a:prstGeom>
          <a:noFill/>
          <a:ln w="31750">
            <a:solidFill>
              <a:srgbClr val="FF0000"/>
            </a:solidFill>
            <a:round/>
            <a:headEnd/>
            <a:tailEnd/>
          </a:ln>
        </p:spPr>
        <p:txBody>
          <a:bodyPr wrap="none" anchor="ctr"/>
          <a:lstStyle/>
          <a:p>
            <a:endParaRPr lang="es-ES"/>
          </a:p>
        </p:txBody>
      </p:sp>
      <p:sp>
        <p:nvSpPr>
          <p:cNvPr id="25613" name="Line 12"/>
          <p:cNvSpPr>
            <a:spLocks noChangeShapeType="1"/>
          </p:cNvSpPr>
          <p:nvPr/>
        </p:nvSpPr>
        <p:spPr bwMode="auto">
          <a:xfrm>
            <a:off x="2579688" y="1412875"/>
            <a:ext cx="1800225" cy="3175"/>
          </a:xfrm>
          <a:prstGeom prst="line">
            <a:avLst/>
          </a:prstGeom>
          <a:noFill/>
          <a:ln w="31750">
            <a:solidFill>
              <a:srgbClr val="FF0000"/>
            </a:solidFill>
            <a:round/>
            <a:headEnd/>
            <a:tailEnd type="triangle" w="med" len="med"/>
          </a:ln>
        </p:spPr>
        <p:txBody>
          <a:bodyPr/>
          <a:lstStyle/>
          <a:p>
            <a:endParaRPr lang="es-ES"/>
          </a:p>
        </p:txBody>
      </p:sp>
      <p:sp>
        <p:nvSpPr>
          <p:cNvPr id="25614" name="Line 13"/>
          <p:cNvSpPr>
            <a:spLocks noChangeShapeType="1"/>
          </p:cNvSpPr>
          <p:nvPr/>
        </p:nvSpPr>
        <p:spPr bwMode="auto">
          <a:xfrm>
            <a:off x="2579688" y="1557338"/>
            <a:ext cx="2160587" cy="793750"/>
          </a:xfrm>
          <a:prstGeom prst="line">
            <a:avLst/>
          </a:prstGeom>
          <a:noFill/>
          <a:ln w="31750">
            <a:solidFill>
              <a:srgbClr val="FF0000"/>
            </a:solidFill>
            <a:round/>
            <a:headEnd/>
            <a:tailEnd type="triangle" w="med" len="med"/>
          </a:ln>
        </p:spPr>
        <p:txBody>
          <a:bodyPr/>
          <a:lstStyle/>
          <a:p>
            <a:endParaRPr lang="es-ES"/>
          </a:p>
        </p:txBody>
      </p:sp>
      <p:sp>
        <p:nvSpPr>
          <p:cNvPr id="25615" name="Line 14"/>
          <p:cNvSpPr>
            <a:spLocks noChangeShapeType="1"/>
          </p:cNvSpPr>
          <p:nvPr/>
        </p:nvSpPr>
        <p:spPr bwMode="auto">
          <a:xfrm>
            <a:off x="2579688" y="1484313"/>
            <a:ext cx="2592387" cy="866775"/>
          </a:xfrm>
          <a:prstGeom prst="line">
            <a:avLst/>
          </a:prstGeom>
          <a:noFill/>
          <a:ln w="31750">
            <a:solidFill>
              <a:srgbClr val="FF0000"/>
            </a:solidFill>
            <a:round/>
            <a:headEnd/>
            <a:tailEnd type="triangle" w="med" len="med"/>
          </a:ln>
        </p:spPr>
        <p:txBody>
          <a:bodyPr/>
          <a:lstStyle/>
          <a:p>
            <a:endParaRPr lang="es-ES"/>
          </a:p>
        </p:txBody>
      </p:sp>
      <p:sp>
        <p:nvSpPr>
          <p:cNvPr id="19" name="1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24</a:t>
            </a:fld>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ADM STM-1 (detalle) recorte definitivo"/>
          <p:cNvPicPr>
            <a:picLocks noChangeAspect="1" noChangeArrowheads="1"/>
          </p:cNvPicPr>
          <p:nvPr/>
        </p:nvPicPr>
        <p:blipFill>
          <a:blip r:embed="rId3" cstate="print"/>
          <a:srcRect/>
          <a:stretch>
            <a:fillRect/>
          </a:stretch>
        </p:blipFill>
        <p:spPr bwMode="auto">
          <a:xfrm>
            <a:off x="3419475" y="552450"/>
            <a:ext cx="4581525" cy="6048375"/>
          </a:xfrm>
          <a:prstGeom prst="rect">
            <a:avLst/>
          </a:prstGeom>
          <a:noFill/>
          <a:ln w="9525">
            <a:noFill/>
            <a:miter lim="800000"/>
            <a:headEnd/>
            <a:tailEnd/>
          </a:ln>
        </p:spPr>
      </p:pic>
      <p:sp>
        <p:nvSpPr>
          <p:cNvPr id="26628" name="Text Box 3"/>
          <p:cNvSpPr txBox="1">
            <a:spLocks noChangeArrowheads="1"/>
          </p:cNvSpPr>
          <p:nvPr/>
        </p:nvSpPr>
        <p:spPr bwMode="auto">
          <a:xfrm>
            <a:off x="979488" y="-26988"/>
            <a:ext cx="6545262" cy="579438"/>
          </a:xfrm>
          <a:prstGeom prst="rect">
            <a:avLst/>
          </a:prstGeom>
          <a:noFill/>
          <a:ln w="12700">
            <a:noFill/>
            <a:miter lim="800000"/>
            <a:headEnd/>
            <a:tailEnd/>
          </a:ln>
        </p:spPr>
        <p:txBody>
          <a:bodyPr wrap="none">
            <a:spAutoFit/>
          </a:bodyPr>
          <a:lstStyle/>
          <a:p>
            <a:pPr eaLnBrk="0" hangingPunct="0"/>
            <a:r>
              <a:rPr lang="es-ES" sz="3200"/>
              <a:t>Detalle de un ADM STM-1 en anillo</a:t>
            </a:r>
          </a:p>
        </p:txBody>
      </p:sp>
      <p:sp>
        <p:nvSpPr>
          <p:cNvPr id="26629" name="Text Box 4"/>
          <p:cNvSpPr txBox="1">
            <a:spLocks noChangeArrowheads="1"/>
          </p:cNvSpPr>
          <p:nvPr/>
        </p:nvSpPr>
        <p:spPr bwMode="auto">
          <a:xfrm>
            <a:off x="2452688" y="2517775"/>
            <a:ext cx="463550" cy="366713"/>
          </a:xfrm>
          <a:prstGeom prst="rect">
            <a:avLst/>
          </a:prstGeom>
          <a:noFill/>
          <a:ln w="12700">
            <a:noFill/>
            <a:miter lim="800000"/>
            <a:headEnd/>
            <a:tailEnd/>
          </a:ln>
        </p:spPr>
        <p:txBody>
          <a:bodyPr wrap="none">
            <a:spAutoFit/>
          </a:bodyPr>
          <a:lstStyle/>
          <a:p>
            <a:pPr eaLnBrk="0" hangingPunct="0"/>
            <a:r>
              <a:rPr lang="es-ES" sz="1800"/>
              <a:t>Rx</a:t>
            </a:r>
          </a:p>
        </p:txBody>
      </p:sp>
      <p:sp>
        <p:nvSpPr>
          <p:cNvPr id="26630" name="Text Box 5"/>
          <p:cNvSpPr txBox="1">
            <a:spLocks noChangeArrowheads="1"/>
          </p:cNvSpPr>
          <p:nvPr/>
        </p:nvSpPr>
        <p:spPr bwMode="auto">
          <a:xfrm>
            <a:off x="2478088" y="3144838"/>
            <a:ext cx="438150" cy="366712"/>
          </a:xfrm>
          <a:prstGeom prst="rect">
            <a:avLst/>
          </a:prstGeom>
          <a:noFill/>
          <a:ln w="12700">
            <a:noFill/>
            <a:miter lim="800000"/>
            <a:headEnd/>
            <a:tailEnd/>
          </a:ln>
        </p:spPr>
        <p:txBody>
          <a:bodyPr wrap="none">
            <a:spAutoFit/>
          </a:bodyPr>
          <a:lstStyle/>
          <a:p>
            <a:pPr eaLnBrk="0" hangingPunct="0"/>
            <a:r>
              <a:rPr lang="es-ES" sz="1800"/>
              <a:t>Tx</a:t>
            </a:r>
          </a:p>
        </p:txBody>
      </p:sp>
      <p:sp>
        <p:nvSpPr>
          <p:cNvPr id="26631" name="Text Box 6"/>
          <p:cNvSpPr txBox="1">
            <a:spLocks noChangeArrowheads="1"/>
          </p:cNvSpPr>
          <p:nvPr/>
        </p:nvSpPr>
        <p:spPr bwMode="auto">
          <a:xfrm>
            <a:off x="657225" y="2609850"/>
            <a:ext cx="1322388" cy="822325"/>
          </a:xfrm>
          <a:prstGeom prst="rect">
            <a:avLst/>
          </a:prstGeom>
          <a:noFill/>
          <a:ln w="12700">
            <a:noFill/>
            <a:miter lim="800000"/>
            <a:headEnd/>
            <a:tailEnd/>
          </a:ln>
        </p:spPr>
        <p:txBody>
          <a:bodyPr wrap="none">
            <a:spAutoFit/>
          </a:bodyPr>
          <a:lstStyle/>
          <a:p>
            <a:pPr algn="ctr" eaLnBrk="0" hangingPunct="0"/>
            <a:r>
              <a:rPr lang="es-ES" sz="2400"/>
              <a:t>Anillo</a:t>
            </a:r>
          </a:p>
          <a:p>
            <a:pPr algn="ctr" eaLnBrk="0" hangingPunct="0"/>
            <a:r>
              <a:rPr lang="es-ES" sz="2400"/>
              <a:t>principal</a:t>
            </a:r>
          </a:p>
        </p:txBody>
      </p:sp>
      <p:sp>
        <p:nvSpPr>
          <p:cNvPr id="26632" name="Line 7"/>
          <p:cNvSpPr>
            <a:spLocks noChangeShapeType="1"/>
          </p:cNvSpPr>
          <p:nvPr/>
        </p:nvSpPr>
        <p:spPr bwMode="auto">
          <a:xfrm>
            <a:off x="2916238" y="2711450"/>
            <a:ext cx="1511300" cy="0"/>
          </a:xfrm>
          <a:prstGeom prst="line">
            <a:avLst/>
          </a:prstGeom>
          <a:noFill/>
          <a:ln w="31750">
            <a:solidFill>
              <a:srgbClr val="FF0000"/>
            </a:solidFill>
            <a:round/>
            <a:headEnd/>
            <a:tailEnd type="triangle" w="med" len="med"/>
          </a:ln>
        </p:spPr>
        <p:txBody>
          <a:bodyPr/>
          <a:lstStyle/>
          <a:p>
            <a:endParaRPr lang="es-ES"/>
          </a:p>
        </p:txBody>
      </p:sp>
      <p:sp>
        <p:nvSpPr>
          <p:cNvPr id="26633" name="Line 8"/>
          <p:cNvSpPr>
            <a:spLocks noChangeShapeType="1"/>
          </p:cNvSpPr>
          <p:nvPr/>
        </p:nvSpPr>
        <p:spPr bwMode="auto">
          <a:xfrm>
            <a:off x="2916238" y="3360738"/>
            <a:ext cx="1511300" cy="0"/>
          </a:xfrm>
          <a:prstGeom prst="line">
            <a:avLst/>
          </a:prstGeom>
          <a:noFill/>
          <a:ln w="31750">
            <a:solidFill>
              <a:srgbClr val="FF0000"/>
            </a:solidFill>
            <a:round/>
            <a:headEnd/>
            <a:tailEnd type="triangle" w="med" len="med"/>
          </a:ln>
        </p:spPr>
        <p:txBody>
          <a:bodyPr/>
          <a:lstStyle/>
          <a:p>
            <a:endParaRPr lang="es-ES"/>
          </a:p>
        </p:txBody>
      </p:sp>
      <p:sp>
        <p:nvSpPr>
          <p:cNvPr id="26634" name="Text Box 9"/>
          <p:cNvSpPr txBox="1">
            <a:spLocks noChangeArrowheads="1"/>
          </p:cNvSpPr>
          <p:nvPr/>
        </p:nvSpPr>
        <p:spPr bwMode="auto">
          <a:xfrm>
            <a:off x="2452688" y="4289425"/>
            <a:ext cx="463550" cy="366713"/>
          </a:xfrm>
          <a:prstGeom prst="rect">
            <a:avLst/>
          </a:prstGeom>
          <a:noFill/>
          <a:ln w="12700">
            <a:noFill/>
            <a:miter lim="800000"/>
            <a:headEnd/>
            <a:tailEnd/>
          </a:ln>
        </p:spPr>
        <p:txBody>
          <a:bodyPr wrap="none">
            <a:spAutoFit/>
          </a:bodyPr>
          <a:lstStyle/>
          <a:p>
            <a:pPr eaLnBrk="0" hangingPunct="0"/>
            <a:r>
              <a:rPr lang="es-ES" sz="1800"/>
              <a:t>Rx</a:t>
            </a:r>
          </a:p>
        </p:txBody>
      </p:sp>
      <p:sp>
        <p:nvSpPr>
          <p:cNvPr id="26635" name="Text Box 10"/>
          <p:cNvSpPr txBox="1">
            <a:spLocks noChangeArrowheads="1"/>
          </p:cNvSpPr>
          <p:nvPr/>
        </p:nvSpPr>
        <p:spPr bwMode="auto">
          <a:xfrm>
            <a:off x="2478088" y="4865688"/>
            <a:ext cx="438150" cy="366712"/>
          </a:xfrm>
          <a:prstGeom prst="rect">
            <a:avLst/>
          </a:prstGeom>
          <a:noFill/>
          <a:ln w="12700">
            <a:noFill/>
            <a:miter lim="800000"/>
            <a:headEnd/>
            <a:tailEnd/>
          </a:ln>
        </p:spPr>
        <p:txBody>
          <a:bodyPr wrap="none">
            <a:spAutoFit/>
          </a:bodyPr>
          <a:lstStyle/>
          <a:p>
            <a:pPr eaLnBrk="0" hangingPunct="0"/>
            <a:r>
              <a:rPr lang="es-ES" sz="1800"/>
              <a:t>Tx</a:t>
            </a:r>
          </a:p>
        </p:txBody>
      </p:sp>
      <p:sp>
        <p:nvSpPr>
          <p:cNvPr id="26636" name="Line 11"/>
          <p:cNvSpPr>
            <a:spLocks noChangeShapeType="1"/>
          </p:cNvSpPr>
          <p:nvPr/>
        </p:nvSpPr>
        <p:spPr bwMode="auto">
          <a:xfrm>
            <a:off x="2916238" y="4483100"/>
            <a:ext cx="1511300" cy="0"/>
          </a:xfrm>
          <a:prstGeom prst="line">
            <a:avLst/>
          </a:prstGeom>
          <a:noFill/>
          <a:ln w="31750">
            <a:solidFill>
              <a:srgbClr val="FF0000"/>
            </a:solidFill>
            <a:round/>
            <a:headEnd/>
            <a:tailEnd type="triangle" w="med" len="med"/>
          </a:ln>
        </p:spPr>
        <p:txBody>
          <a:bodyPr/>
          <a:lstStyle/>
          <a:p>
            <a:endParaRPr lang="es-ES"/>
          </a:p>
        </p:txBody>
      </p:sp>
      <p:sp>
        <p:nvSpPr>
          <p:cNvPr id="26637" name="Line 12"/>
          <p:cNvSpPr>
            <a:spLocks noChangeShapeType="1"/>
          </p:cNvSpPr>
          <p:nvPr/>
        </p:nvSpPr>
        <p:spPr bwMode="auto">
          <a:xfrm>
            <a:off x="2916238" y="5081588"/>
            <a:ext cx="1511300" cy="0"/>
          </a:xfrm>
          <a:prstGeom prst="line">
            <a:avLst/>
          </a:prstGeom>
          <a:noFill/>
          <a:ln w="31750">
            <a:solidFill>
              <a:srgbClr val="FF0000"/>
            </a:solidFill>
            <a:round/>
            <a:headEnd/>
            <a:tailEnd type="triangle" w="med" len="med"/>
          </a:ln>
        </p:spPr>
        <p:txBody>
          <a:bodyPr/>
          <a:lstStyle/>
          <a:p>
            <a:endParaRPr lang="es-ES"/>
          </a:p>
        </p:txBody>
      </p:sp>
      <p:sp>
        <p:nvSpPr>
          <p:cNvPr id="26638" name="Text Box 13"/>
          <p:cNvSpPr txBox="1">
            <a:spLocks noChangeArrowheads="1"/>
          </p:cNvSpPr>
          <p:nvPr/>
        </p:nvSpPr>
        <p:spPr bwMode="auto">
          <a:xfrm>
            <a:off x="622300" y="4295775"/>
            <a:ext cx="1357313" cy="822325"/>
          </a:xfrm>
          <a:prstGeom prst="rect">
            <a:avLst/>
          </a:prstGeom>
          <a:noFill/>
          <a:ln w="12700">
            <a:noFill/>
            <a:miter lim="800000"/>
            <a:headEnd/>
            <a:tailEnd/>
          </a:ln>
        </p:spPr>
        <p:txBody>
          <a:bodyPr wrap="none">
            <a:spAutoFit/>
          </a:bodyPr>
          <a:lstStyle/>
          <a:p>
            <a:pPr algn="ctr" eaLnBrk="0" hangingPunct="0"/>
            <a:r>
              <a:rPr lang="es-ES" sz="2400"/>
              <a:t>Anillo de</a:t>
            </a:r>
          </a:p>
          <a:p>
            <a:pPr algn="ctr" eaLnBrk="0" hangingPunct="0"/>
            <a:r>
              <a:rPr lang="es-ES" sz="2400"/>
              <a:t>respaldo</a:t>
            </a:r>
          </a:p>
        </p:txBody>
      </p:sp>
      <p:sp>
        <p:nvSpPr>
          <p:cNvPr id="26639" name="AutoShape 14"/>
          <p:cNvSpPr>
            <a:spLocks/>
          </p:cNvSpPr>
          <p:nvPr/>
        </p:nvSpPr>
        <p:spPr bwMode="auto">
          <a:xfrm>
            <a:off x="2195513" y="4224338"/>
            <a:ext cx="288925" cy="1008062"/>
          </a:xfrm>
          <a:prstGeom prst="leftBrace">
            <a:avLst>
              <a:gd name="adj1" fmla="val 29075"/>
              <a:gd name="adj2" fmla="val 50000"/>
            </a:avLst>
          </a:prstGeom>
          <a:noFill/>
          <a:ln w="12700">
            <a:solidFill>
              <a:schemeClr val="tx1"/>
            </a:solidFill>
            <a:round/>
            <a:headEnd/>
            <a:tailEnd/>
          </a:ln>
        </p:spPr>
        <p:txBody>
          <a:bodyPr wrap="none" anchor="ctr"/>
          <a:lstStyle/>
          <a:p>
            <a:endParaRPr lang="es-ES"/>
          </a:p>
        </p:txBody>
      </p:sp>
      <p:sp>
        <p:nvSpPr>
          <p:cNvPr id="26640" name="AutoShape 15"/>
          <p:cNvSpPr>
            <a:spLocks/>
          </p:cNvSpPr>
          <p:nvPr/>
        </p:nvSpPr>
        <p:spPr bwMode="auto">
          <a:xfrm>
            <a:off x="2195513" y="2495550"/>
            <a:ext cx="288925" cy="1008063"/>
          </a:xfrm>
          <a:prstGeom prst="leftBrace">
            <a:avLst>
              <a:gd name="adj1" fmla="val 29075"/>
              <a:gd name="adj2" fmla="val 50000"/>
            </a:avLst>
          </a:prstGeom>
          <a:noFill/>
          <a:ln w="12700">
            <a:solidFill>
              <a:schemeClr val="tx1"/>
            </a:solidFill>
            <a:round/>
            <a:headEnd/>
            <a:tailEnd/>
          </a:ln>
        </p:spPr>
        <p:txBody>
          <a:bodyPr wrap="none" anchor="ctr"/>
          <a:lstStyle/>
          <a:p>
            <a:endParaRPr lang="es-ES"/>
          </a:p>
        </p:txBody>
      </p:sp>
      <p:sp>
        <p:nvSpPr>
          <p:cNvPr id="26641" name="Text Box 16"/>
          <p:cNvSpPr txBox="1">
            <a:spLocks noChangeArrowheads="1"/>
          </p:cNvSpPr>
          <p:nvPr/>
        </p:nvSpPr>
        <p:spPr bwMode="auto">
          <a:xfrm>
            <a:off x="323850" y="5519738"/>
            <a:ext cx="2533650" cy="366712"/>
          </a:xfrm>
          <a:prstGeom prst="rect">
            <a:avLst/>
          </a:prstGeom>
          <a:noFill/>
          <a:ln w="12700">
            <a:noFill/>
            <a:miter lim="800000"/>
            <a:headEnd/>
            <a:tailEnd/>
          </a:ln>
        </p:spPr>
        <p:txBody>
          <a:bodyPr wrap="none">
            <a:spAutoFit/>
          </a:bodyPr>
          <a:lstStyle/>
          <a:p>
            <a:pPr algn="ctr" eaLnBrk="0" hangingPunct="0"/>
            <a:r>
              <a:rPr lang="es-ES" sz="1800"/>
              <a:t>Tarjeta STM-1 primaria</a:t>
            </a:r>
          </a:p>
        </p:txBody>
      </p:sp>
      <p:sp>
        <p:nvSpPr>
          <p:cNvPr id="26642" name="Text Box 17"/>
          <p:cNvSpPr txBox="1">
            <a:spLocks noChangeArrowheads="1"/>
          </p:cNvSpPr>
          <p:nvPr/>
        </p:nvSpPr>
        <p:spPr bwMode="auto">
          <a:xfrm>
            <a:off x="123825" y="6018213"/>
            <a:ext cx="2787650" cy="366712"/>
          </a:xfrm>
          <a:prstGeom prst="rect">
            <a:avLst/>
          </a:prstGeom>
          <a:noFill/>
          <a:ln w="12700">
            <a:noFill/>
            <a:miter lim="800000"/>
            <a:headEnd/>
            <a:tailEnd/>
          </a:ln>
        </p:spPr>
        <p:txBody>
          <a:bodyPr wrap="none">
            <a:spAutoFit/>
          </a:bodyPr>
          <a:lstStyle/>
          <a:p>
            <a:pPr algn="ctr" eaLnBrk="0" hangingPunct="0"/>
            <a:r>
              <a:rPr lang="es-ES" sz="1800"/>
              <a:t>Tarjeta STM-1 de reserva</a:t>
            </a:r>
          </a:p>
        </p:txBody>
      </p:sp>
      <p:sp>
        <p:nvSpPr>
          <p:cNvPr id="26643" name="Line 18"/>
          <p:cNvSpPr>
            <a:spLocks noChangeShapeType="1"/>
          </p:cNvSpPr>
          <p:nvPr/>
        </p:nvSpPr>
        <p:spPr bwMode="auto">
          <a:xfrm>
            <a:off x="2916238" y="5664200"/>
            <a:ext cx="2087562" cy="0"/>
          </a:xfrm>
          <a:prstGeom prst="line">
            <a:avLst/>
          </a:prstGeom>
          <a:noFill/>
          <a:ln w="31750">
            <a:solidFill>
              <a:srgbClr val="FF0000"/>
            </a:solidFill>
            <a:round/>
            <a:headEnd/>
            <a:tailEnd type="triangle" w="med" len="med"/>
          </a:ln>
        </p:spPr>
        <p:txBody>
          <a:bodyPr/>
          <a:lstStyle/>
          <a:p>
            <a:endParaRPr lang="es-ES"/>
          </a:p>
        </p:txBody>
      </p:sp>
      <p:sp>
        <p:nvSpPr>
          <p:cNvPr id="26644" name="Line 19"/>
          <p:cNvSpPr>
            <a:spLocks noChangeShapeType="1"/>
          </p:cNvSpPr>
          <p:nvPr/>
        </p:nvSpPr>
        <p:spPr bwMode="auto">
          <a:xfrm>
            <a:off x="2916238" y="6169025"/>
            <a:ext cx="2663825" cy="0"/>
          </a:xfrm>
          <a:prstGeom prst="line">
            <a:avLst/>
          </a:prstGeom>
          <a:noFill/>
          <a:ln w="31750">
            <a:solidFill>
              <a:srgbClr val="FF0000"/>
            </a:solidFill>
            <a:round/>
            <a:headEnd/>
            <a:tailEnd type="triangle" w="med" len="med"/>
          </a:ln>
        </p:spPr>
        <p:txBody>
          <a:bodyPr/>
          <a:lstStyle/>
          <a:p>
            <a:endParaRPr lang="es-ES"/>
          </a:p>
        </p:txBody>
      </p:sp>
      <p:sp>
        <p:nvSpPr>
          <p:cNvPr id="24" name="23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25</a:t>
            </a:fld>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Oval 127"/>
          <p:cNvSpPr>
            <a:spLocks noChangeArrowheads="1"/>
          </p:cNvSpPr>
          <p:nvPr/>
        </p:nvSpPr>
        <p:spPr bwMode="auto">
          <a:xfrm>
            <a:off x="1404938" y="1989138"/>
            <a:ext cx="3095625" cy="3095625"/>
          </a:xfrm>
          <a:prstGeom prst="ellipse">
            <a:avLst/>
          </a:prstGeom>
          <a:noFill/>
          <a:ln w="38100" cmpd="dbl">
            <a:solidFill>
              <a:schemeClr val="tx1"/>
            </a:solidFill>
            <a:round/>
            <a:headEnd/>
            <a:tailEnd/>
          </a:ln>
        </p:spPr>
        <p:txBody>
          <a:bodyPr wrap="none" anchor="ctr"/>
          <a:lstStyle/>
          <a:p>
            <a:endParaRPr lang="es-ES"/>
          </a:p>
        </p:txBody>
      </p:sp>
      <p:sp>
        <p:nvSpPr>
          <p:cNvPr id="27652" name="Oval 128"/>
          <p:cNvSpPr>
            <a:spLocks noChangeArrowheads="1"/>
          </p:cNvSpPr>
          <p:nvPr/>
        </p:nvSpPr>
        <p:spPr bwMode="auto">
          <a:xfrm>
            <a:off x="4645025" y="1989138"/>
            <a:ext cx="3095625" cy="3095625"/>
          </a:xfrm>
          <a:prstGeom prst="ellipse">
            <a:avLst/>
          </a:prstGeom>
          <a:noFill/>
          <a:ln w="38100" cmpd="dbl">
            <a:solidFill>
              <a:schemeClr val="tx1"/>
            </a:solidFill>
            <a:round/>
            <a:headEnd/>
            <a:tailEnd/>
          </a:ln>
        </p:spPr>
        <p:txBody>
          <a:bodyPr wrap="none" anchor="ctr"/>
          <a:lstStyle/>
          <a:p>
            <a:endParaRPr lang="es-ES"/>
          </a:p>
        </p:txBody>
      </p:sp>
      <p:sp>
        <p:nvSpPr>
          <p:cNvPr id="27653" name="Text Box 2"/>
          <p:cNvSpPr txBox="1">
            <a:spLocks noChangeArrowheads="1"/>
          </p:cNvSpPr>
          <p:nvPr/>
        </p:nvSpPr>
        <p:spPr bwMode="auto">
          <a:xfrm>
            <a:off x="219075" y="212725"/>
            <a:ext cx="8601075" cy="488950"/>
          </a:xfrm>
          <a:prstGeom prst="rect">
            <a:avLst/>
          </a:prstGeom>
          <a:noFill/>
          <a:ln w="12700">
            <a:noFill/>
            <a:miter lim="800000"/>
            <a:headEnd/>
            <a:tailEnd/>
          </a:ln>
        </p:spPr>
        <p:txBody>
          <a:bodyPr wrap="none">
            <a:spAutoFit/>
          </a:bodyPr>
          <a:lstStyle/>
          <a:p>
            <a:pPr eaLnBrk="0" hangingPunct="0"/>
            <a:r>
              <a:rPr lang="es-ES_tradnl" sz="2600"/>
              <a:t>Dos anillos interconectados con un Digital Cross Connect</a:t>
            </a:r>
            <a:endParaRPr lang="es-ES" sz="2600"/>
          </a:p>
        </p:txBody>
      </p:sp>
      <p:pic>
        <p:nvPicPr>
          <p:cNvPr id="27654" name="Picture 61" descr="ADM"/>
          <p:cNvPicPr>
            <a:picLocks noChangeAspect="1" noChangeArrowheads="1"/>
          </p:cNvPicPr>
          <p:nvPr/>
        </p:nvPicPr>
        <p:blipFill>
          <a:blip r:embed="rId3" cstate="print"/>
          <a:srcRect/>
          <a:stretch>
            <a:fillRect/>
          </a:stretch>
        </p:blipFill>
        <p:spPr bwMode="auto">
          <a:xfrm>
            <a:off x="2732088" y="1601788"/>
            <a:ext cx="950912" cy="539750"/>
          </a:xfrm>
          <a:prstGeom prst="rect">
            <a:avLst/>
          </a:prstGeom>
          <a:noFill/>
          <a:ln w="9525">
            <a:noFill/>
            <a:miter lim="800000"/>
            <a:headEnd/>
            <a:tailEnd/>
          </a:ln>
        </p:spPr>
      </p:pic>
      <p:pic>
        <p:nvPicPr>
          <p:cNvPr id="27655" name="Picture 62" descr="ADM"/>
          <p:cNvPicPr>
            <a:picLocks noChangeAspect="1" noChangeArrowheads="1"/>
          </p:cNvPicPr>
          <p:nvPr/>
        </p:nvPicPr>
        <p:blipFill>
          <a:blip r:embed="rId3" cstate="print"/>
          <a:srcRect/>
          <a:stretch>
            <a:fillRect/>
          </a:stretch>
        </p:blipFill>
        <p:spPr bwMode="auto">
          <a:xfrm>
            <a:off x="5816600" y="4883150"/>
            <a:ext cx="950913" cy="539750"/>
          </a:xfrm>
          <a:prstGeom prst="rect">
            <a:avLst/>
          </a:prstGeom>
          <a:noFill/>
          <a:ln w="9525">
            <a:noFill/>
            <a:miter lim="800000"/>
            <a:headEnd/>
            <a:tailEnd/>
          </a:ln>
        </p:spPr>
      </p:pic>
      <p:pic>
        <p:nvPicPr>
          <p:cNvPr id="27656" name="Picture 63" descr="ADM"/>
          <p:cNvPicPr>
            <a:picLocks noChangeAspect="1" noChangeArrowheads="1"/>
          </p:cNvPicPr>
          <p:nvPr/>
        </p:nvPicPr>
        <p:blipFill>
          <a:blip r:embed="rId3" cstate="print"/>
          <a:srcRect/>
          <a:stretch>
            <a:fillRect/>
          </a:stretch>
        </p:blipFill>
        <p:spPr bwMode="auto">
          <a:xfrm>
            <a:off x="6897688" y="3260725"/>
            <a:ext cx="950912" cy="539750"/>
          </a:xfrm>
          <a:prstGeom prst="rect">
            <a:avLst/>
          </a:prstGeom>
          <a:noFill/>
          <a:ln w="9525">
            <a:noFill/>
            <a:miter lim="800000"/>
            <a:headEnd/>
            <a:tailEnd/>
          </a:ln>
        </p:spPr>
      </p:pic>
      <p:pic>
        <p:nvPicPr>
          <p:cNvPr id="27657" name="Picture 64" descr="ADM"/>
          <p:cNvPicPr>
            <a:picLocks noChangeAspect="1" noChangeArrowheads="1"/>
          </p:cNvPicPr>
          <p:nvPr/>
        </p:nvPicPr>
        <p:blipFill>
          <a:blip r:embed="rId3" cstate="print"/>
          <a:srcRect/>
          <a:stretch>
            <a:fillRect/>
          </a:stretch>
        </p:blipFill>
        <p:spPr bwMode="auto">
          <a:xfrm>
            <a:off x="5943600" y="1601788"/>
            <a:ext cx="950913" cy="539750"/>
          </a:xfrm>
          <a:prstGeom prst="rect">
            <a:avLst/>
          </a:prstGeom>
          <a:noFill/>
          <a:ln w="9525">
            <a:noFill/>
            <a:miter lim="800000"/>
            <a:headEnd/>
            <a:tailEnd/>
          </a:ln>
        </p:spPr>
      </p:pic>
      <p:pic>
        <p:nvPicPr>
          <p:cNvPr id="27658" name="Picture 65" descr="ADM"/>
          <p:cNvPicPr>
            <a:picLocks noChangeAspect="1" noChangeArrowheads="1"/>
          </p:cNvPicPr>
          <p:nvPr/>
        </p:nvPicPr>
        <p:blipFill>
          <a:blip r:embed="rId3" cstate="print"/>
          <a:srcRect/>
          <a:stretch>
            <a:fillRect/>
          </a:stretch>
        </p:blipFill>
        <p:spPr bwMode="auto">
          <a:xfrm>
            <a:off x="1219200" y="3282950"/>
            <a:ext cx="950913" cy="539750"/>
          </a:xfrm>
          <a:prstGeom prst="rect">
            <a:avLst/>
          </a:prstGeom>
          <a:noFill/>
          <a:ln w="9525">
            <a:noFill/>
            <a:miter lim="800000"/>
            <a:headEnd/>
            <a:tailEnd/>
          </a:ln>
        </p:spPr>
      </p:pic>
      <p:pic>
        <p:nvPicPr>
          <p:cNvPr id="27659" name="Picture 67" descr="ADM"/>
          <p:cNvPicPr>
            <a:picLocks noChangeAspect="1" noChangeArrowheads="1"/>
          </p:cNvPicPr>
          <p:nvPr/>
        </p:nvPicPr>
        <p:blipFill>
          <a:blip r:embed="rId3" cstate="print"/>
          <a:srcRect/>
          <a:stretch>
            <a:fillRect/>
          </a:stretch>
        </p:blipFill>
        <p:spPr bwMode="auto">
          <a:xfrm>
            <a:off x="2400300" y="4806950"/>
            <a:ext cx="950913" cy="539750"/>
          </a:xfrm>
          <a:prstGeom prst="rect">
            <a:avLst/>
          </a:prstGeom>
          <a:noFill/>
          <a:ln w="9525">
            <a:noFill/>
            <a:miter lim="800000"/>
            <a:headEnd/>
            <a:tailEnd/>
          </a:ln>
        </p:spPr>
      </p:pic>
      <p:pic>
        <p:nvPicPr>
          <p:cNvPr id="27660" name="Picture 68" descr="DigXConn"/>
          <p:cNvPicPr>
            <a:picLocks noChangeAspect="1" noChangeArrowheads="1"/>
          </p:cNvPicPr>
          <p:nvPr/>
        </p:nvPicPr>
        <p:blipFill>
          <a:blip r:embed="rId4" cstate="print"/>
          <a:srcRect/>
          <a:stretch>
            <a:fillRect/>
          </a:stretch>
        </p:blipFill>
        <p:spPr bwMode="auto">
          <a:xfrm>
            <a:off x="4191000" y="3100388"/>
            <a:ext cx="895350" cy="881062"/>
          </a:xfrm>
          <a:prstGeom prst="rect">
            <a:avLst/>
          </a:prstGeom>
          <a:noFill/>
          <a:ln w="9525">
            <a:noFill/>
            <a:miter lim="800000"/>
            <a:headEnd/>
            <a:tailEnd/>
          </a:ln>
        </p:spPr>
      </p:pic>
      <p:sp>
        <p:nvSpPr>
          <p:cNvPr id="27661" name="Line 69"/>
          <p:cNvSpPr>
            <a:spLocks noChangeShapeType="1"/>
          </p:cNvSpPr>
          <p:nvPr/>
        </p:nvSpPr>
        <p:spPr bwMode="auto">
          <a:xfrm rot="18900000" flipH="1">
            <a:off x="3821907" y="1934369"/>
            <a:ext cx="63500" cy="1385887"/>
          </a:xfrm>
          <a:prstGeom prst="line">
            <a:avLst/>
          </a:prstGeom>
          <a:noFill/>
          <a:ln w="50800">
            <a:solidFill>
              <a:srgbClr val="FF0000"/>
            </a:solidFill>
            <a:round/>
            <a:headEnd type="none" w="sm" len="med"/>
            <a:tailEnd type="triangle" w="sm" len="med"/>
          </a:ln>
        </p:spPr>
        <p:txBody>
          <a:bodyPr/>
          <a:lstStyle/>
          <a:p>
            <a:endParaRPr lang="es-ES"/>
          </a:p>
        </p:txBody>
      </p:sp>
      <p:sp>
        <p:nvSpPr>
          <p:cNvPr id="27662" name="Line 71"/>
          <p:cNvSpPr>
            <a:spLocks noChangeShapeType="1"/>
          </p:cNvSpPr>
          <p:nvPr/>
        </p:nvSpPr>
        <p:spPr bwMode="auto">
          <a:xfrm rot="-2700000">
            <a:off x="2921000" y="4362450"/>
            <a:ext cx="1455738" cy="103188"/>
          </a:xfrm>
          <a:prstGeom prst="line">
            <a:avLst/>
          </a:prstGeom>
          <a:noFill/>
          <a:ln w="50800">
            <a:solidFill>
              <a:srgbClr val="FF0000"/>
            </a:solidFill>
            <a:round/>
            <a:headEnd type="triangle" w="sm" len="med"/>
            <a:tailEnd type="none" w="sm" len="med"/>
          </a:ln>
        </p:spPr>
        <p:txBody>
          <a:bodyPr/>
          <a:lstStyle/>
          <a:p>
            <a:endParaRPr lang="es-ES"/>
          </a:p>
        </p:txBody>
      </p:sp>
      <p:sp>
        <p:nvSpPr>
          <p:cNvPr id="27663" name="Line 74"/>
          <p:cNvSpPr>
            <a:spLocks noChangeShapeType="1"/>
          </p:cNvSpPr>
          <p:nvPr/>
        </p:nvSpPr>
        <p:spPr bwMode="auto">
          <a:xfrm rot="18900000" flipH="1">
            <a:off x="2043906" y="3796507"/>
            <a:ext cx="117475" cy="1179512"/>
          </a:xfrm>
          <a:prstGeom prst="line">
            <a:avLst/>
          </a:prstGeom>
          <a:noFill/>
          <a:ln w="50800">
            <a:solidFill>
              <a:srgbClr val="FF0000"/>
            </a:solidFill>
            <a:round/>
            <a:headEnd type="triangle" w="sm" len="med"/>
            <a:tailEnd type="none" w="sm" len="med"/>
          </a:ln>
        </p:spPr>
        <p:txBody>
          <a:bodyPr/>
          <a:lstStyle/>
          <a:p>
            <a:endParaRPr lang="es-ES"/>
          </a:p>
        </p:txBody>
      </p:sp>
      <p:sp>
        <p:nvSpPr>
          <p:cNvPr id="27664" name="Line 75"/>
          <p:cNvSpPr>
            <a:spLocks noChangeShapeType="1"/>
          </p:cNvSpPr>
          <p:nvPr/>
        </p:nvSpPr>
        <p:spPr bwMode="auto">
          <a:xfrm rot="18900000" flipH="1">
            <a:off x="6807200" y="2036763"/>
            <a:ext cx="200025" cy="1346200"/>
          </a:xfrm>
          <a:prstGeom prst="line">
            <a:avLst/>
          </a:prstGeom>
          <a:noFill/>
          <a:ln w="50800">
            <a:solidFill>
              <a:srgbClr val="FF0000"/>
            </a:solidFill>
            <a:round/>
            <a:headEnd type="none" w="sm" len="med"/>
            <a:tailEnd type="triangle" w="sm" len="med"/>
          </a:ln>
        </p:spPr>
        <p:txBody>
          <a:bodyPr/>
          <a:lstStyle/>
          <a:p>
            <a:endParaRPr lang="es-ES"/>
          </a:p>
        </p:txBody>
      </p:sp>
      <p:sp>
        <p:nvSpPr>
          <p:cNvPr id="27665" name="Line 76"/>
          <p:cNvSpPr>
            <a:spLocks noChangeShapeType="1"/>
          </p:cNvSpPr>
          <p:nvPr/>
        </p:nvSpPr>
        <p:spPr bwMode="auto">
          <a:xfrm flipH="1">
            <a:off x="1763713" y="2133600"/>
            <a:ext cx="1219200" cy="1096963"/>
          </a:xfrm>
          <a:prstGeom prst="line">
            <a:avLst/>
          </a:prstGeom>
          <a:noFill/>
          <a:ln w="50800">
            <a:solidFill>
              <a:srgbClr val="FF0000"/>
            </a:solidFill>
            <a:round/>
            <a:headEnd type="triangle" w="sm" len="med"/>
            <a:tailEnd type="none" w="sm" len="med"/>
          </a:ln>
        </p:spPr>
        <p:txBody>
          <a:bodyPr/>
          <a:lstStyle/>
          <a:p>
            <a:endParaRPr lang="es-ES"/>
          </a:p>
        </p:txBody>
      </p:sp>
      <p:sp>
        <p:nvSpPr>
          <p:cNvPr id="27666" name="Line 77"/>
          <p:cNvSpPr>
            <a:spLocks noChangeShapeType="1"/>
          </p:cNvSpPr>
          <p:nvPr/>
        </p:nvSpPr>
        <p:spPr bwMode="auto">
          <a:xfrm flipH="1">
            <a:off x="6477000" y="3786188"/>
            <a:ext cx="838200" cy="1143000"/>
          </a:xfrm>
          <a:prstGeom prst="line">
            <a:avLst/>
          </a:prstGeom>
          <a:noFill/>
          <a:ln w="50800">
            <a:solidFill>
              <a:srgbClr val="FF0000"/>
            </a:solidFill>
            <a:round/>
            <a:headEnd type="none" w="sm" len="med"/>
            <a:tailEnd type="triangle" w="sm" len="med"/>
          </a:ln>
        </p:spPr>
        <p:txBody>
          <a:bodyPr/>
          <a:lstStyle/>
          <a:p>
            <a:endParaRPr lang="es-ES"/>
          </a:p>
        </p:txBody>
      </p:sp>
      <p:sp>
        <p:nvSpPr>
          <p:cNvPr id="27667" name="Text Box 78"/>
          <p:cNvSpPr txBox="1">
            <a:spLocks noChangeArrowheads="1"/>
          </p:cNvSpPr>
          <p:nvPr/>
        </p:nvSpPr>
        <p:spPr bwMode="auto">
          <a:xfrm>
            <a:off x="3851275" y="4783138"/>
            <a:ext cx="1485900" cy="517525"/>
          </a:xfrm>
          <a:prstGeom prst="rect">
            <a:avLst/>
          </a:prstGeom>
          <a:noFill/>
          <a:ln w="12700">
            <a:noFill/>
            <a:miter lim="800000"/>
            <a:headEnd/>
            <a:tailEnd/>
          </a:ln>
        </p:spPr>
        <p:txBody>
          <a:bodyPr>
            <a:spAutoFit/>
          </a:bodyPr>
          <a:lstStyle/>
          <a:p>
            <a:pPr algn="ctr" eaLnBrk="0" hangingPunct="0"/>
            <a:r>
              <a:rPr lang="es-ES" sz="1400" b="1"/>
              <a:t>Digital     Cross-Connect</a:t>
            </a:r>
          </a:p>
        </p:txBody>
      </p:sp>
      <p:sp>
        <p:nvSpPr>
          <p:cNvPr id="27668" name="Line 79"/>
          <p:cNvSpPr>
            <a:spLocks noChangeShapeType="1"/>
          </p:cNvSpPr>
          <p:nvPr/>
        </p:nvSpPr>
        <p:spPr bwMode="auto">
          <a:xfrm flipV="1">
            <a:off x="4572000" y="4014788"/>
            <a:ext cx="0" cy="762000"/>
          </a:xfrm>
          <a:prstGeom prst="line">
            <a:avLst/>
          </a:prstGeom>
          <a:noFill/>
          <a:ln w="9525">
            <a:solidFill>
              <a:schemeClr val="tx1"/>
            </a:solidFill>
            <a:round/>
            <a:headEnd/>
            <a:tailEnd type="triangle" w="med" len="med"/>
          </a:ln>
        </p:spPr>
        <p:txBody>
          <a:bodyPr/>
          <a:lstStyle/>
          <a:p>
            <a:endParaRPr lang="es-ES"/>
          </a:p>
        </p:txBody>
      </p:sp>
      <p:sp>
        <p:nvSpPr>
          <p:cNvPr id="27669" name="Line 80"/>
          <p:cNvSpPr>
            <a:spLocks noChangeShapeType="1"/>
          </p:cNvSpPr>
          <p:nvPr/>
        </p:nvSpPr>
        <p:spPr bwMode="auto">
          <a:xfrm>
            <a:off x="3354388" y="1300163"/>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70" name="Text Box 81"/>
          <p:cNvSpPr txBox="1">
            <a:spLocks noChangeArrowheads="1"/>
          </p:cNvSpPr>
          <p:nvPr/>
        </p:nvSpPr>
        <p:spPr bwMode="auto">
          <a:xfrm>
            <a:off x="6121400" y="5797550"/>
            <a:ext cx="312738" cy="261938"/>
          </a:xfrm>
          <a:prstGeom prst="rect">
            <a:avLst/>
          </a:prstGeom>
          <a:noFill/>
          <a:ln w="12700">
            <a:noFill/>
            <a:miter lim="800000"/>
            <a:headEnd/>
            <a:tailEnd/>
          </a:ln>
        </p:spPr>
        <p:txBody>
          <a:bodyPr wrap="none">
            <a:spAutoFit/>
          </a:bodyPr>
          <a:lstStyle/>
          <a:p>
            <a:pPr eaLnBrk="0" hangingPunct="0">
              <a:lnSpc>
                <a:spcPct val="80000"/>
              </a:lnSpc>
            </a:pPr>
            <a:r>
              <a:rPr lang="es-ES" sz="1400" b="1"/>
              <a:t>A</a:t>
            </a:r>
          </a:p>
        </p:txBody>
      </p:sp>
      <p:sp>
        <p:nvSpPr>
          <p:cNvPr id="27671" name="Line 82"/>
          <p:cNvSpPr>
            <a:spLocks noChangeShapeType="1"/>
          </p:cNvSpPr>
          <p:nvPr/>
        </p:nvSpPr>
        <p:spPr bwMode="auto">
          <a:xfrm>
            <a:off x="3035300" y="1284288"/>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72" name="Text Box 83"/>
          <p:cNvSpPr txBox="1">
            <a:spLocks noChangeArrowheads="1"/>
          </p:cNvSpPr>
          <p:nvPr/>
        </p:nvSpPr>
        <p:spPr bwMode="auto">
          <a:xfrm>
            <a:off x="2882900" y="1052513"/>
            <a:ext cx="312738" cy="261937"/>
          </a:xfrm>
          <a:prstGeom prst="rect">
            <a:avLst/>
          </a:prstGeom>
          <a:noFill/>
          <a:ln w="12700">
            <a:noFill/>
            <a:miter lim="800000"/>
            <a:headEnd/>
            <a:tailEnd/>
          </a:ln>
        </p:spPr>
        <p:txBody>
          <a:bodyPr wrap="none">
            <a:spAutoFit/>
          </a:bodyPr>
          <a:lstStyle/>
          <a:p>
            <a:pPr eaLnBrk="0" hangingPunct="0">
              <a:lnSpc>
                <a:spcPct val="80000"/>
              </a:lnSpc>
            </a:pPr>
            <a:r>
              <a:rPr lang="es-ES" sz="1400" b="1"/>
              <a:t>A</a:t>
            </a:r>
          </a:p>
        </p:txBody>
      </p:sp>
      <p:sp>
        <p:nvSpPr>
          <p:cNvPr id="27673" name="Line 84"/>
          <p:cNvSpPr>
            <a:spLocks noChangeShapeType="1"/>
          </p:cNvSpPr>
          <p:nvPr/>
        </p:nvSpPr>
        <p:spPr bwMode="auto">
          <a:xfrm>
            <a:off x="6273800" y="5454650"/>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74" name="Line 85"/>
          <p:cNvSpPr>
            <a:spLocks noChangeShapeType="1"/>
          </p:cNvSpPr>
          <p:nvPr/>
        </p:nvSpPr>
        <p:spPr bwMode="auto">
          <a:xfrm>
            <a:off x="6248400" y="1223963"/>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75" name="Line 86"/>
          <p:cNvSpPr>
            <a:spLocks noChangeShapeType="1"/>
          </p:cNvSpPr>
          <p:nvPr/>
        </p:nvSpPr>
        <p:spPr bwMode="auto">
          <a:xfrm>
            <a:off x="2921000" y="5345113"/>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76" name="Line 87"/>
          <p:cNvSpPr>
            <a:spLocks noChangeShapeType="1"/>
          </p:cNvSpPr>
          <p:nvPr/>
        </p:nvSpPr>
        <p:spPr bwMode="auto">
          <a:xfrm rot="5400000">
            <a:off x="1039813" y="3563937"/>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77" name="Text Box 88"/>
          <p:cNvSpPr txBox="1">
            <a:spLocks noChangeArrowheads="1"/>
          </p:cNvSpPr>
          <p:nvPr/>
        </p:nvSpPr>
        <p:spPr bwMode="auto">
          <a:xfrm>
            <a:off x="8297863" y="3219450"/>
            <a:ext cx="312737" cy="261938"/>
          </a:xfrm>
          <a:prstGeom prst="rect">
            <a:avLst/>
          </a:prstGeom>
          <a:noFill/>
          <a:ln w="12700">
            <a:noFill/>
            <a:miter lim="800000"/>
            <a:headEnd/>
            <a:tailEnd/>
          </a:ln>
        </p:spPr>
        <p:txBody>
          <a:bodyPr wrap="none">
            <a:spAutoFit/>
          </a:bodyPr>
          <a:lstStyle/>
          <a:p>
            <a:pPr eaLnBrk="0" hangingPunct="0">
              <a:lnSpc>
                <a:spcPct val="80000"/>
              </a:lnSpc>
            </a:pPr>
            <a:r>
              <a:rPr lang="es-ES" sz="1400" b="1"/>
              <a:t>B</a:t>
            </a:r>
          </a:p>
        </p:txBody>
      </p:sp>
      <p:sp>
        <p:nvSpPr>
          <p:cNvPr id="27678" name="Text Box 89"/>
          <p:cNvSpPr txBox="1">
            <a:spLocks noChangeArrowheads="1"/>
          </p:cNvSpPr>
          <p:nvPr/>
        </p:nvSpPr>
        <p:spPr bwMode="auto">
          <a:xfrm>
            <a:off x="2768600" y="5692775"/>
            <a:ext cx="312738" cy="261938"/>
          </a:xfrm>
          <a:prstGeom prst="rect">
            <a:avLst/>
          </a:prstGeom>
          <a:noFill/>
          <a:ln w="12700">
            <a:noFill/>
            <a:miter lim="800000"/>
            <a:headEnd/>
            <a:tailEnd/>
          </a:ln>
        </p:spPr>
        <p:txBody>
          <a:bodyPr wrap="none">
            <a:spAutoFit/>
          </a:bodyPr>
          <a:lstStyle/>
          <a:p>
            <a:pPr eaLnBrk="0" hangingPunct="0">
              <a:lnSpc>
                <a:spcPct val="80000"/>
              </a:lnSpc>
            </a:pPr>
            <a:r>
              <a:rPr lang="es-ES" sz="1400" b="1"/>
              <a:t>B</a:t>
            </a:r>
          </a:p>
        </p:txBody>
      </p:sp>
      <p:sp>
        <p:nvSpPr>
          <p:cNvPr id="27679" name="Line 91"/>
          <p:cNvSpPr>
            <a:spLocks noChangeShapeType="1"/>
          </p:cNvSpPr>
          <p:nvPr/>
        </p:nvSpPr>
        <p:spPr bwMode="auto">
          <a:xfrm rot="5400000">
            <a:off x="8121651" y="3152775"/>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80" name="Text Box 92"/>
          <p:cNvSpPr txBox="1">
            <a:spLocks noChangeArrowheads="1"/>
          </p:cNvSpPr>
          <p:nvPr/>
        </p:nvSpPr>
        <p:spPr bwMode="auto">
          <a:xfrm>
            <a:off x="3187700" y="1093788"/>
            <a:ext cx="312738" cy="261937"/>
          </a:xfrm>
          <a:prstGeom prst="rect">
            <a:avLst/>
          </a:prstGeom>
          <a:noFill/>
          <a:ln w="12700">
            <a:noFill/>
            <a:miter lim="800000"/>
            <a:headEnd/>
            <a:tailEnd/>
          </a:ln>
        </p:spPr>
        <p:txBody>
          <a:bodyPr wrap="none">
            <a:spAutoFit/>
          </a:bodyPr>
          <a:lstStyle/>
          <a:p>
            <a:pPr eaLnBrk="0" hangingPunct="0">
              <a:lnSpc>
                <a:spcPct val="80000"/>
              </a:lnSpc>
            </a:pPr>
            <a:r>
              <a:rPr lang="es-ES" sz="1400" b="1"/>
              <a:t>C</a:t>
            </a:r>
          </a:p>
        </p:txBody>
      </p:sp>
      <p:sp>
        <p:nvSpPr>
          <p:cNvPr id="27681" name="Text Box 93"/>
          <p:cNvSpPr txBox="1">
            <a:spLocks noChangeArrowheads="1"/>
          </p:cNvSpPr>
          <p:nvPr/>
        </p:nvSpPr>
        <p:spPr bwMode="auto">
          <a:xfrm>
            <a:off x="558800" y="3630613"/>
            <a:ext cx="312738" cy="261937"/>
          </a:xfrm>
          <a:prstGeom prst="rect">
            <a:avLst/>
          </a:prstGeom>
          <a:noFill/>
          <a:ln w="12700">
            <a:noFill/>
            <a:miter lim="800000"/>
            <a:headEnd/>
            <a:tailEnd/>
          </a:ln>
        </p:spPr>
        <p:txBody>
          <a:bodyPr wrap="none">
            <a:spAutoFit/>
          </a:bodyPr>
          <a:lstStyle/>
          <a:p>
            <a:pPr eaLnBrk="0" hangingPunct="0">
              <a:lnSpc>
                <a:spcPct val="80000"/>
              </a:lnSpc>
            </a:pPr>
            <a:r>
              <a:rPr lang="es-ES" sz="1400" b="1"/>
              <a:t>D</a:t>
            </a:r>
          </a:p>
        </p:txBody>
      </p:sp>
      <p:sp>
        <p:nvSpPr>
          <p:cNvPr id="27682" name="Line 94"/>
          <p:cNvSpPr>
            <a:spLocks noChangeShapeType="1"/>
          </p:cNvSpPr>
          <p:nvPr/>
        </p:nvSpPr>
        <p:spPr bwMode="auto">
          <a:xfrm rot="5400000">
            <a:off x="1039813" y="3259137"/>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83" name="Text Box 95"/>
          <p:cNvSpPr txBox="1">
            <a:spLocks noChangeArrowheads="1"/>
          </p:cNvSpPr>
          <p:nvPr/>
        </p:nvSpPr>
        <p:spPr bwMode="auto">
          <a:xfrm>
            <a:off x="558800" y="3325813"/>
            <a:ext cx="312738" cy="261937"/>
          </a:xfrm>
          <a:prstGeom prst="rect">
            <a:avLst/>
          </a:prstGeom>
          <a:noFill/>
          <a:ln w="12700">
            <a:noFill/>
            <a:miter lim="800000"/>
            <a:headEnd/>
            <a:tailEnd/>
          </a:ln>
        </p:spPr>
        <p:txBody>
          <a:bodyPr wrap="none">
            <a:spAutoFit/>
          </a:bodyPr>
          <a:lstStyle/>
          <a:p>
            <a:pPr eaLnBrk="0" hangingPunct="0">
              <a:lnSpc>
                <a:spcPct val="80000"/>
              </a:lnSpc>
            </a:pPr>
            <a:r>
              <a:rPr lang="es-ES" sz="1400" b="1"/>
              <a:t>C</a:t>
            </a:r>
          </a:p>
        </p:txBody>
      </p:sp>
      <p:sp>
        <p:nvSpPr>
          <p:cNvPr id="27684" name="Line 96"/>
          <p:cNvSpPr>
            <a:spLocks noChangeShapeType="1"/>
          </p:cNvSpPr>
          <p:nvPr/>
        </p:nvSpPr>
        <p:spPr bwMode="auto">
          <a:xfrm>
            <a:off x="2616200" y="5345113"/>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85" name="Text Box 97"/>
          <p:cNvSpPr txBox="1">
            <a:spLocks noChangeArrowheads="1"/>
          </p:cNvSpPr>
          <p:nvPr/>
        </p:nvSpPr>
        <p:spPr bwMode="auto">
          <a:xfrm>
            <a:off x="2463800" y="5692775"/>
            <a:ext cx="312738" cy="261938"/>
          </a:xfrm>
          <a:prstGeom prst="rect">
            <a:avLst/>
          </a:prstGeom>
          <a:noFill/>
          <a:ln w="12700">
            <a:noFill/>
            <a:miter lim="800000"/>
            <a:headEnd/>
            <a:tailEnd/>
          </a:ln>
        </p:spPr>
        <p:txBody>
          <a:bodyPr wrap="none">
            <a:spAutoFit/>
          </a:bodyPr>
          <a:lstStyle/>
          <a:p>
            <a:pPr eaLnBrk="0" hangingPunct="0">
              <a:lnSpc>
                <a:spcPct val="80000"/>
              </a:lnSpc>
            </a:pPr>
            <a:r>
              <a:rPr lang="es-ES" sz="1400" b="1"/>
              <a:t>D</a:t>
            </a:r>
          </a:p>
        </p:txBody>
      </p:sp>
      <p:sp>
        <p:nvSpPr>
          <p:cNvPr id="27686" name="Line 98"/>
          <p:cNvSpPr>
            <a:spLocks noChangeShapeType="1"/>
          </p:cNvSpPr>
          <p:nvPr/>
        </p:nvSpPr>
        <p:spPr bwMode="auto">
          <a:xfrm rot="18900000" flipH="1">
            <a:off x="5461794" y="3734594"/>
            <a:ext cx="63500" cy="1385888"/>
          </a:xfrm>
          <a:prstGeom prst="line">
            <a:avLst/>
          </a:prstGeom>
          <a:noFill/>
          <a:ln w="50800">
            <a:solidFill>
              <a:srgbClr val="FF0000"/>
            </a:solidFill>
            <a:round/>
            <a:headEnd type="triangle" w="sm" len="med"/>
            <a:tailEnd type="none" w="sm" len="med"/>
          </a:ln>
        </p:spPr>
        <p:txBody>
          <a:bodyPr/>
          <a:lstStyle/>
          <a:p>
            <a:endParaRPr lang="es-ES"/>
          </a:p>
        </p:txBody>
      </p:sp>
      <p:sp>
        <p:nvSpPr>
          <p:cNvPr id="27687" name="Line 99"/>
          <p:cNvSpPr>
            <a:spLocks noChangeShapeType="1"/>
          </p:cNvSpPr>
          <p:nvPr/>
        </p:nvSpPr>
        <p:spPr bwMode="auto">
          <a:xfrm rot="-2700000">
            <a:off x="4876800" y="2566988"/>
            <a:ext cx="1455738" cy="103187"/>
          </a:xfrm>
          <a:prstGeom prst="line">
            <a:avLst/>
          </a:prstGeom>
          <a:noFill/>
          <a:ln w="50800">
            <a:solidFill>
              <a:srgbClr val="FF0000"/>
            </a:solidFill>
            <a:round/>
            <a:headEnd type="none" w="sm" len="med"/>
            <a:tailEnd type="triangle" w="sm" len="med"/>
          </a:ln>
        </p:spPr>
        <p:txBody>
          <a:bodyPr/>
          <a:lstStyle/>
          <a:p>
            <a:endParaRPr lang="es-ES"/>
          </a:p>
        </p:txBody>
      </p:sp>
      <p:sp>
        <p:nvSpPr>
          <p:cNvPr id="27688" name="Text Box 100"/>
          <p:cNvSpPr txBox="1">
            <a:spLocks noChangeArrowheads="1"/>
          </p:cNvSpPr>
          <p:nvPr/>
        </p:nvSpPr>
        <p:spPr bwMode="auto">
          <a:xfrm>
            <a:off x="6096000" y="966788"/>
            <a:ext cx="303213" cy="261937"/>
          </a:xfrm>
          <a:prstGeom prst="rect">
            <a:avLst/>
          </a:prstGeom>
          <a:noFill/>
          <a:ln w="12700">
            <a:noFill/>
            <a:miter lim="800000"/>
            <a:headEnd/>
            <a:tailEnd/>
          </a:ln>
        </p:spPr>
        <p:txBody>
          <a:bodyPr wrap="none">
            <a:spAutoFit/>
          </a:bodyPr>
          <a:lstStyle/>
          <a:p>
            <a:pPr eaLnBrk="0" hangingPunct="0">
              <a:lnSpc>
                <a:spcPct val="80000"/>
              </a:lnSpc>
            </a:pPr>
            <a:r>
              <a:rPr lang="es-ES" sz="1400" b="1"/>
              <a:t>E</a:t>
            </a:r>
          </a:p>
        </p:txBody>
      </p:sp>
      <p:sp>
        <p:nvSpPr>
          <p:cNvPr id="27689" name="Line 101"/>
          <p:cNvSpPr>
            <a:spLocks noChangeShapeType="1"/>
          </p:cNvSpPr>
          <p:nvPr/>
        </p:nvSpPr>
        <p:spPr bwMode="auto">
          <a:xfrm rot="5400000">
            <a:off x="8093076" y="3381375"/>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90" name="Text Box 102"/>
          <p:cNvSpPr txBox="1">
            <a:spLocks noChangeArrowheads="1"/>
          </p:cNvSpPr>
          <p:nvPr/>
        </p:nvSpPr>
        <p:spPr bwMode="auto">
          <a:xfrm>
            <a:off x="8297863" y="3448050"/>
            <a:ext cx="303212" cy="261938"/>
          </a:xfrm>
          <a:prstGeom prst="rect">
            <a:avLst/>
          </a:prstGeom>
          <a:noFill/>
          <a:ln w="12700">
            <a:noFill/>
            <a:miter lim="800000"/>
            <a:headEnd/>
            <a:tailEnd/>
          </a:ln>
        </p:spPr>
        <p:txBody>
          <a:bodyPr wrap="none">
            <a:spAutoFit/>
          </a:bodyPr>
          <a:lstStyle/>
          <a:p>
            <a:pPr eaLnBrk="0" hangingPunct="0">
              <a:lnSpc>
                <a:spcPct val="80000"/>
              </a:lnSpc>
            </a:pPr>
            <a:r>
              <a:rPr lang="es-ES" sz="1400" b="1"/>
              <a:t>E</a:t>
            </a:r>
          </a:p>
        </p:txBody>
      </p:sp>
      <p:sp>
        <p:nvSpPr>
          <p:cNvPr id="27691" name="Line 103"/>
          <p:cNvSpPr>
            <a:spLocks noChangeShapeType="1"/>
          </p:cNvSpPr>
          <p:nvPr/>
        </p:nvSpPr>
        <p:spPr bwMode="auto">
          <a:xfrm>
            <a:off x="6477000" y="1223963"/>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92" name="Text Box 104"/>
          <p:cNvSpPr txBox="1">
            <a:spLocks noChangeArrowheads="1"/>
          </p:cNvSpPr>
          <p:nvPr/>
        </p:nvSpPr>
        <p:spPr bwMode="auto">
          <a:xfrm>
            <a:off x="6326188" y="966788"/>
            <a:ext cx="292100" cy="261937"/>
          </a:xfrm>
          <a:prstGeom prst="rect">
            <a:avLst/>
          </a:prstGeom>
          <a:noFill/>
          <a:ln w="12700">
            <a:noFill/>
            <a:miter lim="800000"/>
            <a:headEnd/>
            <a:tailEnd/>
          </a:ln>
        </p:spPr>
        <p:txBody>
          <a:bodyPr wrap="none">
            <a:spAutoFit/>
          </a:bodyPr>
          <a:lstStyle/>
          <a:p>
            <a:pPr eaLnBrk="0" hangingPunct="0">
              <a:lnSpc>
                <a:spcPct val="80000"/>
              </a:lnSpc>
            </a:pPr>
            <a:r>
              <a:rPr lang="es-ES" sz="1400" b="1"/>
              <a:t>F</a:t>
            </a:r>
          </a:p>
        </p:txBody>
      </p:sp>
      <p:sp>
        <p:nvSpPr>
          <p:cNvPr id="27693" name="Line 105"/>
          <p:cNvSpPr>
            <a:spLocks noChangeShapeType="1"/>
          </p:cNvSpPr>
          <p:nvPr/>
        </p:nvSpPr>
        <p:spPr bwMode="auto">
          <a:xfrm>
            <a:off x="6019800" y="5429250"/>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27694" name="Text Box 106"/>
          <p:cNvSpPr txBox="1">
            <a:spLocks noChangeArrowheads="1"/>
          </p:cNvSpPr>
          <p:nvPr/>
        </p:nvSpPr>
        <p:spPr bwMode="auto">
          <a:xfrm>
            <a:off x="5867400" y="5815013"/>
            <a:ext cx="292100" cy="261937"/>
          </a:xfrm>
          <a:prstGeom prst="rect">
            <a:avLst/>
          </a:prstGeom>
          <a:noFill/>
          <a:ln w="12700">
            <a:noFill/>
            <a:miter lim="800000"/>
            <a:headEnd/>
            <a:tailEnd/>
          </a:ln>
        </p:spPr>
        <p:txBody>
          <a:bodyPr wrap="none">
            <a:spAutoFit/>
          </a:bodyPr>
          <a:lstStyle/>
          <a:p>
            <a:pPr eaLnBrk="0" hangingPunct="0">
              <a:lnSpc>
                <a:spcPct val="80000"/>
              </a:lnSpc>
            </a:pPr>
            <a:r>
              <a:rPr lang="es-ES" sz="1400" b="1"/>
              <a:t>F</a:t>
            </a:r>
          </a:p>
        </p:txBody>
      </p:sp>
      <p:sp>
        <p:nvSpPr>
          <p:cNvPr id="27695" name="Text Box 107"/>
          <p:cNvSpPr txBox="1">
            <a:spLocks noChangeArrowheads="1"/>
          </p:cNvSpPr>
          <p:nvPr/>
        </p:nvSpPr>
        <p:spPr bwMode="auto">
          <a:xfrm>
            <a:off x="755650" y="5949950"/>
            <a:ext cx="4867275" cy="517525"/>
          </a:xfrm>
          <a:prstGeom prst="rect">
            <a:avLst/>
          </a:prstGeom>
          <a:noFill/>
          <a:ln w="12700">
            <a:noFill/>
            <a:miter lim="800000"/>
            <a:headEnd/>
            <a:tailEnd/>
          </a:ln>
        </p:spPr>
        <p:txBody>
          <a:bodyPr wrap="none">
            <a:spAutoFit/>
          </a:bodyPr>
          <a:lstStyle/>
          <a:p>
            <a:pPr algn="ctr" eaLnBrk="0" hangingPunct="0"/>
            <a:r>
              <a:rPr lang="es-ES" sz="1400" b="1"/>
              <a:t>Los circuitos A y B ocupan capacidad en ambos anillos</a:t>
            </a:r>
          </a:p>
          <a:p>
            <a:pPr algn="ctr" eaLnBrk="0" hangingPunct="0"/>
            <a:r>
              <a:rPr lang="es-ES" sz="1400" b="1"/>
              <a:t>Con esta configuración ambos anillos están saturados</a:t>
            </a:r>
          </a:p>
        </p:txBody>
      </p:sp>
      <p:sp>
        <p:nvSpPr>
          <p:cNvPr id="27696" name="Text Box 108"/>
          <p:cNvSpPr txBox="1">
            <a:spLocks noChangeArrowheads="1"/>
          </p:cNvSpPr>
          <p:nvPr/>
        </p:nvSpPr>
        <p:spPr bwMode="auto">
          <a:xfrm>
            <a:off x="2555875" y="3213100"/>
            <a:ext cx="1008063" cy="431800"/>
          </a:xfrm>
          <a:prstGeom prst="rect">
            <a:avLst/>
          </a:prstGeom>
          <a:noFill/>
          <a:ln w="12700">
            <a:noFill/>
            <a:miter lim="800000"/>
            <a:headEnd/>
            <a:tailEnd/>
          </a:ln>
        </p:spPr>
        <p:txBody>
          <a:bodyPr>
            <a:spAutoFit/>
          </a:bodyPr>
          <a:lstStyle/>
          <a:p>
            <a:pPr algn="ctr" eaLnBrk="0" hangingPunct="0">
              <a:lnSpc>
                <a:spcPct val="80000"/>
              </a:lnSpc>
            </a:pPr>
            <a:r>
              <a:rPr lang="es-ES" sz="1400" b="1"/>
              <a:t>Circuitos A, B, C, D</a:t>
            </a:r>
          </a:p>
        </p:txBody>
      </p:sp>
      <p:sp>
        <p:nvSpPr>
          <p:cNvPr id="27697" name="Text Box 109"/>
          <p:cNvSpPr txBox="1">
            <a:spLocks noChangeArrowheads="1"/>
          </p:cNvSpPr>
          <p:nvPr/>
        </p:nvSpPr>
        <p:spPr bwMode="auto">
          <a:xfrm>
            <a:off x="5580063" y="3284538"/>
            <a:ext cx="1069975" cy="431800"/>
          </a:xfrm>
          <a:prstGeom prst="rect">
            <a:avLst/>
          </a:prstGeom>
          <a:noFill/>
          <a:ln w="12700">
            <a:noFill/>
            <a:miter lim="800000"/>
            <a:headEnd/>
            <a:tailEnd/>
          </a:ln>
        </p:spPr>
        <p:txBody>
          <a:bodyPr>
            <a:spAutoFit/>
          </a:bodyPr>
          <a:lstStyle/>
          <a:p>
            <a:pPr algn="ctr" eaLnBrk="0" hangingPunct="0">
              <a:lnSpc>
                <a:spcPct val="80000"/>
              </a:lnSpc>
            </a:pPr>
            <a:r>
              <a:rPr lang="es-ES" sz="1400" b="1"/>
              <a:t>Circuitos A, B, E, F</a:t>
            </a:r>
          </a:p>
        </p:txBody>
      </p:sp>
      <p:sp>
        <p:nvSpPr>
          <p:cNvPr id="27698" name="Line 110"/>
          <p:cNvSpPr>
            <a:spLocks noChangeShapeType="1"/>
          </p:cNvSpPr>
          <p:nvPr/>
        </p:nvSpPr>
        <p:spPr bwMode="auto">
          <a:xfrm>
            <a:off x="6911975" y="5678488"/>
            <a:ext cx="496888" cy="4762"/>
          </a:xfrm>
          <a:prstGeom prst="line">
            <a:avLst/>
          </a:prstGeom>
          <a:noFill/>
          <a:ln w="25400">
            <a:solidFill>
              <a:schemeClr val="accent2"/>
            </a:solidFill>
            <a:round/>
            <a:headEnd type="triangle" w="sm" len="med"/>
            <a:tailEnd type="triangle" w="sm" len="med"/>
          </a:ln>
        </p:spPr>
        <p:txBody>
          <a:bodyPr/>
          <a:lstStyle/>
          <a:p>
            <a:endParaRPr lang="es-ES"/>
          </a:p>
        </p:txBody>
      </p:sp>
      <p:sp>
        <p:nvSpPr>
          <p:cNvPr id="27699" name="Line 111"/>
          <p:cNvSpPr>
            <a:spLocks noChangeShapeType="1"/>
          </p:cNvSpPr>
          <p:nvPr/>
        </p:nvSpPr>
        <p:spPr bwMode="auto">
          <a:xfrm>
            <a:off x="6911975" y="5907088"/>
            <a:ext cx="496888" cy="4762"/>
          </a:xfrm>
          <a:prstGeom prst="line">
            <a:avLst/>
          </a:prstGeom>
          <a:noFill/>
          <a:ln w="50800">
            <a:solidFill>
              <a:srgbClr val="FF0000"/>
            </a:solidFill>
            <a:round/>
            <a:headEnd type="none" w="sm" len="med"/>
            <a:tailEnd type="triangle" w="sm" len="med"/>
          </a:ln>
        </p:spPr>
        <p:txBody>
          <a:bodyPr/>
          <a:lstStyle/>
          <a:p>
            <a:endParaRPr lang="es-ES"/>
          </a:p>
        </p:txBody>
      </p:sp>
      <p:sp>
        <p:nvSpPr>
          <p:cNvPr id="27700" name="Text Box 112"/>
          <p:cNvSpPr txBox="1">
            <a:spLocks noChangeArrowheads="1"/>
          </p:cNvSpPr>
          <p:nvPr/>
        </p:nvSpPr>
        <p:spPr bwMode="auto">
          <a:xfrm>
            <a:off x="7427913" y="5522913"/>
            <a:ext cx="1639887" cy="530225"/>
          </a:xfrm>
          <a:prstGeom prst="rect">
            <a:avLst/>
          </a:prstGeom>
          <a:noFill/>
          <a:ln w="12700">
            <a:noFill/>
            <a:miter lim="800000"/>
            <a:headEnd/>
            <a:tailEnd/>
          </a:ln>
        </p:spPr>
        <p:txBody>
          <a:bodyPr wrap="none">
            <a:spAutoFit/>
          </a:bodyPr>
          <a:lstStyle/>
          <a:p>
            <a:pPr eaLnBrk="0" hangingPunct="0">
              <a:lnSpc>
                <a:spcPct val="120000"/>
              </a:lnSpc>
            </a:pPr>
            <a:r>
              <a:rPr lang="es-ES" sz="1200" b="1"/>
              <a:t>STM-1 (155,52 Mb/s)</a:t>
            </a:r>
          </a:p>
          <a:p>
            <a:pPr eaLnBrk="0" hangingPunct="0">
              <a:lnSpc>
                <a:spcPct val="120000"/>
              </a:lnSpc>
            </a:pPr>
            <a:r>
              <a:rPr lang="es-ES" sz="1200" b="1"/>
              <a:t>STM-4 /622,08 Mb/s)</a:t>
            </a:r>
          </a:p>
        </p:txBody>
      </p:sp>
      <p:sp>
        <p:nvSpPr>
          <p:cNvPr id="706673" name="Line 113"/>
          <p:cNvSpPr>
            <a:spLocks noChangeShapeType="1"/>
          </p:cNvSpPr>
          <p:nvPr/>
        </p:nvSpPr>
        <p:spPr bwMode="auto">
          <a:xfrm>
            <a:off x="3276600" y="2205038"/>
            <a:ext cx="863600" cy="936625"/>
          </a:xfrm>
          <a:prstGeom prst="line">
            <a:avLst/>
          </a:prstGeom>
          <a:noFill/>
          <a:ln w="38100">
            <a:solidFill>
              <a:srgbClr val="0000FF"/>
            </a:solidFill>
            <a:prstDash val="sysDot"/>
            <a:round/>
            <a:headEnd/>
            <a:tailEnd type="triangle" w="med" len="med"/>
          </a:ln>
        </p:spPr>
        <p:txBody>
          <a:bodyPr/>
          <a:lstStyle/>
          <a:p>
            <a:endParaRPr lang="es-ES"/>
          </a:p>
        </p:txBody>
      </p:sp>
      <p:sp>
        <p:nvSpPr>
          <p:cNvPr id="706674" name="Line 114"/>
          <p:cNvSpPr>
            <a:spLocks noChangeShapeType="1"/>
          </p:cNvSpPr>
          <p:nvPr/>
        </p:nvSpPr>
        <p:spPr bwMode="auto">
          <a:xfrm flipV="1">
            <a:off x="5219700" y="2220913"/>
            <a:ext cx="1017588" cy="920750"/>
          </a:xfrm>
          <a:prstGeom prst="line">
            <a:avLst/>
          </a:prstGeom>
          <a:noFill/>
          <a:ln w="38100">
            <a:solidFill>
              <a:srgbClr val="0000FF"/>
            </a:solidFill>
            <a:prstDash val="sysDot"/>
            <a:round/>
            <a:headEnd/>
            <a:tailEnd type="triangle" w="med" len="med"/>
          </a:ln>
        </p:spPr>
        <p:txBody>
          <a:bodyPr/>
          <a:lstStyle/>
          <a:p>
            <a:endParaRPr lang="es-ES"/>
          </a:p>
        </p:txBody>
      </p:sp>
      <p:sp>
        <p:nvSpPr>
          <p:cNvPr id="706675" name="Line 115"/>
          <p:cNvSpPr>
            <a:spLocks noChangeShapeType="1"/>
          </p:cNvSpPr>
          <p:nvPr/>
        </p:nvSpPr>
        <p:spPr bwMode="auto">
          <a:xfrm>
            <a:off x="6418263" y="2217738"/>
            <a:ext cx="746125" cy="995362"/>
          </a:xfrm>
          <a:prstGeom prst="line">
            <a:avLst/>
          </a:prstGeom>
          <a:noFill/>
          <a:ln w="38100">
            <a:solidFill>
              <a:srgbClr val="0000FF"/>
            </a:solidFill>
            <a:prstDash val="sysDot"/>
            <a:round/>
            <a:headEnd/>
            <a:tailEnd type="triangle" w="med" len="med"/>
          </a:ln>
        </p:spPr>
        <p:txBody>
          <a:bodyPr/>
          <a:lstStyle/>
          <a:p>
            <a:endParaRPr lang="es-ES"/>
          </a:p>
        </p:txBody>
      </p:sp>
      <p:sp>
        <p:nvSpPr>
          <p:cNvPr id="706676" name="Line 116"/>
          <p:cNvSpPr>
            <a:spLocks noChangeShapeType="1"/>
          </p:cNvSpPr>
          <p:nvPr/>
        </p:nvSpPr>
        <p:spPr bwMode="auto">
          <a:xfrm flipH="1">
            <a:off x="6443663" y="3860800"/>
            <a:ext cx="649287" cy="863600"/>
          </a:xfrm>
          <a:prstGeom prst="line">
            <a:avLst/>
          </a:prstGeom>
          <a:noFill/>
          <a:ln w="38100">
            <a:solidFill>
              <a:srgbClr val="0000FF"/>
            </a:solidFill>
            <a:prstDash val="sysDot"/>
            <a:round/>
            <a:headEnd/>
            <a:tailEnd type="triangle" w="med" len="med"/>
          </a:ln>
        </p:spPr>
        <p:txBody>
          <a:bodyPr/>
          <a:lstStyle/>
          <a:p>
            <a:endParaRPr lang="es-ES"/>
          </a:p>
        </p:txBody>
      </p:sp>
      <p:sp>
        <p:nvSpPr>
          <p:cNvPr id="706677" name="Line 117"/>
          <p:cNvSpPr>
            <a:spLocks noChangeShapeType="1"/>
          </p:cNvSpPr>
          <p:nvPr/>
        </p:nvSpPr>
        <p:spPr bwMode="auto">
          <a:xfrm>
            <a:off x="6372225" y="5445125"/>
            <a:ext cx="0" cy="288925"/>
          </a:xfrm>
          <a:prstGeom prst="line">
            <a:avLst/>
          </a:prstGeom>
          <a:noFill/>
          <a:ln w="38100">
            <a:solidFill>
              <a:srgbClr val="0000FF"/>
            </a:solidFill>
            <a:prstDash val="sysDot"/>
            <a:round/>
            <a:headEnd/>
            <a:tailEnd type="triangle" w="med" len="med"/>
          </a:ln>
        </p:spPr>
        <p:txBody>
          <a:bodyPr/>
          <a:lstStyle/>
          <a:p>
            <a:endParaRPr lang="es-ES"/>
          </a:p>
        </p:txBody>
      </p:sp>
      <p:sp>
        <p:nvSpPr>
          <p:cNvPr id="706678" name="Line 118"/>
          <p:cNvSpPr>
            <a:spLocks noChangeShapeType="1"/>
          </p:cNvSpPr>
          <p:nvPr/>
        </p:nvSpPr>
        <p:spPr bwMode="auto">
          <a:xfrm flipV="1">
            <a:off x="6156325" y="5445125"/>
            <a:ext cx="0" cy="288925"/>
          </a:xfrm>
          <a:prstGeom prst="line">
            <a:avLst/>
          </a:prstGeom>
          <a:noFill/>
          <a:ln w="38100">
            <a:solidFill>
              <a:srgbClr val="0000FF"/>
            </a:solidFill>
            <a:prstDash val="sysDot"/>
            <a:round/>
            <a:headEnd/>
            <a:tailEnd type="triangle" w="med" len="med"/>
          </a:ln>
        </p:spPr>
        <p:txBody>
          <a:bodyPr/>
          <a:lstStyle/>
          <a:p>
            <a:endParaRPr lang="es-ES"/>
          </a:p>
        </p:txBody>
      </p:sp>
      <p:sp>
        <p:nvSpPr>
          <p:cNvPr id="706679" name="Line 119"/>
          <p:cNvSpPr>
            <a:spLocks noChangeShapeType="1"/>
          </p:cNvSpPr>
          <p:nvPr/>
        </p:nvSpPr>
        <p:spPr bwMode="auto">
          <a:xfrm flipH="1" flipV="1">
            <a:off x="5148263" y="3860800"/>
            <a:ext cx="863600" cy="936625"/>
          </a:xfrm>
          <a:prstGeom prst="line">
            <a:avLst/>
          </a:prstGeom>
          <a:noFill/>
          <a:ln w="38100">
            <a:solidFill>
              <a:srgbClr val="0000FF"/>
            </a:solidFill>
            <a:prstDash val="sysDot"/>
            <a:round/>
            <a:headEnd/>
            <a:tailEnd type="triangle" w="med" len="med"/>
          </a:ln>
        </p:spPr>
        <p:txBody>
          <a:bodyPr/>
          <a:lstStyle/>
          <a:p>
            <a:endParaRPr lang="es-ES"/>
          </a:p>
        </p:txBody>
      </p:sp>
      <p:sp>
        <p:nvSpPr>
          <p:cNvPr id="706680" name="Line 120"/>
          <p:cNvSpPr>
            <a:spLocks noChangeShapeType="1"/>
          </p:cNvSpPr>
          <p:nvPr/>
        </p:nvSpPr>
        <p:spPr bwMode="auto">
          <a:xfrm flipH="1">
            <a:off x="3132138" y="3860800"/>
            <a:ext cx="935037" cy="863600"/>
          </a:xfrm>
          <a:prstGeom prst="line">
            <a:avLst/>
          </a:prstGeom>
          <a:noFill/>
          <a:ln w="38100">
            <a:solidFill>
              <a:srgbClr val="0000FF"/>
            </a:solidFill>
            <a:prstDash val="sysDot"/>
            <a:round/>
            <a:headEnd/>
            <a:tailEnd type="triangle" w="med" len="med"/>
          </a:ln>
        </p:spPr>
        <p:txBody>
          <a:bodyPr/>
          <a:lstStyle/>
          <a:p>
            <a:endParaRPr lang="es-ES"/>
          </a:p>
        </p:txBody>
      </p:sp>
      <p:sp>
        <p:nvSpPr>
          <p:cNvPr id="706681" name="Line 121"/>
          <p:cNvSpPr>
            <a:spLocks noChangeShapeType="1"/>
          </p:cNvSpPr>
          <p:nvPr/>
        </p:nvSpPr>
        <p:spPr bwMode="auto">
          <a:xfrm flipH="1" flipV="1">
            <a:off x="1900238" y="3876675"/>
            <a:ext cx="655637" cy="847725"/>
          </a:xfrm>
          <a:prstGeom prst="line">
            <a:avLst/>
          </a:prstGeom>
          <a:noFill/>
          <a:ln w="38100">
            <a:solidFill>
              <a:srgbClr val="0000FF"/>
            </a:solidFill>
            <a:prstDash val="sysDot"/>
            <a:round/>
            <a:headEnd/>
            <a:tailEnd type="triangle" w="med" len="med"/>
          </a:ln>
        </p:spPr>
        <p:txBody>
          <a:bodyPr/>
          <a:lstStyle/>
          <a:p>
            <a:endParaRPr lang="es-ES"/>
          </a:p>
        </p:txBody>
      </p:sp>
      <p:sp>
        <p:nvSpPr>
          <p:cNvPr id="706682" name="Line 122"/>
          <p:cNvSpPr>
            <a:spLocks noChangeShapeType="1"/>
          </p:cNvSpPr>
          <p:nvPr/>
        </p:nvSpPr>
        <p:spPr bwMode="auto">
          <a:xfrm flipV="1">
            <a:off x="2051050" y="2276475"/>
            <a:ext cx="1008063" cy="936625"/>
          </a:xfrm>
          <a:prstGeom prst="line">
            <a:avLst/>
          </a:prstGeom>
          <a:noFill/>
          <a:ln w="38100">
            <a:solidFill>
              <a:srgbClr val="0000FF"/>
            </a:solidFill>
            <a:prstDash val="sysDot"/>
            <a:round/>
            <a:headEnd/>
            <a:tailEnd type="triangle" w="med" len="med"/>
          </a:ln>
        </p:spPr>
        <p:txBody>
          <a:bodyPr/>
          <a:lstStyle/>
          <a:p>
            <a:endParaRPr lang="es-ES"/>
          </a:p>
        </p:txBody>
      </p:sp>
      <p:sp>
        <p:nvSpPr>
          <p:cNvPr id="706683" name="Line 123"/>
          <p:cNvSpPr>
            <a:spLocks noChangeShapeType="1"/>
          </p:cNvSpPr>
          <p:nvPr/>
        </p:nvSpPr>
        <p:spPr bwMode="auto">
          <a:xfrm>
            <a:off x="3132138" y="1268413"/>
            <a:ext cx="0" cy="288925"/>
          </a:xfrm>
          <a:prstGeom prst="line">
            <a:avLst/>
          </a:prstGeom>
          <a:noFill/>
          <a:ln w="38100">
            <a:solidFill>
              <a:srgbClr val="0000FF"/>
            </a:solidFill>
            <a:prstDash val="sysDot"/>
            <a:round/>
            <a:headEnd/>
            <a:tailEnd type="triangle" w="med" len="med"/>
          </a:ln>
        </p:spPr>
        <p:txBody>
          <a:bodyPr/>
          <a:lstStyle/>
          <a:p>
            <a:endParaRPr lang="es-ES"/>
          </a:p>
        </p:txBody>
      </p:sp>
      <p:sp>
        <p:nvSpPr>
          <p:cNvPr id="706684" name="Line 124"/>
          <p:cNvSpPr>
            <a:spLocks noChangeShapeType="1"/>
          </p:cNvSpPr>
          <p:nvPr/>
        </p:nvSpPr>
        <p:spPr bwMode="auto">
          <a:xfrm flipV="1">
            <a:off x="2916238" y="1268413"/>
            <a:ext cx="0" cy="288925"/>
          </a:xfrm>
          <a:prstGeom prst="line">
            <a:avLst/>
          </a:prstGeom>
          <a:noFill/>
          <a:ln w="38100">
            <a:solidFill>
              <a:srgbClr val="0000FF"/>
            </a:solidFill>
            <a:prstDash val="sysDot"/>
            <a:round/>
            <a:headEnd/>
            <a:tailEnd type="triangle" w="med" len="med"/>
          </a:ln>
        </p:spPr>
        <p:txBody>
          <a:bodyPr/>
          <a:lstStyle/>
          <a:p>
            <a:endParaRPr lang="es-ES"/>
          </a:p>
        </p:txBody>
      </p:sp>
      <p:sp>
        <p:nvSpPr>
          <p:cNvPr id="27713" name="Text Box 129"/>
          <p:cNvSpPr txBox="1">
            <a:spLocks noChangeArrowheads="1"/>
          </p:cNvSpPr>
          <p:nvPr/>
        </p:nvSpPr>
        <p:spPr bwMode="auto">
          <a:xfrm>
            <a:off x="3708400" y="836613"/>
            <a:ext cx="2047875" cy="1155700"/>
          </a:xfrm>
          <a:prstGeom prst="rect">
            <a:avLst/>
          </a:prstGeom>
          <a:noFill/>
          <a:ln w="12700">
            <a:noFill/>
            <a:miter lim="800000"/>
            <a:headEnd/>
            <a:tailEnd/>
          </a:ln>
        </p:spPr>
        <p:txBody>
          <a:bodyPr>
            <a:spAutoFit/>
          </a:bodyPr>
          <a:lstStyle/>
          <a:p>
            <a:pPr algn="ctr" eaLnBrk="0" hangingPunct="0"/>
            <a:r>
              <a:rPr lang="es-ES" sz="1400" b="1"/>
              <a:t>Los anillos podrían funcionar con una sola fibra, pero si queremos protección hay que usar dos</a:t>
            </a:r>
          </a:p>
        </p:txBody>
      </p:sp>
      <p:sp>
        <p:nvSpPr>
          <p:cNvPr id="27714" name="Line 130"/>
          <p:cNvSpPr>
            <a:spLocks noChangeShapeType="1"/>
          </p:cNvSpPr>
          <p:nvPr/>
        </p:nvSpPr>
        <p:spPr bwMode="auto">
          <a:xfrm flipH="1">
            <a:off x="4067175" y="1989138"/>
            <a:ext cx="288925" cy="431800"/>
          </a:xfrm>
          <a:prstGeom prst="line">
            <a:avLst/>
          </a:prstGeom>
          <a:noFill/>
          <a:ln w="9525">
            <a:solidFill>
              <a:schemeClr val="tx1"/>
            </a:solidFill>
            <a:round/>
            <a:headEnd/>
            <a:tailEnd type="triangle" w="med" len="med"/>
          </a:ln>
        </p:spPr>
        <p:txBody>
          <a:bodyPr/>
          <a:lstStyle/>
          <a:p>
            <a:endParaRPr lang="es-ES"/>
          </a:p>
        </p:txBody>
      </p:sp>
      <p:sp>
        <p:nvSpPr>
          <p:cNvPr id="27715" name="Line 131"/>
          <p:cNvSpPr>
            <a:spLocks noChangeShapeType="1"/>
          </p:cNvSpPr>
          <p:nvPr/>
        </p:nvSpPr>
        <p:spPr bwMode="auto">
          <a:xfrm>
            <a:off x="4932363" y="1989138"/>
            <a:ext cx="215900" cy="287337"/>
          </a:xfrm>
          <a:prstGeom prst="line">
            <a:avLst/>
          </a:prstGeom>
          <a:noFill/>
          <a:ln w="9525">
            <a:solidFill>
              <a:schemeClr val="tx1"/>
            </a:solidFill>
            <a:round/>
            <a:headEnd/>
            <a:tailEnd type="triangle" w="med" len="med"/>
          </a:ln>
        </p:spPr>
        <p:txBody>
          <a:bodyPr/>
          <a:lstStyle/>
          <a:p>
            <a:endParaRPr lang="es-ES"/>
          </a:p>
        </p:txBody>
      </p:sp>
      <p:sp>
        <p:nvSpPr>
          <p:cNvPr id="71" name="7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26</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6683"/>
                                        </p:tgtEl>
                                        <p:attrNameLst>
                                          <p:attrName>style.visibility</p:attrName>
                                        </p:attrNameLst>
                                      </p:cBhvr>
                                      <p:to>
                                        <p:strVal val="visible"/>
                                      </p:to>
                                    </p:set>
                                    <p:animEffect transition="in" filter="wipe(up)">
                                      <p:cBhvr>
                                        <p:cTn id="7" dur="500"/>
                                        <p:tgtEl>
                                          <p:spTgt spid="70668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06673"/>
                                        </p:tgtEl>
                                        <p:attrNameLst>
                                          <p:attrName>style.visibility</p:attrName>
                                        </p:attrNameLst>
                                      </p:cBhvr>
                                      <p:to>
                                        <p:strVal val="visible"/>
                                      </p:to>
                                    </p:set>
                                    <p:animEffect transition="in" filter="wipe(up)">
                                      <p:cBhvr>
                                        <p:cTn id="11" dur="500"/>
                                        <p:tgtEl>
                                          <p:spTgt spid="70667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06674"/>
                                        </p:tgtEl>
                                        <p:attrNameLst>
                                          <p:attrName>style.visibility</p:attrName>
                                        </p:attrNameLst>
                                      </p:cBhvr>
                                      <p:to>
                                        <p:strVal val="visible"/>
                                      </p:to>
                                    </p:set>
                                    <p:animEffect transition="in" filter="wipe(down)">
                                      <p:cBhvr>
                                        <p:cTn id="15" dur="500"/>
                                        <p:tgtEl>
                                          <p:spTgt spid="70667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06675"/>
                                        </p:tgtEl>
                                        <p:attrNameLst>
                                          <p:attrName>style.visibility</p:attrName>
                                        </p:attrNameLst>
                                      </p:cBhvr>
                                      <p:to>
                                        <p:strVal val="visible"/>
                                      </p:to>
                                    </p:set>
                                    <p:animEffect transition="in" filter="wipe(up)">
                                      <p:cBhvr>
                                        <p:cTn id="19" dur="500"/>
                                        <p:tgtEl>
                                          <p:spTgt spid="70667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06676"/>
                                        </p:tgtEl>
                                        <p:attrNameLst>
                                          <p:attrName>style.visibility</p:attrName>
                                        </p:attrNameLst>
                                      </p:cBhvr>
                                      <p:to>
                                        <p:strVal val="visible"/>
                                      </p:to>
                                    </p:set>
                                    <p:animEffect transition="in" filter="wipe(up)">
                                      <p:cBhvr>
                                        <p:cTn id="23" dur="500"/>
                                        <p:tgtEl>
                                          <p:spTgt spid="70667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06677"/>
                                        </p:tgtEl>
                                        <p:attrNameLst>
                                          <p:attrName>style.visibility</p:attrName>
                                        </p:attrNameLst>
                                      </p:cBhvr>
                                      <p:to>
                                        <p:strVal val="visible"/>
                                      </p:to>
                                    </p:set>
                                    <p:animEffect transition="in" filter="wipe(up)">
                                      <p:cBhvr>
                                        <p:cTn id="27" dur="500"/>
                                        <p:tgtEl>
                                          <p:spTgt spid="70667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06678"/>
                                        </p:tgtEl>
                                        <p:attrNameLst>
                                          <p:attrName>style.visibility</p:attrName>
                                        </p:attrNameLst>
                                      </p:cBhvr>
                                      <p:to>
                                        <p:strVal val="visible"/>
                                      </p:to>
                                    </p:set>
                                    <p:animEffect transition="in" filter="wipe(down)">
                                      <p:cBhvr>
                                        <p:cTn id="31" dur="500"/>
                                        <p:tgtEl>
                                          <p:spTgt spid="70667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706679"/>
                                        </p:tgtEl>
                                        <p:attrNameLst>
                                          <p:attrName>style.visibility</p:attrName>
                                        </p:attrNameLst>
                                      </p:cBhvr>
                                      <p:to>
                                        <p:strVal val="visible"/>
                                      </p:to>
                                    </p:set>
                                    <p:animEffect transition="in" filter="wipe(down)">
                                      <p:cBhvr>
                                        <p:cTn id="35" dur="500"/>
                                        <p:tgtEl>
                                          <p:spTgt spid="70667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06680"/>
                                        </p:tgtEl>
                                        <p:attrNameLst>
                                          <p:attrName>style.visibility</p:attrName>
                                        </p:attrNameLst>
                                      </p:cBhvr>
                                      <p:to>
                                        <p:strVal val="visible"/>
                                      </p:to>
                                    </p:set>
                                    <p:animEffect transition="in" filter="wipe(up)">
                                      <p:cBhvr>
                                        <p:cTn id="39" dur="500"/>
                                        <p:tgtEl>
                                          <p:spTgt spid="70668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06681"/>
                                        </p:tgtEl>
                                        <p:attrNameLst>
                                          <p:attrName>style.visibility</p:attrName>
                                        </p:attrNameLst>
                                      </p:cBhvr>
                                      <p:to>
                                        <p:strVal val="visible"/>
                                      </p:to>
                                    </p:set>
                                    <p:animEffect transition="in" filter="wipe(down)">
                                      <p:cBhvr>
                                        <p:cTn id="43" dur="500"/>
                                        <p:tgtEl>
                                          <p:spTgt spid="70668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06682"/>
                                        </p:tgtEl>
                                        <p:attrNameLst>
                                          <p:attrName>style.visibility</p:attrName>
                                        </p:attrNameLst>
                                      </p:cBhvr>
                                      <p:to>
                                        <p:strVal val="visible"/>
                                      </p:to>
                                    </p:set>
                                    <p:animEffect transition="in" filter="wipe(down)">
                                      <p:cBhvr>
                                        <p:cTn id="47" dur="500"/>
                                        <p:tgtEl>
                                          <p:spTgt spid="706682"/>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706684"/>
                                        </p:tgtEl>
                                        <p:attrNameLst>
                                          <p:attrName>style.visibility</p:attrName>
                                        </p:attrNameLst>
                                      </p:cBhvr>
                                      <p:to>
                                        <p:strVal val="visible"/>
                                      </p:to>
                                    </p:set>
                                    <p:animEffect transition="in" filter="wipe(down)">
                                      <p:cBhvr>
                                        <p:cTn id="51" dur="500"/>
                                        <p:tgtEl>
                                          <p:spTgt spid="706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3" grpId="0" animBg="1"/>
      <p:bldP spid="706674" grpId="0" animBg="1"/>
      <p:bldP spid="706675" grpId="0" animBg="1"/>
      <p:bldP spid="706676" grpId="0" animBg="1"/>
      <p:bldP spid="706677" grpId="0" animBg="1"/>
      <p:bldP spid="706678" grpId="0" animBg="1"/>
      <p:bldP spid="706679" grpId="0" animBg="1"/>
      <p:bldP spid="706680" grpId="0" animBg="1"/>
      <p:bldP spid="706681" grpId="0" animBg="1"/>
      <p:bldP spid="706682" grpId="0" animBg="1"/>
      <p:bldP spid="706683" grpId="0" animBg="1"/>
      <p:bldP spid="70668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47"/>
          <p:cNvSpPr>
            <a:spLocks noChangeArrowheads="1"/>
          </p:cNvSpPr>
          <p:nvPr/>
        </p:nvSpPr>
        <p:spPr bwMode="auto">
          <a:xfrm>
            <a:off x="3086100" y="2120900"/>
            <a:ext cx="4078288" cy="2916238"/>
          </a:xfrm>
          <a:prstGeom prst="rect">
            <a:avLst/>
          </a:prstGeom>
          <a:solidFill>
            <a:srgbClr val="FFFF00"/>
          </a:solidFill>
          <a:ln w="9525">
            <a:solidFill>
              <a:schemeClr val="tx1"/>
            </a:solidFill>
            <a:miter lim="800000"/>
            <a:headEnd/>
            <a:tailEnd/>
          </a:ln>
        </p:spPr>
        <p:txBody>
          <a:bodyPr wrap="none" anchor="ctr"/>
          <a:lstStyle/>
          <a:p>
            <a:endParaRPr lang="es-ES"/>
          </a:p>
        </p:txBody>
      </p:sp>
      <p:graphicFrame>
        <p:nvGraphicFramePr>
          <p:cNvPr id="711711" name="Group 1055"/>
          <p:cNvGraphicFramePr>
            <a:graphicFrameLocks noGrp="1"/>
          </p:cNvGraphicFramePr>
          <p:nvPr/>
        </p:nvGraphicFramePr>
        <p:xfrm>
          <a:off x="1447800" y="2114550"/>
          <a:ext cx="5715000" cy="2914651"/>
        </p:xfrm>
        <a:graphic>
          <a:graphicData uri="http://schemas.openxmlformats.org/drawingml/2006/table">
            <a:tbl>
              <a:tblPr/>
              <a:tblGrid>
                <a:gridCol w="428625"/>
                <a:gridCol w="1214438"/>
                <a:gridCol w="4071937"/>
              </a:tblGrid>
              <a:tr h="74771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Overhead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Sección</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Carga útil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86 c x 9 f = 774 Bytes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774 x 8 = 6.192 bits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Arial" charset="0"/>
                        </a:rPr>
                        <a:t>6.192 x 8.000 = </a:t>
                      </a:r>
                      <a:r>
                        <a:rPr kumimoji="0" lang="es-ES_tradnl" sz="1600" b="1" i="0" u="none" strike="noStrike" cap="none" normalizeH="0" baseline="0" smtClean="0">
                          <a:ln>
                            <a:noFill/>
                          </a:ln>
                          <a:solidFill>
                            <a:schemeClr val="tx1"/>
                          </a:solidFill>
                          <a:effectLst/>
                          <a:latin typeface="Arial" charset="0"/>
                        </a:rPr>
                        <a:t>49,536 Mb/s</a:t>
                      </a:r>
                      <a:endParaRPr kumimoji="0" lang="es-E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66938">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Overhead Línea</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sp>
        <p:nvSpPr>
          <p:cNvPr id="28688" name="Text Box 1038"/>
          <p:cNvSpPr txBox="1">
            <a:spLocks noChangeArrowheads="1"/>
          </p:cNvSpPr>
          <p:nvPr/>
        </p:nvSpPr>
        <p:spPr bwMode="auto">
          <a:xfrm rot="-5400000">
            <a:off x="832644" y="3382169"/>
            <a:ext cx="1644650" cy="366712"/>
          </a:xfrm>
          <a:prstGeom prst="rect">
            <a:avLst/>
          </a:prstGeom>
          <a:noFill/>
          <a:ln w="12700">
            <a:noFill/>
            <a:miter lim="800000"/>
            <a:headEnd/>
            <a:tailEnd/>
          </a:ln>
        </p:spPr>
        <p:txBody>
          <a:bodyPr wrap="none">
            <a:spAutoFit/>
          </a:bodyPr>
          <a:lstStyle/>
          <a:p>
            <a:pPr eaLnBrk="0" hangingPunct="0"/>
            <a:r>
              <a:rPr lang="es-ES_tradnl" sz="1800"/>
              <a:t>Overhead ruta</a:t>
            </a:r>
            <a:endParaRPr lang="es-ES" sz="1800"/>
          </a:p>
        </p:txBody>
      </p:sp>
      <p:sp>
        <p:nvSpPr>
          <p:cNvPr id="28689" name="Text Box 1039"/>
          <p:cNvSpPr txBox="1">
            <a:spLocks noChangeArrowheads="1"/>
          </p:cNvSpPr>
          <p:nvPr/>
        </p:nvSpPr>
        <p:spPr bwMode="auto">
          <a:xfrm>
            <a:off x="615950" y="396875"/>
            <a:ext cx="7875588" cy="579438"/>
          </a:xfrm>
          <a:prstGeom prst="rect">
            <a:avLst/>
          </a:prstGeom>
          <a:noFill/>
          <a:ln w="12700">
            <a:noFill/>
            <a:miter lim="800000"/>
            <a:headEnd/>
            <a:tailEnd/>
          </a:ln>
        </p:spPr>
        <p:txBody>
          <a:bodyPr wrap="none">
            <a:spAutoFit/>
          </a:bodyPr>
          <a:lstStyle/>
          <a:p>
            <a:pPr eaLnBrk="0" hangingPunct="0"/>
            <a:r>
              <a:rPr lang="es-ES_tradnl" sz="3200"/>
              <a:t>Estructura de trama SONET STS-1 (OC-1)</a:t>
            </a:r>
            <a:endParaRPr lang="es-ES" sz="3200"/>
          </a:p>
        </p:txBody>
      </p:sp>
      <p:sp>
        <p:nvSpPr>
          <p:cNvPr id="28690" name="Text Box 1040"/>
          <p:cNvSpPr txBox="1">
            <a:spLocks noChangeArrowheads="1"/>
          </p:cNvSpPr>
          <p:nvPr/>
        </p:nvSpPr>
        <p:spPr bwMode="auto">
          <a:xfrm>
            <a:off x="1258888" y="1724025"/>
            <a:ext cx="722312" cy="336550"/>
          </a:xfrm>
          <a:prstGeom prst="rect">
            <a:avLst/>
          </a:prstGeom>
          <a:noFill/>
          <a:ln w="12700">
            <a:noFill/>
            <a:miter lim="800000"/>
            <a:headEnd/>
            <a:tailEnd/>
          </a:ln>
        </p:spPr>
        <p:txBody>
          <a:bodyPr>
            <a:spAutoFit/>
          </a:bodyPr>
          <a:lstStyle/>
          <a:p>
            <a:pPr eaLnBrk="0" hangingPunct="0"/>
            <a:r>
              <a:rPr lang="es-ES_tradnl"/>
              <a:t>1 col.</a:t>
            </a:r>
            <a:endParaRPr lang="es-ES"/>
          </a:p>
        </p:txBody>
      </p:sp>
      <p:sp>
        <p:nvSpPr>
          <p:cNvPr id="28691" name="Text Box 1041"/>
          <p:cNvSpPr txBox="1">
            <a:spLocks noChangeArrowheads="1"/>
          </p:cNvSpPr>
          <p:nvPr/>
        </p:nvSpPr>
        <p:spPr bwMode="auto">
          <a:xfrm>
            <a:off x="2101850" y="1724025"/>
            <a:ext cx="669925" cy="336550"/>
          </a:xfrm>
          <a:prstGeom prst="rect">
            <a:avLst/>
          </a:prstGeom>
          <a:noFill/>
          <a:ln w="12700">
            <a:noFill/>
            <a:miter lim="800000"/>
            <a:headEnd/>
            <a:tailEnd/>
          </a:ln>
        </p:spPr>
        <p:txBody>
          <a:bodyPr wrap="none">
            <a:spAutoFit/>
          </a:bodyPr>
          <a:lstStyle/>
          <a:p>
            <a:pPr eaLnBrk="0" hangingPunct="0"/>
            <a:r>
              <a:rPr lang="es-ES_tradnl"/>
              <a:t>3 col.</a:t>
            </a:r>
            <a:endParaRPr lang="es-ES"/>
          </a:p>
        </p:txBody>
      </p:sp>
      <p:sp>
        <p:nvSpPr>
          <p:cNvPr id="28692" name="Text Box 1042"/>
          <p:cNvSpPr txBox="1">
            <a:spLocks noChangeArrowheads="1"/>
          </p:cNvSpPr>
          <p:nvPr/>
        </p:nvSpPr>
        <p:spPr bwMode="auto">
          <a:xfrm>
            <a:off x="4191000" y="1724025"/>
            <a:ext cx="1335088" cy="336550"/>
          </a:xfrm>
          <a:prstGeom prst="rect">
            <a:avLst/>
          </a:prstGeom>
          <a:noFill/>
          <a:ln w="12700">
            <a:noFill/>
            <a:miter lim="800000"/>
            <a:headEnd/>
            <a:tailEnd/>
          </a:ln>
        </p:spPr>
        <p:txBody>
          <a:bodyPr wrap="none">
            <a:spAutoFit/>
          </a:bodyPr>
          <a:lstStyle/>
          <a:p>
            <a:pPr eaLnBrk="0" hangingPunct="0"/>
            <a:r>
              <a:rPr lang="es-ES_tradnl"/>
              <a:t>86 columnas</a:t>
            </a:r>
            <a:endParaRPr lang="es-ES"/>
          </a:p>
        </p:txBody>
      </p:sp>
      <p:sp>
        <p:nvSpPr>
          <p:cNvPr id="28693" name="Text Box 1043"/>
          <p:cNvSpPr txBox="1">
            <a:spLocks noChangeArrowheads="1"/>
          </p:cNvSpPr>
          <p:nvPr/>
        </p:nvSpPr>
        <p:spPr bwMode="auto">
          <a:xfrm>
            <a:off x="7239000" y="3402013"/>
            <a:ext cx="714375" cy="336550"/>
          </a:xfrm>
          <a:prstGeom prst="rect">
            <a:avLst/>
          </a:prstGeom>
          <a:noFill/>
          <a:ln w="12700">
            <a:noFill/>
            <a:miter lim="800000"/>
            <a:headEnd/>
            <a:tailEnd/>
          </a:ln>
        </p:spPr>
        <p:txBody>
          <a:bodyPr wrap="none">
            <a:spAutoFit/>
          </a:bodyPr>
          <a:lstStyle/>
          <a:p>
            <a:pPr eaLnBrk="0" hangingPunct="0"/>
            <a:r>
              <a:rPr lang="es-ES_tradnl"/>
              <a:t>9 filas</a:t>
            </a:r>
            <a:endParaRPr lang="es-ES"/>
          </a:p>
        </p:txBody>
      </p:sp>
      <p:sp>
        <p:nvSpPr>
          <p:cNvPr id="28694" name="Text Box 1044"/>
          <p:cNvSpPr txBox="1">
            <a:spLocks noChangeArrowheads="1"/>
          </p:cNvSpPr>
          <p:nvPr/>
        </p:nvSpPr>
        <p:spPr bwMode="auto">
          <a:xfrm>
            <a:off x="3627438" y="5373688"/>
            <a:ext cx="4257675" cy="825500"/>
          </a:xfrm>
          <a:prstGeom prst="rect">
            <a:avLst/>
          </a:prstGeom>
          <a:noFill/>
          <a:ln w="12700">
            <a:noFill/>
            <a:miter lim="800000"/>
            <a:headEnd/>
            <a:tailEnd/>
          </a:ln>
        </p:spPr>
        <p:txBody>
          <a:bodyPr wrap="none">
            <a:spAutoFit/>
          </a:bodyPr>
          <a:lstStyle/>
          <a:p>
            <a:pPr algn="ctr" eaLnBrk="0" hangingPunct="0"/>
            <a:r>
              <a:rPr lang="es-ES_tradnl"/>
              <a:t>90 x 9 = 810 Bytes = 6.480 bits</a:t>
            </a:r>
          </a:p>
          <a:p>
            <a:pPr algn="ctr" eaLnBrk="0" hangingPunct="0"/>
            <a:r>
              <a:rPr lang="es-ES_tradnl"/>
              <a:t>8.000 tramas por segundo (una cada 125 </a:t>
            </a:r>
            <a:r>
              <a:rPr lang="es-ES_tradnl">
                <a:sym typeface="Symbol" pitchFamily="18" charset="2"/>
              </a:rPr>
              <a:t>s)</a:t>
            </a:r>
          </a:p>
          <a:p>
            <a:pPr algn="ctr" eaLnBrk="0" hangingPunct="0"/>
            <a:r>
              <a:rPr lang="es-ES_tradnl">
                <a:sym typeface="Symbol" pitchFamily="18" charset="2"/>
              </a:rPr>
              <a:t>6.480 bits/tr x 8.000 tr/s = </a:t>
            </a:r>
            <a:r>
              <a:rPr lang="es-ES_tradnl" b="1">
                <a:sym typeface="Symbol" pitchFamily="18" charset="2"/>
              </a:rPr>
              <a:t>51.840.000 bits/s</a:t>
            </a:r>
            <a:endParaRPr lang="es-ES" b="1"/>
          </a:p>
        </p:txBody>
      </p:sp>
      <p:sp>
        <p:nvSpPr>
          <p:cNvPr id="28695" name="Text Box 1056"/>
          <p:cNvSpPr txBox="1">
            <a:spLocks noChangeArrowheads="1"/>
          </p:cNvSpPr>
          <p:nvPr/>
        </p:nvSpPr>
        <p:spPr bwMode="auto">
          <a:xfrm>
            <a:off x="1219200" y="5502275"/>
            <a:ext cx="1981200" cy="517525"/>
          </a:xfrm>
          <a:prstGeom prst="rect">
            <a:avLst/>
          </a:prstGeom>
          <a:noFill/>
          <a:ln w="9525">
            <a:noFill/>
            <a:miter lim="800000"/>
            <a:headEnd/>
            <a:tailEnd/>
          </a:ln>
        </p:spPr>
        <p:txBody>
          <a:bodyPr>
            <a:spAutoFit/>
          </a:bodyPr>
          <a:lstStyle/>
          <a:p>
            <a:pPr algn="ctr"/>
            <a:r>
              <a:rPr lang="es-ES" sz="1400" b="1"/>
              <a:t>El overhead permite</a:t>
            </a:r>
          </a:p>
          <a:p>
            <a:pPr algn="ctr"/>
            <a:r>
              <a:rPr lang="es-ES" sz="1400" b="1"/>
              <a:t>la gestión de la red</a:t>
            </a:r>
          </a:p>
        </p:txBody>
      </p:sp>
      <p:sp>
        <p:nvSpPr>
          <p:cNvPr id="28696" name="AutoShape 1060"/>
          <p:cNvSpPr>
            <a:spLocks/>
          </p:cNvSpPr>
          <p:nvPr/>
        </p:nvSpPr>
        <p:spPr bwMode="auto">
          <a:xfrm rot="-5400000">
            <a:off x="2095500" y="4457700"/>
            <a:ext cx="304800" cy="1600200"/>
          </a:xfrm>
          <a:prstGeom prst="leftBrace">
            <a:avLst>
              <a:gd name="adj1" fmla="val 43750"/>
              <a:gd name="adj2" fmla="val 50000"/>
            </a:avLst>
          </a:prstGeom>
          <a:noFill/>
          <a:ln w="9525">
            <a:solidFill>
              <a:schemeClr val="tx1"/>
            </a:solidFill>
            <a:round/>
            <a:headEnd/>
            <a:tailEnd/>
          </a:ln>
        </p:spPr>
        <p:txBody>
          <a:bodyPr wrap="none" anchor="ctr"/>
          <a:lstStyle/>
          <a:p>
            <a:endParaRPr lang="es-ES"/>
          </a:p>
        </p:txBody>
      </p:sp>
      <p:sp>
        <p:nvSpPr>
          <p:cNvPr id="17" name="16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27</a:t>
            </a:fld>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1"/>
          <p:cNvSpPr>
            <a:spLocks noChangeArrowheads="1"/>
          </p:cNvSpPr>
          <p:nvPr/>
        </p:nvSpPr>
        <p:spPr bwMode="auto">
          <a:xfrm>
            <a:off x="1600200" y="2843213"/>
            <a:ext cx="1676400" cy="15240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29700" name="Rectangle 42"/>
          <p:cNvSpPr>
            <a:spLocks noChangeArrowheads="1"/>
          </p:cNvSpPr>
          <p:nvPr/>
        </p:nvSpPr>
        <p:spPr bwMode="auto">
          <a:xfrm>
            <a:off x="4033838" y="2838450"/>
            <a:ext cx="1676400" cy="15240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29701" name="Rectangle 43"/>
          <p:cNvSpPr>
            <a:spLocks noChangeArrowheads="1"/>
          </p:cNvSpPr>
          <p:nvPr/>
        </p:nvSpPr>
        <p:spPr bwMode="auto">
          <a:xfrm>
            <a:off x="6472238" y="2843213"/>
            <a:ext cx="1676400" cy="1524000"/>
          </a:xfrm>
          <a:prstGeom prst="rect">
            <a:avLst/>
          </a:prstGeom>
          <a:solidFill>
            <a:srgbClr val="FFFF00"/>
          </a:solidFill>
          <a:ln w="9525">
            <a:solidFill>
              <a:schemeClr val="tx1"/>
            </a:solidFill>
            <a:miter lim="800000"/>
            <a:headEnd/>
            <a:tailEnd/>
          </a:ln>
        </p:spPr>
        <p:txBody>
          <a:bodyPr wrap="none" anchor="ctr"/>
          <a:lstStyle/>
          <a:p>
            <a:endParaRPr lang="es-ES"/>
          </a:p>
        </p:txBody>
      </p:sp>
      <p:graphicFrame>
        <p:nvGraphicFramePr>
          <p:cNvPr id="712767" name="Group 63"/>
          <p:cNvGraphicFramePr>
            <a:graphicFrameLocks noGrp="1"/>
          </p:cNvGraphicFramePr>
          <p:nvPr/>
        </p:nvGraphicFramePr>
        <p:xfrm>
          <a:off x="3352800" y="2844800"/>
          <a:ext cx="2362200" cy="1524000"/>
        </p:xfrm>
        <a:graphic>
          <a:graphicData uri="http://schemas.openxmlformats.org/drawingml/2006/table">
            <a:tbl>
              <a:tblPr/>
              <a:tblGrid>
                <a:gridCol w="261938"/>
                <a:gridCol w="423862"/>
                <a:gridCol w="1676400"/>
              </a:tblGrid>
              <a:tr h="32702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R</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S</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   Carga útil</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96950">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graphicFrame>
        <p:nvGraphicFramePr>
          <p:cNvPr id="712766" name="Group 62"/>
          <p:cNvGraphicFramePr>
            <a:graphicFrameLocks noGrp="1"/>
          </p:cNvGraphicFramePr>
          <p:nvPr/>
        </p:nvGraphicFramePr>
        <p:xfrm>
          <a:off x="5791200" y="2844800"/>
          <a:ext cx="2362200" cy="1524000"/>
        </p:xfrm>
        <a:graphic>
          <a:graphicData uri="http://schemas.openxmlformats.org/drawingml/2006/table">
            <a:tbl>
              <a:tblPr/>
              <a:tblGrid>
                <a:gridCol w="261938"/>
                <a:gridCol w="417512"/>
                <a:gridCol w="1682750"/>
              </a:tblGrid>
              <a:tr h="32702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R</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S</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   Carga útil</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96950">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sp>
        <p:nvSpPr>
          <p:cNvPr id="29726" name="Text Box 38"/>
          <p:cNvSpPr txBox="1">
            <a:spLocks noChangeArrowheads="1"/>
          </p:cNvSpPr>
          <p:nvPr/>
        </p:nvSpPr>
        <p:spPr bwMode="auto">
          <a:xfrm>
            <a:off x="1631950" y="536575"/>
            <a:ext cx="5484813" cy="579438"/>
          </a:xfrm>
          <a:prstGeom prst="rect">
            <a:avLst/>
          </a:prstGeom>
          <a:noFill/>
          <a:ln w="12700">
            <a:noFill/>
            <a:miter lim="800000"/>
            <a:headEnd/>
            <a:tailEnd/>
          </a:ln>
        </p:spPr>
        <p:txBody>
          <a:bodyPr wrap="none">
            <a:spAutoFit/>
          </a:bodyPr>
          <a:lstStyle/>
          <a:p>
            <a:pPr eaLnBrk="0" hangingPunct="0"/>
            <a:r>
              <a:rPr lang="es-ES_tradnl" sz="3200"/>
              <a:t>Trama SONET STS-3 (OC-3)</a:t>
            </a:r>
            <a:endParaRPr lang="es-ES" sz="3200"/>
          </a:p>
        </p:txBody>
      </p:sp>
      <p:sp>
        <p:nvSpPr>
          <p:cNvPr id="29727" name="Text Box 39"/>
          <p:cNvSpPr txBox="1">
            <a:spLocks noChangeArrowheads="1"/>
          </p:cNvSpPr>
          <p:nvPr/>
        </p:nvSpPr>
        <p:spPr bwMode="auto">
          <a:xfrm>
            <a:off x="652463" y="4832350"/>
            <a:ext cx="8062912" cy="1217613"/>
          </a:xfrm>
          <a:prstGeom prst="rect">
            <a:avLst/>
          </a:prstGeom>
          <a:noFill/>
          <a:ln w="12700">
            <a:noFill/>
            <a:miter lim="800000"/>
            <a:headEnd/>
            <a:tailEnd/>
          </a:ln>
        </p:spPr>
        <p:txBody>
          <a:bodyPr>
            <a:spAutoFit/>
          </a:bodyPr>
          <a:lstStyle/>
          <a:p>
            <a:pPr algn="ctr" eaLnBrk="0" hangingPunct="0">
              <a:spcBef>
                <a:spcPct val="20000"/>
              </a:spcBef>
            </a:pPr>
            <a:r>
              <a:rPr lang="es-ES_tradnl">
                <a:sym typeface="Symbol" pitchFamily="18" charset="2"/>
              </a:rPr>
              <a:t>Tamaño: 90 x 9 x 3= 2430 Bytes = 19440 bits</a:t>
            </a:r>
          </a:p>
          <a:p>
            <a:pPr algn="ctr" eaLnBrk="0" hangingPunct="0">
              <a:spcBef>
                <a:spcPct val="20000"/>
              </a:spcBef>
            </a:pPr>
            <a:r>
              <a:rPr lang="es-ES_tradnl">
                <a:sym typeface="Symbol" pitchFamily="18" charset="2"/>
              </a:rPr>
              <a:t>Caudal: 19440 x 8000 = 155.520.000 bits/s</a:t>
            </a:r>
          </a:p>
          <a:p>
            <a:pPr algn="ctr" eaLnBrk="0" hangingPunct="0">
              <a:spcBef>
                <a:spcPct val="20000"/>
              </a:spcBef>
            </a:pPr>
            <a:r>
              <a:rPr lang="es-ES_tradnl" b="1">
                <a:sym typeface="Symbol" pitchFamily="18" charset="2"/>
              </a:rPr>
              <a:t>Carga útil</a:t>
            </a:r>
            <a:r>
              <a:rPr lang="es-ES_tradnl">
                <a:sym typeface="Symbol" pitchFamily="18" charset="2"/>
              </a:rPr>
              <a:t>: 86 x 9 x 3 = 2322 Bytes = 18576 bits</a:t>
            </a:r>
          </a:p>
          <a:p>
            <a:pPr algn="ctr" eaLnBrk="0" hangingPunct="0">
              <a:spcBef>
                <a:spcPct val="20000"/>
              </a:spcBef>
            </a:pPr>
            <a:r>
              <a:rPr lang="es-ES_tradnl">
                <a:sym typeface="Symbol" pitchFamily="18" charset="2"/>
              </a:rPr>
              <a:t>Caudal útil: 18576 x 8000 = </a:t>
            </a:r>
            <a:r>
              <a:rPr lang="es-ES_tradnl" b="1">
                <a:sym typeface="Symbol" pitchFamily="18" charset="2"/>
              </a:rPr>
              <a:t>148,608 Mb/s</a:t>
            </a:r>
            <a:endParaRPr lang="es-ES" b="1"/>
          </a:p>
        </p:txBody>
      </p:sp>
      <p:sp>
        <p:nvSpPr>
          <p:cNvPr id="29728" name="Text Box 40"/>
          <p:cNvSpPr txBox="1">
            <a:spLocks noChangeArrowheads="1"/>
          </p:cNvSpPr>
          <p:nvPr/>
        </p:nvSpPr>
        <p:spPr bwMode="auto">
          <a:xfrm>
            <a:off x="685800" y="1555750"/>
            <a:ext cx="4102100" cy="396875"/>
          </a:xfrm>
          <a:prstGeom prst="rect">
            <a:avLst/>
          </a:prstGeom>
          <a:noFill/>
          <a:ln w="12700">
            <a:noFill/>
            <a:miter lim="800000"/>
            <a:headEnd/>
            <a:tailEnd/>
          </a:ln>
        </p:spPr>
        <p:txBody>
          <a:bodyPr>
            <a:spAutoFit/>
          </a:bodyPr>
          <a:lstStyle/>
          <a:p>
            <a:pPr eaLnBrk="0" hangingPunct="0">
              <a:spcBef>
                <a:spcPct val="20000"/>
              </a:spcBef>
            </a:pPr>
            <a:r>
              <a:rPr lang="es-ES_tradnl" sz="2000">
                <a:sym typeface="Symbol" pitchFamily="18" charset="2"/>
              </a:rPr>
              <a:t>Formada por tres tramas STS-1:</a:t>
            </a:r>
            <a:endParaRPr lang="es-ES" sz="2000" b="1"/>
          </a:p>
        </p:txBody>
      </p:sp>
      <p:graphicFrame>
        <p:nvGraphicFramePr>
          <p:cNvPr id="712768" name="Group 64"/>
          <p:cNvGraphicFramePr>
            <a:graphicFrameLocks noGrp="1"/>
          </p:cNvGraphicFramePr>
          <p:nvPr/>
        </p:nvGraphicFramePr>
        <p:xfrm>
          <a:off x="914400" y="2833688"/>
          <a:ext cx="2362200" cy="1524000"/>
        </p:xfrm>
        <a:graphic>
          <a:graphicData uri="http://schemas.openxmlformats.org/drawingml/2006/table">
            <a:tbl>
              <a:tblPr/>
              <a:tblGrid>
                <a:gridCol w="261938"/>
                <a:gridCol w="417512"/>
                <a:gridCol w="1682750"/>
              </a:tblGrid>
              <a:tr h="32702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R</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S</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   Carga útil</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96950">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sp>
        <p:nvSpPr>
          <p:cNvPr id="29741" name="Text Box 49"/>
          <p:cNvSpPr txBox="1">
            <a:spLocks noChangeArrowheads="1"/>
          </p:cNvSpPr>
          <p:nvPr/>
        </p:nvSpPr>
        <p:spPr bwMode="auto">
          <a:xfrm>
            <a:off x="914400" y="2514600"/>
            <a:ext cx="282575" cy="304800"/>
          </a:xfrm>
          <a:prstGeom prst="rect">
            <a:avLst/>
          </a:prstGeom>
          <a:noFill/>
          <a:ln w="9525">
            <a:noFill/>
            <a:miter lim="800000"/>
            <a:headEnd/>
            <a:tailEnd/>
          </a:ln>
        </p:spPr>
        <p:txBody>
          <a:bodyPr wrap="none">
            <a:spAutoFit/>
          </a:bodyPr>
          <a:lstStyle/>
          <a:p>
            <a:r>
              <a:rPr lang="es-ES" sz="1400" b="1"/>
              <a:t>1</a:t>
            </a:r>
          </a:p>
        </p:txBody>
      </p:sp>
      <p:sp>
        <p:nvSpPr>
          <p:cNvPr id="29742" name="Text Box 50"/>
          <p:cNvSpPr txBox="1">
            <a:spLocks noChangeArrowheads="1"/>
          </p:cNvSpPr>
          <p:nvPr/>
        </p:nvSpPr>
        <p:spPr bwMode="auto">
          <a:xfrm>
            <a:off x="5791200" y="2514600"/>
            <a:ext cx="282575" cy="304800"/>
          </a:xfrm>
          <a:prstGeom prst="rect">
            <a:avLst/>
          </a:prstGeom>
          <a:noFill/>
          <a:ln w="9525">
            <a:noFill/>
            <a:miter lim="800000"/>
            <a:headEnd/>
            <a:tailEnd/>
          </a:ln>
        </p:spPr>
        <p:txBody>
          <a:bodyPr wrap="none">
            <a:spAutoFit/>
          </a:bodyPr>
          <a:lstStyle/>
          <a:p>
            <a:r>
              <a:rPr lang="es-ES" sz="1400" b="1"/>
              <a:t>1</a:t>
            </a:r>
          </a:p>
        </p:txBody>
      </p:sp>
      <p:sp>
        <p:nvSpPr>
          <p:cNvPr id="29743" name="Text Box 51"/>
          <p:cNvSpPr txBox="1">
            <a:spLocks noChangeArrowheads="1"/>
          </p:cNvSpPr>
          <p:nvPr/>
        </p:nvSpPr>
        <p:spPr bwMode="auto">
          <a:xfrm>
            <a:off x="3352800" y="2514600"/>
            <a:ext cx="282575" cy="304800"/>
          </a:xfrm>
          <a:prstGeom prst="rect">
            <a:avLst/>
          </a:prstGeom>
          <a:noFill/>
          <a:ln w="9525">
            <a:noFill/>
            <a:miter lim="800000"/>
            <a:headEnd/>
            <a:tailEnd/>
          </a:ln>
        </p:spPr>
        <p:txBody>
          <a:bodyPr wrap="none">
            <a:spAutoFit/>
          </a:bodyPr>
          <a:lstStyle/>
          <a:p>
            <a:r>
              <a:rPr lang="es-ES" sz="1400" b="1"/>
              <a:t>1</a:t>
            </a:r>
          </a:p>
        </p:txBody>
      </p:sp>
      <p:sp>
        <p:nvSpPr>
          <p:cNvPr id="29744" name="Text Box 52"/>
          <p:cNvSpPr txBox="1">
            <a:spLocks noChangeArrowheads="1"/>
          </p:cNvSpPr>
          <p:nvPr/>
        </p:nvSpPr>
        <p:spPr bwMode="auto">
          <a:xfrm>
            <a:off x="1241425" y="2514600"/>
            <a:ext cx="282575" cy="304800"/>
          </a:xfrm>
          <a:prstGeom prst="rect">
            <a:avLst/>
          </a:prstGeom>
          <a:noFill/>
          <a:ln w="9525">
            <a:noFill/>
            <a:miter lim="800000"/>
            <a:headEnd/>
            <a:tailEnd/>
          </a:ln>
        </p:spPr>
        <p:txBody>
          <a:bodyPr wrap="none">
            <a:spAutoFit/>
          </a:bodyPr>
          <a:lstStyle/>
          <a:p>
            <a:r>
              <a:rPr lang="es-ES" sz="1400" b="1"/>
              <a:t>3</a:t>
            </a:r>
          </a:p>
        </p:txBody>
      </p:sp>
      <p:sp>
        <p:nvSpPr>
          <p:cNvPr id="29745" name="Text Box 53"/>
          <p:cNvSpPr txBox="1">
            <a:spLocks noChangeArrowheads="1"/>
          </p:cNvSpPr>
          <p:nvPr/>
        </p:nvSpPr>
        <p:spPr bwMode="auto">
          <a:xfrm>
            <a:off x="3679825" y="2514600"/>
            <a:ext cx="282575" cy="304800"/>
          </a:xfrm>
          <a:prstGeom prst="rect">
            <a:avLst/>
          </a:prstGeom>
          <a:noFill/>
          <a:ln w="9525">
            <a:noFill/>
            <a:miter lim="800000"/>
            <a:headEnd/>
            <a:tailEnd/>
          </a:ln>
        </p:spPr>
        <p:txBody>
          <a:bodyPr wrap="none">
            <a:spAutoFit/>
          </a:bodyPr>
          <a:lstStyle/>
          <a:p>
            <a:r>
              <a:rPr lang="es-ES" sz="1400" b="1"/>
              <a:t>3</a:t>
            </a:r>
          </a:p>
        </p:txBody>
      </p:sp>
      <p:sp>
        <p:nvSpPr>
          <p:cNvPr id="29746" name="Text Box 54"/>
          <p:cNvSpPr txBox="1">
            <a:spLocks noChangeArrowheads="1"/>
          </p:cNvSpPr>
          <p:nvPr/>
        </p:nvSpPr>
        <p:spPr bwMode="auto">
          <a:xfrm>
            <a:off x="6118225" y="2514600"/>
            <a:ext cx="282575" cy="304800"/>
          </a:xfrm>
          <a:prstGeom prst="rect">
            <a:avLst/>
          </a:prstGeom>
          <a:noFill/>
          <a:ln w="9525">
            <a:noFill/>
            <a:miter lim="800000"/>
            <a:headEnd/>
            <a:tailEnd/>
          </a:ln>
        </p:spPr>
        <p:txBody>
          <a:bodyPr wrap="none">
            <a:spAutoFit/>
          </a:bodyPr>
          <a:lstStyle/>
          <a:p>
            <a:r>
              <a:rPr lang="es-ES" sz="1400" b="1"/>
              <a:t>3</a:t>
            </a:r>
          </a:p>
        </p:txBody>
      </p:sp>
      <p:sp>
        <p:nvSpPr>
          <p:cNvPr id="29747" name="Text Box 55"/>
          <p:cNvSpPr txBox="1">
            <a:spLocks noChangeArrowheads="1"/>
          </p:cNvSpPr>
          <p:nvPr/>
        </p:nvSpPr>
        <p:spPr bwMode="auto">
          <a:xfrm>
            <a:off x="1981200" y="2514600"/>
            <a:ext cx="735013" cy="304800"/>
          </a:xfrm>
          <a:prstGeom prst="rect">
            <a:avLst/>
          </a:prstGeom>
          <a:noFill/>
          <a:ln w="9525">
            <a:noFill/>
            <a:miter lim="800000"/>
            <a:headEnd/>
            <a:tailEnd/>
          </a:ln>
        </p:spPr>
        <p:txBody>
          <a:bodyPr wrap="none">
            <a:spAutoFit/>
          </a:bodyPr>
          <a:lstStyle/>
          <a:p>
            <a:r>
              <a:rPr lang="es-ES" sz="1400" b="1"/>
              <a:t>86 col.</a:t>
            </a:r>
          </a:p>
        </p:txBody>
      </p:sp>
      <p:sp>
        <p:nvSpPr>
          <p:cNvPr id="29748" name="Text Box 56"/>
          <p:cNvSpPr txBox="1">
            <a:spLocks noChangeArrowheads="1"/>
          </p:cNvSpPr>
          <p:nvPr/>
        </p:nvSpPr>
        <p:spPr bwMode="auto">
          <a:xfrm>
            <a:off x="4419600" y="2514600"/>
            <a:ext cx="735013" cy="304800"/>
          </a:xfrm>
          <a:prstGeom prst="rect">
            <a:avLst/>
          </a:prstGeom>
          <a:noFill/>
          <a:ln w="9525">
            <a:noFill/>
            <a:miter lim="800000"/>
            <a:headEnd/>
            <a:tailEnd/>
          </a:ln>
        </p:spPr>
        <p:txBody>
          <a:bodyPr wrap="none">
            <a:spAutoFit/>
          </a:bodyPr>
          <a:lstStyle/>
          <a:p>
            <a:r>
              <a:rPr lang="es-ES" sz="1400" b="1"/>
              <a:t>86 col.</a:t>
            </a:r>
          </a:p>
        </p:txBody>
      </p:sp>
      <p:sp>
        <p:nvSpPr>
          <p:cNvPr id="29749" name="Text Box 57"/>
          <p:cNvSpPr txBox="1">
            <a:spLocks noChangeArrowheads="1"/>
          </p:cNvSpPr>
          <p:nvPr/>
        </p:nvSpPr>
        <p:spPr bwMode="auto">
          <a:xfrm>
            <a:off x="6858000" y="2514600"/>
            <a:ext cx="735013" cy="304800"/>
          </a:xfrm>
          <a:prstGeom prst="rect">
            <a:avLst/>
          </a:prstGeom>
          <a:noFill/>
          <a:ln w="9525">
            <a:noFill/>
            <a:miter lim="800000"/>
            <a:headEnd/>
            <a:tailEnd/>
          </a:ln>
        </p:spPr>
        <p:txBody>
          <a:bodyPr wrap="none">
            <a:spAutoFit/>
          </a:bodyPr>
          <a:lstStyle/>
          <a:p>
            <a:r>
              <a:rPr lang="es-ES" sz="1400" b="1"/>
              <a:t>86 col.</a:t>
            </a:r>
          </a:p>
        </p:txBody>
      </p:sp>
      <p:sp>
        <p:nvSpPr>
          <p:cNvPr id="29750" name="Text Box 58"/>
          <p:cNvSpPr txBox="1">
            <a:spLocks noChangeArrowheads="1"/>
          </p:cNvSpPr>
          <p:nvPr/>
        </p:nvSpPr>
        <p:spPr bwMode="auto">
          <a:xfrm>
            <a:off x="8229600" y="3352800"/>
            <a:ext cx="685800" cy="304800"/>
          </a:xfrm>
          <a:prstGeom prst="rect">
            <a:avLst/>
          </a:prstGeom>
          <a:noFill/>
          <a:ln w="9525">
            <a:noFill/>
            <a:miter lim="800000"/>
            <a:headEnd/>
            <a:tailEnd/>
          </a:ln>
        </p:spPr>
        <p:txBody>
          <a:bodyPr wrap="none">
            <a:spAutoFit/>
          </a:bodyPr>
          <a:lstStyle/>
          <a:p>
            <a:r>
              <a:rPr lang="es-ES" sz="1400" b="1"/>
              <a:t>9 filas</a:t>
            </a:r>
          </a:p>
        </p:txBody>
      </p:sp>
      <p:sp>
        <p:nvSpPr>
          <p:cNvPr id="25" name="24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28</a:t>
            </a:fld>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3"/>
          <p:cNvSpPr>
            <a:spLocks noChangeArrowheads="1"/>
          </p:cNvSpPr>
          <p:nvPr/>
        </p:nvSpPr>
        <p:spPr bwMode="auto">
          <a:xfrm>
            <a:off x="6400800" y="2447925"/>
            <a:ext cx="1976438" cy="15144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30724" name="Rectangle 44"/>
          <p:cNvSpPr>
            <a:spLocks noChangeArrowheads="1"/>
          </p:cNvSpPr>
          <p:nvPr/>
        </p:nvSpPr>
        <p:spPr bwMode="auto">
          <a:xfrm>
            <a:off x="3886200" y="2433638"/>
            <a:ext cx="1900238" cy="15144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30725" name="Rectangle 45"/>
          <p:cNvSpPr>
            <a:spLocks noChangeArrowheads="1"/>
          </p:cNvSpPr>
          <p:nvPr/>
        </p:nvSpPr>
        <p:spPr bwMode="auto">
          <a:xfrm>
            <a:off x="1538288" y="2443163"/>
            <a:ext cx="1733550" cy="1514475"/>
          </a:xfrm>
          <a:prstGeom prst="rect">
            <a:avLst/>
          </a:prstGeom>
          <a:solidFill>
            <a:srgbClr val="FFFF00"/>
          </a:solidFill>
          <a:ln w="9525">
            <a:solidFill>
              <a:schemeClr val="tx1"/>
            </a:solidFill>
            <a:miter lim="800000"/>
            <a:headEnd/>
            <a:tailEnd/>
          </a:ln>
        </p:spPr>
        <p:txBody>
          <a:bodyPr wrap="none" anchor="ctr"/>
          <a:lstStyle/>
          <a:p>
            <a:endParaRPr lang="es-ES"/>
          </a:p>
        </p:txBody>
      </p:sp>
      <p:graphicFrame>
        <p:nvGraphicFramePr>
          <p:cNvPr id="713730" name="Group 2"/>
          <p:cNvGraphicFramePr>
            <a:graphicFrameLocks noGrp="1"/>
          </p:cNvGraphicFramePr>
          <p:nvPr/>
        </p:nvGraphicFramePr>
        <p:xfrm>
          <a:off x="838200" y="2441575"/>
          <a:ext cx="2438400" cy="1524001"/>
        </p:xfrm>
        <a:graphic>
          <a:graphicData uri="http://schemas.openxmlformats.org/drawingml/2006/table">
            <a:tbl>
              <a:tblPr/>
              <a:tblGrid>
                <a:gridCol w="269875"/>
                <a:gridCol w="431800"/>
                <a:gridCol w="1736725"/>
              </a:tblGrid>
              <a:tr h="5476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Arial" charset="0"/>
                        </a:rPr>
                        <a:t>R</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S</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   Carga útil</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76313">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Arial" charset="0"/>
                        </a:rPr>
                        <a:t>L</a:t>
                      </a: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sp>
        <p:nvSpPr>
          <p:cNvPr id="30738" name="Text Box 14"/>
          <p:cNvSpPr txBox="1">
            <a:spLocks noChangeArrowheads="1"/>
          </p:cNvSpPr>
          <p:nvPr/>
        </p:nvSpPr>
        <p:spPr bwMode="auto">
          <a:xfrm>
            <a:off x="1691680" y="239713"/>
            <a:ext cx="5887061" cy="646331"/>
          </a:xfrm>
          <a:prstGeom prst="rect">
            <a:avLst/>
          </a:prstGeom>
          <a:noFill/>
          <a:ln w="12700">
            <a:noFill/>
            <a:miter lim="800000"/>
            <a:headEnd/>
            <a:tailEnd/>
          </a:ln>
        </p:spPr>
        <p:txBody>
          <a:bodyPr wrap="none">
            <a:spAutoFit/>
          </a:bodyPr>
          <a:lstStyle/>
          <a:p>
            <a:pPr eaLnBrk="0" hangingPunct="0"/>
            <a:r>
              <a:rPr lang="es-ES_tradnl" sz="3600" dirty="0"/>
              <a:t>Trama SDH </a:t>
            </a:r>
            <a:r>
              <a:rPr lang="es-ES_tradnl" sz="3600" dirty="0" smtClean="0"/>
              <a:t>STM-1 (OC-3c)</a:t>
            </a:r>
            <a:endParaRPr lang="es-ES" sz="3600" dirty="0"/>
          </a:p>
        </p:txBody>
      </p:sp>
      <p:sp>
        <p:nvSpPr>
          <p:cNvPr id="30739" name="Text Box 15"/>
          <p:cNvSpPr txBox="1">
            <a:spLocks noChangeArrowheads="1"/>
          </p:cNvSpPr>
          <p:nvPr/>
        </p:nvSpPr>
        <p:spPr bwMode="auto">
          <a:xfrm>
            <a:off x="652463" y="4479925"/>
            <a:ext cx="8062912" cy="1739900"/>
          </a:xfrm>
          <a:prstGeom prst="rect">
            <a:avLst/>
          </a:prstGeom>
          <a:noFill/>
          <a:ln w="12700">
            <a:noFill/>
            <a:miter lim="800000"/>
            <a:headEnd/>
            <a:tailEnd/>
          </a:ln>
        </p:spPr>
        <p:txBody>
          <a:bodyPr>
            <a:spAutoFit/>
          </a:bodyPr>
          <a:lstStyle/>
          <a:p>
            <a:pPr algn="ctr" eaLnBrk="0" hangingPunct="0"/>
            <a:r>
              <a:rPr lang="es-ES_tradnl" sz="1800" b="1">
                <a:sym typeface="Symbol" pitchFamily="18" charset="2"/>
              </a:rPr>
              <a:t>Carga útil</a:t>
            </a:r>
            <a:r>
              <a:rPr lang="es-ES_tradnl" sz="1800">
                <a:sym typeface="Symbol" pitchFamily="18" charset="2"/>
              </a:rPr>
              <a:t>:  86+87+87 = 260 </a:t>
            </a:r>
            <a:r>
              <a:rPr lang="es-ES_tradnl" sz="1800">
                <a:cs typeface="Arial" charset="0"/>
                <a:sym typeface="Symbol" pitchFamily="18" charset="2"/>
              </a:rPr>
              <a:t>→</a:t>
            </a:r>
            <a:r>
              <a:rPr lang="es-ES_tradnl" sz="1800">
                <a:sym typeface="Symbol" pitchFamily="18" charset="2"/>
              </a:rPr>
              <a:t> 260 x 9 = 2340 Bytes = 18720 bits</a:t>
            </a:r>
          </a:p>
          <a:p>
            <a:pPr algn="ctr" eaLnBrk="0" hangingPunct="0"/>
            <a:r>
              <a:rPr lang="es-ES_tradnl" sz="1800">
                <a:sym typeface="Symbol" pitchFamily="18" charset="2"/>
              </a:rPr>
              <a:t>Caudal útil: 18720 x 8000 = </a:t>
            </a:r>
            <a:r>
              <a:rPr lang="es-ES_tradnl" sz="1800" b="1">
                <a:sym typeface="Symbol" pitchFamily="18" charset="2"/>
              </a:rPr>
              <a:t>149,76 Mb/s</a:t>
            </a:r>
          </a:p>
          <a:p>
            <a:pPr algn="ctr" eaLnBrk="0" hangingPunct="0"/>
            <a:endParaRPr lang="es-ES_tradnl" sz="1800" b="1">
              <a:sym typeface="Symbol" pitchFamily="18" charset="2"/>
            </a:endParaRPr>
          </a:p>
          <a:p>
            <a:pPr eaLnBrk="0" hangingPunct="0"/>
            <a:r>
              <a:rPr lang="es-ES_tradnl" sz="1800">
                <a:sym typeface="Symbol" pitchFamily="18" charset="2"/>
              </a:rPr>
              <a:t>En SONET se ha definido la trama STS-3c (OC-3c) que es igual a la STM-1 (c = ‘catenated’). También hay STS-12c, STS-48c, etc. que equivalen a  STM-4, STM-16, etc. </a:t>
            </a:r>
            <a:endParaRPr lang="es-ES" sz="1800"/>
          </a:p>
        </p:txBody>
      </p:sp>
      <p:graphicFrame>
        <p:nvGraphicFramePr>
          <p:cNvPr id="713770" name="Group 42"/>
          <p:cNvGraphicFramePr>
            <a:graphicFrameLocks noGrp="1"/>
          </p:cNvGraphicFramePr>
          <p:nvPr/>
        </p:nvGraphicFramePr>
        <p:xfrm>
          <a:off x="3352800" y="2441575"/>
          <a:ext cx="2438400" cy="1517650"/>
        </p:xfrm>
        <a:graphic>
          <a:graphicData uri="http://schemas.openxmlformats.org/drawingml/2006/table">
            <a:tbl>
              <a:tblPr/>
              <a:tblGrid>
                <a:gridCol w="533400"/>
                <a:gridCol w="1905000"/>
              </a:tblGrid>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S</a:t>
                      </a:r>
                      <a:endParaRPr kumimoji="0" lang="es-E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    Carga útil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87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L</a:t>
                      </a:r>
                      <a:endParaRPr kumimoji="0" lang="es-E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graphicFrame>
        <p:nvGraphicFramePr>
          <p:cNvPr id="713756" name="Group 28"/>
          <p:cNvGraphicFramePr>
            <a:graphicFrameLocks noGrp="1"/>
          </p:cNvGraphicFramePr>
          <p:nvPr/>
        </p:nvGraphicFramePr>
        <p:xfrm>
          <a:off x="5867400" y="2441575"/>
          <a:ext cx="2514600" cy="1524001"/>
        </p:xfrm>
        <a:graphic>
          <a:graphicData uri="http://schemas.openxmlformats.org/drawingml/2006/table">
            <a:tbl>
              <a:tblPr/>
              <a:tblGrid>
                <a:gridCol w="533400"/>
                <a:gridCol w="1981200"/>
              </a:tblGrid>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S</a:t>
                      </a:r>
                      <a:endParaRPr kumimoji="0" lang="es-E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      Carga útil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L</a:t>
                      </a:r>
                      <a:endParaRPr kumimoji="0" lang="es-E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s-ES"/>
                    </a:p>
                  </a:txBody>
                  <a:tcPr/>
                </a:tc>
              </a:tr>
            </a:tbl>
          </a:graphicData>
        </a:graphic>
      </p:graphicFrame>
      <p:sp>
        <p:nvSpPr>
          <p:cNvPr id="30760" name="Text Box 40"/>
          <p:cNvSpPr txBox="1">
            <a:spLocks noChangeArrowheads="1"/>
          </p:cNvSpPr>
          <p:nvPr/>
        </p:nvSpPr>
        <p:spPr bwMode="auto">
          <a:xfrm>
            <a:off x="685800" y="1214438"/>
            <a:ext cx="7620000" cy="701675"/>
          </a:xfrm>
          <a:prstGeom prst="rect">
            <a:avLst/>
          </a:prstGeom>
          <a:noFill/>
          <a:ln w="12700">
            <a:noFill/>
            <a:miter lim="800000"/>
            <a:headEnd/>
            <a:tailEnd/>
          </a:ln>
        </p:spPr>
        <p:txBody>
          <a:bodyPr>
            <a:spAutoFit/>
          </a:bodyPr>
          <a:lstStyle/>
          <a:p>
            <a:pPr eaLnBrk="0" hangingPunct="0">
              <a:spcBef>
                <a:spcPct val="20000"/>
              </a:spcBef>
            </a:pPr>
            <a:r>
              <a:rPr lang="es-ES_tradnl" sz="2000">
                <a:sym typeface="Symbol" pitchFamily="18" charset="2"/>
              </a:rPr>
              <a:t>Como la STS-3 pero la información de ruta sólo aparece en la primera (como tres vagones ‘enganchados’):</a:t>
            </a:r>
            <a:endParaRPr lang="es-ES" sz="2000" b="1"/>
          </a:p>
        </p:txBody>
      </p:sp>
      <p:sp>
        <p:nvSpPr>
          <p:cNvPr id="30761" name="Text Box 46"/>
          <p:cNvSpPr txBox="1">
            <a:spLocks noChangeArrowheads="1"/>
          </p:cNvSpPr>
          <p:nvPr/>
        </p:nvSpPr>
        <p:spPr bwMode="auto">
          <a:xfrm>
            <a:off x="6961188" y="2133600"/>
            <a:ext cx="735012" cy="304800"/>
          </a:xfrm>
          <a:prstGeom prst="rect">
            <a:avLst/>
          </a:prstGeom>
          <a:noFill/>
          <a:ln w="9525">
            <a:noFill/>
            <a:miter lim="800000"/>
            <a:headEnd/>
            <a:tailEnd/>
          </a:ln>
        </p:spPr>
        <p:txBody>
          <a:bodyPr wrap="none">
            <a:spAutoFit/>
          </a:bodyPr>
          <a:lstStyle/>
          <a:p>
            <a:r>
              <a:rPr lang="es-ES" sz="1400" b="1"/>
              <a:t>87 col.</a:t>
            </a:r>
          </a:p>
        </p:txBody>
      </p:sp>
      <p:sp>
        <p:nvSpPr>
          <p:cNvPr id="30762" name="Text Box 47"/>
          <p:cNvSpPr txBox="1">
            <a:spLocks noChangeArrowheads="1"/>
          </p:cNvSpPr>
          <p:nvPr/>
        </p:nvSpPr>
        <p:spPr bwMode="auto">
          <a:xfrm>
            <a:off x="4370388" y="2133600"/>
            <a:ext cx="735012" cy="304800"/>
          </a:xfrm>
          <a:prstGeom prst="rect">
            <a:avLst/>
          </a:prstGeom>
          <a:noFill/>
          <a:ln w="9525">
            <a:noFill/>
            <a:miter lim="800000"/>
            <a:headEnd/>
            <a:tailEnd/>
          </a:ln>
        </p:spPr>
        <p:txBody>
          <a:bodyPr wrap="none">
            <a:spAutoFit/>
          </a:bodyPr>
          <a:lstStyle/>
          <a:p>
            <a:r>
              <a:rPr lang="es-ES" sz="1400" b="1"/>
              <a:t>87 col.</a:t>
            </a:r>
          </a:p>
        </p:txBody>
      </p:sp>
      <p:sp>
        <p:nvSpPr>
          <p:cNvPr id="30763" name="Text Box 48"/>
          <p:cNvSpPr txBox="1">
            <a:spLocks noChangeArrowheads="1"/>
          </p:cNvSpPr>
          <p:nvPr/>
        </p:nvSpPr>
        <p:spPr bwMode="auto">
          <a:xfrm>
            <a:off x="2008188" y="2133600"/>
            <a:ext cx="735012" cy="304800"/>
          </a:xfrm>
          <a:prstGeom prst="rect">
            <a:avLst/>
          </a:prstGeom>
          <a:noFill/>
          <a:ln w="9525">
            <a:noFill/>
            <a:miter lim="800000"/>
            <a:headEnd/>
            <a:tailEnd/>
          </a:ln>
        </p:spPr>
        <p:txBody>
          <a:bodyPr wrap="none">
            <a:spAutoFit/>
          </a:bodyPr>
          <a:lstStyle/>
          <a:p>
            <a:r>
              <a:rPr lang="es-ES" sz="1400" b="1"/>
              <a:t>86 col.</a:t>
            </a:r>
          </a:p>
        </p:txBody>
      </p:sp>
      <p:sp>
        <p:nvSpPr>
          <p:cNvPr id="30764" name="Text Box 49"/>
          <p:cNvSpPr txBox="1">
            <a:spLocks noChangeArrowheads="1"/>
          </p:cNvSpPr>
          <p:nvPr/>
        </p:nvSpPr>
        <p:spPr bwMode="auto">
          <a:xfrm>
            <a:off x="5943600" y="2133600"/>
            <a:ext cx="282575" cy="304800"/>
          </a:xfrm>
          <a:prstGeom prst="rect">
            <a:avLst/>
          </a:prstGeom>
          <a:noFill/>
          <a:ln w="9525">
            <a:noFill/>
            <a:miter lim="800000"/>
            <a:headEnd/>
            <a:tailEnd/>
          </a:ln>
        </p:spPr>
        <p:txBody>
          <a:bodyPr wrap="none">
            <a:spAutoFit/>
          </a:bodyPr>
          <a:lstStyle/>
          <a:p>
            <a:r>
              <a:rPr lang="es-ES" sz="1400" b="1"/>
              <a:t>3</a:t>
            </a:r>
          </a:p>
        </p:txBody>
      </p:sp>
      <p:sp>
        <p:nvSpPr>
          <p:cNvPr id="30765" name="Text Box 50"/>
          <p:cNvSpPr txBox="1">
            <a:spLocks noChangeArrowheads="1"/>
          </p:cNvSpPr>
          <p:nvPr/>
        </p:nvSpPr>
        <p:spPr bwMode="auto">
          <a:xfrm>
            <a:off x="3429000" y="2133600"/>
            <a:ext cx="282575" cy="304800"/>
          </a:xfrm>
          <a:prstGeom prst="rect">
            <a:avLst/>
          </a:prstGeom>
          <a:noFill/>
          <a:ln w="9525">
            <a:noFill/>
            <a:miter lim="800000"/>
            <a:headEnd/>
            <a:tailEnd/>
          </a:ln>
        </p:spPr>
        <p:txBody>
          <a:bodyPr wrap="none">
            <a:spAutoFit/>
          </a:bodyPr>
          <a:lstStyle/>
          <a:p>
            <a:r>
              <a:rPr lang="es-ES" sz="1400" b="1"/>
              <a:t>3</a:t>
            </a:r>
          </a:p>
        </p:txBody>
      </p:sp>
      <p:sp>
        <p:nvSpPr>
          <p:cNvPr id="30766" name="Text Box 51"/>
          <p:cNvSpPr txBox="1">
            <a:spLocks noChangeArrowheads="1"/>
          </p:cNvSpPr>
          <p:nvPr/>
        </p:nvSpPr>
        <p:spPr bwMode="auto">
          <a:xfrm>
            <a:off x="1165225" y="2133600"/>
            <a:ext cx="282575" cy="304800"/>
          </a:xfrm>
          <a:prstGeom prst="rect">
            <a:avLst/>
          </a:prstGeom>
          <a:noFill/>
          <a:ln w="9525">
            <a:noFill/>
            <a:miter lim="800000"/>
            <a:headEnd/>
            <a:tailEnd/>
          </a:ln>
        </p:spPr>
        <p:txBody>
          <a:bodyPr wrap="none">
            <a:spAutoFit/>
          </a:bodyPr>
          <a:lstStyle/>
          <a:p>
            <a:r>
              <a:rPr lang="es-ES" sz="1400" b="1"/>
              <a:t>3</a:t>
            </a:r>
          </a:p>
        </p:txBody>
      </p:sp>
      <p:sp>
        <p:nvSpPr>
          <p:cNvPr id="30767" name="Text Box 52"/>
          <p:cNvSpPr txBox="1">
            <a:spLocks noChangeArrowheads="1"/>
          </p:cNvSpPr>
          <p:nvPr/>
        </p:nvSpPr>
        <p:spPr bwMode="auto">
          <a:xfrm>
            <a:off x="838200" y="2133600"/>
            <a:ext cx="282575" cy="304800"/>
          </a:xfrm>
          <a:prstGeom prst="rect">
            <a:avLst/>
          </a:prstGeom>
          <a:noFill/>
          <a:ln w="9525">
            <a:noFill/>
            <a:miter lim="800000"/>
            <a:headEnd/>
            <a:tailEnd/>
          </a:ln>
        </p:spPr>
        <p:txBody>
          <a:bodyPr wrap="none">
            <a:spAutoFit/>
          </a:bodyPr>
          <a:lstStyle/>
          <a:p>
            <a:r>
              <a:rPr lang="es-ES" sz="1400" b="1"/>
              <a:t>1</a:t>
            </a:r>
          </a:p>
        </p:txBody>
      </p:sp>
      <p:sp>
        <p:nvSpPr>
          <p:cNvPr id="30768" name="Text Box 53"/>
          <p:cNvSpPr txBox="1">
            <a:spLocks noChangeArrowheads="1"/>
          </p:cNvSpPr>
          <p:nvPr/>
        </p:nvSpPr>
        <p:spPr bwMode="auto">
          <a:xfrm>
            <a:off x="8458200" y="2971800"/>
            <a:ext cx="685800" cy="304800"/>
          </a:xfrm>
          <a:prstGeom prst="rect">
            <a:avLst/>
          </a:prstGeom>
          <a:noFill/>
          <a:ln w="9525">
            <a:noFill/>
            <a:miter lim="800000"/>
            <a:headEnd/>
            <a:tailEnd/>
          </a:ln>
        </p:spPr>
        <p:txBody>
          <a:bodyPr wrap="none">
            <a:spAutoFit/>
          </a:bodyPr>
          <a:lstStyle/>
          <a:p>
            <a:r>
              <a:rPr lang="es-ES" sz="1400" b="1"/>
              <a:t>9 filas</a:t>
            </a:r>
          </a:p>
        </p:txBody>
      </p:sp>
      <p:sp>
        <p:nvSpPr>
          <p:cNvPr id="23" name="22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29</a:t>
            </a:fld>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827088" y="177800"/>
            <a:ext cx="7467600" cy="579438"/>
          </a:xfrm>
          <a:prstGeom prst="rect">
            <a:avLst/>
          </a:prstGeom>
          <a:noFill/>
          <a:ln w="12700">
            <a:noFill/>
            <a:miter lim="800000"/>
            <a:headEnd/>
            <a:tailEnd/>
          </a:ln>
        </p:spPr>
        <p:txBody>
          <a:bodyPr wrap="none">
            <a:spAutoFit/>
          </a:bodyPr>
          <a:lstStyle/>
          <a:p>
            <a:pPr eaLnBrk="0" hangingPunct="0"/>
            <a:r>
              <a:rPr lang="es-ES_tradnl" sz="3200"/>
              <a:t>Estructura jerárquica de la red telefónica</a:t>
            </a:r>
            <a:endParaRPr lang="es-ES" sz="3200"/>
          </a:p>
        </p:txBody>
      </p:sp>
      <p:sp>
        <p:nvSpPr>
          <p:cNvPr id="5124" name="Oval 3"/>
          <p:cNvSpPr>
            <a:spLocks noChangeArrowheads="1"/>
          </p:cNvSpPr>
          <p:nvPr/>
        </p:nvSpPr>
        <p:spPr bwMode="auto">
          <a:xfrm>
            <a:off x="871538" y="5765800"/>
            <a:ext cx="198437"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25" name="Oval 4"/>
          <p:cNvSpPr>
            <a:spLocks noChangeArrowheads="1"/>
          </p:cNvSpPr>
          <p:nvPr/>
        </p:nvSpPr>
        <p:spPr bwMode="auto">
          <a:xfrm>
            <a:off x="968375" y="5254625"/>
            <a:ext cx="315913"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26" name="Oval 5"/>
          <p:cNvSpPr>
            <a:spLocks noChangeArrowheads="1"/>
          </p:cNvSpPr>
          <p:nvPr/>
        </p:nvSpPr>
        <p:spPr bwMode="auto">
          <a:xfrm>
            <a:off x="906463" y="4691063"/>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27" name="Oval 6"/>
          <p:cNvSpPr>
            <a:spLocks noChangeArrowheads="1"/>
          </p:cNvSpPr>
          <p:nvPr/>
        </p:nvSpPr>
        <p:spPr bwMode="auto">
          <a:xfrm>
            <a:off x="877888" y="4065588"/>
            <a:ext cx="449262" cy="44926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28" name="Oval 7"/>
          <p:cNvSpPr>
            <a:spLocks noChangeArrowheads="1"/>
          </p:cNvSpPr>
          <p:nvPr/>
        </p:nvSpPr>
        <p:spPr bwMode="auto">
          <a:xfrm>
            <a:off x="1171575" y="1738313"/>
            <a:ext cx="449263" cy="44926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29" name="Oval 8"/>
          <p:cNvSpPr>
            <a:spLocks noChangeArrowheads="1"/>
          </p:cNvSpPr>
          <p:nvPr/>
        </p:nvSpPr>
        <p:spPr bwMode="auto">
          <a:xfrm>
            <a:off x="1406525" y="405765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0" name="Oval 9"/>
          <p:cNvSpPr>
            <a:spLocks noChangeArrowheads="1"/>
          </p:cNvSpPr>
          <p:nvPr/>
        </p:nvSpPr>
        <p:spPr bwMode="auto">
          <a:xfrm>
            <a:off x="5746750" y="173355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1" name="Oval 10"/>
          <p:cNvSpPr>
            <a:spLocks noChangeArrowheads="1"/>
          </p:cNvSpPr>
          <p:nvPr/>
        </p:nvSpPr>
        <p:spPr bwMode="auto">
          <a:xfrm>
            <a:off x="1939925" y="405765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2" name="Oval 11"/>
          <p:cNvSpPr>
            <a:spLocks noChangeArrowheads="1"/>
          </p:cNvSpPr>
          <p:nvPr/>
        </p:nvSpPr>
        <p:spPr bwMode="auto">
          <a:xfrm>
            <a:off x="3057525" y="405765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3" name="Oval 12"/>
          <p:cNvSpPr>
            <a:spLocks noChangeArrowheads="1"/>
          </p:cNvSpPr>
          <p:nvPr/>
        </p:nvSpPr>
        <p:spPr bwMode="auto">
          <a:xfrm>
            <a:off x="3578225" y="405130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4" name="Oval 13"/>
          <p:cNvSpPr>
            <a:spLocks noChangeArrowheads="1"/>
          </p:cNvSpPr>
          <p:nvPr/>
        </p:nvSpPr>
        <p:spPr bwMode="auto">
          <a:xfrm>
            <a:off x="4416425" y="405765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5" name="Oval 14"/>
          <p:cNvSpPr>
            <a:spLocks noChangeArrowheads="1"/>
          </p:cNvSpPr>
          <p:nvPr/>
        </p:nvSpPr>
        <p:spPr bwMode="auto">
          <a:xfrm>
            <a:off x="4949825" y="405765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6" name="Oval 15"/>
          <p:cNvSpPr>
            <a:spLocks noChangeArrowheads="1"/>
          </p:cNvSpPr>
          <p:nvPr/>
        </p:nvSpPr>
        <p:spPr bwMode="auto">
          <a:xfrm>
            <a:off x="5464175" y="405765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7" name="Oval 16"/>
          <p:cNvSpPr>
            <a:spLocks noChangeArrowheads="1"/>
          </p:cNvSpPr>
          <p:nvPr/>
        </p:nvSpPr>
        <p:spPr bwMode="auto">
          <a:xfrm>
            <a:off x="1363663" y="4686300"/>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8" name="Oval 17"/>
          <p:cNvSpPr>
            <a:spLocks noChangeArrowheads="1"/>
          </p:cNvSpPr>
          <p:nvPr/>
        </p:nvSpPr>
        <p:spPr bwMode="auto">
          <a:xfrm>
            <a:off x="1858963" y="4681538"/>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39" name="Oval 18"/>
          <p:cNvSpPr>
            <a:spLocks noChangeArrowheads="1"/>
          </p:cNvSpPr>
          <p:nvPr/>
        </p:nvSpPr>
        <p:spPr bwMode="auto">
          <a:xfrm>
            <a:off x="2687638" y="4686300"/>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0" name="Oval 19"/>
          <p:cNvSpPr>
            <a:spLocks noChangeArrowheads="1"/>
          </p:cNvSpPr>
          <p:nvPr/>
        </p:nvSpPr>
        <p:spPr bwMode="auto">
          <a:xfrm>
            <a:off x="3144838" y="4686300"/>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1" name="Oval 20"/>
          <p:cNvSpPr>
            <a:spLocks noChangeArrowheads="1"/>
          </p:cNvSpPr>
          <p:nvPr/>
        </p:nvSpPr>
        <p:spPr bwMode="auto">
          <a:xfrm>
            <a:off x="3597275" y="4691063"/>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2" name="Oval 21"/>
          <p:cNvSpPr>
            <a:spLocks noChangeArrowheads="1"/>
          </p:cNvSpPr>
          <p:nvPr/>
        </p:nvSpPr>
        <p:spPr bwMode="auto">
          <a:xfrm>
            <a:off x="4064000" y="4691063"/>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3" name="Oval 22"/>
          <p:cNvSpPr>
            <a:spLocks noChangeArrowheads="1"/>
          </p:cNvSpPr>
          <p:nvPr/>
        </p:nvSpPr>
        <p:spPr bwMode="auto">
          <a:xfrm>
            <a:off x="4530725" y="4681538"/>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4" name="Oval 23"/>
          <p:cNvSpPr>
            <a:spLocks noChangeArrowheads="1"/>
          </p:cNvSpPr>
          <p:nvPr/>
        </p:nvSpPr>
        <p:spPr bwMode="auto">
          <a:xfrm>
            <a:off x="4983163" y="4691063"/>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5" name="Oval 24"/>
          <p:cNvSpPr>
            <a:spLocks noChangeArrowheads="1"/>
          </p:cNvSpPr>
          <p:nvPr/>
        </p:nvSpPr>
        <p:spPr bwMode="auto">
          <a:xfrm>
            <a:off x="5445125" y="4681538"/>
            <a:ext cx="377825" cy="377825"/>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6" name="Oval 25"/>
          <p:cNvSpPr>
            <a:spLocks noChangeArrowheads="1"/>
          </p:cNvSpPr>
          <p:nvPr/>
        </p:nvSpPr>
        <p:spPr bwMode="auto">
          <a:xfrm>
            <a:off x="1339850" y="5254625"/>
            <a:ext cx="315913"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7" name="Oval 26"/>
          <p:cNvSpPr>
            <a:spLocks noChangeArrowheads="1"/>
          </p:cNvSpPr>
          <p:nvPr/>
        </p:nvSpPr>
        <p:spPr bwMode="auto">
          <a:xfrm>
            <a:off x="1706563" y="5254625"/>
            <a:ext cx="315912"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8" name="Oval 27"/>
          <p:cNvSpPr>
            <a:spLocks noChangeArrowheads="1"/>
          </p:cNvSpPr>
          <p:nvPr/>
        </p:nvSpPr>
        <p:spPr bwMode="auto">
          <a:xfrm>
            <a:off x="2663825" y="5254625"/>
            <a:ext cx="315913"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49" name="Oval 28"/>
          <p:cNvSpPr>
            <a:spLocks noChangeArrowheads="1"/>
          </p:cNvSpPr>
          <p:nvPr/>
        </p:nvSpPr>
        <p:spPr bwMode="auto">
          <a:xfrm>
            <a:off x="3040063" y="5259388"/>
            <a:ext cx="315912"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0" name="Oval 29"/>
          <p:cNvSpPr>
            <a:spLocks noChangeArrowheads="1"/>
          </p:cNvSpPr>
          <p:nvPr/>
        </p:nvSpPr>
        <p:spPr bwMode="auto">
          <a:xfrm>
            <a:off x="3402013" y="5254625"/>
            <a:ext cx="315912"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1" name="Oval 30"/>
          <p:cNvSpPr>
            <a:spLocks noChangeArrowheads="1"/>
          </p:cNvSpPr>
          <p:nvPr/>
        </p:nvSpPr>
        <p:spPr bwMode="auto">
          <a:xfrm>
            <a:off x="3773488" y="5254625"/>
            <a:ext cx="315912"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2" name="Oval 31"/>
          <p:cNvSpPr>
            <a:spLocks noChangeArrowheads="1"/>
          </p:cNvSpPr>
          <p:nvPr/>
        </p:nvSpPr>
        <p:spPr bwMode="auto">
          <a:xfrm>
            <a:off x="4144963" y="5259388"/>
            <a:ext cx="315912"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3" name="Oval 32"/>
          <p:cNvSpPr>
            <a:spLocks noChangeArrowheads="1"/>
          </p:cNvSpPr>
          <p:nvPr/>
        </p:nvSpPr>
        <p:spPr bwMode="auto">
          <a:xfrm>
            <a:off x="4921250" y="5254625"/>
            <a:ext cx="315913"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4" name="Oval 33"/>
          <p:cNvSpPr>
            <a:spLocks noChangeArrowheads="1"/>
          </p:cNvSpPr>
          <p:nvPr/>
        </p:nvSpPr>
        <p:spPr bwMode="auto">
          <a:xfrm>
            <a:off x="5302250" y="5254625"/>
            <a:ext cx="315913"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5" name="Oval 34"/>
          <p:cNvSpPr>
            <a:spLocks noChangeArrowheads="1"/>
          </p:cNvSpPr>
          <p:nvPr/>
        </p:nvSpPr>
        <p:spPr bwMode="auto">
          <a:xfrm>
            <a:off x="5649913" y="5249863"/>
            <a:ext cx="315912"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6" name="Oval 35"/>
          <p:cNvSpPr>
            <a:spLocks noChangeArrowheads="1"/>
          </p:cNvSpPr>
          <p:nvPr/>
        </p:nvSpPr>
        <p:spPr bwMode="auto">
          <a:xfrm>
            <a:off x="1123950" y="5765800"/>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7" name="Oval 36"/>
          <p:cNvSpPr>
            <a:spLocks noChangeArrowheads="1"/>
          </p:cNvSpPr>
          <p:nvPr/>
        </p:nvSpPr>
        <p:spPr bwMode="auto">
          <a:xfrm>
            <a:off x="1381125" y="5761038"/>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8" name="Oval 37"/>
          <p:cNvSpPr>
            <a:spLocks noChangeArrowheads="1"/>
          </p:cNvSpPr>
          <p:nvPr/>
        </p:nvSpPr>
        <p:spPr bwMode="auto">
          <a:xfrm>
            <a:off x="1638300" y="5765800"/>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59" name="Oval 38"/>
          <p:cNvSpPr>
            <a:spLocks noChangeArrowheads="1"/>
          </p:cNvSpPr>
          <p:nvPr/>
        </p:nvSpPr>
        <p:spPr bwMode="auto">
          <a:xfrm>
            <a:off x="1885950" y="5761038"/>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0" name="Oval 39"/>
          <p:cNvSpPr>
            <a:spLocks noChangeArrowheads="1"/>
          </p:cNvSpPr>
          <p:nvPr/>
        </p:nvSpPr>
        <p:spPr bwMode="auto">
          <a:xfrm>
            <a:off x="2447925" y="5761038"/>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1" name="Oval 40"/>
          <p:cNvSpPr>
            <a:spLocks noChangeArrowheads="1"/>
          </p:cNvSpPr>
          <p:nvPr/>
        </p:nvSpPr>
        <p:spPr bwMode="auto">
          <a:xfrm>
            <a:off x="2709863" y="5762625"/>
            <a:ext cx="198437"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2" name="Oval 41"/>
          <p:cNvSpPr>
            <a:spLocks noChangeArrowheads="1"/>
          </p:cNvSpPr>
          <p:nvPr/>
        </p:nvSpPr>
        <p:spPr bwMode="auto">
          <a:xfrm>
            <a:off x="2971800" y="5762625"/>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3" name="Oval 42"/>
          <p:cNvSpPr>
            <a:spLocks noChangeArrowheads="1"/>
          </p:cNvSpPr>
          <p:nvPr/>
        </p:nvSpPr>
        <p:spPr bwMode="auto">
          <a:xfrm>
            <a:off x="3219450" y="5767388"/>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4" name="Oval 43"/>
          <p:cNvSpPr>
            <a:spLocks noChangeArrowheads="1"/>
          </p:cNvSpPr>
          <p:nvPr/>
        </p:nvSpPr>
        <p:spPr bwMode="auto">
          <a:xfrm>
            <a:off x="3476625" y="5767388"/>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5" name="Oval 44"/>
          <p:cNvSpPr>
            <a:spLocks noChangeArrowheads="1"/>
          </p:cNvSpPr>
          <p:nvPr/>
        </p:nvSpPr>
        <p:spPr bwMode="auto">
          <a:xfrm>
            <a:off x="3719513" y="5767388"/>
            <a:ext cx="198437"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6" name="Oval 45"/>
          <p:cNvSpPr>
            <a:spLocks noChangeArrowheads="1"/>
          </p:cNvSpPr>
          <p:nvPr/>
        </p:nvSpPr>
        <p:spPr bwMode="auto">
          <a:xfrm>
            <a:off x="3971925" y="5762625"/>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7" name="Oval 46"/>
          <p:cNvSpPr>
            <a:spLocks noChangeArrowheads="1"/>
          </p:cNvSpPr>
          <p:nvPr/>
        </p:nvSpPr>
        <p:spPr bwMode="auto">
          <a:xfrm>
            <a:off x="4219575" y="5767388"/>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8" name="Oval 47"/>
          <p:cNvSpPr>
            <a:spLocks noChangeArrowheads="1"/>
          </p:cNvSpPr>
          <p:nvPr/>
        </p:nvSpPr>
        <p:spPr bwMode="auto">
          <a:xfrm>
            <a:off x="4476750" y="5762625"/>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69" name="Oval 48"/>
          <p:cNvSpPr>
            <a:spLocks noChangeArrowheads="1"/>
          </p:cNvSpPr>
          <p:nvPr/>
        </p:nvSpPr>
        <p:spPr bwMode="auto">
          <a:xfrm>
            <a:off x="4886325" y="5762625"/>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70" name="Oval 49"/>
          <p:cNvSpPr>
            <a:spLocks noChangeArrowheads="1"/>
          </p:cNvSpPr>
          <p:nvPr/>
        </p:nvSpPr>
        <p:spPr bwMode="auto">
          <a:xfrm>
            <a:off x="5133975" y="5767388"/>
            <a:ext cx="198438"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71" name="Oval 50"/>
          <p:cNvSpPr>
            <a:spLocks noChangeArrowheads="1"/>
          </p:cNvSpPr>
          <p:nvPr/>
        </p:nvSpPr>
        <p:spPr bwMode="auto">
          <a:xfrm>
            <a:off x="5386388" y="5772150"/>
            <a:ext cx="198437"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72" name="Oval 51"/>
          <p:cNvSpPr>
            <a:spLocks noChangeArrowheads="1"/>
          </p:cNvSpPr>
          <p:nvPr/>
        </p:nvSpPr>
        <p:spPr bwMode="auto">
          <a:xfrm>
            <a:off x="5634038" y="5757863"/>
            <a:ext cx="198437" cy="1968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173" name="Line 52"/>
          <p:cNvSpPr>
            <a:spLocks noChangeShapeType="1"/>
          </p:cNvSpPr>
          <p:nvPr/>
        </p:nvSpPr>
        <p:spPr bwMode="auto">
          <a:xfrm flipH="1">
            <a:off x="827088" y="5953125"/>
            <a:ext cx="100012" cy="284163"/>
          </a:xfrm>
          <a:prstGeom prst="line">
            <a:avLst/>
          </a:prstGeom>
          <a:noFill/>
          <a:ln w="12700">
            <a:solidFill>
              <a:srgbClr val="0000FF"/>
            </a:solidFill>
            <a:round/>
            <a:headEnd/>
            <a:tailEnd/>
          </a:ln>
        </p:spPr>
        <p:txBody>
          <a:bodyPr/>
          <a:lstStyle/>
          <a:p>
            <a:endParaRPr lang="es-ES"/>
          </a:p>
        </p:txBody>
      </p:sp>
      <p:sp>
        <p:nvSpPr>
          <p:cNvPr id="5174" name="Line 53"/>
          <p:cNvSpPr>
            <a:spLocks noChangeShapeType="1"/>
          </p:cNvSpPr>
          <p:nvPr/>
        </p:nvSpPr>
        <p:spPr bwMode="auto">
          <a:xfrm>
            <a:off x="962025" y="5962650"/>
            <a:ext cx="9525" cy="274638"/>
          </a:xfrm>
          <a:prstGeom prst="line">
            <a:avLst/>
          </a:prstGeom>
          <a:noFill/>
          <a:ln w="12700">
            <a:solidFill>
              <a:srgbClr val="0000FF"/>
            </a:solidFill>
            <a:round/>
            <a:headEnd/>
            <a:tailEnd/>
          </a:ln>
        </p:spPr>
        <p:txBody>
          <a:bodyPr/>
          <a:lstStyle/>
          <a:p>
            <a:endParaRPr lang="es-ES"/>
          </a:p>
        </p:txBody>
      </p:sp>
      <p:sp>
        <p:nvSpPr>
          <p:cNvPr id="5175" name="Line 54"/>
          <p:cNvSpPr>
            <a:spLocks noChangeShapeType="1"/>
          </p:cNvSpPr>
          <p:nvPr/>
        </p:nvSpPr>
        <p:spPr bwMode="auto">
          <a:xfrm>
            <a:off x="1000125" y="5957888"/>
            <a:ext cx="115888" cy="279400"/>
          </a:xfrm>
          <a:prstGeom prst="line">
            <a:avLst/>
          </a:prstGeom>
          <a:noFill/>
          <a:ln w="12700">
            <a:solidFill>
              <a:srgbClr val="0000FF"/>
            </a:solidFill>
            <a:round/>
            <a:headEnd/>
            <a:tailEnd/>
          </a:ln>
        </p:spPr>
        <p:txBody>
          <a:bodyPr/>
          <a:lstStyle/>
          <a:p>
            <a:endParaRPr lang="es-ES"/>
          </a:p>
        </p:txBody>
      </p:sp>
      <p:sp>
        <p:nvSpPr>
          <p:cNvPr id="5176" name="Line 55"/>
          <p:cNvSpPr>
            <a:spLocks noChangeShapeType="1"/>
          </p:cNvSpPr>
          <p:nvPr/>
        </p:nvSpPr>
        <p:spPr bwMode="auto">
          <a:xfrm flipH="1">
            <a:off x="1116013" y="5957888"/>
            <a:ext cx="73025" cy="134937"/>
          </a:xfrm>
          <a:prstGeom prst="line">
            <a:avLst/>
          </a:prstGeom>
          <a:noFill/>
          <a:ln w="12700">
            <a:solidFill>
              <a:srgbClr val="0000FF"/>
            </a:solidFill>
            <a:round/>
            <a:headEnd/>
            <a:tailEnd/>
          </a:ln>
        </p:spPr>
        <p:txBody>
          <a:bodyPr/>
          <a:lstStyle/>
          <a:p>
            <a:endParaRPr lang="es-ES"/>
          </a:p>
        </p:txBody>
      </p:sp>
      <p:sp>
        <p:nvSpPr>
          <p:cNvPr id="5177" name="Line 56"/>
          <p:cNvSpPr>
            <a:spLocks noChangeShapeType="1"/>
          </p:cNvSpPr>
          <p:nvPr/>
        </p:nvSpPr>
        <p:spPr bwMode="auto">
          <a:xfrm>
            <a:off x="1223963" y="5967413"/>
            <a:ext cx="6350" cy="147637"/>
          </a:xfrm>
          <a:prstGeom prst="line">
            <a:avLst/>
          </a:prstGeom>
          <a:noFill/>
          <a:ln w="12700">
            <a:solidFill>
              <a:srgbClr val="0000FF"/>
            </a:solidFill>
            <a:round/>
            <a:headEnd/>
            <a:tailEnd/>
          </a:ln>
        </p:spPr>
        <p:txBody>
          <a:bodyPr/>
          <a:lstStyle/>
          <a:p>
            <a:endParaRPr lang="es-ES"/>
          </a:p>
        </p:txBody>
      </p:sp>
      <p:sp>
        <p:nvSpPr>
          <p:cNvPr id="5178" name="Line 57"/>
          <p:cNvSpPr>
            <a:spLocks noChangeShapeType="1"/>
          </p:cNvSpPr>
          <p:nvPr/>
        </p:nvSpPr>
        <p:spPr bwMode="auto">
          <a:xfrm>
            <a:off x="1262063" y="5962650"/>
            <a:ext cx="63500" cy="138113"/>
          </a:xfrm>
          <a:prstGeom prst="line">
            <a:avLst/>
          </a:prstGeom>
          <a:noFill/>
          <a:ln w="12700">
            <a:solidFill>
              <a:srgbClr val="0000FF"/>
            </a:solidFill>
            <a:round/>
            <a:headEnd/>
            <a:tailEnd/>
          </a:ln>
        </p:spPr>
        <p:txBody>
          <a:bodyPr/>
          <a:lstStyle/>
          <a:p>
            <a:endParaRPr lang="es-ES"/>
          </a:p>
        </p:txBody>
      </p:sp>
      <p:sp>
        <p:nvSpPr>
          <p:cNvPr id="5179" name="Line 58"/>
          <p:cNvSpPr>
            <a:spLocks noChangeShapeType="1"/>
          </p:cNvSpPr>
          <p:nvPr/>
        </p:nvSpPr>
        <p:spPr bwMode="auto">
          <a:xfrm flipH="1">
            <a:off x="1422400" y="5949950"/>
            <a:ext cx="23813" cy="74613"/>
          </a:xfrm>
          <a:prstGeom prst="line">
            <a:avLst/>
          </a:prstGeom>
          <a:noFill/>
          <a:ln w="12700">
            <a:solidFill>
              <a:srgbClr val="0000FF"/>
            </a:solidFill>
            <a:round/>
            <a:headEnd/>
            <a:tailEnd/>
          </a:ln>
        </p:spPr>
        <p:txBody>
          <a:bodyPr/>
          <a:lstStyle/>
          <a:p>
            <a:endParaRPr lang="es-ES"/>
          </a:p>
        </p:txBody>
      </p:sp>
      <p:sp>
        <p:nvSpPr>
          <p:cNvPr id="5180" name="Line 59"/>
          <p:cNvSpPr>
            <a:spLocks noChangeShapeType="1"/>
          </p:cNvSpPr>
          <p:nvPr/>
        </p:nvSpPr>
        <p:spPr bwMode="auto">
          <a:xfrm flipH="1">
            <a:off x="1479550" y="5959475"/>
            <a:ext cx="1588" cy="80963"/>
          </a:xfrm>
          <a:prstGeom prst="line">
            <a:avLst/>
          </a:prstGeom>
          <a:noFill/>
          <a:ln w="12700">
            <a:solidFill>
              <a:srgbClr val="0000FF"/>
            </a:solidFill>
            <a:round/>
            <a:headEnd/>
            <a:tailEnd/>
          </a:ln>
        </p:spPr>
        <p:txBody>
          <a:bodyPr/>
          <a:lstStyle/>
          <a:p>
            <a:endParaRPr lang="es-ES"/>
          </a:p>
        </p:txBody>
      </p:sp>
      <p:sp>
        <p:nvSpPr>
          <p:cNvPr id="5181" name="Line 60"/>
          <p:cNvSpPr>
            <a:spLocks noChangeShapeType="1"/>
          </p:cNvSpPr>
          <p:nvPr/>
        </p:nvSpPr>
        <p:spPr bwMode="auto">
          <a:xfrm>
            <a:off x="1519238" y="5954713"/>
            <a:ext cx="31750" cy="69850"/>
          </a:xfrm>
          <a:prstGeom prst="line">
            <a:avLst/>
          </a:prstGeom>
          <a:noFill/>
          <a:ln w="12700">
            <a:solidFill>
              <a:srgbClr val="0000FF"/>
            </a:solidFill>
            <a:round/>
            <a:headEnd/>
            <a:tailEnd/>
          </a:ln>
        </p:spPr>
        <p:txBody>
          <a:bodyPr/>
          <a:lstStyle/>
          <a:p>
            <a:endParaRPr lang="es-ES"/>
          </a:p>
        </p:txBody>
      </p:sp>
      <p:sp>
        <p:nvSpPr>
          <p:cNvPr id="5182" name="Line 61"/>
          <p:cNvSpPr>
            <a:spLocks noChangeShapeType="1"/>
          </p:cNvSpPr>
          <p:nvPr/>
        </p:nvSpPr>
        <p:spPr bwMode="auto">
          <a:xfrm flipH="1">
            <a:off x="1679575" y="5959475"/>
            <a:ext cx="23813" cy="74613"/>
          </a:xfrm>
          <a:prstGeom prst="line">
            <a:avLst/>
          </a:prstGeom>
          <a:noFill/>
          <a:ln w="12700">
            <a:solidFill>
              <a:srgbClr val="0000FF"/>
            </a:solidFill>
            <a:round/>
            <a:headEnd/>
            <a:tailEnd/>
          </a:ln>
        </p:spPr>
        <p:txBody>
          <a:bodyPr/>
          <a:lstStyle/>
          <a:p>
            <a:endParaRPr lang="es-ES"/>
          </a:p>
        </p:txBody>
      </p:sp>
      <p:sp>
        <p:nvSpPr>
          <p:cNvPr id="5183" name="Line 62"/>
          <p:cNvSpPr>
            <a:spLocks noChangeShapeType="1"/>
          </p:cNvSpPr>
          <p:nvPr/>
        </p:nvSpPr>
        <p:spPr bwMode="auto">
          <a:xfrm flipH="1">
            <a:off x="1736725" y="5969000"/>
            <a:ext cx="1588" cy="80963"/>
          </a:xfrm>
          <a:prstGeom prst="line">
            <a:avLst/>
          </a:prstGeom>
          <a:noFill/>
          <a:ln w="12700">
            <a:solidFill>
              <a:srgbClr val="0000FF"/>
            </a:solidFill>
            <a:round/>
            <a:headEnd/>
            <a:tailEnd/>
          </a:ln>
        </p:spPr>
        <p:txBody>
          <a:bodyPr/>
          <a:lstStyle/>
          <a:p>
            <a:endParaRPr lang="es-ES"/>
          </a:p>
        </p:txBody>
      </p:sp>
      <p:sp>
        <p:nvSpPr>
          <p:cNvPr id="5184" name="Line 63"/>
          <p:cNvSpPr>
            <a:spLocks noChangeShapeType="1"/>
          </p:cNvSpPr>
          <p:nvPr/>
        </p:nvSpPr>
        <p:spPr bwMode="auto">
          <a:xfrm>
            <a:off x="1771650" y="5957888"/>
            <a:ext cx="31750" cy="69850"/>
          </a:xfrm>
          <a:prstGeom prst="line">
            <a:avLst/>
          </a:prstGeom>
          <a:noFill/>
          <a:ln w="12700">
            <a:solidFill>
              <a:srgbClr val="0000FF"/>
            </a:solidFill>
            <a:round/>
            <a:headEnd/>
            <a:tailEnd/>
          </a:ln>
        </p:spPr>
        <p:txBody>
          <a:bodyPr/>
          <a:lstStyle/>
          <a:p>
            <a:endParaRPr lang="es-ES"/>
          </a:p>
        </p:txBody>
      </p:sp>
      <p:sp>
        <p:nvSpPr>
          <p:cNvPr id="5185" name="Line 64"/>
          <p:cNvSpPr>
            <a:spLocks noChangeShapeType="1"/>
          </p:cNvSpPr>
          <p:nvPr/>
        </p:nvSpPr>
        <p:spPr bwMode="auto">
          <a:xfrm flipH="1">
            <a:off x="1925638" y="5949950"/>
            <a:ext cx="23812" cy="74613"/>
          </a:xfrm>
          <a:prstGeom prst="line">
            <a:avLst/>
          </a:prstGeom>
          <a:noFill/>
          <a:ln w="12700">
            <a:solidFill>
              <a:srgbClr val="0000FF"/>
            </a:solidFill>
            <a:round/>
            <a:headEnd/>
            <a:tailEnd/>
          </a:ln>
        </p:spPr>
        <p:txBody>
          <a:bodyPr/>
          <a:lstStyle/>
          <a:p>
            <a:endParaRPr lang="es-ES"/>
          </a:p>
        </p:txBody>
      </p:sp>
      <p:sp>
        <p:nvSpPr>
          <p:cNvPr id="5186" name="Line 65"/>
          <p:cNvSpPr>
            <a:spLocks noChangeShapeType="1"/>
          </p:cNvSpPr>
          <p:nvPr/>
        </p:nvSpPr>
        <p:spPr bwMode="auto">
          <a:xfrm flipH="1">
            <a:off x="1982788" y="5959475"/>
            <a:ext cx="1587" cy="80963"/>
          </a:xfrm>
          <a:prstGeom prst="line">
            <a:avLst/>
          </a:prstGeom>
          <a:noFill/>
          <a:ln w="12700">
            <a:solidFill>
              <a:srgbClr val="0000FF"/>
            </a:solidFill>
            <a:round/>
            <a:headEnd/>
            <a:tailEnd/>
          </a:ln>
        </p:spPr>
        <p:txBody>
          <a:bodyPr/>
          <a:lstStyle/>
          <a:p>
            <a:endParaRPr lang="es-ES"/>
          </a:p>
        </p:txBody>
      </p:sp>
      <p:sp>
        <p:nvSpPr>
          <p:cNvPr id="5187" name="Line 66"/>
          <p:cNvSpPr>
            <a:spLocks noChangeShapeType="1"/>
          </p:cNvSpPr>
          <p:nvPr/>
        </p:nvSpPr>
        <p:spPr bwMode="auto">
          <a:xfrm>
            <a:off x="2020888" y="5951538"/>
            <a:ext cx="31750" cy="69850"/>
          </a:xfrm>
          <a:prstGeom prst="line">
            <a:avLst/>
          </a:prstGeom>
          <a:noFill/>
          <a:ln w="12700">
            <a:solidFill>
              <a:srgbClr val="0000FF"/>
            </a:solidFill>
            <a:round/>
            <a:headEnd/>
            <a:tailEnd/>
          </a:ln>
        </p:spPr>
        <p:txBody>
          <a:bodyPr/>
          <a:lstStyle/>
          <a:p>
            <a:endParaRPr lang="es-ES"/>
          </a:p>
        </p:txBody>
      </p:sp>
      <p:sp>
        <p:nvSpPr>
          <p:cNvPr id="5188" name="Line 67"/>
          <p:cNvSpPr>
            <a:spLocks noChangeShapeType="1"/>
          </p:cNvSpPr>
          <p:nvPr/>
        </p:nvSpPr>
        <p:spPr bwMode="auto">
          <a:xfrm flipH="1">
            <a:off x="2495550" y="5951538"/>
            <a:ext cx="23813" cy="74612"/>
          </a:xfrm>
          <a:prstGeom prst="line">
            <a:avLst/>
          </a:prstGeom>
          <a:noFill/>
          <a:ln w="12700">
            <a:solidFill>
              <a:srgbClr val="0000FF"/>
            </a:solidFill>
            <a:round/>
            <a:headEnd/>
            <a:tailEnd/>
          </a:ln>
        </p:spPr>
        <p:txBody>
          <a:bodyPr/>
          <a:lstStyle/>
          <a:p>
            <a:endParaRPr lang="es-ES"/>
          </a:p>
        </p:txBody>
      </p:sp>
      <p:sp>
        <p:nvSpPr>
          <p:cNvPr id="5189" name="Line 68"/>
          <p:cNvSpPr>
            <a:spLocks noChangeShapeType="1"/>
          </p:cNvSpPr>
          <p:nvPr/>
        </p:nvSpPr>
        <p:spPr bwMode="auto">
          <a:xfrm flipH="1">
            <a:off x="2552700" y="5961063"/>
            <a:ext cx="1588" cy="80962"/>
          </a:xfrm>
          <a:prstGeom prst="line">
            <a:avLst/>
          </a:prstGeom>
          <a:noFill/>
          <a:ln w="12700">
            <a:solidFill>
              <a:srgbClr val="0000FF"/>
            </a:solidFill>
            <a:round/>
            <a:headEnd/>
            <a:tailEnd/>
          </a:ln>
        </p:spPr>
        <p:txBody>
          <a:bodyPr/>
          <a:lstStyle/>
          <a:p>
            <a:endParaRPr lang="es-ES"/>
          </a:p>
        </p:txBody>
      </p:sp>
      <p:sp>
        <p:nvSpPr>
          <p:cNvPr id="5190" name="Line 69"/>
          <p:cNvSpPr>
            <a:spLocks noChangeShapeType="1"/>
          </p:cNvSpPr>
          <p:nvPr/>
        </p:nvSpPr>
        <p:spPr bwMode="auto">
          <a:xfrm>
            <a:off x="2590800" y="5953125"/>
            <a:ext cx="31750" cy="69850"/>
          </a:xfrm>
          <a:prstGeom prst="line">
            <a:avLst/>
          </a:prstGeom>
          <a:noFill/>
          <a:ln w="12700">
            <a:solidFill>
              <a:srgbClr val="0000FF"/>
            </a:solidFill>
            <a:round/>
            <a:headEnd/>
            <a:tailEnd/>
          </a:ln>
        </p:spPr>
        <p:txBody>
          <a:bodyPr/>
          <a:lstStyle/>
          <a:p>
            <a:endParaRPr lang="es-ES"/>
          </a:p>
        </p:txBody>
      </p:sp>
      <p:sp>
        <p:nvSpPr>
          <p:cNvPr id="5191" name="Line 70"/>
          <p:cNvSpPr>
            <a:spLocks noChangeShapeType="1"/>
          </p:cNvSpPr>
          <p:nvPr/>
        </p:nvSpPr>
        <p:spPr bwMode="auto">
          <a:xfrm flipH="1">
            <a:off x="2751138" y="5956300"/>
            <a:ext cx="23812" cy="74613"/>
          </a:xfrm>
          <a:prstGeom prst="line">
            <a:avLst/>
          </a:prstGeom>
          <a:noFill/>
          <a:ln w="12700">
            <a:solidFill>
              <a:srgbClr val="0000FF"/>
            </a:solidFill>
            <a:round/>
            <a:headEnd/>
            <a:tailEnd/>
          </a:ln>
        </p:spPr>
        <p:txBody>
          <a:bodyPr/>
          <a:lstStyle/>
          <a:p>
            <a:endParaRPr lang="es-ES"/>
          </a:p>
        </p:txBody>
      </p:sp>
      <p:sp>
        <p:nvSpPr>
          <p:cNvPr id="5192" name="Line 71"/>
          <p:cNvSpPr>
            <a:spLocks noChangeShapeType="1"/>
          </p:cNvSpPr>
          <p:nvPr/>
        </p:nvSpPr>
        <p:spPr bwMode="auto">
          <a:xfrm flipH="1">
            <a:off x="2808288" y="5965825"/>
            <a:ext cx="1587" cy="80963"/>
          </a:xfrm>
          <a:prstGeom prst="line">
            <a:avLst/>
          </a:prstGeom>
          <a:noFill/>
          <a:ln w="12700">
            <a:solidFill>
              <a:srgbClr val="0000FF"/>
            </a:solidFill>
            <a:round/>
            <a:headEnd/>
            <a:tailEnd/>
          </a:ln>
        </p:spPr>
        <p:txBody>
          <a:bodyPr/>
          <a:lstStyle/>
          <a:p>
            <a:endParaRPr lang="es-ES"/>
          </a:p>
        </p:txBody>
      </p:sp>
      <p:sp>
        <p:nvSpPr>
          <p:cNvPr id="5193" name="Line 72"/>
          <p:cNvSpPr>
            <a:spLocks noChangeShapeType="1"/>
          </p:cNvSpPr>
          <p:nvPr/>
        </p:nvSpPr>
        <p:spPr bwMode="auto">
          <a:xfrm>
            <a:off x="2846388" y="5957888"/>
            <a:ext cx="31750" cy="69850"/>
          </a:xfrm>
          <a:prstGeom prst="line">
            <a:avLst/>
          </a:prstGeom>
          <a:noFill/>
          <a:ln w="12700">
            <a:solidFill>
              <a:srgbClr val="0000FF"/>
            </a:solidFill>
            <a:round/>
            <a:headEnd/>
            <a:tailEnd/>
          </a:ln>
        </p:spPr>
        <p:txBody>
          <a:bodyPr/>
          <a:lstStyle/>
          <a:p>
            <a:endParaRPr lang="es-ES"/>
          </a:p>
        </p:txBody>
      </p:sp>
      <p:sp>
        <p:nvSpPr>
          <p:cNvPr id="5194" name="Line 73"/>
          <p:cNvSpPr>
            <a:spLocks noChangeShapeType="1"/>
          </p:cNvSpPr>
          <p:nvPr/>
        </p:nvSpPr>
        <p:spPr bwMode="auto">
          <a:xfrm flipH="1">
            <a:off x="3008313" y="5954713"/>
            <a:ext cx="23812" cy="74612"/>
          </a:xfrm>
          <a:prstGeom prst="line">
            <a:avLst/>
          </a:prstGeom>
          <a:noFill/>
          <a:ln w="12700">
            <a:solidFill>
              <a:srgbClr val="0000FF"/>
            </a:solidFill>
            <a:round/>
            <a:headEnd/>
            <a:tailEnd/>
          </a:ln>
        </p:spPr>
        <p:txBody>
          <a:bodyPr/>
          <a:lstStyle/>
          <a:p>
            <a:endParaRPr lang="es-ES"/>
          </a:p>
        </p:txBody>
      </p:sp>
      <p:sp>
        <p:nvSpPr>
          <p:cNvPr id="5195" name="Line 74"/>
          <p:cNvSpPr>
            <a:spLocks noChangeShapeType="1"/>
          </p:cNvSpPr>
          <p:nvPr/>
        </p:nvSpPr>
        <p:spPr bwMode="auto">
          <a:xfrm flipH="1">
            <a:off x="3065463" y="5964238"/>
            <a:ext cx="1587" cy="80962"/>
          </a:xfrm>
          <a:prstGeom prst="line">
            <a:avLst/>
          </a:prstGeom>
          <a:noFill/>
          <a:ln w="12700">
            <a:solidFill>
              <a:srgbClr val="0000FF"/>
            </a:solidFill>
            <a:round/>
            <a:headEnd/>
            <a:tailEnd/>
          </a:ln>
        </p:spPr>
        <p:txBody>
          <a:bodyPr/>
          <a:lstStyle/>
          <a:p>
            <a:endParaRPr lang="es-ES"/>
          </a:p>
        </p:txBody>
      </p:sp>
      <p:sp>
        <p:nvSpPr>
          <p:cNvPr id="5196" name="Line 75"/>
          <p:cNvSpPr>
            <a:spLocks noChangeShapeType="1"/>
          </p:cNvSpPr>
          <p:nvPr/>
        </p:nvSpPr>
        <p:spPr bwMode="auto">
          <a:xfrm>
            <a:off x="3103563" y="5956300"/>
            <a:ext cx="31750" cy="69850"/>
          </a:xfrm>
          <a:prstGeom prst="line">
            <a:avLst/>
          </a:prstGeom>
          <a:noFill/>
          <a:ln w="12700">
            <a:solidFill>
              <a:srgbClr val="0000FF"/>
            </a:solidFill>
            <a:round/>
            <a:headEnd/>
            <a:tailEnd/>
          </a:ln>
        </p:spPr>
        <p:txBody>
          <a:bodyPr/>
          <a:lstStyle/>
          <a:p>
            <a:endParaRPr lang="es-ES"/>
          </a:p>
        </p:txBody>
      </p:sp>
      <p:sp>
        <p:nvSpPr>
          <p:cNvPr id="5197" name="Line 76"/>
          <p:cNvSpPr>
            <a:spLocks noChangeShapeType="1"/>
          </p:cNvSpPr>
          <p:nvPr/>
        </p:nvSpPr>
        <p:spPr bwMode="auto">
          <a:xfrm flipH="1">
            <a:off x="3265488" y="5961063"/>
            <a:ext cx="23812" cy="74612"/>
          </a:xfrm>
          <a:prstGeom prst="line">
            <a:avLst/>
          </a:prstGeom>
          <a:noFill/>
          <a:ln w="12700">
            <a:solidFill>
              <a:srgbClr val="0000FF"/>
            </a:solidFill>
            <a:round/>
            <a:headEnd/>
            <a:tailEnd/>
          </a:ln>
        </p:spPr>
        <p:txBody>
          <a:bodyPr/>
          <a:lstStyle/>
          <a:p>
            <a:endParaRPr lang="es-ES"/>
          </a:p>
        </p:txBody>
      </p:sp>
      <p:sp>
        <p:nvSpPr>
          <p:cNvPr id="5198" name="Line 77"/>
          <p:cNvSpPr>
            <a:spLocks noChangeShapeType="1"/>
          </p:cNvSpPr>
          <p:nvPr/>
        </p:nvSpPr>
        <p:spPr bwMode="auto">
          <a:xfrm flipH="1">
            <a:off x="3322638" y="5970588"/>
            <a:ext cx="1587" cy="80962"/>
          </a:xfrm>
          <a:prstGeom prst="line">
            <a:avLst/>
          </a:prstGeom>
          <a:noFill/>
          <a:ln w="12700">
            <a:solidFill>
              <a:srgbClr val="0000FF"/>
            </a:solidFill>
            <a:round/>
            <a:headEnd/>
            <a:tailEnd/>
          </a:ln>
        </p:spPr>
        <p:txBody>
          <a:bodyPr/>
          <a:lstStyle/>
          <a:p>
            <a:endParaRPr lang="es-ES"/>
          </a:p>
        </p:txBody>
      </p:sp>
      <p:sp>
        <p:nvSpPr>
          <p:cNvPr id="5199" name="Line 78"/>
          <p:cNvSpPr>
            <a:spLocks noChangeShapeType="1"/>
          </p:cNvSpPr>
          <p:nvPr/>
        </p:nvSpPr>
        <p:spPr bwMode="auto">
          <a:xfrm>
            <a:off x="3360738" y="5962650"/>
            <a:ext cx="31750" cy="69850"/>
          </a:xfrm>
          <a:prstGeom prst="line">
            <a:avLst/>
          </a:prstGeom>
          <a:noFill/>
          <a:ln w="12700">
            <a:solidFill>
              <a:srgbClr val="0000FF"/>
            </a:solidFill>
            <a:round/>
            <a:headEnd/>
            <a:tailEnd/>
          </a:ln>
        </p:spPr>
        <p:txBody>
          <a:bodyPr/>
          <a:lstStyle/>
          <a:p>
            <a:endParaRPr lang="es-ES"/>
          </a:p>
        </p:txBody>
      </p:sp>
      <p:sp>
        <p:nvSpPr>
          <p:cNvPr id="5200" name="Line 79"/>
          <p:cNvSpPr>
            <a:spLocks noChangeShapeType="1"/>
          </p:cNvSpPr>
          <p:nvPr/>
        </p:nvSpPr>
        <p:spPr bwMode="auto">
          <a:xfrm flipH="1">
            <a:off x="3513138" y="5957888"/>
            <a:ext cx="23812" cy="74612"/>
          </a:xfrm>
          <a:prstGeom prst="line">
            <a:avLst/>
          </a:prstGeom>
          <a:noFill/>
          <a:ln w="12700">
            <a:solidFill>
              <a:srgbClr val="0000FF"/>
            </a:solidFill>
            <a:round/>
            <a:headEnd/>
            <a:tailEnd/>
          </a:ln>
        </p:spPr>
        <p:txBody>
          <a:bodyPr/>
          <a:lstStyle/>
          <a:p>
            <a:endParaRPr lang="es-ES"/>
          </a:p>
        </p:txBody>
      </p:sp>
      <p:sp>
        <p:nvSpPr>
          <p:cNvPr id="5201" name="Line 80"/>
          <p:cNvSpPr>
            <a:spLocks noChangeShapeType="1"/>
          </p:cNvSpPr>
          <p:nvPr/>
        </p:nvSpPr>
        <p:spPr bwMode="auto">
          <a:xfrm flipH="1">
            <a:off x="3570288" y="5967413"/>
            <a:ext cx="1587" cy="80962"/>
          </a:xfrm>
          <a:prstGeom prst="line">
            <a:avLst/>
          </a:prstGeom>
          <a:noFill/>
          <a:ln w="12700">
            <a:solidFill>
              <a:srgbClr val="0000FF"/>
            </a:solidFill>
            <a:round/>
            <a:headEnd/>
            <a:tailEnd/>
          </a:ln>
        </p:spPr>
        <p:txBody>
          <a:bodyPr/>
          <a:lstStyle/>
          <a:p>
            <a:endParaRPr lang="es-ES"/>
          </a:p>
        </p:txBody>
      </p:sp>
      <p:sp>
        <p:nvSpPr>
          <p:cNvPr id="5202" name="Line 81"/>
          <p:cNvSpPr>
            <a:spLocks noChangeShapeType="1"/>
          </p:cNvSpPr>
          <p:nvPr/>
        </p:nvSpPr>
        <p:spPr bwMode="auto">
          <a:xfrm>
            <a:off x="3608388" y="5959475"/>
            <a:ext cx="31750" cy="69850"/>
          </a:xfrm>
          <a:prstGeom prst="line">
            <a:avLst/>
          </a:prstGeom>
          <a:noFill/>
          <a:ln w="12700">
            <a:solidFill>
              <a:srgbClr val="0000FF"/>
            </a:solidFill>
            <a:round/>
            <a:headEnd/>
            <a:tailEnd/>
          </a:ln>
        </p:spPr>
        <p:txBody>
          <a:bodyPr/>
          <a:lstStyle/>
          <a:p>
            <a:endParaRPr lang="es-ES"/>
          </a:p>
        </p:txBody>
      </p:sp>
      <p:sp>
        <p:nvSpPr>
          <p:cNvPr id="5203" name="Line 82"/>
          <p:cNvSpPr>
            <a:spLocks noChangeShapeType="1"/>
          </p:cNvSpPr>
          <p:nvPr/>
        </p:nvSpPr>
        <p:spPr bwMode="auto">
          <a:xfrm flipH="1">
            <a:off x="3762375" y="5962650"/>
            <a:ext cx="23813" cy="74613"/>
          </a:xfrm>
          <a:prstGeom prst="line">
            <a:avLst/>
          </a:prstGeom>
          <a:noFill/>
          <a:ln w="12700">
            <a:solidFill>
              <a:srgbClr val="0000FF"/>
            </a:solidFill>
            <a:round/>
            <a:headEnd/>
            <a:tailEnd/>
          </a:ln>
        </p:spPr>
        <p:txBody>
          <a:bodyPr/>
          <a:lstStyle/>
          <a:p>
            <a:endParaRPr lang="es-ES"/>
          </a:p>
        </p:txBody>
      </p:sp>
      <p:sp>
        <p:nvSpPr>
          <p:cNvPr id="5204" name="Line 83"/>
          <p:cNvSpPr>
            <a:spLocks noChangeShapeType="1"/>
          </p:cNvSpPr>
          <p:nvPr/>
        </p:nvSpPr>
        <p:spPr bwMode="auto">
          <a:xfrm flipH="1">
            <a:off x="3819525" y="5972175"/>
            <a:ext cx="1588" cy="80963"/>
          </a:xfrm>
          <a:prstGeom prst="line">
            <a:avLst/>
          </a:prstGeom>
          <a:noFill/>
          <a:ln w="12700">
            <a:solidFill>
              <a:srgbClr val="0000FF"/>
            </a:solidFill>
            <a:round/>
            <a:headEnd/>
            <a:tailEnd/>
          </a:ln>
        </p:spPr>
        <p:txBody>
          <a:bodyPr/>
          <a:lstStyle/>
          <a:p>
            <a:endParaRPr lang="es-ES"/>
          </a:p>
        </p:txBody>
      </p:sp>
      <p:sp>
        <p:nvSpPr>
          <p:cNvPr id="5205" name="Line 84"/>
          <p:cNvSpPr>
            <a:spLocks noChangeShapeType="1"/>
          </p:cNvSpPr>
          <p:nvPr/>
        </p:nvSpPr>
        <p:spPr bwMode="auto">
          <a:xfrm>
            <a:off x="3857625" y="5964238"/>
            <a:ext cx="31750" cy="69850"/>
          </a:xfrm>
          <a:prstGeom prst="line">
            <a:avLst/>
          </a:prstGeom>
          <a:noFill/>
          <a:ln w="12700">
            <a:solidFill>
              <a:srgbClr val="0000FF"/>
            </a:solidFill>
            <a:round/>
            <a:headEnd/>
            <a:tailEnd/>
          </a:ln>
        </p:spPr>
        <p:txBody>
          <a:bodyPr/>
          <a:lstStyle/>
          <a:p>
            <a:endParaRPr lang="es-ES"/>
          </a:p>
        </p:txBody>
      </p:sp>
      <p:sp>
        <p:nvSpPr>
          <p:cNvPr id="5206" name="Line 85"/>
          <p:cNvSpPr>
            <a:spLocks noChangeShapeType="1"/>
          </p:cNvSpPr>
          <p:nvPr/>
        </p:nvSpPr>
        <p:spPr bwMode="auto">
          <a:xfrm flipH="1">
            <a:off x="4014788" y="5961063"/>
            <a:ext cx="23812" cy="74612"/>
          </a:xfrm>
          <a:prstGeom prst="line">
            <a:avLst/>
          </a:prstGeom>
          <a:noFill/>
          <a:ln w="12700">
            <a:solidFill>
              <a:srgbClr val="0000FF"/>
            </a:solidFill>
            <a:round/>
            <a:headEnd/>
            <a:tailEnd/>
          </a:ln>
        </p:spPr>
        <p:txBody>
          <a:bodyPr/>
          <a:lstStyle/>
          <a:p>
            <a:endParaRPr lang="es-ES"/>
          </a:p>
        </p:txBody>
      </p:sp>
      <p:sp>
        <p:nvSpPr>
          <p:cNvPr id="5207" name="Line 86"/>
          <p:cNvSpPr>
            <a:spLocks noChangeShapeType="1"/>
          </p:cNvSpPr>
          <p:nvPr/>
        </p:nvSpPr>
        <p:spPr bwMode="auto">
          <a:xfrm flipH="1">
            <a:off x="4071938" y="5970588"/>
            <a:ext cx="1587" cy="80962"/>
          </a:xfrm>
          <a:prstGeom prst="line">
            <a:avLst/>
          </a:prstGeom>
          <a:noFill/>
          <a:ln w="12700">
            <a:solidFill>
              <a:srgbClr val="0000FF"/>
            </a:solidFill>
            <a:round/>
            <a:headEnd/>
            <a:tailEnd/>
          </a:ln>
        </p:spPr>
        <p:txBody>
          <a:bodyPr/>
          <a:lstStyle/>
          <a:p>
            <a:endParaRPr lang="es-ES"/>
          </a:p>
        </p:txBody>
      </p:sp>
      <p:sp>
        <p:nvSpPr>
          <p:cNvPr id="5208" name="Line 87"/>
          <p:cNvSpPr>
            <a:spLocks noChangeShapeType="1"/>
          </p:cNvSpPr>
          <p:nvPr/>
        </p:nvSpPr>
        <p:spPr bwMode="auto">
          <a:xfrm>
            <a:off x="4110038" y="5962650"/>
            <a:ext cx="31750" cy="69850"/>
          </a:xfrm>
          <a:prstGeom prst="line">
            <a:avLst/>
          </a:prstGeom>
          <a:noFill/>
          <a:ln w="12700">
            <a:solidFill>
              <a:srgbClr val="0000FF"/>
            </a:solidFill>
            <a:round/>
            <a:headEnd/>
            <a:tailEnd/>
          </a:ln>
        </p:spPr>
        <p:txBody>
          <a:bodyPr/>
          <a:lstStyle/>
          <a:p>
            <a:endParaRPr lang="es-ES"/>
          </a:p>
        </p:txBody>
      </p:sp>
      <p:sp>
        <p:nvSpPr>
          <p:cNvPr id="5209" name="Line 88"/>
          <p:cNvSpPr>
            <a:spLocks noChangeShapeType="1"/>
          </p:cNvSpPr>
          <p:nvPr/>
        </p:nvSpPr>
        <p:spPr bwMode="auto">
          <a:xfrm flipH="1">
            <a:off x="4267200" y="5965825"/>
            <a:ext cx="23813" cy="74613"/>
          </a:xfrm>
          <a:prstGeom prst="line">
            <a:avLst/>
          </a:prstGeom>
          <a:noFill/>
          <a:ln w="12700">
            <a:solidFill>
              <a:srgbClr val="0000FF"/>
            </a:solidFill>
            <a:round/>
            <a:headEnd/>
            <a:tailEnd/>
          </a:ln>
        </p:spPr>
        <p:txBody>
          <a:bodyPr/>
          <a:lstStyle/>
          <a:p>
            <a:endParaRPr lang="es-ES"/>
          </a:p>
        </p:txBody>
      </p:sp>
      <p:sp>
        <p:nvSpPr>
          <p:cNvPr id="5210" name="Line 89"/>
          <p:cNvSpPr>
            <a:spLocks noChangeShapeType="1"/>
          </p:cNvSpPr>
          <p:nvPr/>
        </p:nvSpPr>
        <p:spPr bwMode="auto">
          <a:xfrm flipH="1">
            <a:off x="4324350" y="5975350"/>
            <a:ext cx="1588" cy="80963"/>
          </a:xfrm>
          <a:prstGeom prst="line">
            <a:avLst/>
          </a:prstGeom>
          <a:noFill/>
          <a:ln w="12700">
            <a:solidFill>
              <a:srgbClr val="0000FF"/>
            </a:solidFill>
            <a:round/>
            <a:headEnd/>
            <a:tailEnd/>
          </a:ln>
        </p:spPr>
        <p:txBody>
          <a:bodyPr/>
          <a:lstStyle/>
          <a:p>
            <a:endParaRPr lang="es-ES"/>
          </a:p>
        </p:txBody>
      </p:sp>
      <p:sp>
        <p:nvSpPr>
          <p:cNvPr id="5211" name="Line 90"/>
          <p:cNvSpPr>
            <a:spLocks noChangeShapeType="1"/>
          </p:cNvSpPr>
          <p:nvPr/>
        </p:nvSpPr>
        <p:spPr bwMode="auto">
          <a:xfrm>
            <a:off x="4362450" y="5967413"/>
            <a:ext cx="31750" cy="69850"/>
          </a:xfrm>
          <a:prstGeom prst="line">
            <a:avLst/>
          </a:prstGeom>
          <a:noFill/>
          <a:ln w="12700">
            <a:solidFill>
              <a:srgbClr val="0000FF"/>
            </a:solidFill>
            <a:round/>
            <a:headEnd/>
            <a:tailEnd/>
          </a:ln>
        </p:spPr>
        <p:txBody>
          <a:bodyPr/>
          <a:lstStyle/>
          <a:p>
            <a:endParaRPr lang="es-ES"/>
          </a:p>
        </p:txBody>
      </p:sp>
      <p:sp>
        <p:nvSpPr>
          <p:cNvPr id="5212" name="Line 91"/>
          <p:cNvSpPr>
            <a:spLocks noChangeShapeType="1"/>
          </p:cNvSpPr>
          <p:nvPr/>
        </p:nvSpPr>
        <p:spPr bwMode="auto">
          <a:xfrm flipH="1">
            <a:off x="4518025" y="5953125"/>
            <a:ext cx="23813" cy="74613"/>
          </a:xfrm>
          <a:prstGeom prst="line">
            <a:avLst/>
          </a:prstGeom>
          <a:noFill/>
          <a:ln w="12700">
            <a:solidFill>
              <a:srgbClr val="0000FF"/>
            </a:solidFill>
            <a:round/>
            <a:headEnd/>
            <a:tailEnd/>
          </a:ln>
        </p:spPr>
        <p:txBody>
          <a:bodyPr/>
          <a:lstStyle/>
          <a:p>
            <a:endParaRPr lang="es-ES"/>
          </a:p>
        </p:txBody>
      </p:sp>
      <p:sp>
        <p:nvSpPr>
          <p:cNvPr id="5213" name="Line 92"/>
          <p:cNvSpPr>
            <a:spLocks noChangeShapeType="1"/>
          </p:cNvSpPr>
          <p:nvPr/>
        </p:nvSpPr>
        <p:spPr bwMode="auto">
          <a:xfrm flipH="1">
            <a:off x="4575175" y="5962650"/>
            <a:ext cx="1588" cy="80963"/>
          </a:xfrm>
          <a:prstGeom prst="line">
            <a:avLst/>
          </a:prstGeom>
          <a:noFill/>
          <a:ln w="12700">
            <a:solidFill>
              <a:srgbClr val="0000FF"/>
            </a:solidFill>
            <a:round/>
            <a:headEnd/>
            <a:tailEnd/>
          </a:ln>
        </p:spPr>
        <p:txBody>
          <a:bodyPr/>
          <a:lstStyle/>
          <a:p>
            <a:endParaRPr lang="es-ES"/>
          </a:p>
        </p:txBody>
      </p:sp>
      <p:sp>
        <p:nvSpPr>
          <p:cNvPr id="5214" name="Line 93"/>
          <p:cNvSpPr>
            <a:spLocks noChangeShapeType="1"/>
          </p:cNvSpPr>
          <p:nvPr/>
        </p:nvSpPr>
        <p:spPr bwMode="auto">
          <a:xfrm>
            <a:off x="4613275" y="5954713"/>
            <a:ext cx="31750" cy="69850"/>
          </a:xfrm>
          <a:prstGeom prst="line">
            <a:avLst/>
          </a:prstGeom>
          <a:noFill/>
          <a:ln w="12700">
            <a:solidFill>
              <a:srgbClr val="0000FF"/>
            </a:solidFill>
            <a:round/>
            <a:headEnd/>
            <a:tailEnd/>
          </a:ln>
        </p:spPr>
        <p:txBody>
          <a:bodyPr/>
          <a:lstStyle/>
          <a:p>
            <a:endParaRPr lang="es-ES"/>
          </a:p>
        </p:txBody>
      </p:sp>
      <p:sp>
        <p:nvSpPr>
          <p:cNvPr id="5215" name="Line 94"/>
          <p:cNvSpPr>
            <a:spLocks noChangeShapeType="1"/>
          </p:cNvSpPr>
          <p:nvPr/>
        </p:nvSpPr>
        <p:spPr bwMode="auto">
          <a:xfrm flipH="1">
            <a:off x="4924425" y="5957888"/>
            <a:ext cx="23813" cy="74612"/>
          </a:xfrm>
          <a:prstGeom prst="line">
            <a:avLst/>
          </a:prstGeom>
          <a:noFill/>
          <a:ln w="12700">
            <a:solidFill>
              <a:srgbClr val="0000FF"/>
            </a:solidFill>
            <a:round/>
            <a:headEnd/>
            <a:tailEnd/>
          </a:ln>
        </p:spPr>
        <p:txBody>
          <a:bodyPr/>
          <a:lstStyle/>
          <a:p>
            <a:endParaRPr lang="es-ES"/>
          </a:p>
        </p:txBody>
      </p:sp>
      <p:sp>
        <p:nvSpPr>
          <p:cNvPr id="5216" name="Line 95"/>
          <p:cNvSpPr>
            <a:spLocks noChangeShapeType="1"/>
          </p:cNvSpPr>
          <p:nvPr/>
        </p:nvSpPr>
        <p:spPr bwMode="auto">
          <a:xfrm flipH="1">
            <a:off x="4981575" y="5967413"/>
            <a:ext cx="1588" cy="80962"/>
          </a:xfrm>
          <a:prstGeom prst="line">
            <a:avLst/>
          </a:prstGeom>
          <a:noFill/>
          <a:ln w="12700">
            <a:solidFill>
              <a:srgbClr val="0000FF"/>
            </a:solidFill>
            <a:round/>
            <a:headEnd/>
            <a:tailEnd/>
          </a:ln>
        </p:spPr>
        <p:txBody>
          <a:bodyPr/>
          <a:lstStyle/>
          <a:p>
            <a:endParaRPr lang="es-ES"/>
          </a:p>
        </p:txBody>
      </p:sp>
      <p:sp>
        <p:nvSpPr>
          <p:cNvPr id="5217" name="Line 96"/>
          <p:cNvSpPr>
            <a:spLocks noChangeShapeType="1"/>
          </p:cNvSpPr>
          <p:nvPr/>
        </p:nvSpPr>
        <p:spPr bwMode="auto">
          <a:xfrm>
            <a:off x="5019675" y="5959475"/>
            <a:ext cx="31750" cy="69850"/>
          </a:xfrm>
          <a:prstGeom prst="line">
            <a:avLst/>
          </a:prstGeom>
          <a:noFill/>
          <a:ln w="12700">
            <a:solidFill>
              <a:srgbClr val="0000FF"/>
            </a:solidFill>
            <a:round/>
            <a:headEnd/>
            <a:tailEnd/>
          </a:ln>
        </p:spPr>
        <p:txBody>
          <a:bodyPr/>
          <a:lstStyle/>
          <a:p>
            <a:endParaRPr lang="es-ES"/>
          </a:p>
        </p:txBody>
      </p:sp>
      <p:sp>
        <p:nvSpPr>
          <p:cNvPr id="5218" name="Line 97"/>
          <p:cNvSpPr>
            <a:spLocks noChangeShapeType="1"/>
          </p:cNvSpPr>
          <p:nvPr/>
        </p:nvSpPr>
        <p:spPr bwMode="auto">
          <a:xfrm flipH="1">
            <a:off x="5173663" y="5961063"/>
            <a:ext cx="23812" cy="74612"/>
          </a:xfrm>
          <a:prstGeom prst="line">
            <a:avLst/>
          </a:prstGeom>
          <a:noFill/>
          <a:ln w="12700">
            <a:solidFill>
              <a:srgbClr val="0000FF"/>
            </a:solidFill>
            <a:round/>
            <a:headEnd/>
            <a:tailEnd/>
          </a:ln>
        </p:spPr>
        <p:txBody>
          <a:bodyPr/>
          <a:lstStyle/>
          <a:p>
            <a:endParaRPr lang="es-ES"/>
          </a:p>
        </p:txBody>
      </p:sp>
      <p:sp>
        <p:nvSpPr>
          <p:cNvPr id="5219" name="Line 98"/>
          <p:cNvSpPr>
            <a:spLocks noChangeShapeType="1"/>
          </p:cNvSpPr>
          <p:nvPr/>
        </p:nvSpPr>
        <p:spPr bwMode="auto">
          <a:xfrm flipH="1">
            <a:off x="5230813" y="5970588"/>
            <a:ext cx="1587" cy="80962"/>
          </a:xfrm>
          <a:prstGeom prst="line">
            <a:avLst/>
          </a:prstGeom>
          <a:noFill/>
          <a:ln w="12700">
            <a:solidFill>
              <a:srgbClr val="0000FF"/>
            </a:solidFill>
            <a:round/>
            <a:headEnd/>
            <a:tailEnd/>
          </a:ln>
        </p:spPr>
        <p:txBody>
          <a:bodyPr/>
          <a:lstStyle/>
          <a:p>
            <a:endParaRPr lang="es-ES"/>
          </a:p>
        </p:txBody>
      </p:sp>
      <p:sp>
        <p:nvSpPr>
          <p:cNvPr id="5220" name="Line 99"/>
          <p:cNvSpPr>
            <a:spLocks noChangeShapeType="1"/>
          </p:cNvSpPr>
          <p:nvPr/>
        </p:nvSpPr>
        <p:spPr bwMode="auto">
          <a:xfrm>
            <a:off x="5268913" y="5962650"/>
            <a:ext cx="31750" cy="69850"/>
          </a:xfrm>
          <a:prstGeom prst="line">
            <a:avLst/>
          </a:prstGeom>
          <a:noFill/>
          <a:ln w="12700">
            <a:solidFill>
              <a:srgbClr val="0000FF"/>
            </a:solidFill>
            <a:round/>
            <a:headEnd/>
            <a:tailEnd/>
          </a:ln>
        </p:spPr>
        <p:txBody>
          <a:bodyPr/>
          <a:lstStyle/>
          <a:p>
            <a:endParaRPr lang="es-ES"/>
          </a:p>
        </p:txBody>
      </p:sp>
      <p:sp>
        <p:nvSpPr>
          <p:cNvPr id="5221" name="Line 100"/>
          <p:cNvSpPr>
            <a:spLocks noChangeShapeType="1"/>
          </p:cNvSpPr>
          <p:nvPr/>
        </p:nvSpPr>
        <p:spPr bwMode="auto">
          <a:xfrm flipH="1">
            <a:off x="5426075" y="5965825"/>
            <a:ext cx="23813" cy="74613"/>
          </a:xfrm>
          <a:prstGeom prst="line">
            <a:avLst/>
          </a:prstGeom>
          <a:noFill/>
          <a:ln w="12700">
            <a:solidFill>
              <a:srgbClr val="0000FF"/>
            </a:solidFill>
            <a:round/>
            <a:headEnd/>
            <a:tailEnd/>
          </a:ln>
        </p:spPr>
        <p:txBody>
          <a:bodyPr/>
          <a:lstStyle/>
          <a:p>
            <a:endParaRPr lang="es-ES"/>
          </a:p>
        </p:txBody>
      </p:sp>
      <p:sp>
        <p:nvSpPr>
          <p:cNvPr id="5222" name="Line 101"/>
          <p:cNvSpPr>
            <a:spLocks noChangeShapeType="1"/>
          </p:cNvSpPr>
          <p:nvPr/>
        </p:nvSpPr>
        <p:spPr bwMode="auto">
          <a:xfrm flipH="1">
            <a:off x="5483225" y="5975350"/>
            <a:ext cx="1588" cy="80963"/>
          </a:xfrm>
          <a:prstGeom prst="line">
            <a:avLst/>
          </a:prstGeom>
          <a:noFill/>
          <a:ln w="12700">
            <a:solidFill>
              <a:srgbClr val="0000FF"/>
            </a:solidFill>
            <a:round/>
            <a:headEnd/>
            <a:tailEnd/>
          </a:ln>
        </p:spPr>
        <p:txBody>
          <a:bodyPr/>
          <a:lstStyle/>
          <a:p>
            <a:endParaRPr lang="es-ES"/>
          </a:p>
        </p:txBody>
      </p:sp>
      <p:sp>
        <p:nvSpPr>
          <p:cNvPr id="5223" name="Line 102"/>
          <p:cNvSpPr>
            <a:spLocks noChangeShapeType="1"/>
          </p:cNvSpPr>
          <p:nvPr/>
        </p:nvSpPr>
        <p:spPr bwMode="auto">
          <a:xfrm>
            <a:off x="5521325" y="5967413"/>
            <a:ext cx="31750" cy="69850"/>
          </a:xfrm>
          <a:prstGeom prst="line">
            <a:avLst/>
          </a:prstGeom>
          <a:noFill/>
          <a:ln w="12700">
            <a:solidFill>
              <a:srgbClr val="0000FF"/>
            </a:solidFill>
            <a:round/>
            <a:headEnd/>
            <a:tailEnd/>
          </a:ln>
        </p:spPr>
        <p:txBody>
          <a:bodyPr/>
          <a:lstStyle/>
          <a:p>
            <a:endParaRPr lang="es-ES"/>
          </a:p>
        </p:txBody>
      </p:sp>
      <p:sp>
        <p:nvSpPr>
          <p:cNvPr id="5224" name="Line 103"/>
          <p:cNvSpPr>
            <a:spLocks noChangeShapeType="1"/>
          </p:cNvSpPr>
          <p:nvPr/>
        </p:nvSpPr>
        <p:spPr bwMode="auto">
          <a:xfrm flipH="1">
            <a:off x="5675313" y="5951538"/>
            <a:ext cx="23812" cy="74612"/>
          </a:xfrm>
          <a:prstGeom prst="line">
            <a:avLst/>
          </a:prstGeom>
          <a:noFill/>
          <a:ln w="12700">
            <a:solidFill>
              <a:srgbClr val="0000FF"/>
            </a:solidFill>
            <a:round/>
            <a:headEnd/>
            <a:tailEnd/>
          </a:ln>
        </p:spPr>
        <p:txBody>
          <a:bodyPr/>
          <a:lstStyle/>
          <a:p>
            <a:endParaRPr lang="es-ES"/>
          </a:p>
        </p:txBody>
      </p:sp>
      <p:sp>
        <p:nvSpPr>
          <p:cNvPr id="5225" name="Line 104"/>
          <p:cNvSpPr>
            <a:spLocks noChangeShapeType="1"/>
          </p:cNvSpPr>
          <p:nvPr/>
        </p:nvSpPr>
        <p:spPr bwMode="auto">
          <a:xfrm flipH="1">
            <a:off x="5732463" y="5961063"/>
            <a:ext cx="1587" cy="80962"/>
          </a:xfrm>
          <a:prstGeom prst="line">
            <a:avLst/>
          </a:prstGeom>
          <a:noFill/>
          <a:ln w="12700">
            <a:solidFill>
              <a:srgbClr val="0000FF"/>
            </a:solidFill>
            <a:round/>
            <a:headEnd/>
            <a:tailEnd/>
          </a:ln>
        </p:spPr>
        <p:txBody>
          <a:bodyPr/>
          <a:lstStyle/>
          <a:p>
            <a:endParaRPr lang="es-ES"/>
          </a:p>
        </p:txBody>
      </p:sp>
      <p:sp>
        <p:nvSpPr>
          <p:cNvPr id="5226" name="Line 105"/>
          <p:cNvSpPr>
            <a:spLocks noChangeShapeType="1"/>
          </p:cNvSpPr>
          <p:nvPr/>
        </p:nvSpPr>
        <p:spPr bwMode="auto">
          <a:xfrm>
            <a:off x="5770563" y="5953125"/>
            <a:ext cx="31750" cy="69850"/>
          </a:xfrm>
          <a:prstGeom prst="line">
            <a:avLst/>
          </a:prstGeom>
          <a:noFill/>
          <a:ln w="12700">
            <a:solidFill>
              <a:srgbClr val="0000FF"/>
            </a:solidFill>
            <a:round/>
            <a:headEnd/>
            <a:tailEnd/>
          </a:ln>
        </p:spPr>
        <p:txBody>
          <a:bodyPr/>
          <a:lstStyle/>
          <a:p>
            <a:endParaRPr lang="es-ES"/>
          </a:p>
        </p:txBody>
      </p:sp>
      <p:sp>
        <p:nvSpPr>
          <p:cNvPr id="5227" name="Line 106"/>
          <p:cNvSpPr>
            <a:spLocks noChangeShapeType="1"/>
          </p:cNvSpPr>
          <p:nvPr/>
        </p:nvSpPr>
        <p:spPr bwMode="auto">
          <a:xfrm flipH="1">
            <a:off x="5734050" y="5568950"/>
            <a:ext cx="23813" cy="74613"/>
          </a:xfrm>
          <a:prstGeom prst="line">
            <a:avLst/>
          </a:prstGeom>
          <a:noFill/>
          <a:ln w="12700">
            <a:solidFill>
              <a:srgbClr val="FF0000"/>
            </a:solidFill>
            <a:round/>
            <a:headEnd/>
            <a:tailEnd/>
          </a:ln>
        </p:spPr>
        <p:txBody>
          <a:bodyPr/>
          <a:lstStyle/>
          <a:p>
            <a:endParaRPr lang="es-ES"/>
          </a:p>
        </p:txBody>
      </p:sp>
      <p:sp>
        <p:nvSpPr>
          <p:cNvPr id="5228" name="Line 107"/>
          <p:cNvSpPr>
            <a:spLocks noChangeShapeType="1"/>
          </p:cNvSpPr>
          <p:nvPr/>
        </p:nvSpPr>
        <p:spPr bwMode="auto">
          <a:xfrm flipH="1">
            <a:off x="5791200" y="5578475"/>
            <a:ext cx="1588" cy="80963"/>
          </a:xfrm>
          <a:prstGeom prst="line">
            <a:avLst/>
          </a:prstGeom>
          <a:noFill/>
          <a:ln w="12700">
            <a:solidFill>
              <a:srgbClr val="FF0000"/>
            </a:solidFill>
            <a:round/>
            <a:headEnd/>
            <a:tailEnd/>
          </a:ln>
        </p:spPr>
        <p:txBody>
          <a:bodyPr/>
          <a:lstStyle/>
          <a:p>
            <a:endParaRPr lang="es-ES"/>
          </a:p>
        </p:txBody>
      </p:sp>
      <p:sp>
        <p:nvSpPr>
          <p:cNvPr id="5229" name="Line 108"/>
          <p:cNvSpPr>
            <a:spLocks noChangeShapeType="1"/>
          </p:cNvSpPr>
          <p:nvPr/>
        </p:nvSpPr>
        <p:spPr bwMode="auto">
          <a:xfrm>
            <a:off x="5829300" y="5570538"/>
            <a:ext cx="31750" cy="69850"/>
          </a:xfrm>
          <a:prstGeom prst="line">
            <a:avLst/>
          </a:prstGeom>
          <a:noFill/>
          <a:ln w="12700">
            <a:solidFill>
              <a:srgbClr val="FF0000"/>
            </a:solidFill>
            <a:round/>
            <a:headEnd/>
            <a:tailEnd/>
          </a:ln>
        </p:spPr>
        <p:txBody>
          <a:bodyPr/>
          <a:lstStyle/>
          <a:p>
            <a:endParaRPr lang="es-ES"/>
          </a:p>
        </p:txBody>
      </p:sp>
      <p:sp>
        <p:nvSpPr>
          <p:cNvPr id="5230" name="Line 109"/>
          <p:cNvSpPr>
            <a:spLocks noChangeShapeType="1"/>
          </p:cNvSpPr>
          <p:nvPr/>
        </p:nvSpPr>
        <p:spPr bwMode="auto">
          <a:xfrm flipH="1">
            <a:off x="3860800" y="5565775"/>
            <a:ext cx="23813" cy="74613"/>
          </a:xfrm>
          <a:prstGeom prst="line">
            <a:avLst/>
          </a:prstGeom>
          <a:noFill/>
          <a:ln w="12700">
            <a:solidFill>
              <a:srgbClr val="FF0000"/>
            </a:solidFill>
            <a:round/>
            <a:headEnd/>
            <a:tailEnd/>
          </a:ln>
        </p:spPr>
        <p:txBody>
          <a:bodyPr/>
          <a:lstStyle/>
          <a:p>
            <a:endParaRPr lang="es-ES"/>
          </a:p>
        </p:txBody>
      </p:sp>
      <p:sp>
        <p:nvSpPr>
          <p:cNvPr id="5231" name="Line 110"/>
          <p:cNvSpPr>
            <a:spLocks noChangeShapeType="1"/>
          </p:cNvSpPr>
          <p:nvPr/>
        </p:nvSpPr>
        <p:spPr bwMode="auto">
          <a:xfrm flipH="1">
            <a:off x="3917950" y="5575300"/>
            <a:ext cx="1588" cy="80963"/>
          </a:xfrm>
          <a:prstGeom prst="line">
            <a:avLst/>
          </a:prstGeom>
          <a:noFill/>
          <a:ln w="12700">
            <a:solidFill>
              <a:srgbClr val="FF0000"/>
            </a:solidFill>
            <a:round/>
            <a:headEnd/>
            <a:tailEnd/>
          </a:ln>
        </p:spPr>
        <p:txBody>
          <a:bodyPr/>
          <a:lstStyle/>
          <a:p>
            <a:endParaRPr lang="es-ES"/>
          </a:p>
        </p:txBody>
      </p:sp>
      <p:sp>
        <p:nvSpPr>
          <p:cNvPr id="5232" name="Line 111"/>
          <p:cNvSpPr>
            <a:spLocks noChangeShapeType="1"/>
          </p:cNvSpPr>
          <p:nvPr/>
        </p:nvSpPr>
        <p:spPr bwMode="auto">
          <a:xfrm>
            <a:off x="3956050" y="5567363"/>
            <a:ext cx="31750" cy="69850"/>
          </a:xfrm>
          <a:prstGeom prst="line">
            <a:avLst/>
          </a:prstGeom>
          <a:noFill/>
          <a:ln w="12700">
            <a:solidFill>
              <a:srgbClr val="FF0000"/>
            </a:solidFill>
            <a:round/>
            <a:headEnd/>
            <a:tailEnd/>
          </a:ln>
        </p:spPr>
        <p:txBody>
          <a:bodyPr/>
          <a:lstStyle/>
          <a:p>
            <a:endParaRPr lang="es-ES"/>
          </a:p>
        </p:txBody>
      </p:sp>
      <p:sp>
        <p:nvSpPr>
          <p:cNvPr id="5233" name="Line 112"/>
          <p:cNvSpPr>
            <a:spLocks noChangeShapeType="1"/>
          </p:cNvSpPr>
          <p:nvPr/>
        </p:nvSpPr>
        <p:spPr bwMode="auto">
          <a:xfrm flipH="1">
            <a:off x="3136900" y="5573713"/>
            <a:ext cx="23813" cy="74612"/>
          </a:xfrm>
          <a:prstGeom prst="line">
            <a:avLst/>
          </a:prstGeom>
          <a:noFill/>
          <a:ln w="12700">
            <a:solidFill>
              <a:srgbClr val="FF0000"/>
            </a:solidFill>
            <a:round/>
            <a:headEnd/>
            <a:tailEnd/>
          </a:ln>
        </p:spPr>
        <p:txBody>
          <a:bodyPr/>
          <a:lstStyle/>
          <a:p>
            <a:endParaRPr lang="es-ES"/>
          </a:p>
        </p:txBody>
      </p:sp>
      <p:sp>
        <p:nvSpPr>
          <p:cNvPr id="5234" name="Line 113"/>
          <p:cNvSpPr>
            <a:spLocks noChangeShapeType="1"/>
          </p:cNvSpPr>
          <p:nvPr/>
        </p:nvSpPr>
        <p:spPr bwMode="auto">
          <a:xfrm flipH="1">
            <a:off x="3194050" y="5583238"/>
            <a:ext cx="1588" cy="80962"/>
          </a:xfrm>
          <a:prstGeom prst="line">
            <a:avLst/>
          </a:prstGeom>
          <a:noFill/>
          <a:ln w="12700">
            <a:solidFill>
              <a:srgbClr val="FF0000"/>
            </a:solidFill>
            <a:round/>
            <a:headEnd/>
            <a:tailEnd/>
          </a:ln>
        </p:spPr>
        <p:txBody>
          <a:bodyPr/>
          <a:lstStyle/>
          <a:p>
            <a:endParaRPr lang="es-ES"/>
          </a:p>
        </p:txBody>
      </p:sp>
      <p:sp>
        <p:nvSpPr>
          <p:cNvPr id="5235" name="Line 114"/>
          <p:cNvSpPr>
            <a:spLocks noChangeShapeType="1"/>
          </p:cNvSpPr>
          <p:nvPr/>
        </p:nvSpPr>
        <p:spPr bwMode="auto">
          <a:xfrm>
            <a:off x="3232150" y="5575300"/>
            <a:ext cx="31750" cy="69850"/>
          </a:xfrm>
          <a:prstGeom prst="line">
            <a:avLst/>
          </a:prstGeom>
          <a:noFill/>
          <a:ln w="12700">
            <a:solidFill>
              <a:srgbClr val="FF0000"/>
            </a:solidFill>
            <a:round/>
            <a:headEnd/>
            <a:tailEnd/>
          </a:ln>
        </p:spPr>
        <p:txBody>
          <a:bodyPr/>
          <a:lstStyle/>
          <a:p>
            <a:endParaRPr lang="es-ES"/>
          </a:p>
        </p:txBody>
      </p:sp>
      <p:sp>
        <p:nvSpPr>
          <p:cNvPr id="5236" name="Line 115"/>
          <p:cNvSpPr>
            <a:spLocks noChangeShapeType="1"/>
          </p:cNvSpPr>
          <p:nvPr/>
        </p:nvSpPr>
        <p:spPr bwMode="auto">
          <a:xfrm flipH="1">
            <a:off x="998538" y="5561013"/>
            <a:ext cx="76200" cy="209550"/>
          </a:xfrm>
          <a:prstGeom prst="line">
            <a:avLst/>
          </a:prstGeom>
          <a:noFill/>
          <a:ln w="25400">
            <a:solidFill>
              <a:srgbClr val="FF0000"/>
            </a:solidFill>
            <a:round/>
            <a:headEnd/>
            <a:tailEnd/>
          </a:ln>
        </p:spPr>
        <p:txBody>
          <a:bodyPr/>
          <a:lstStyle/>
          <a:p>
            <a:endParaRPr lang="es-ES"/>
          </a:p>
        </p:txBody>
      </p:sp>
      <p:sp>
        <p:nvSpPr>
          <p:cNvPr id="5237" name="Line 116"/>
          <p:cNvSpPr>
            <a:spLocks noChangeShapeType="1"/>
          </p:cNvSpPr>
          <p:nvPr/>
        </p:nvSpPr>
        <p:spPr bwMode="auto">
          <a:xfrm>
            <a:off x="1165225" y="5567363"/>
            <a:ext cx="42863" cy="198437"/>
          </a:xfrm>
          <a:prstGeom prst="line">
            <a:avLst/>
          </a:prstGeom>
          <a:noFill/>
          <a:ln w="25400">
            <a:solidFill>
              <a:srgbClr val="FF0000"/>
            </a:solidFill>
            <a:round/>
            <a:headEnd/>
            <a:tailEnd/>
          </a:ln>
        </p:spPr>
        <p:txBody>
          <a:bodyPr/>
          <a:lstStyle/>
          <a:p>
            <a:endParaRPr lang="es-ES"/>
          </a:p>
        </p:txBody>
      </p:sp>
      <p:sp>
        <p:nvSpPr>
          <p:cNvPr id="5238" name="Line 117"/>
          <p:cNvSpPr>
            <a:spLocks noChangeShapeType="1"/>
          </p:cNvSpPr>
          <p:nvPr/>
        </p:nvSpPr>
        <p:spPr bwMode="auto">
          <a:xfrm>
            <a:off x="1227138" y="5534025"/>
            <a:ext cx="192087" cy="247650"/>
          </a:xfrm>
          <a:prstGeom prst="line">
            <a:avLst/>
          </a:prstGeom>
          <a:noFill/>
          <a:ln w="25400">
            <a:solidFill>
              <a:srgbClr val="FF0000"/>
            </a:solidFill>
            <a:round/>
            <a:headEnd/>
            <a:tailEnd/>
          </a:ln>
        </p:spPr>
        <p:txBody>
          <a:bodyPr/>
          <a:lstStyle/>
          <a:p>
            <a:endParaRPr lang="es-ES"/>
          </a:p>
        </p:txBody>
      </p:sp>
      <p:sp>
        <p:nvSpPr>
          <p:cNvPr id="5239" name="Line 118"/>
          <p:cNvSpPr>
            <a:spLocks noChangeShapeType="1"/>
          </p:cNvSpPr>
          <p:nvPr/>
        </p:nvSpPr>
        <p:spPr bwMode="auto">
          <a:xfrm>
            <a:off x="1557338" y="5557838"/>
            <a:ext cx="128587" cy="219075"/>
          </a:xfrm>
          <a:prstGeom prst="line">
            <a:avLst/>
          </a:prstGeom>
          <a:noFill/>
          <a:ln w="25400">
            <a:solidFill>
              <a:srgbClr val="FF0000"/>
            </a:solidFill>
            <a:round/>
            <a:headEnd/>
            <a:tailEnd/>
          </a:ln>
        </p:spPr>
        <p:txBody>
          <a:bodyPr/>
          <a:lstStyle/>
          <a:p>
            <a:endParaRPr lang="es-ES"/>
          </a:p>
        </p:txBody>
      </p:sp>
      <p:sp>
        <p:nvSpPr>
          <p:cNvPr id="5240" name="Line 119"/>
          <p:cNvSpPr>
            <a:spLocks noChangeShapeType="1"/>
          </p:cNvSpPr>
          <p:nvPr/>
        </p:nvSpPr>
        <p:spPr bwMode="auto">
          <a:xfrm>
            <a:off x="1908175" y="5565775"/>
            <a:ext cx="53975" cy="201613"/>
          </a:xfrm>
          <a:prstGeom prst="line">
            <a:avLst/>
          </a:prstGeom>
          <a:noFill/>
          <a:ln w="25400">
            <a:solidFill>
              <a:srgbClr val="FF0000"/>
            </a:solidFill>
            <a:round/>
            <a:headEnd/>
            <a:tailEnd/>
          </a:ln>
        </p:spPr>
        <p:txBody>
          <a:bodyPr/>
          <a:lstStyle/>
          <a:p>
            <a:endParaRPr lang="es-ES"/>
          </a:p>
        </p:txBody>
      </p:sp>
      <p:sp>
        <p:nvSpPr>
          <p:cNvPr id="5241" name="Line 120"/>
          <p:cNvSpPr>
            <a:spLocks noChangeShapeType="1"/>
          </p:cNvSpPr>
          <p:nvPr/>
        </p:nvSpPr>
        <p:spPr bwMode="auto">
          <a:xfrm>
            <a:off x="1104900" y="5065713"/>
            <a:ext cx="3175" cy="192087"/>
          </a:xfrm>
          <a:prstGeom prst="line">
            <a:avLst/>
          </a:prstGeom>
          <a:noFill/>
          <a:ln w="31750">
            <a:solidFill>
              <a:srgbClr val="FF0000"/>
            </a:solidFill>
            <a:round/>
            <a:headEnd/>
            <a:tailEnd/>
          </a:ln>
        </p:spPr>
        <p:txBody>
          <a:bodyPr/>
          <a:lstStyle/>
          <a:p>
            <a:endParaRPr lang="es-ES"/>
          </a:p>
        </p:txBody>
      </p:sp>
      <p:sp>
        <p:nvSpPr>
          <p:cNvPr id="5242" name="Line 121"/>
          <p:cNvSpPr>
            <a:spLocks noChangeShapeType="1"/>
          </p:cNvSpPr>
          <p:nvPr/>
        </p:nvSpPr>
        <p:spPr bwMode="auto">
          <a:xfrm>
            <a:off x="1209675" y="5029200"/>
            <a:ext cx="190500" cy="261938"/>
          </a:xfrm>
          <a:prstGeom prst="line">
            <a:avLst/>
          </a:prstGeom>
          <a:noFill/>
          <a:ln w="31750">
            <a:solidFill>
              <a:srgbClr val="FF0000"/>
            </a:solidFill>
            <a:round/>
            <a:headEnd/>
            <a:tailEnd/>
          </a:ln>
        </p:spPr>
        <p:txBody>
          <a:bodyPr/>
          <a:lstStyle/>
          <a:p>
            <a:endParaRPr lang="es-ES"/>
          </a:p>
        </p:txBody>
      </p:sp>
      <p:sp>
        <p:nvSpPr>
          <p:cNvPr id="5243" name="Line 122"/>
          <p:cNvSpPr>
            <a:spLocks noChangeShapeType="1"/>
          </p:cNvSpPr>
          <p:nvPr/>
        </p:nvSpPr>
        <p:spPr bwMode="auto">
          <a:xfrm>
            <a:off x="1624013" y="5048250"/>
            <a:ext cx="157162" cy="233363"/>
          </a:xfrm>
          <a:prstGeom prst="line">
            <a:avLst/>
          </a:prstGeom>
          <a:noFill/>
          <a:ln w="31750">
            <a:solidFill>
              <a:srgbClr val="FF0000"/>
            </a:solidFill>
            <a:round/>
            <a:headEnd/>
            <a:tailEnd/>
          </a:ln>
        </p:spPr>
        <p:txBody>
          <a:bodyPr/>
          <a:lstStyle/>
          <a:p>
            <a:endParaRPr lang="es-ES"/>
          </a:p>
        </p:txBody>
      </p:sp>
      <p:sp>
        <p:nvSpPr>
          <p:cNvPr id="5244" name="Line 123"/>
          <p:cNvSpPr>
            <a:spLocks noChangeShapeType="1"/>
          </p:cNvSpPr>
          <p:nvPr/>
        </p:nvSpPr>
        <p:spPr bwMode="auto">
          <a:xfrm flipH="1">
            <a:off x="2603500" y="5548313"/>
            <a:ext cx="139700" cy="233362"/>
          </a:xfrm>
          <a:prstGeom prst="line">
            <a:avLst/>
          </a:prstGeom>
          <a:noFill/>
          <a:ln w="25400">
            <a:solidFill>
              <a:srgbClr val="FF0000"/>
            </a:solidFill>
            <a:round/>
            <a:headEnd/>
            <a:tailEnd/>
          </a:ln>
        </p:spPr>
        <p:txBody>
          <a:bodyPr/>
          <a:lstStyle/>
          <a:p>
            <a:endParaRPr lang="es-ES"/>
          </a:p>
        </p:txBody>
      </p:sp>
      <p:sp>
        <p:nvSpPr>
          <p:cNvPr id="5245" name="Line 124"/>
          <p:cNvSpPr>
            <a:spLocks noChangeShapeType="1"/>
          </p:cNvSpPr>
          <p:nvPr/>
        </p:nvSpPr>
        <p:spPr bwMode="auto">
          <a:xfrm>
            <a:off x="2813050" y="5572125"/>
            <a:ext cx="0" cy="195263"/>
          </a:xfrm>
          <a:prstGeom prst="line">
            <a:avLst/>
          </a:prstGeom>
          <a:noFill/>
          <a:ln w="25400">
            <a:solidFill>
              <a:srgbClr val="FF0000"/>
            </a:solidFill>
            <a:round/>
            <a:headEnd/>
            <a:tailEnd/>
          </a:ln>
        </p:spPr>
        <p:txBody>
          <a:bodyPr/>
          <a:lstStyle/>
          <a:p>
            <a:endParaRPr lang="es-ES"/>
          </a:p>
        </p:txBody>
      </p:sp>
      <p:sp>
        <p:nvSpPr>
          <p:cNvPr id="5246" name="Line 125"/>
          <p:cNvSpPr>
            <a:spLocks noChangeShapeType="1"/>
          </p:cNvSpPr>
          <p:nvPr/>
        </p:nvSpPr>
        <p:spPr bwMode="auto">
          <a:xfrm>
            <a:off x="2894013" y="5553075"/>
            <a:ext cx="128587" cy="223838"/>
          </a:xfrm>
          <a:prstGeom prst="line">
            <a:avLst/>
          </a:prstGeom>
          <a:noFill/>
          <a:ln w="25400">
            <a:solidFill>
              <a:srgbClr val="FF0000"/>
            </a:solidFill>
            <a:round/>
            <a:headEnd/>
            <a:tailEnd/>
          </a:ln>
        </p:spPr>
        <p:txBody>
          <a:bodyPr/>
          <a:lstStyle/>
          <a:p>
            <a:endParaRPr lang="es-ES"/>
          </a:p>
        </p:txBody>
      </p:sp>
      <p:sp>
        <p:nvSpPr>
          <p:cNvPr id="5247" name="Line 126"/>
          <p:cNvSpPr>
            <a:spLocks noChangeShapeType="1"/>
          </p:cNvSpPr>
          <p:nvPr/>
        </p:nvSpPr>
        <p:spPr bwMode="auto">
          <a:xfrm flipH="1">
            <a:off x="2846388" y="5065713"/>
            <a:ext cx="19050" cy="190500"/>
          </a:xfrm>
          <a:prstGeom prst="line">
            <a:avLst/>
          </a:prstGeom>
          <a:noFill/>
          <a:ln w="31750">
            <a:solidFill>
              <a:srgbClr val="FF0000"/>
            </a:solidFill>
            <a:round/>
            <a:headEnd/>
            <a:tailEnd/>
          </a:ln>
        </p:spPr>
        <p:txBody>
          <a:bodyPr/>
          <a:lstStyle/>
          <a:p>
            <a:endParaRPr lang="es-ES"/>
          </a:p>
        </p:txBody>
      </p:sp>
      <p:sp>
        <p:nvSpPr>
          <p:cNvPr id="5248" name="Line 127"/>
          <p:cNvSpPr>
            <a:spLocks noChangeShapeType="1"/>
          </p:cNvSpPr>
          <p:nvPr/>
        </p:nvSpPr>
        <p:spPr bwMode="auto">
          <a:xfrm flipH="1">
            <a:off x="3232150" y="5060950"/>
            <a:ext cx="52388" cy="201613"/>
          </a:xfrm>
          <a:prstGeom prst="line">
            <a:avLst/>
          </a:prstGeom>
          <a:noFill/>
          <a:ln w="31750">
            <a:solidFill>
              <a:srgbClr val="FF0000"/>
            </a:solidFill>
            <a:round/>
            <a:headEnd/>
            <a:tailEnd/>
          </a:ln>
        </p:spPr>
        <p:txBody>
          <a:bodyPr/>
          <a:lstStyle/>
          <a:p>
            <a:endParaRPr lang="es-ES"/>
          </a:p>
        </p:txBody>
      </p:sp>
      <p:sp>
        <p:nvSpPr>
          <p:cNvPr id="5249" name="Line 128"/>
          <p:cNvSpPr>
            <a:spLocks noChangeShapeType="1"/>
          </p:cNvSpPr>
          <p:nvPr/>
        </p:nvSpPr>
        <p:spPr bwMode="auto">
          <a:xfrm>
            <a:off x="3408363" y="5051425"/>
            <a:ext cx="95250" cy="219075"/>
          </a:xfrm>
          <a:prstGeom prst="line">
            <a:avLst/>
          </a:prstGeom>
          <a:noFill/>
          <a:ln w="31750">
            <a:solidFill>
              <a:srgbClr val="FF0000"/>
            </a:solidFill>
            <a:round/>
            <a:headEnd/>
            <a:tailEnd/>
          </a:ln>
        </p:spPr>
        <p:txBody>
          <a:bodyPr/>
          <a:lstStyle/>
          <a:p>
            <a:endParaRPr lang="es-ES"/>
          </a:p>
        </p:txBody>
      </p:sp>
      <p:sp>
        <p:nvSpPr>
          <p:cNvPr id="5250" name="Line 129"/>
          <p:cNvSpPr>
            <a:spLocks noChangeShapeType="1"/>
          </p:cNvSpPr>
          <p:nvPr/>
        </p:nvSpPr>
        <p:spPr bwMode="auto">
          <a:xfrm flipH="1">
            <a:off x="3362325" y="5553075"/>
            <a:ext cx="119063" cy="222250"/>
          </a:xfrm>
          <a:prstGeom prst="line">
            <a:avLst/>
          </a:prstGeom>
          <a:noFill/>
          <a:ln w="25400">
            <a:solidFill>
              <a:srgbClr val="FF0000"/>
            </a:solidFill>
            <a:round/>
            <a:headEnd/>
            <a:tailEnd/>
          </a:ln>
        </p:spPr>
        <p:txBody>
          <a:bodyPr/>
          <a:lstStyle/>
          <a:p>
            <a:endParaRPr lang="es-ES"/>
          </a:p>
        </p:txBody>
      </p:sp>
      <p:sp>
        <p:nvSpPr>
          <p:cNvPr id="5251" name="Line 130"/>
          <p:cNvSpPr>
            <a:spLocks noChangeShapeType="1"/>
          </p:cNvSpPr>
          <p:nvPr/>
        </p:nvSpPr>
        <p:spPr bwMode="auto">
          <a:xfrm>
            <a:off x="3565525" y="5572125"/>
            <a:ext cx="0" cy="200025"/>
          </a:xfrm>
          <a:prstGeom prst="line">
            <a:avLst/>
          </a:prstGeom>
          <a:noFill/>
          <a:ln w="25400">
            <a:solidFill>
              <a:srgbClr val="FF0000"/>
            </a:solidFill>
            <a:round/>
            <a:headEnd/>
            <a:tailEnd/>
          </a:ln>
        </p:spPr>
        <p:txBody>
          <a:bodyPr/>
          <a:lstStyle/>
          <a:p>
            <a:endParaRPr lang="es-ES"/>
          </a:p>
        </p:txBody>
      </p:sp>
      <p:sp>
        <p:nvSpPr>
          <p:cNvPr id="5252" name="Line 131"/>
          <p:cNvSpPr>
            <a:spLocks noChangeShapeType="1"/>
          </p:cNvSpPr>
          <p:nvPr/>
        </p:nvSpPr>
        <p:spPr bwMode="auto">
          <a:xfrm>
            <a:off x="3646488" y="5548313"/>
            <a:ext cx="133350" cy="228600"/>
          </a:xfrm>
          <a:prstGeom prst="line">
            <a:avLst/>
          </a:prstGeom>
          <a:noFill/>
          <a:ln w="25400">
            <a:solidFill>
              <a:srgbClr val="FF0000"/>
            </a:solidFill>
            <a:round/>
            <a:headEnd/>
            <a:tailEnd/>
          </a:ln>
        </p:spPr>
        <p:txBody>
          <a:bodyPr/>
          <a:lstStyle/>
          <a:p>
            <a:endParaRPr lang="es-ES"/>
          </a:p>
        </p:txBody>
      </p:sp>
      <p:sp>
        <p:nvSpPr>
          <p:cNvPr id="5253" name="Line 132"/>
          <p:cNvSpPr>
            <a:spLocks noChangeShapeType="1"/>
          </p:cNvSpPr>
          <p:nvPr/>
        </p:nvSpPr>
        <p:spPr bwMode="auto">
          <a:xfrm flipH="1">
            <a:off x="4117975" y="5553075"/>
            <a:ext cx="111125" cy="217488"/>
          </a:xfrm>
          <a:prstGeom prst="line">
            <a:avLst/>
          </a:prstGeom>
          <a:noFill/>
          <a:ln w="25400">
            <a:solidFill>
              <a:srgbClr val="FF0000"/>
            </a:solidFill>
            <a:round/>
            <a:headEnd/>
            <a:tailEnd/>
          </a:ln>
        </p:spPr>
        <p:txBody>
          <a:bodyPr/>
          <a:lstStyle/>
          <a:p>
            <a:endParaRPr lang="es-ES"/>
          </a:p>
        </p:txBody>
      </p:sp>
      <p:sp>
        <p:nvSpPr>
          <p:cNvPr id="5254" name="Line 133"/>
          <p:cNvSpPr>
            <a:spLocks noChangeShapeType="1"/>
          </p:cNvSpPr>
          <p:nvPr/>
        </p:nvSpPr>
        <p:spPr bwMode="auto">
          <a:xfrm>
            <a:off x="4308475" y="5572125"/>
            <a:ext cx="4763" cy="195263"/>
          </a:xfrm>
          <a:prstGeom prst="line">
            <a:avLst/>
          </a:prstGeom>
          <a:noFill/>
          <a:ln w="25400">
            <a:solidFill>
              <a:srgbClr val="FF0000"/>
            </a:solidFill>
            <a:round/>
            <a:headEnd/>
            <a:tailEnd/>
          </a:ln>
        </p:spPr>
        <p:txBody>
          <a:bodyPr/>
          <a:lstStyle/>
          <a:p>
            <a:endParaRPr lang="es-ES"/>
          </a:p>
        </p:txBody>
      </p:sp>
      <p:sp>
        <p:nvSpPr>
          <p:cNvPr id="5255" name="Line 134"/>
          <p:cNvSpPr>
            <a:spLocks noChangeShapeType="1"/>
          </p:cNvSpPr>
          <p:nvPr/>
        </p:nvSpPr>
        <p:spPr bwMode="auto">
          <a:xfrm>
            <a:off x="4394200" y="5554663"/>
            <a:ext cx="134938" cy="217487"/>
          </a:xfrm>
          <a:prstGeom prst="line">
            <a:avLst/>
          </a:prstGeom>
          <a:noFill/>
          <a:ln w="25400">
            <a:solidFill>
              <a:srgbClr val="FF0000"/>
            </a:solidFill>
            <a:round/>
            <a:headEnd/>
            <a:tailEnd/>
          </a:ln>
        </p:spPr>
        <p:txBody>
          <a:bodyPr/>
          <a:lstStyle/>
          <a:p>
            <a:endParaRPr lang="es-ES"/>
          </a:p>
        </p:txBody>
      </p:sp>
      <p:sp>
        <p:nvSpPr>
          <p:cNvPr id="5256" name="Line 135"/>
          <p:cNvSpPr>
            <a:spLocks noChangeShapeType="1"/>
          </p:cNvSpPr>
          <p:nvPr/>
        </p:nvSpPr>
        <p:spPr bwMode="auto">
          <a:xfrm>
            <a:off x="3838575" y="5062538"/>
            <a:ext cx="55563" cy="200025"/>
          </a:xfrm>
          <a:prstGeom prst="line">
            <a:avLst/>
          </a:prstGeom>
          <a:noFill/>
          <a:ln w="31750">
            <a:solidFill>
              <a:srgbClr val="FF0000"/>
            </a:solidFill>
            <a:round/>
            <a:headEnd/>
            <a:tailEnd/>
          </a:ln>
        </p:spPr>
        <p:txBody>
          <a:bodyPr/>
          <a:lstStyle/>
          <a:p>
            <a:endParaRPr lang="es-ES"/>
          </a:p>
        </p:txBody>
      </p:sp>
      <p:sp>
        <p:nvSpPr>
          <p:cNvPr id="5257" name="Line 136"/>
          <p:cNvSpPr>
            <a:spLocks noChangeShapeType="1"/>
          </p:cNvSpPr>
          <p:nvPr/>
        </p:nvSpPr>
        <p:spPr bwMode="auto">
          <a:xfrm>
            <a:off x="3919538" y="5014913"/>
            <a:ext cx="284162" cy="284162"/>
          </a:xfrm>
          <a:prstGeom prst="line">
            <a:avLst/>
          </a:prstGeom>
          <a:noFill/>
          <a:ln w="31750">
            <a:solidFill>
              <a:srgbClr val="FF0000"/>
            </a:solidFill>
            <a:round/>
            <a:headEnd/>
            <a:tailEnd/>
          </a:ln>
        </p:spPr>
        <p:txBody>
          <a:bodyPr/>
          <a:lstStyle/>
          <a:p>
            <a:endParaRPr lang="es-ES"/>
          </a:p>
        </p:txBody>
      </p:sp>
      <p:sp>
        <p:nvSpPr>
          <p:cNvPr id="5258" name="Line 137"/>
          <p:cNvSpPr>
            <a:spLocks noChangeShapeType="1"/>
          </p:cNvSpPr>
          <p:nvPr/>
        </p:nvSpPr>
        <p:spPr bwMode="auto">
          <a:xfrm>
            <a:off x="1103313" y="4514850"/>
            <a:ext cx="0" cy="180975"/>
          </a:xfrm>
          <a:prstGeom prst="line">
            <a:avLst/>
          </a:prstGeom>
          <a:noFill/>
          <a:ln w="38100">
            <a:solidFill>
              <a:srgbClr val="FF0000"/>
            </a:solidFill>
            <a:round/>
            <a:headEnd/>
            <a:tailEnd/>
          </a:ln>
        </p:spPr>
        <p:txBody>
          <a:bodyPr/>
          <a:lstStyle/>
          <a:p>
            <a:endParaRPr lang="es-ES"/>
          </a:p>
        </p:txBody>
      </p:sp>
      <p:sp>
        <p:nvSpPr>
          <p:cNvPr id="5259" name="Line 138"/>
          <p:cNvSpPr>
            <a:spLocks noChangeShapeType="1"/>
          </p:cNvSpPr>
          <p:nvPr/>
        </p:nvSpPr>
        <p:spPr bwMode="auto">
          <a:xfrm>
            <a:off x="1241425" y="4470400"/>
            <a:ext cx="196850" cy="257175"/>
          </a:xfrm>
          <a:prstGeom prst="line">
            <a:avLst/>
          </a:prstGeom>
          <a:noFill/>
          <a:ln w="38100">
            <a:solidFill>
              <a:srgbClr val="FF0000"/>
            </a:solidFill>
            <a:round/>
            <a:headEnd/>
            <a:tailEnd/>
          </a:ln>
        </p:spPr>
        <p:txBody>
          <a:bodyPr/>
          <a:lstStyle/>
          <a:p>
            <a:endParaRPr lang="es-ES"/>
          </a:p>
        </p:txBody>
      </p:sp>
      <p:sp>
        <p:nvSpPr>
          <p:cNvPr id="5260" name="Line 139"/>
          <p:cNvSpPr>
            <a:spLocks noChangeShapeType="1"/>
          </p:cNvSpPr>
          <p:nvPr/>
        </p:nvSpPr>
        <p:spPr bwMode="auto">
          <a:xfrm>
            <a:off x="1760538" y="4471988"/>
            <a:ext cx="176212" cy="247650"/>
          </a:xfrm>
          <a:prstGeom prst="line">
            <a:avLst/>
          </a:prstGeom>
          <a:noFill/>
          <a:ln w="38100">
            <a:solidFill>
              <a:srgbClr val="FF0000"/>
            </a:solidFill>
            <a:round/>
            <a:headEnd/>
            <a:tailEnd/>
          </a:ln>
        </p:spPr>
        <p:txBody>
          <a:bodyPr/>
          <a:lstStyle/>
          <a:p>
            <a:endParaRPr lang="es-ES"/>
          </a:p>
        </p:txBody>
      </p:sp>
      <p:sp>
        <p:nvSpPr>
          <p:cNvPr id="5261" name="Line 140"/>
          <p:cNvSpPr>
            <a:spLocks noChangeShapeType="1"/>
          </p:cNvSpPr>
          <p:nvPr/>
        </p:nvSpPr>
        <p:spPr bwMode="auto">
          <a:xfrm flipH="1">
            <a:off x="2986088" y="4467225"/>
            <a:ext cx="169862" cy="257175"/>
          </a:xfrm>
          <a:prstGeom prst="line">
            <a:avLst/>
          </a:prstGeom>
          <a:noFill/>
          <a:ln w="38100">
            <a:solidFill>
              <a:srgbClr val="FF0000"/>
            </a:solidFill>
            <a:round/>
            <a:headEnd/>
            <a:tailEnd/>
          </a:ln>
        </p:spPr>
        <p:txBody>
          <a:bodyPr/>
          <a:lstStyle/>
          <a:p>
            <a:endParaRPr lang="es-ES"/>
          </a:p>
        </p:txBody>
      </p:sp>
      <p:sp>
        <p:nvSpPr>
          <p:cNvPr id="5262" name="Line 141"/>
          <p:cNvSpPr>
            <a:spLocks noChangeShapeType="1"/>
          </p:cNvSpPr>
          <p:nvPr/>
        </p:nvSpPr>
        <p:spPr bwMode="auto">
          <a:xfrm>
            <a:off x="3303588" y="4508500"/>
            <a:ext cx="1587" cy="182563"/>
          </a:xfrm>
          <a:prstGeom prst="line">
            <a:avLst/>
          </a:prstGeom>
          <a:noFill/>
          <a:ln w="38100">
            <a:solidFill>
              <a:srgbClr val="FF0000"/>
            </a:solidFill>
            <a:round/>
            <a:headEnd/>
            <a:tailEnd/>
          </a:ln>
        </p:spPr>
        <p:txBody>
          <a:bodyPr/>
          <a:lstStyle/>
          <a:p>
            <a:endParaRPr lang="es-ES"/>
          </a:p>
        </p:txBody>
      </p:sp>
      <p:sp>
        <p:nvSpPr>
          <p:cNvPr id="5263" name="Line 142"/>
          <p:cNvSpPr>
            <a:spLocks noChangeShapeType="1"/>
          </p:cNvSpPr>
          <p:nvPr/>
        </p:nvSpPr>
        <p:spPr bwMode="auto">
          <a:xfrm>
            <a:off x="3795713" y="4500563"/>
            <a:ext cx="0" cy="190500"/>
          </a:xfrm>
          <a:prstGeom prst="line">
            <a:avLst/>
          </a:prstGeom>
          <a:noFill/>
          <a:ln w="38100">
            <a:solidFill>
              <a:srgbClr val="FF0000"/>
            </a:solidFill>
            <a:round/>
            <a:headEnd/>
            <a:tailEnd/>
          </a:ln>
        </p:spPr>
        <p:txBody>
          <a:bodyPr/>
          <a:lstStyle/>
          <a:p>
            <a:endParaRPr lang="es-ES"/>
          </a:p>
        </p:txBody>
      </p:sp>
      <p:sp>
        <p:nvSpPr>
          <p:cNvPr id="5264" name="Line 143"/>
          <p:cNvSpPr>
            <a:spLocks noChangeShapeType="1"/>
          </p:cNvSpPr>
          <p:nvPr/>
        </p:nvSpPr>
        <p:spPr bwMode="auto">
          <a:xfrm>
            <a:off x="3937000" y="4460875"/>
            <a:ext cx="204788" cy="268288"/>
          </a:xfrm>
          <a:prstGeom prst="line">
            <a:avLst/>
          </a:prstGeom>
          <a:noFill/>
          <a:ln w="38100">
            <a:solidFill>
              <a:srgbClr val="FF0000"/>
            </a:solidFill>
            <a:round/>
            <a:headEnd/>
            <a:tailEnd/>
          </a:ln>
        </p:spPr>
        <p:txBody>
          <a:bodyPr/>
          <a:lstStyle/>
          <a:p>
            <a:endParaRPr lang="es-ES"/>
          </a:p>
        </p:txBody>
      </p:sp>
      <p:sp>
        <p:nvSpPr>
          <p:cNvPr id="5265" name="Line 144"/>
          <p:cNvSpPr>
            <a:spLocks noChangeShapeType="1"/>
          </p:cNvSpPr>
          <p:nvPr/>
        </p:nvSpPr>
        <p:spPr bwMode="auto">
          <a:xfrm flipH="1">
            <a:off x="4837113" y="4457700"/>
            <a:ext cx="200025" cy="265113"/>
          </a:xfrm>
          <a:prstGeom prst="line">
            <a:avLst/>
          </a:prstGeom>
          <a:noFill/>
          <a:ln w="38100">
            <a:solidFill>
              <a:srgbClr val="FF0000"/>
            </a:solidFill>
            <a:round/>
            <a:headEnd/>
            <a:tailEnd/>
          </a:ln>
        </p:spPr>
        <p:txBody>
          <a:bodyPr/>
          <a:lstStyle/>
          <a:p>
            <a:endParaRPr lang="es-ES"/>
          </a:p>
        </p:txBody>
      </p:sp>
      <p:sp>
        <p:nvSpPr>
          <p:cNvPr id="5266" name="Line 145"/>
          <p:cNvSpPr>
            <a:spLocks noChangeShapeType="1"/>
          </p:cNvSpPr>
          <p:nvPr/>
        </p:nvSpPr>
        <p:spPr bwMode="auto">
          <a:xfrm>
            <a:off x="5165725" y="4508500"/>
            <a:ext cx="0" cy="190500"/>
          </a:xfrm>
          <a:prstGeom prst="line">
            <a:avLst/>
          </a:prstGeom>
          <a:noFill/>
          <a:ln w="38100">
            <a:solidFill>
              <a:srgbClr val="FF0000"/>
            </a:solidFill>
            <a:round/>
            <a:headEnd/>
            <a:tailEnd/>
          </a:ln>
        </p:spPr>
        <p:txBody>
          <a:bodyPr/>
          <a:lstStyle/>
          <a:p>
            <a:endParaRPr lang="es-ES"/>
          </a:p>
        </p:txBody>
      </p:sp>
      <p:sp>
        <p:nvSpPr>
          <p:cNvPr id="5267" name="Line 146"/>
          <p:cNvSpPr>
            <a:spLocks noChangeShapeType="1"/>
          </p:cNvSpPr>
          <p:nvPr/>
        </p:nvSpPr>
        <p:spPr bwMode="auto">
          <a:xfrm flipH="1">
            <a:off x="5651500" y="4510088"/>
            <a:ext cx="19050" cy="174625"/>
          </a:xfrm>
          <a:prstGeom prst="line">
            <a:avLst/>
          </a:prstGeom>
          <a:noFill/>
          <a:ln w="38100">
            <a:solidFill>
              <a:srgbClr val="FF0000"/>
            </a:solidFill>
            <a:round/>
            <a:headEnd/>
            <a:tailEnd/>
          </a:ln>
        </p:spPr>
        <p:txBody>
          <a:bodyPr/>
          <a:lstStyle/>
          <a:p>
            <a:endParaRPr lang="es-ES"/>
          </a:p>
        </p:txBody>
      </p:sp>
      <p:sp>
        <p:nvSpPr>
          <p:cNvPr id="5268" name="Line 147"/>
          <p:cNvSpPr>
            <a:spLocks noChangeShapeType="1"/>
          </p:cNvSpPr>
          <p:nvPr/>
        </p:nvSpPr>
        <p:spPr bwMode="auto">
          <a:xfrm flipH="1">
            <a:off x="5718175" y="2181225"/>
            <a:ext cx="222250" cy="1879600"/>
          </a:xfrm>
          <a:prstGeom prst="line">
            <a:avLst/>
          </a:prstGeom>
          <a:noFill/>
          <a:ln w="44450">
            <a:solidFill>
              <a:srgbClr val="FF0000"/>
            </a:solidFill>
            <a:round/>
            <a:headEnd/>
            <a:tailEnd/>
          </a:ln>
        </p:spPr>
        <p:txBody>
          <a:bodyPr/>
          <a:lstStyle/>
          <a:p>
            <a:endParaRPr lang="es-ES"/>
          </a:p>
        </p:txBody>
      </p:sp>
      <p:sp>
        <p:nvSpPr>
          <p:cNvPr id="5269" name="Line 148"/>
          <p:cNvSpPr>
            <a:spLocks noChangeShapeType="1"/>
          </p:cNvSpPr>
          <p:nvPr/>
        </p:nvSpPr>
        <p:spPr bwMode="auto">
          <a:xfrm flipH="1">
            <a:off x="5245100" y="2171700"/>
            <a:ext cx="647700" cy="1898650"/>
          </a:xfrm>
          <a:prstGeom prst="line">
            <a:avLst/>
          </a:prstGeom>
          <a:noFill/>
          <a:ln w="44450">
            <a:solidFill>
              <a:srgbClr val="FF0000"/>
            </a:solidFill>
            <a:round/>
            <a:headEnd/>
            <a:tailEnd/>
          </a:ln>
        </p:spPr>
        <p:txBody>
          <a:bodyPr/>
          <a:lstStyle/>
          <a:p>
            <a:endParaRPr lang="es-ES"/>
          </a:p>
        </p:txBody>
      </p:sp>
      <p:sp>
        <p:nvSpPr>
          <p:cNvPr id="5270" name="Line 149"/>
          <p:cNvSpPr>
            <a:spLocks noChangeShapeType="1"/>
          </p:cNvSpPr>
          <p:nvPr/>
        </p:nvSpPr>
        <p:spPr bwMode="auto">
          <a:xfrm flipH="1">
            <a:off x="4756150" y="2152650"/>
            <a:ext cx="1101725" cy="1936750"/>
          </a:xfrm>
          <a:prstGeom prst="line">
            <a:avLst/>
          </a:prstGeom>
          <a:noFill/>
          <a:ln w="44450">
            <a:solidFill>
              <a:srgbClr val="FF0000"/>
            </a:solidFill>
            <a:round/>
            <a:headEnd/>
            <a:tailEnd/>
          </a:ln>
        </p:spPr>
        <p:txBody>
          <a:bodyPr/>
          <a:lstStyle/>
          <a:p>
            <a:endParaRPr lang="es-ES"/>
          </a:p>
        </p:txBody>
      </p:sp>
      <p:sp>
        <p:nvSpPr>
          <p:cNvPr id="5271" name="Line 150"/>
          <p:cNvSpPr>
            <a:spLocks noChangeShapeType="1"/>
          </p:cNvSpPr>
          <p:nvPr/>
        </p:nvSpPr>
        <p:spPr bwMode="auto">
          <a:xfrm flipH="1">
            <a:off x="3933825" y="2651125"/>
            <a:ext cx="984250" cy="1438275"/>
          </a:xfrm>
          <a:prstGeom prst="line">
            <a:avLst/>
          </a:prstGeom>
          <a:noFill/>
          <a:ln w="44450">
            <a:solidFill>
              <a:srgbClr val="FF0000"/>
            </a:solidFill>
            <a:round/>
            <a:headEnd/>
            <a:tailEnd/>
          </a:ln>
        </p:spPr>
        <p:txBody>
          <a:bodyPr/>
          <a:lstStyle/>
          <a:p>
            <a:endParaRPr lang="es-ES"/>
          </a:p>
        </p:txBody>
      </p:sp>
      <p:sp>
        <p:nvSpPr>
          <p:cNvPr id="5272" name="Line 151"/>
          <p:cNvSpPr>
            <a:spLocks noChangeShapeType="1"/>
          </p:cNvSpPr>
          <p:nvPr/>
        </p:nvSpPr>
        <p:spPr bwMode="auto">
          <a:xfrm>
            <a:off x="3286125" y="2882900"/>
            <a:ext cx="438150" cy="1187450"/>
          </a:xfrm>
          <a:prstGeom prst="line">
            <a:avLst/>
          </a:prstGeom>
          <a:noFill/>
          <a:ln w="44450">
            <a:solidFill>
              <a:srgbClr val="FF0000"/>
            </a:solidFill>
            <a:round/>
            <a:headEnd/>
            <a:tailEnd/>
          </a:ln>
        </p:spPr>
        <p:txBody>
          <a:bodyPr/>
          <a:lstStyle/>
          <a:p>
            <a:endParaRPr lang="es-ES"/>
          </a:p>
        </p:txBody>
      </p:sp>
      <p:sp>
        <p:nvSpPr>
          <p:cNvPr id="5273" name="Line 152"/>
          <p:cNvSpPr>
            <a:spLocks noChangeShapeType="1"/>
          </p:cNvSpPr>
          <p:nvPr/>
        </p:nvSpPr>
        <p:spPr bwMode="auto">
          <a:xfrm>
            <a:off x="3222625" y="2892425"/>
            <a:ext cx="41275" cy="1165225"/>
          </a:xfrm>
          <a:prstGeom prst="line">
            <a:avLst/>
          </a:prstGeom>
          <a:noFill/>
          <a:ln w="44450">
            <a:solidFill>
              <a:srgbClr val="FF0000"/>
            </a:solidFill>
            <a:round/>
            <a:headEnd/>
            <a:tailEnd/>
          </a:ln>
        </p:spPr>
        <p:txBody>
          <a:bodyPr/>
          <a:lstStyle/>
          <a:p>
            <a:endParaRPr lang="es-ES"/>
          </a:p>
        </p:txBody>
      </p:sp>
      <p:sp>
        <p:nvSpPr>
          <p:cNvPr id="5274" name="Line 153"/>
          <p:cNvSpPr>
            <a:spLocks noChangeShapeType="1"/>
          </p:cNvSpPr>
          <p:nvPr/>
        </p:nvSpPr>
        <p:spPr bwMode="auto">
          <a:xfrm>
            <a:off x="1460500" y="2178050"/>
            <a:ext cx="628650" cy="1895475"/>
          </a:xfrm>
          <a:prstGeom prst="line">
            <a:avLst/>
          </a:prstGeom>
          <a:noFill/>
          <a:ln w="44450">
            <a:solidFill>
              <a:srgbClr val="FF0000"/>
            </a:solidFill>
            <a:round/>
            <a:headEnd/>
            <a:tailEnd/>
          </a:ln>
        </p:spPr>
        <p:txBody>
          <a:bodyPr/>
          <a:lstStyle/>
          <a:p>
            <a:endParaRPr lang="es-ES"/>
          </a:p>
        </p:txBody>
      </p:sp>
      <p:sp>
        <p:nvSpPr>
          <p:cNvPr id="5275" name="Line 154"/>
          <p:cNvSpPr>
            <a:spLocks noChangeShapeType="1"/>
          </p:cNvSpPr>
          <p:nvPr/>
        </p:nvSpPr>
        <p:spPr bwMode="auto">
          <a:xfrm>
            <a:off x="1412875" y="2187575"/>
            <a:ext cx="200025" cy="1876425"/>
          </a:xfrm>
          <a:prstGeom prst="line">
            <a:avLst/>
          </a:prstGeom>
          <a:noFill/>
          <a:ln w="44450">
            <a:solidFill>
              <a:srgbClr val="FF0000"/>
            </a:solidFill>
            <a:round/>
            <a:headEnd/>
            <a:tailEnd/>
          </a:ln>
        </p:spPr>
        <p:txBody>
          <a:bodyPr/>
          <a:lstStyle/>
          <a:p>
            <a:endParaRPr lang="es-ES"/>
          </a:p>
        </p:txBody>
      </p:sp>
      <p:sp>
        <p:nvSpPr>
          <p:cNvPr id="5276" name="Line 155"/>
          <p:cNvSpPr>
            <a:spLocks noChangeShapeType="1"/>
          </p:cNvSpPr>
          <p:nvPr/>
        </p:nvSpPr>
        <p:spPr bwMode="auto">
          <a:xfrm flipH="1">
            <a:off x="1136650" y="2181225"/>
            <a:ext cx="222250" cy="1885950"/>
          </a:xfrm>
          <a:prstGeom prst="line">
            <a:avLst/>
          </a:prstGeom>
          <a:noFill/>
          <a:ln w="44450">
            <a:solidFill>
              <a:srgbClr val="FF0000"/>
            </a:solidFill>
            <a:round/>
            <a:headEnd/>
            <a:tailEnd/>
          </a:ln>
        </p:spPr>
        <p:txBody>
          <a:bodyPr/>
          <a:lstStyle/>
          <a:p>
            <a:endParaRPr lang="es-ES"/>
          </a:p>
        </p:txBody>
      </p:sp>
      <p:sp>
        <p:nvSpPr>
          <p:cNvPr id="5277" name="Line 156"/>
          <p:cNvSpPr>
            <a:spLocks noChangeShapeType="1"/>
          </p:cNvSpPr>
          <p:nvPr/>
        </p:nvSpPr>
        <p:spPr bwMode="auto">
          <a:xfrm>
            <a:off x="1017588" y="1960563"/>
            <a:ext cx="161925" cy="0"/>
          </a:xfrm>
          <a:prstGeom prst="line">
            <a:avLst/>
          </a:prstGeom>
          <a:noFill/>
          <a:ln w="50800">
            <a:solidFill>
              <a:srgbClr val="FF0000"/>
            </a:solidFill>
            <a:round/>
            <a:headEnd/>
            <a:tailEnd/>
          </a:ln>
        </p:spPr>
        <p:txBody>
          <a:bodyPr/>
          <a:lstStyle/>
          <a:p>
            <a:endParaRPr lang="es-ES"/>
          </a:p>
        </p:txBody>
      </p:sp>
      <p:sp>
        <p:nvSpPr>
          <p:cNvPr id="5278" name="Line 157"/>
          <p:cNvSpPr>
            <a:spLocks noChangeShapeType="1"/>
          </p:cNvSpPr>
          <p:nvPr/>
        </p:nvSpPr>
        <p:spPr bwMode="auto">
          <a:xfrm>
            <a:off x="1066800" y="1776413"/>
            <a:ext cx="136525" cy="74612"/>
          </a:xfrm>
          <a:prstGeom prst="line">
            <a:avLst/>
          </a:prstGeom>
          <a:noFill/>
          <a:ln w="50800">
            <a:solidFill>
              <a:srgbClr val="FF0000"/>
            </a:solidFill>
            <a:round/>
            <a:headEnd/>
            <a:tailEnd/>
          </a:ln>
        </p:spPr>
        <p:txBody>
          <a:bodyPr/>
          <a:lstStyle/>
          <a:p>
            <a:endParaRPr lang="es-ES"/>
          </a:p>
        </p:txBody>
      </p:sp>
      <p:sp>
        <p:nvSpPr>
          <p:cNvPr id="5279" name="Line 158"/>
          <p:cNvSpPr>
            <a:spLocks noChangeShapeType="1"/>
          </p:cNvSpPr>
          <p:nvPr/>
        </p:nvSpPr>
        <p:spPr bwMode="auto">
          <a:xfrm>
            <a:off x="1204913" y="1643063"/>
            <a:ext cx="76200" cy="128587"/>
          </a:xfrm>
          <a:prstGeom prst="line">
            <a:avLst/>
          </a:prstGeom>
          <a:noFill/>
          <a:ln w="50800">
            <a:solidFill>
              <a:srgbClr val="FF0000"/>
            </a:solidFill>
            <a:round/>
            <a:headEnd/>
            <a:tailEnd/>
          </a:ln>
        </p:spPr>
        <p:txBody>
          <a:bodyPr/>
          <a:lstStyle/>
          <a:p>
            <a:endParaRPr lang="es-ES"/>
          </a:p>
        </p:txBody>
      </p:sp>
      <p:sp>
        <p:nvSpPr>
          <p:cNvPr id="5280" name="Line 159"/>
          <p:cNvSpPr>
            <a:spLocks noChangeShapeType="1"/>
          </p:cNvSpPr>
          <p:nvPr/>
        </p:nvSpPr>
        <p:spPr bwMode="auto">
          <a:xfrm>
            <a:off x="1928813" y="1465263"/>
            <a:ext cx="146050" cy="0"/>
          </a:xfrm>
          <a:prstGeom prst="line">
            <a:avLst/>
          </a:prstGeom>
          <a:noFill/>
          <a:ln w="50800">
            <a:solidFill>
              <a:srgbClr val="FF0000"/>
            </a:solidFill>
            <a:round/>
            <a:headEnd/>
            <a:tailEnd/>
          </a:ln>
        </p:spPr>
        <p:txBody>
          <a:bodyPr/>
          <a:lstStyle/>
          <a:p>
            <a:endParaRPr lang="es-ES"/>
          </a:p>
        </p:txBody>
      </p:sp>
      <p:sp>
        <p:nvSpPr>
          <p:cNvPr id="5281" name="Line 160"/>
          <p:cNvSpPr>
            <a:spLocks noChangeShapeType="1"/>
          </p:cNvSpPr>
          <p:nvPr/>
        </p:nvSpPr>
        <p:spPr bwMode="auto">
          <a:xfrm>
            <a:off x="1981200" y="1276350"/>
            <a:ext cx="119063" cy="76200"/>
          </a:xfrm>
          <a:prstGeom prst="line">
            <a:avLst/>
          </a:prstGeom>
          <a:noFill/>
          <a:ln w="50800">
            <a:solidFill>
              <a:srgbClr val="FF0000"/>
            </a:solidFill>
            <a:round/>
            <a:headEnd/>
            <a:tailEnd/>
          </a:ln>
        </p:spPr>
        <p:txBody>
          <a:bodyPr/>
          <a:lstStyle/>
          <a:p>
            <a:endParaRPr lang="es-ES"/>
          </a:p>
        </p:txBody>
      </p:sp>
      <p:sp>
        <p:nvSpPr>
          <p:cNvPr id="5282" name="Line 161"/>
          <p:cNvSpPr>
            <a:spLocks noChangeShapeType="1"/>
          </p:cNvSpPr>
          <p:nvPr/>
        </p:nvSpPr>
        <p:spPr bwMode="auto">
          <a:xfrm>
            <a:off x="2114550" y="1141413"/>
            <a:ext cx="69850" cy="123825"/>
          </a:xfrm>
          <a:prstGeom prst="line">
            <a:avLst/>
          </a:prstGeom>
          <a:noFill/>
          <a:ln w="50800">
            <a:solidFill>
              <a:srgbClr val="FF0000"/>
            </a:solidFill>
            <a:round/>
            <a:headEnd/>
            <a:tailEnd/>
          </a:ln>
        </p:spPr>
        <p:txBody>
          <a:bodyPr/>
          <a:lstStyle/>
          <a:p>
            <a:endParaRPr lang="es-ES"/>
          </a:p>
        </p:txBody>
      </p:sp>
      <p:sp>
        <p:nvSpPr>
          <p:cNvPr id="5283" name="Line 162"/>
          <p:cNvSpPr>
            <a:spLocks noChangeShapeType="1"/>
          </p:cNvSpPr>
          <p:nvPr/>
        </p:nvSpPr>
        <p:spPr bwMode="auto">
          <a:xfrm>
            <a:off x="2305050" y="1093788"/>
            <a:ext cx="0" cy="152400"/>
          </a:xfrm>
          <a:prstGeom prst="line">
            <a:avLst/>
          </a:prstGeom>
          <a:noFill/>
          <a:ln w="50800">
            <a:solidFill>
              <a:srgbClr val="FF0000"/>
            </a:solidFill>
            <a:round/>
            <a:headEnd/>
            <a:tailEnd/>
          </a:ln>
        </p:spPr>
        <p:txBody>
          <a:bodyPr/>
          <a:lstStyle/>
          <a:p>
            <a:endParaRPr lang="es-ES"/>
          </a:p>
        </p:txBody>
      </p:sp>
      <p:sp>
        <p:nvSpPr>
          <p:cNvPr id="5284" name="Line 163"/>
          <p:cNvSpPr>
            <a:spLocks noChangeShapeType="1"/>
          </p:cNvSpPr>
          <p:nvPr/>
        </p:nvSpPr>
        <p:spPr bwMode="auto">
          <a:xfrm>
            <a:off x="1924050" y="2474913"/>
            <a:ext cx="157163" cy="0"/>
          </a:xfrm>
          <a:prstGeom prst="line">
            <a:avLst/>
          </a:prstGeom>
          <a:noFill/>
          <a:ln w="50800">
            <a:solidFill>
              <a:srgbClr val="FF0000"/>
            </a:solidFill>
            <a:round/>
            <a:headEnd/>
            <a:tailEnd/>
          </a:ln>
        </p:spPr>
        <p:txBody>
          <a:bodyPr/>
          <a:lstStyle/>
          <a:p>
            <a:endParaRPr lang="es-ES"/>
          </a:p>
        </p:txBody>
      </p:sp>
      <p:sp>
        <p:nvSpPr>
          <p:cNvPr id="5285" name="Line 164"/>
          <p:cNvSpPr>
            <a:spLocks noChangeShapeType="1"/>
          </p:cNvSpPr>
          <p:nvPr/>
        </p:nvSpPr>
        <p:spPr bwMode="auto">
          <a:xfrm flipV="1">
            <a:off x="1979613" y="2584450"/>
            <a:ext cx="128587" cy="76200"/>
          </a:xfrm>
          <a:prstGeom prst="line">
            <a:avLst/>
          </a:prstGeom>
          <a:noFill/>
          <a:ln w="50800">
            <a:solidFill>
              <a:srgbClr val="FF0000"/>
            </a:solidFill>
            <a:round/>
            <a:headEnd/>
            <a:tailEnd/>
          </a:ln>
        </p:spPr>
        <p:txBody>
          <a:bodyPr/>
          <a:lstStyle/>
          <a:p>
            <a:endParaRPr lang="es-ES"/>
          </a:p>
        </p:txBody>
      </p:sp>
      <p:sp>
        <p:nvSpPr>
          <p:cNvPr id="5286" name="Line 165"/>
          <p:cNvSpPr>
            <a:spLocks noChangeShapeType="1"/>
          </p:cNvSpPr>
          <p:nvPr/>
        </p:nvSpPr>
        <p:spPr bwMode="auto">
          <a:xfrm flipV="1">
            <a:off x="2109788" y="2671763"/>
            <a:ext cx="76200" cy="133350"/>
          </a:xfrm>
          <a:prstGeom prst="line">
            <a:avLst/>
          </a:prstGeom>
          <a:noFill/>
          <a:ln w="50800">
            <a:solidFill>
              <a:srgbClr val="FF0000"/>
            </a:solidFill>
            <a:round/>
            <a:headEnd/>
            <a:tailEnd/>
          </a:ln>
        </p:spPr>
        <p:txBody>
          <a:bodyPr/>
          <a:lstStyle/>
          <a:p>
            <a:endParaRPr lang="es-ES"/>
          </a:p>
        </p:txBody>
      </p:sp>
      <p:sp>
        <p:nvSpPr>
          <p:cNvPr id="5287" name="Line 166"/>
          <p:cNvSpPr>
            <a:spLocks noChangeShapeType="1"/>
          </p:cNvSpPr>
          <p:nvPr/>
        </p:nvSpPr>
        <p:spPr bwMode="auto">
          <a:xfrm flipV="1">
            <a:off x="2305050" y="2703513"/>
            <a:ext cx="0" cy="147637"/>
          </a:xfrm>
          <a:prstGeom prst="line">
            <a:avLst/>
          </a:prstGeom>
          <a:noFill/>
          <a:ln w="44450">
            <a:solidFill>
              <a:srgbClr val="FF0000"/>
            </a:solidFill>
            <a:round/>
            <a:headEnd/>
            <a:tailEnd/>
          </a:ln>
        </p:spPr>
        <p:txBody>
          <a:bodyPr/>
          <a:lstStyle/>
          <a:p>
            <a:endParaRPr lang="es-ES"/>
          </a:p>
        </p:txBody>
      </p:sp>
      <p:sp>
        <p:nvSpPr>
          <p:cNvPr id="5288" name="Line 167"/>
          <p:cNvSpPr>
            <a:spLocks noChangeShapeType="1"/>
          </p:cNvSpPr>
          <p:nvPr/>
        </p:nvSpPr>
        <p:spPr bwMode="auto">
          <a:xfrm flipV="1">
            <a:off x="3951288" y="2860675"/>
            <a:ext cx="71437" cy="123825"/>
          </a:xfrm>
          <a:prstGeom prst="line">
            <a:avLst/>
          </a:prstGeom>
          <a:noFill/>
          <a:ln w="44450">
            <a:solidFill>
              <a:srgbClr val="FF0000"/>
            </a:solidFill>
            <a:round/>
            <a:headEnd/>
            <a:tailEnd/>
          </a:ln>
        </p:spPr>
        <p:txBody>
          <a:bodyPr/>
          <a:lstStyle/>
          <a:p>
            <a:endParaRPr lang="es-ES"/>
          </a:p>
        </p:txBody>
      </p:sp>
      <p:sp>
        <p:nvSpPr>
          <p:cNvPr id="5289" name="Line 168"/>
          <p:cNvSpPr>
            <a:spLocks noChangeShapeType="1"/>
          </p:cNvSpPr>
          <p:nvPr/>
        </p:nvSpPr>
        <p:spPr bwMode="auto">
          <a:xfrm>
            <a:off x="4133850" y="2894013"/>
            <a:ext cx="0" cy="138112"/>
          </a:xfrm>
          <a:prstGeom prst="line">
            <a:avLst/>
          </a:prstGeom>
          <a:noFill/>
          <a:ln w="44450">
            <a:solidFill>
              <a:srgbClr val="FF0000"/>
            </a:solidFill>
            <a:round/>
            <a:headEnd/>
            <a:tailEnd/>
          </a:ln>
        </p:spPr>
        <p:txBody>
          <a:bodyPr/>
          <a:lstStyle/>
          <a:p>
            <a:endParaRPr lang="es-ES"/>
          </a:p>
        </p:txBody>
      </p:sp>
      <p:sp>
        <p:nvSpPr>
          <p:cNvPr id="5290" name="Line 169"/>
          <p:cNvSpPr>
            <a:spLocks noChangeShapeType="1"/>
          </p:cNvSpPr>
          <p:nvPr/>
        </p:nvSpPr>
        <p:spPr bwMode="auto">
          <a:xfrm flipH="1" flipV="1">
            <a:off x="4252913" y="2862263"/>
            <a:ext cx="74612" cy="123825"/>
          </a:xfrm>
          <a:prstGeom prst="line">
            <a:avLst/>
          </a:prstGeom>
          <a:noFill/>
          <a:ln w="44450">
            <a:solidFill>
              <a:srgbClr val="FF0000"/>
            </a:solidFill>
            <a:round/>
            <a:headEnd/>
            <a:tailEnd/>
          </a:ln>
        </p:spPr>
        <p:txBody>
          <a:bodyPr/>
          <a:lstStyle/>
          <a:p>
            <a:endParaRPr lang="es-ES"/>
          </a:p>
        </p:txBody>
      </p:sp>
      <p:sp>
        <p:nvSpPr>
          <p:cNvPr id="5291" name="Line 170"/>
          <p:cNvSpPr>
            <a:spLocks noChangeShapeType="1"/>
          </p:cNvSpPr>
          <p:nvPr/>
        </p:nvSpPr>
        <p:spPr bwMode="auto">
          <a:xfrm flipV="1">
            <a:off x="4953000" y="2693988"/>
            <a:ext cx="36513" cy="157162"/>
          </a:xfrm>
          <a:prstGeom prst="line">
            <a:avLst/>
          </a:prstGeom>
          <a:noFill/>
          <a:ln w="44450">
            <a:solidFill>
              <a:srgbClr val="FF0000"/>
            </a:solidFill>
            <a:round/>
            <a:headEnd/>
            <a:tailEnd/>
          </a:ln>
        </p:spPr>
        <p:txBody>
          <a:bodyPr/>
          <a:lstStyle/>
          <a:p>
            <a:endParaRPr lang="es-ES"/>
          </a:p>
        </p:txBody>
      </p:sp>
      <p:sp>
        <p:nvSpPr>
          <p:cNvPr id="5292" name="Line 171"/>
          <p:cNvSpPr>
            <a:spLocks noChangeShapeType="1"/>
          </p:cNvSpPr>
          <p:nvPr/>
        </p:nvSpPr>
        <p:spPr bwMode="auto">
          <a:xfrm flipH="1" flipV="1">
            <a:off x="5108575" y="2695575"/>
            <a:ext cx="39688" cy="147638"/>
          </a:xfrm>
          <a:prstGeom prst="line">
            <a:avLst/>
          </a:prstGeom>
          <a:noFill/>
          <a:ln w="44450">
            <a:solidFill>
              <a:srgbClr val="FF0000"/>
            </a:solidFill>
            <a:round/>
            <a:headEnd/>
            <a:tailEnd/>
          </a:ln>
        </p:spPr>
        <p:txBody>
          <a:bodyPr/>
          <a:lstStyle/>
          <a:p>
            <a:endParaRPr lang="es-ES"/>
          </a:p>
        </p:txBody>
      </p:sp>
      <p:sp>
        <p:nvSpPr>
          <p:cNvPr id="5293" name="Line 172"/>
          <p:cNvSpPr>
            <a:spLocks noChangeShapeType="1"/>
          </p:cNvSpPr>
          <p:nvPr/>
        </p:nvSpPr>
        <p:spPr bwMode="auto">
          <a:xfrm flipH="1" flipV="1">
            <a:off x="5214938" y="2641600"/>
            <a:ext cx="100012" cy="100013"/>
          </a:xfrm>
          <a:prstGeom prst="line">
            <a:avLst/>
          </a:prstGeom>
          <a:noFill/>
          <a:ln w="50800">
            <a:solidFill>
              <a:srgbClr val="FF0000"/>
            </a:solidFill>
            <a:round/>
            <a:headEnd/>
            <a:tailEnd/>
          </a:ln>
        </p:spPr>
        <p:txBody>
          <a:bodyPr/>
          <a:lstStyle/>
          <a:p>
            <a:endParaRPr lang="es-ES"/>
          </a:p>
        </p:txBody>
      </p:sp>
      <p:sp>
        <p:nvSpPr>
          <p:cNvPr id="5294" name="Line 173"/>
          <p:cNvSpPr>
            <a:spLocks noChangeShapeType="1"/>
          </p:cNvSpPr>
          <p:nvPr/>
        </p:nvSpPr>
        <p:spPr bwMode="auto">
          <a:xfrm flipH="1">
            <a:off x="6191250" y="1960563"/>
            <a:ext cx="142875" cy="0"/>
          </a:xfrm>
          <a:prstGeom prst="line">
            <a:avLst/>
          </a:prstGeom>
          <a:noFill/>
          <a:ln w="50800">
            <a:solidFill>
              <a:srgbClr val="FF0000"/>
            </a:solidFill>
            <a:round/>
            <a:headEnd/>
            <a:tailEnd/>
          </a:ln>
        </p:spPr>
        <p:txBody>
          <a:bodyPr/>
          <a:lstStyle/>
          <a:p>
            <a:endParaRPr lang="es-ES"/>
          </a:p>
        </p:txBody>
      </p:sp>
      <p:sp>
        <p:nvSpPr>
          <p:cNvPr id="5295" name="Line 174"/>
          <p:cNvSpPr>
            <a:spLocks noChangeShapeType="1"/>
          </p:cNvSpPr>
          <p:nvPr/>
        </p:nvSpPr>
        <p:spPr bwMode="auto">
          <a:xfrm flipH="1">
            <a:off x="6162675" y="1776413"/>
            <a:ext cx="128588" cy="69850"/>
          </a:xfrm>
          <a:prstGeom prst="line">
            <a:avLst/>
          </a:prstGeom>
          <a:noFill/>
          <a:ln w="50800">
            <a:solidFill>
              <a:srgbClr val="FF0000"/>
            </a:solidFill>
            <a:round/>
            <a:headEnd/>
            <a:tailEnd/>
          </a:ln>
        </p:spPr>
        <p:txBody>
          <a:bodyPr/>
          <a:lstStyle/>
          <a:p>
            <a:endParaRPr lang="es-ES"/>
          </a:p>
        </p:txBody>
      </p:sp>
      <p:sp>
        <p:nvSpPr>
          <p:cNvPr id="5296" name="Line 175"/>
          <p:cNvSpPr>
            <a:spLocks noChangeShapeType="1"/>
          </p:cNvSpPr>
          <p:nvPr/>
        </p:nvSpPr>
        <p:spPr bwMode="auto">
          <a:xfrm flipH="1">
            <a:off x="6081713" y="1643063"/>
            <a:ext cx="71437" cy="119062"/>
          </a:xfrm>
          <a:prstGeom prst="line">
            <a:avLst/>
          </a:prstGeom>
          <a:noFill/>
          <a:ln w="50800">
            <a:solidFill>
              <a:srgbClr val="FF0000"/>
            </a:solidFill>
            <a:round/>
            <a:headEnd/>
            <a:tailEnd/>
          </a:ln>
        </p:spPr>
        <p:txBody>
          <a:bodyPr/>
          <a:lstStyle/>
          <a:p>
            <a:endParaRPr lang="es-ES"/>
          </a:p>
        </p:txBody>
      </p:sp>
      <p:sp>
        <p:nvSpPr>
          <p:cNvPr id="5297" name="Line 176"/>
          <p:cNvSpPr>
            <a:spLocks noChangeShapeType="1"/>
          </p:cNvSpPr>
          <p:nvPr/>
        </p:nvSpPr>
        <p:spPr bwMode="auto">
          <a:xfrm flipH="1">
            <a:off x="5253038" y="1281113"/>
            <a:ext cx="122237" cy="71437"/>
          </a:xfrm>
          <a:prstGeom prst="line">
            <a:avLst/>
          </a:prstGeom>
          <a:noFill/>
          <a:ln w="50800">
            <a:solidFill>
              <a:srgbClr val="FF0000"/>
            </a:solidFill>
            <a:round/>
            <a:headEnd/>
            <a:tailEnd/>
          </a:ln>
        </p:spPr>
        <p:txBody>
          <a:bodyPr/>
          <a:lstStyle/>
          <a:p>
            <a:endParaRPr lang="es-ES"/>
          </a:p>
        </p:txBody>
      </p:sp>
      <p:sp>
        <p:nvSpPr>
          <p:cNvPr id="5298" name="Line 177"/>
          <p:cNvSpPr>
            <a:spLocks noChangeShapeType="1"/>
          </p:cNvSpPr>
          <p:nvPr/>
        </p:nvSpPr>
        <p:spPr bwMode="auto">
          <a:xfrm flipH="1">
            <a:off x="5210175" y="1198563"/>
            <a:ext cx="109538" cy="101600"/>
          </a:xfrm>
          <a:prstGeom prst="line">
            <a:avLst/>
          </a:prstGeom>
          <a:noFill/>
          <a:ln w="50800">
            <a:solidFill>
              <a:srgbClr val="FF0000"/>
            </a:solidFill>
            <a:round/>
            <a:headEnd/>
            <a:tailEnd/>
          </a:ln>
        </p:spPr>
        <p:txBody>
          <a:bodyPr/>
          <a:lstStyle/>
          <a:p>
            <a:endParaRPr lang="es-ES"/>
          </a:p>
        </p:txBody>
      </p:sp>
      <p:sp>
        <p:nvSpPr>
          <p:cNvPr id="5299" name="Line 178"/>
          <p:cNvSpPr>
            <a:spLocks noChangeShapeType="1"/>
          </p:cNvSpPr>
          <p:nvPr/>
        </p:nvSpPr>
        <p:spPr bwMode="auto">
          <a:xfrm flipH="1">
            <a:off x="5167313" y="1147763"/>
            <a:ext cx="74612" cy="119062"/>
          </a:xfrm>
          <a:prstGeom prst="line">
            <a:avLst/>
          </a:prstGeom>
          <a:noFill/>
          <a:ln w="50800">
            <a:solidFill>
              <a:srgbClr val="FF0000"/>
            </a:solidFill>
            <a:round/>
            <a:headEnd/>
            <a:tailEnd/>
          </a:ln>
        </p:spPr>
        <p:txBody>
          <a:bodyPr/>
          <a:lstStyle/>
          <a:p>
            <a:endParaRPr lang="es-ES"/>
          </a:p>
        </p:txBody>
      </p:sp>
      <p:sp>
        <p:nvSpPr>
          <p:cNvPr id="5300" name="Line 179"/>
          <p:cNvSpPr>
            <a:spLocks noChangeShapeType="1"/>
          </p:cNvSpPr>
          <p:nvPr/>
        </p:nvSpPr>
        <p:spPr bwMode="auto">
          <a:xfrm flipH="1">
            <a:off x="5108575" y="1108075"/>
            <a:ext cx="39688" cy="138113"/>
          </a:xfrm>
          <a:prstGeom prst="line">
            <a:avLst/>
          </a:prstGeom>
          <a:noFill/>
          <a:ln w="50800">
            <a:solidFill>
              <a:srgbClr val="FF0000"/>
            </a:solidFill>
            <a:round/>
            <a:headEnd/>
            <a:tailEnd/>
          </a:ln>
        </p:spPr>
        <p:txBody>
          <a:bodyPr/>
          <a:lstStyle/>
          <a:p>
            <a:endParaRPr lang="es-ES"/>
          </a:p>
        </p:txBody>
      </p:sp>
      <p:sp>
        <p:nvSpPr>
          <p:cNvPr id="5301" name="Line 180"/>
          <p:cNvSpPr>
            <a:spLocks noChangeShapeType="1"/>
          </p:cNvSpPr>
          <p:nvPr/>
        </p:nvSpPr>
        <p:spPr bwMode="auto">
          <a:xfrm>
            <a:off x="5057775" y="1098550"/>
            <a:ext cx="0" cy="144463"/>
          </a:xfrm>
          <a:prstGeom prst="line">
            <a:avLst/>
          </a:prstGeom>
          <a:noFill/>
          <a:ln w="50800">
            <a:solidFill>
              <a:srgbClr val="FF0000"/>
            </a:solidFill>
            <a:round/>
            <a:headEnd/>
            <a:tailEnd/>
          </a:ln>
        </p:spPr>
        <p:txBody>
          <a:bodyPr/>
          <a:lstStyle/>
          <a:p>
            <a:endParaRPr lang="es-ES"/>
          </a:p>
        </p:txBody>
      </p:sp>
      <p:sp>
        <p:nvSpPr>
          <p:cNvPr id="5302" name="Line 181"/>
          <p:cNvSpPr>
            <a:spLocks noChangeShapeType="1"/>
          </p:cNvSpPr>
          <p:nvPr/>
        </p:nvSpPr>
        <p:spPr bwMode="auto">
          <a:xfrm flipH="1">
            <a:off x="4205288" y="917575"/>
            <a:ext cx="36512" cy="144463"/>
          </a:xfrm>
          <a:prstGeom prst="line">
            <a:avLst/>
          </a:prstGeom>
          <a:noFill/>
          <a:ln w="50800">
            <a:solidFill>
              <a:srgbClr val="FF0000"/>
            </a:solidFill>
            <a:round/>
            <a:headEnd/>
            <a:tailEnd/>
          </a:ln>
        </p:spPr>
        <p:txBody>
          <a:bodyPr/>
          <a:lstStyle/>
          <a:p>
            <a:endParaRPr lang="es-ES"/>
          </a:p>
        </p:txBody>
      </p:sp>
      <p:sp>
        <p:nvSpPr>
          <p:cNvPr id="5303" name="Line 182"/>
          <p:cNvSpPr>
            <a:spLocks noChangeShapeType="1"/>
          </p:cNvSpPr>
          <p:nvPr/>
        </p:nvSpPr>
        <p:spPr bwMode="auto">
          <a:xfrm>
            <a:off x="4143375" y="928688"/>
            <a:ext cx="0" cy="131762"/>
          </a:xfrm>
          <a:prstGeom prst="line">
            <a:avLst/>
          </a:prstGeom>
          <a:noFill/>
          <a:ln w="50800">
            <a:solidFill>
              <a:srgbClr val="FF0000"/>
            </a:solidFill>
            <a:round/>
            <a:headEnd/>
            <a:tailEnd/>
          </a:ln>
        </p:spPr>
        <p:txBody>
          <a:bodyPr/>
          <a:lstStyle/>
          <a:p>
            <a:endParaRPr lang="es-ES"/>
          </a:p>
        </p:txBody>
      </p:sp>
      <p:sp>
        <p:nvSpPr>
          <p:cNvPr id="5304" name="Line 183"/>
          <p:cNvSpPr>
            <a:spLocks noChangeShapeType="1"/>
          </p:cNvSpPr>
          <p:nvPr/>
        </p:nvSpPr>
        <p:spPr bwMode="auto">
          <a:xfrm>
            <a:off x="4046538" y="917575"/>
            <a:ext cx="39687" cy="139700"/>
          </a:xfrm>
          <a:prstGeom prst="line">
            <a:avLst/>
          </a:prstGeom>
          <a:noFill/>
          <a:ln w="50800">
            <a:solidFill>
              <a:srgbClr val="FF0000"/>
            </a:solidFill>
            <a:round/>
            <a:headEnd/>
            <a:tailEnd/>
          </a:ln>
        </p:spPr>
        <p:txBody>
          <a:bodyPr/>
          <a:lstStyle/>
          <a:p>
            <a:endParaRPr lang="es-ES"/>
          </a:p>
        </p:txBody>
      </p:sp>
      <p:sp>
        <p:nvSpPr>
          <p:cNvPr id="5305" name="Line 184"/>
          <p:cNvSpPr>
            <a:spLocks noChangeShapeType="1"/>
          </p:cNvSpPr>
          <p:nvPr/>
        </p:nvSpPr>
        <p:spPr bwMode="auto">
          <a:xfrm>
            <a:off x="3957638" y="957263"/>
            <a:ext cx="69850" cy="127000"/>
          </a:xfrm>
          <a:prstGeom prst="line">
            <a:avLst/>
          </a:prstGeom>
          <a:noFill/>
          <a:ln w="50800">
            <a:solidFill>
              <a:srgbClr val="FF0000"/>
            </a:solidFill>
            <a:round/>
            <a:headEnd/>
            <a:tailEnd/>
          </a:ln>
        </p:spPr>
        <p:txBody>
          <a:bodyPr/>
          <a:lstStyle/>
          <a:p>
            <a:endParaRPr lang="es-ES"/>
          </a:p>
        </p:txBody>
      </p:sp>
      <p:sp>
        <p:nvSpPr>
          <p:cNvPr id="5306" name="Line 185"/>
          <p:cNvSpPr>
            <a:spLocks noChangeShapeType="1"/>
          </p:cNvSpPr>
          <p:nvPr/>
        </p:nvSpPr>
        <p:spPr bwMode="auto">
          <a:xfrm>
            <a:off x="3876675" y="1014413"/>
            <a:ext cx="103188" cy="109537"/>
          </a:xfrm>
          <a:prstGeom prst="line">
            <a:avLst/>
          </a:prstGeom>
          <a:noFill/>
          <a:ln w="50800">
            <a:solidFill>
              <a:srgbClr val="FF0000"/>
            </a:solidFill>
            <a:round/>
            <a:headEnd/>
            <a:tailEnd/>
          </a:ln>
        </p:spPr>
        <p:txBody>
          <a:bodyPr/>
          <a:lstStyle/>
          <a:p>
            <a:endParaRPr lang="es-ES"/>
          </a:p>
        </p:txBody>
      </p:sp>
      <p:sp>
        <p:nvSpPr>
          <p:cNvPr id="5307" name="Line 186"/>
          <p:cNvSpPr>
            <a:spLocks noChangeShapeType="1"/>
          </p:cNvSpPr>
          <p:nvPr/>
        </p:nvSpPr>
        <p:spPr bwMode="auto">
          <a:xfrm flipH="1">
            <a:off x="3276600" y="919163"/>
            <a:ext cx="41275" cy="142875"/>
          </a:xfrm>
          <a:prstGeom prst="line">
            <a:avLst/>
          </a:prstGeom>
          <a:noFill/>
          <a:ln w="50800">
            <a:solidFill>
              <a:srgbClr val="FF0000"/>
            </a:solidFill>
            <a:round/>
            <a:headEnd/>
            <a:tailEnd/>
          </a:ln>
        </p:spPr>
        <p:txBody>
          <a:bodyPr/>
          <a:lstStyle/>
          <a:p>
            <a:endParaRPr lang="es-ES"/>
          </a:p>
        </p:txBody>
      </p:sp>
      <p:sp>
        <p:nvSpPr>
          <p:cNvPr id="5308" name="Line 187"/>
          <p:cNvSpPr>
            <a:spLocks noChangeShapeType="1"/>
          </p:cNvSpPr>
          <p:nvPr/>
        </p:nvSpPr>
        <p:spPr bwMode="auto">
          <a:xfrm>
            <a:off x="3217863" y="927100"/>
            <a:ext cx="0" cy="128588"/>
          </a:xfrm>
          <a:prstGeom prst="line">
            <a:avLst/>
          </a:prstGeom>
          <a:noFill/>
          <a:ln w="50800">
            <a:solidFill>
              <a:srgbClr val="FF0000"/>
            </a:solidFill>
            <a:round/>
            <a:headEnd/>
            <a:tailEnd/>
          </a:ln>
        </p:spPr>
        <p:txBody>
          <a:bodyPr/>
          <a:lstStyle/>
          <a:p>
            <a:endParaRPr lang="es-ES"/>
          </a:p>
        </p:txBody>
      </p:sp>
      <p:sp>
        <p:nvSpPr>
          <p:cNvPr id="5309" name="Line 188"/>
          <p:cNvSpPr>
            <a:spLocks noChangeShapeType="1"/>
          </p:cNvSpPr>
          <p:nvPr/>
        </p:nvSpPr>
        <p:spPr bwMode="auto">
          <a:xfrm>
            <a:off x="3119438" y="922338"/>
            <a:ext cx="41275" cy="142875"/>
          </a:xfrm>
          <a:prstGeom prst="line">
            <a:avLst/>
          </a:prstGeom>
          <a:noFill/>
          <a:ln w="50800">
            <a:solidFill>
              <a:srgbClr val="FF0000"/>
            </a:solidFill>
            <a:round/>
            <a:headEnd/>
            <a:tailEnd/>
          </a:ln>
        </p:spPr>
        <p:txBody>
          <a:bodyPr/>
          <a:lstStyle/>
          <a:p>
            <a:endParaRPr lang="es-ES"/>
          </a:p>
        </p:txBody>
      </p:sp>
      <p:sp>
        <p:nvSpPr>
          <p:cNvPr id="5310" name="Line 189"/>
          <p:cNvSpPr>
            <a:spLocks noChangeShapeType="1"/>
          </p:cNvSpPr>
          <p:nvPr/>
        </p:nvSpPr>
        <p:spPr bwMode="auto">
          <a:xfrm>
            <a:off x="3027363" y="955675"/>
            <a:ext cx="71437" cy="133350"/>
          </a:xfrm>
          <a:prstGeom prst="line">
            <a:avLst/>
          </a:prstGeom>
          <a:noFill/>
          <a:ln w="50800">
            <a:solidFill>
              <a:srgbClr val="FF0000"/>
            </a:solidFill>
            <a:round/>
            <a:headEnd/>
            <a:tailEnd/>
          </a:ln>
        </p:spPr>
        <p:txBody>
          <a:bodyPr/>
          <a:lstStyle/>
          <a:p>
            <a:endParaRPr lang="es-ES"/>
          </a:p>
        </p:txBody>
      </p:sp>
      <p:sp>
        <p:nvSpPr>
          <p:cNvPr id="5311" name="Line 190"/>
          <p:cNvSpPr>
            <a:spLocks noChangeShapeType="1"/>
          </p:cNvSpPr>
          <p:nvPr/>
        </p:nvSpPr>
        <p:spPr bwMode="auto">
          <a:xfrm>
            <a:off x="2947988" y="1014413"/>
            <a:ext cx="112712" cy="109537"/>
          </a:xfrm>
          <a:prstGeom prst="line">
            <a:avLst/>
          </a:prstGeom>
          <a:noFill/>
          <a:ln w="50800">
            <a:solidFill>
              <a:srgbClr val="FF0000"/>
            </a:solidFill>
            <a:round/>
            <a:headEnd/>
            <a:tailEnd/>
          </a:ln>
        </p:spPr>
        <p:txBody>
          <a:bodyPr/>
          <a:lstStyle/>
          <a:p>
            <a:endParaRPr lang="es-ES"/>
          </a:p>
        </p:txBody>
      </p:sp>
      <p:sp>
        <p:nvSpPr>
          <p:cNvPr id="5312" name="Line 191"/>
          <p:cNvSpPr>
            <a:spLocks noChangeShapeType="1"/>
          </p:cNvSpPr>
          <p:nvPr/>
        </p:nvSpPr>
        <p:spPr bwMode="auto">
          <a:xfrm>
            <a:off x="1619250" y="1962150"/>
            <a:ext cx="4133850" cy="0"/>
          </a:xfrm>
          <a:prstGeom prst="line">
            <a:avLst/>
          </a:prstGeom>
          <a:noFill/>
          <a:ln w="50800">
            <a:solidFill>
              <a:srgbClr val="FF0000"/>
            </a:solidFill>
            <a:round/>
            <a:headEnd/>
            <a:tailEnd/>
          </a:ln>
        </p:spPr>
        <p:txBody>
          <a:bodyPr/>
          <a:lstStyle/>
          <a:p>
            <a:endParaRPr lang="es-ES"/>
          </a:p>
        </p:txBody>
      </p:sp>
      <p:sp>
        <p:nvSpPr>
          <p:cNvPr id="5313" name="Line 192"/>
          <p:cNvSpPr>
            <a:spLocks noChangeShapeType="1"/>
          </p:cNvSpPr>
          <p:nvPr/>
        </p:nvSpPr>
        <p:spPr bwMode="auto">
          <a:xfrm flipV="1">
            <a:off x="1614488" y="1490663"/>
            <a:ext cx="3224212" cy="438150"/>
          </a:xfrm>
          <a:prstGeom prst="line">
            <a:avLst/>
          </a:prstGeom>
          <a:noFill/>
          <a:ln w="50800">
            <a:solidFill>
              <a:srgbClr val="FF0000"/>
            </a:solidFill>
            <a:round/>
            <a:headEnd/>
            <a:tailEnd/>
          </a:ln>
        </p:spPr>
        <p:txBody>
          <a:bodyPr/>
          <a:lstStyle/>
          <a:p>
            <a:endParaRPr lang="es-ES"/>
          </a:p>
        </p:txBody>
      </p:sp>
      <p:sp>
        <p:nvSpPr>
          <p:cNvPr id="5314" name="Line 193"/>
          <p:cNvSpPr>
            <a:spLocks noChangeShapeType="1"/>
          </p:cNvSpPr>
          <p:nvPr/>
        </p:nvSpPr>
        <p:spPr bwMode="auto">
          <a:xfrm>
            <a:off x="1614488" y="1990725"/>
            <a:ext cx="3224212" cy="457200"/>
          </a:xfrm>
          <a:prstGeom prst="line">
            <a:avLst/>
          </a:prstGeom>
          <a:noFill/>
          <a:ln w="50800">
            <a:solidFill>
              <a:srgbClr val="FF0000"/>
            </a:solidFill>
            <a:round/>
            <a:headEnd/>
            <a:tailEnd/>
          </a:ln>
        </p:spPr>
        <p:txBody>
          <a:bodyPr/>
          <a:lstStyle/>
          <a:p>
            <a:endParaRPr lang="es-ES"/>
          </a:p>
        </p:txBody>
      </p:sp>
      <p:sp>
        <p:nvSpPr>
          <p:cNvPr id="5315" name="Line 194"/>
          <p:cNvSpPr>
            <a:spLocks noChangeShapeType="1"/>
          </p:cNvSpPr>
          <p:nvPr/>
        </p:nvSpPr>
        <p:spPr bwMode="auto">
          <a:xfrm>
            <a:off x="1600200" y="2009775"/>
            <a:ext cx="2309813" cy="595313"/>
          </a:xfrm>
          <a:prstGeom prst="line">
            <a:avLst/>
          </a:prstGeom>
          <a:noFill/>
          <a:ln w="50800">
            <a:solidFill>
              <a:srgbClr val="FF0000"/>
            </a:solidFill>
            <a:round/>
            <a:headEnd/>
            <a:tailEnd/>
          </a:ln>
        </p:spPr>
        <p:txBody>
          <a:bodyPr/>
          <a:lstStyle/>
          <a:p>
            <a:endParaRPr lang="es-ES"/>
          </a:p>
        </p:txBody>
      </p:sp>
      <p:sp>
        <p:nvSpPr>
          <p:cNvPr id="5316" name="Line 195"/>
          <p:cNvSpPr>
            <a:spLocks noChangeShapeType="1"/>
          </p:cNvSpPr>
          <p:nvPr/>
        </p:nvSpPr>
        <p:spPr bwMode="auto">
          <a:xfrm>
            <a:off x="1595438" y="2038350"/>
            <a:ext cx="1419225" cy="547688"/>
          </a:xfrm>
          <a:prstGeom prst="line">
            <a:avLst/>
          </a:prstGeom>
          <a:noFill/>
          <a:ln w="50800">
            <a:solidFill>
              <a:srgbClr val="FF0000"/>
            </a:solidFill>
            <a:round/>
            <a:headEnd/>
            <a:tailEnd/>
          </a:ln>
        </p:spPr>
        <p:txBody>
          <a:bodyPr/>
          <a:lstStyle/>
          <a:p>
            <a:endParaRPr lang="es-ES"/>
          </a:p>
        </p:txBody>
      </p:sp>
      <p:sp>
        <p:nvSpPr>
          <p:cNvPr id="5317" name="Line 196"/>
          <p:cNvSpPr>
            <a:spLocks noChangeShapeType="1"/>
          </p:cNvSpPr>
          <p:nvPr/>
        </p:nvSpPr>
        <p:spPr bwMode="auto">
          <a:xfrm>
            <a:off x="1585913" y="2071688"/>
            <a:ext cx="523875" cy="300037"/>
          </a:xfrm>
          <a:prstGeom prst="line">
            <a:avLst/>
          </a:prstGeom>
          <a:noFill/>
          <a:ln w="50800">
            <a:solidFill>
              <a:srgbClr val="FF0000"/>
            </a:solidFill>
            <a:round/>
            <a:headEnd/>
            <a:tailEnd/>
          </a:ln>
        </p:spPr>
        <p:txBody>
          <a:bodyPr/>
          <a:lstStyle/>
          <a:p>
            <a:endParaRPr lang="es-ES"/>
          </a:p>
        </p:txBody>
      </p:sp>
      <p:sp>
        <p:nvSpPr>
          <p:cNvPr id="5318" name="Line 197"/>
          <p:cNvSpPr>
            <a:spLocks noChangeShapeType="1"/>
          </p:cNvSpPr>
          <p:nvPr/>
        </p:nvSpPr>
        <p:spPr bwMode="auto">
          <a:xfrm flipV="1">
            <a:off x="1590675" y="1576388"/>
            <a:ext cx="509588" cy="276225"/>
          </a:xfrm>
          <a:prstGeom prst="line">
            <a:avLst/>
          </a:prstGeom>
          <a:noFill/>
          <a:ln w="50800">
            <a:solidFill>
              <a:srgbClr val="FF0000"/>
            </a:solidFill>
            <a:round/>
            <a:headEnd/>
            <a:tailEnd/>
          </a:ln>
        </p:spPr>
        <p:txBody>
          <a:bodyPr/>
          <a:lstStyle/>
          <a:p>
            <a:endParaRPr lang="es-ES"/>
          </a:p>
        </p:txBody>
      </p:sp>
      <p:sp>
        <p:nvSpPr>
          <p:cNvPr id="5319" name="Line 198"/>
          <p:cNvSpPr>
            <a:spLocks noChangeShapeType="1"/>
          </p:cNvSpPr>
          <p:nvPr/>
        </p:nvSpPr>
        <p:spPr bwMode="auto">
          <a:xfrm flipV="1">
            <a:off x="1609725" y="1347788"/>
            <a:ext cx="1400175" cy="528637"/>
          </a:xfrm>
          <a:prstGeom prst="line">
            <a:avLst/>
          </a:prstGeom>
          <a:noFill/>
          <a:ln w="50800">
            <a:solidFill>
              <a:srgbClr val="FF0000"/>
            </a:solidFill>
            <a:round/>
            <a:headEnd/>
            <a:tailEnd/>
          </a:ln>
        </p:spPr>
        <p:txBody>
          <a:bodyPr/>
          <a:lstStyle/>
          <a:p>
            <a:endParaRPr lang="es-ES"/>
          </a:p>
        </p:txBody>
      </p:sp>
      <p:sp>
        <p:nvSpPr>
          <p:cNvPr id="5320" name="Line 199"/>
          <p:cNvSpPr>
            <a:spLocks noChangeShapeType="1"/>
          </p:cNvSpPr>
          <p:nvPr/>
        </p:nvSpPr>
        <p:spPr bwMode="auto">
          <a:xfrm flipV="1">
            <a:off x="1609725" y="1328738"/>
            <a:ext cx="2305050" cy="571500"/>
          </a:xfrm>
          <a:prstGeom prst="line">
            <a:avLst/>
          </a:prstGeom>
          <a:noFill/>
          <a:ln w="50800">
            <a:solidFill>
              <a:srgbClr val="FF0000"/>
            </a:solidFill>
            <a:round/>
            <a:headEnd/>
            <a:tailEnd/>
          </a:ln>
        </p:spPr>
        <p:txBody>
          <a:bodyPr/>
          <a:lstStyle/>
          <a:p>
            <a:endParaRPr lang="es-ES"/>
          </a:p>
        </p:txBody>
      </p:sp>
      <p:sp>
        <p:nvSpPr>
          <p:cNvPr id="5321" name="Line 200"/>
          <p:cNvSpPr>
            <a:spLocks noChangeShapeType="1"/>
          </p:cNvSpPr>
          <p:nvPr/>
        </p:nvSpPr>
        <p:spPr bwMode="auto">
          <a:xfrm flipV="1">
            <a:off x="1614488" y="1485900"/>
            <a:ext cx="3219450" cy="438150"/>
          </a:xfrm>
          <a:prstGeom prst="line">
            <a:avLst/>
          </a:prstGeom>
          <a:noFill/>
          <a:ln w="50800">
            <a:solidFill>
              <a:srgbClr val="FF0000"/>
            </a:solidFill>
            <a:round/>
            <a:headEnd/>
            <a:tailEnd/>
          </a:ln>
        </p:spPr>
        <p:txBody>
          <a:bodyPr/>
          <a:lstStyle/>
          <a:p>
            <a:endParaRPr lang="es-ES"/>
          </a:p>
        </p:txBody>
      </p:sp>
      <p:sp>
        <p:nvSpPr>
          <p:cNvPr id="5322" name="Line 201"/>
          <p:cNvSpPr>
            <a:spLocks noChangeShapeType="1"/>
          </p:cNvSpPr>
          <p:nvPr/>
        </p:nvSpPr>
        <p:spPr bwMode="auto">
          <a:xfrm>
            <a:off x="2295525" y="1690688"/>
            <a:ext cx="0" cy="566737"/>
          </a:xfrm>
          <a:prstGeom prst="line">
            <a:avLst/>
          </a:prstGeom>
          <a:noFill/>
          <a:ln w="50800">
            <a:solidFill>
              <a:srgbClr val="FF0000"/>
            </a:solidFill>
            <a:round/>
            <a:headEnd/>
            <a:tailEnd/>
          </a:ln>
        </p:spPr>
        <p:txBody>
          <a:bodyPr/>
          <a:lstStyle/>
          <a:p>
            <a:endParaRPr lang="es-ES"/>
          </a:p>
        </p:txBody>
      </p:sp>
      <p:sp>
        <p:nvSpPr>
          <p:cNvPr id="5323" name="Line 202"/>
          <p:cNvSpPr>
            <a:spLocks noChangeShapeType="1"/>
          </p:cNvSpPr>
          <p:nvPr/>
        </p:nvSpPr>
        <p:spPr bwMode="auto">
          <a:xfrm>
            <a:off x="2433638" y="1638300"/>
            <a:ext cx="652462" cy="847725"/>
          </a:xfrm>
          <a:prstGeom prst="line">
            <a:avLst/>
          </a:prstGeom>
          <a:noFill/>
          <a:ln w="50800">
            <a:solidFill>
              <a:srgbClr val="FF0000"/>
            </a:solidFill>
            <a:round/>
            <a:headEnd/>
            <a:tailEnd/>
          </a:ln>
        </p:spPr>
        <p:txBody>
          <a:bodyPr/>
          <a:lstStyle/>
          <a:p>
            <a:endParaRPr lang="es-ES"/>
          </a:p>
        </p:txBody>
      </p:sp>
      <p:sp>
        <p:nvSpPr>
          <p:cNvPr id="5324" name="Line 203"/>
          <p:cNvSpPr>
            <a:spLocks noChangeShapeType="1"/>
          </p:cNvSpPr>
          <p:nvPr/>
        </p:nvSpPr>
        <p:spPr bwMode="auto">
          <a:xfrm>
            <a:off x="2486025" y="1581150"/>
            <a:ext cx="1466850" cy="962025"/>
          </a:xfrm>
          <a:prstGeom prst="line">
            <a:avLst/>
          </a:prstGeom>
          <a:noFill/>
          <a:ln w="50800">
            <a:solidFill>
              <a:srgbClr val="FF0000"/>
            </a:solidFill>
            <a:round/>
            <a:headEnd/>
            <a:tailEnd/>
          </a:ln>
        </p:spPr>
        <p:txBody>
          <a:bodyPr/>
          <a:lstStyle/>
          <a:p>
            <a:endParaRPr lang="es-ES"/>
          </a:p>
        </p:txBody>
      </p:sp>
      <p:sp>
        <p:nvSpPr>
          <p:cNvPr id="5325" name="Line 204"/>
          <p:cNvSpPr>
            <a:spLocks noChangeShapeType="1"/>
          </p:cNvSpPr>
          <p:nvPr/>
        </p:nvSpPr>
        <p:spPr bwMode="auto">
          <a:xfrm>
            <a:off x="2509838" y="1538288"/>
            <a:ext cx="2338387" cy="862012"/>
          </a:xfrm>
          <a:prstGeom prst="line">
            <a:avLst/>
          </a:prstGeom>
          <a:noFill/>
          <a:ln w="50800">
            <a:solidFill>
              <a:srgbClr val="FF0000"/>
            </a:solidFill>
            <a:round/>
            <a:headEnd/>
            <a:tailEnd/>
          </a:ln>
        </p:spPr>
        <p:txBody>
          <a:bodyPr/>
          <a:lstStyle/>
          <a:p>
            <a:endParaRPr lang="es-ES"/>
          </a:p>
        </p:txBody>
      </p:sp>
      <p:sp>
        <p:nvSpPr>
          <p:cNvPr id="5326" name="Line 205"/>
          <p:cNvSpPr>
            <a:spLocks noChangeShapeType="1"/>
          </p:cNvSpPr>
          <p:nvPr/>
        </p:nvSpPr>
        <p:spPr bwMode="auto">
          <a:xfrm>
            <a:off x="2517775" y="1498600"/>
            <a:ext cx="3238500" cy="431800"/>
          </a:xfrm>
          <a:prstGeom prst="line">
            <a:avLst/>
          </a:prstGeom>
          <a:noFill/>
          <a:ln w="50800">
            <a:solidFill>
              <a:srgbClr val="FF0000"/>
            </a:solidFill>
            <a:round/>
            <a:headEnd/>
            <a:tailEnd/>
          </a:ln>
        </p:spPr>
        <p:txBody>
          <a:bodyPr/>
          <a:lstStyle/>
          <a:p>
            <a:endParaRPr lang="es-ES"/>
          </a:p>
        </p:txBody>
      </p:sp>
      <p:sp>
        <p:nvSpPr>
          <p:cNvPr id="5327" name="Line 206"/>
          <p:cNvSpPr>
            <a:spLocks noChangeShapeType="1"/>
          </p:cNvSpPr>
          <p:nvPr/>
        </p:nvSpPr>
        <p:spPr bwMode="auto">
          <a:xfrm>
            <a:off x="2517775" y="1470025"/>
            <a:ext cx="2324100" cy="0"/>
          </a:xfrm>
          <a:prstGeom prst="line">
            <a:avLst/>
          </a:prstGeom>
          <a:noFill/>
          <a:ln w="50800">
            <a:solidFill>
              <a:srgbClr val="FF0000"/>
            </a:solidFill>
            <a:round/>
            <a:headEnd/>
            <a:tailEnd/>
          </a:ln>
        </p:spPr>
        <p:txBody>
          <a:bodyPr/>
          <a:lstStyle/>
          <a:p>
            <a:endParaRPr lang="es-ES"/>
          </a:p>
        </p:txBody>
      </p:sp>
      <p:sp>
        <p:nvSpPr>
          <p:cNvPr id="5328" name="Line 207"/>
          <p:cNvSpPr>
            <a:spLocks noChangeShapeType="1"/>
          </p:cNvSpPr>
          <p:nvPr/>
        </p:nvSpPr>
        <p:spPr bwMode="auto">
          <a:xfrm flipV="1">
            <a:off x="2517775" y="1298575"/>
            <a:ext cx="1397000" cy="146050"/>
          </a:xfrm>
          <a:prstGeom prst="line">
            <a:avLst/>
          </a:prstGeom>
          <a:noFill/>
          <a:ln w="50800">
            <a:solidFill>
              <a:srgbClr val="FF0000"/>
            </a:solidFill>
            <a:round/>
            <a:headEnd/>
            <a:tailEnd/>
          </a:ln>
        </p:spPr>
        <p:txBody>
          <a:bodyPr/>
          <a:lstStyle/>
          <a:p>
            <a:endParaRPr lang="es-ES"/>
          </a:p>
        </p:txBody>
      </p:sp>
      <p:sp>
        <p:nvSpPr>
          <p:cNvPr id="5329" name="Line 208"/>
          <p:cNvSpPr>
            <a:spLocks noChangeShapeType="1"/>
          </p:cNvSpPr>
          <p:nvPr/>
        </p:nvSpPr>
        <p:spPr bwMode="auto">
          <a:xfrm flipV="1">
            <a:off x="2520950" y="1320800"/>
            <a:ext cx="479425" cy="101600"/>
          </a:xfrm>
          <a:prstGeom prst="line">
            <a:avLst/>
          </a:prstGeom>
          <a:noFill/>
          <a:ln w="50800">
            <a:solidFill>
              <a:srgbClr val="FF0000"/>
            </a:solidFill>
            <a:round/>
            <a:headEnd/>
            <a:tailEnd/>
          </a:ln>
        </p:spPr>
        <p:txBody>
          <a:bodyPr/>
          <a:lstStyle/>
          <a:p>
            <a:endParaRPr lang="es-ES"/>
          </a:p>
        </p:txBody>
      </p:sp>
      <p:sp>
        <p:nvSpPr>
          <p:cNvPr id="5330" name="Line 209"/>
          <p:cNvSpPr>
            <a:spLocks noChangeShapeType="1"/>
          </p:cNvSpPr>
          <p:nvPr/>
        </p:nvSpPr>
        <p:spPr bwMode="auto">
          <a:xfrm>
            <a:off x="2520950" y="2527300"/>
            <a:ext cx="482600" cy="92075"/>
          </a:xfrm>
          <a:prstGeom prst="line">
            <a:avLst/>
          </a:prstGeom>
          <a:noFill/>
          <a:ln w="50800">
            <a:solidFill>
              <a:srgbClr val="FF0000"/>
            </a:solidFill>
            <a:round/>
            <a:headEnd/>
            <a:tailEnd/>
          </a:ln>
        </p:spPr>
        <p:txBody>
          <a:bodyPr/>
          <a:lstStyle/>
          <a:p>
            <a:endParaRPr lang="es-ES"/>
          </a:p>
        </p:txBody>
      </p:sp>
      <p:sp>
        <p:nvSpPr>
          <p:cNvPr id="5331" name="Line 210"/>
          <p:cNvSpPr>
            <a:spLocks noChangeShapeType="1"/>
          </p:cNvSpPr>
          <p:nvPr/>
        </p:nvSpPr>
        <p:spPr bwMode="auto">
          <a:xfrm flipV="1">
            <a:off x="2527300" y="1990725"/>
            <a:ext cx="3228975" cy="454025"/>
          </a:xfrm>
          <a:prstGeom prst="line">
            <a:avLst/>
          </a:prstGeom>
          <a:noFill/>
          <a:ln w="50800">
            <a:solidFill>
              <a:srgbClr val="FF0000"/>
            </a:solidFill>
            <a:round/>
            <a:headEnd/>
            <a:tailEnd/>
          </a:ln>
        </p:spPr>
        <p:txBody>
          <a:bodyPr/>
          <a:lstStyle/>
          <a:p>
            <a:endParaRPr lang="es-ES"/>
          </a:p>
        </p:txBody>
      </p:sp>
      <p:sp>
        <p:nvSpPr>
          <p:cNvPr id="5332" name="Line 211"/>
          <p:cNvSpPr>
            <a:spLocks noChangeShapeType="1"/>
          </p:cNvSpPr>
          <p:nvPr/>
        </p:nvSpPr>
        <p:spPr bwMode="auto">
          <a:xfrm flipV="1">
            <a:off x="2517775" y="1533525"/>
            <a:ext cx="2330450" cy="866775"/>
          </a:xfrm>
          <a:prstGeom prst="line">
            <a:avLst/>
          </a:prstGeom>
          <a:noFill/>
          <a:ln w="50800">
            <a:solidFill>
              <a:srgbClr val="FF0000"/>
            </a:solidFill>
            <a:round/>
            <a:headEnd/>
            <a:tailEnd/>
          </a:ln>
        </p:spPr>
        <p:txBody>
          <a:bodyPr/>
          <a:lstStyle/>
          <a:p>
            <a:endParaRPr lang="es-ES"/>
          </a:p>
        </p:txBody>
      </p:sp>
      <p:sp>
        <p:nvSpPr>
          <p:cNvPr id="5333" name="Line 212"/>
          <p:cNvSpPr>
            <a:spLocks noChangeShapeType="1"/>
          </p:cNvSpPr>
          <p:nvPr/>
        </p:nvSpPr>
        <p:spPr bwMode="auto">
          <a:xfrm flipV="1">
            <a:off x="2495550" y="1400175"/>
            <a:ext cx="1460500" cy="955675"/>
          </a:xfrm>
          <a:prstGeom prst="line">
            <a:avLst/>
          </a:prstGeom>
          <a:noFill/>
          <a:ln w="50800">
            <a:solidFill>
              <a:srgbClr val="FF0000"/>
            </a:solidFill>
            <a:round/>
            <a:headEnd/>
            <a:tailEnd/>
          </a:ln>
        </p:spPr>
        <p:txBody>
          <a:bodyPr/>
          <a:lstStyle/>
          <a:p>
            <a:endParaRPr lang="es-ES"/>
          </a:p>
        </p:txBody>
      </p:sp>
      <p:sp>
        <p:nvSpPr>
          <p:cNvPr id="5334" name="Line 213"/>
          <p:cNvSpPr>
            <a:spLocks noChangeShapeType="1"/>
          </p:cNvSpPr>
          <p:nvPr/>
        </p:nvSpPr>
        <p:spPr bwMode="auto">
          <a:xfrm flipV="1">
            <a:off x="2444750" y="1454150"/>
            <a:ext cx="635000" cy="847725"/>
          </a:xfrm>
          <a:prstGeom prst="line">
            <a:avLst/>
          </a:prstGeom>
          <a:noFill/>
          <a:ln w="50800">
            <a:solidFill>
              <a:srgbClr val="FF0000"/>
            </a:solidFill>
            <a:round/>
            <a:headEnd/>
            <a:tailEnd/>
          </a:ln>
        </p:spPr>
        <p:txBody>
          <a:bodyPr/>
          <a:lstStyle/>
          <a:p>
            <a:endParaRPr lang="es-ES"/>
          </a:p>
        </p:txBody>
      </p:sp>
      <p:sp>
        <p:nvSpPr>
          <p:cNvPr id="5335" name="Line 214"/>
          <p:cNvSpPr>
            <a:spLocks noChangeShapeType="1"/>
          </p:cNvSpPr>
          <p:nvPr/>
        </p:nvSpPr>
        <p:spPr bwMode="auto">
          <a:xfrm>
            <a:off x="2536825" y="2482850"/>
            <a:ext cx="1377950" cy="152400"/>
          </a:xfrm>
          <a:prstGeom prst="line">
            <a:avLst/>
          </a:prstGeom>
          <a:noFill/>
          <a:ln w="50800">
            <a:solidFill>
              <a:srgbClr val="FF0000"/>
            </a:solidFill>
            <a:round/>
            <a:headEnd/>
            <a:tailEnd/>
          </a:ln>
        </p:spPr>
        <p:txBody>
          <a:bodyPr/>
          <a:lstStyle/>
          <a:p>
            <a:endParaRPr lang="es-ES"/>
          </a:p>
        </p:txBody>
      </p:sp>
      <p:sp>
        <p:nvSpPr>
          <p:cNvPr id="5336" name="Line 215"/>
          <p:cNvSpPr>
            <a:spLocks noChangeShapeType="1"/>
          </p:cNvSpPr>
          <p:nvPr/>
        </p:nvSpPr>
        <p:spPr bwMode="auto">
          <a:xfrm>
            <a:off x="2530475" y="2454275"/>
            <a:ext cx="2305050" cy="0"/>
          </a:xfrm>
          <a:prstGeom prst="line">
            <a:avLst/>
          </a:prstGeom>
          <a:noFill/>
          <a:ln w="50800">
            <a:solidFill>
              <a:srgbClr val="FF0000"/>
            </a:solidFill>
            <a:round/>
            <a:headEnd/>
            <a:tailEnd/>
          </a:ln>
        </p:spPr>
        <p:txBody>
          <a:bodyPr/>
          <a:lstStyle/>
          <a:p>
            <a:endParaRPr lang="es-ES"/>
          </a:p>
        </p:txBody>
      </p:sp>
      <p:sp>
        <p:nvSpPr>
          <p:cNvPr id="5337" name="Oval 216"/>
          <p:cNvSpPr>
            <a:spLocks noChangeArrowheads="1"/>
          </p:cNvSpPr>
          <p:nvPr/>
        </p:nvSpPr>
        <p:spPr bwMode="auto">
          <a:xfrm>
            <a:off x="2079625" y="225425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338" name="Oval 217"/>
          <p:cNvSpPr>
            <a:spLocks noChangeArrowheads="1"/>
          </p:cNvSpPr>
          <p:nvPr/>
        </p:nvSpPr>
        <p:spPr bwMode="auto">
          <a:xfrm>
            <a:off x="2068513" y="1238250"/>
            <a:ext cx="449262"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339" name="Oval 218"/>
          <p:cNvSpPr>
            <a:spLocks noChangeArrowheads="1"/>
          </p:cNvSpPr>
          <p:nvPr/>
        </p:nvSpPr>
        <p:spPr bwMode="auto">
          <a:xfrm>
            <a:off x="2994025" y="105410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340" name="Oval 219"/>
          <p:cNvSpPr>
            <a:spLocks noChangeArrowheads="1"/>
          </p:cNvSpPr>
          <p:nvPr/>
        </p:nvSpPr>
        <p:spPr bwMode="auto">
          <a:xfrm>
            <a:off x="2994025" y="244475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341" name="Line 220"/>
          <p:cNvSpPr>
            <a:spLocks noChangeShapeType="1"/>
          </p:cNvSpPr>
          <p:nvPr/>
        </p:nvSpPr>
        <p:spPr bwMode="auto">
          <a:xfrm>
            <a:off x="3213100" y="1504950"/>
            <a:ext cx="0" cy="949325"/>
          </a:xfrm>
          <a:prstGeom prst="line">
            <a:avLst/>
          </a:prstGeom>
          <a:noFill/>
          <a:ln w="50800">
            <a:solidFill>
              <a:srgbClr val="FF0000"/>
            </a:solidFill>
            <a:round/>
            <a:headEnd/>
            <a:tailEnd/>
          </a:ln>
        </p:spPr>
        <p:txBody>
          <a:bodyPr/>
          <a:lstStyle/>
          <a:p>
            <a:endParaRPr lang="es-ES"/>
          </a:p>
        </p:txBody>
      </p:sp>
      <p:sp>
        <p:nvSpPr>
          <p:cNvPr id="5342" name="Line 221"/>
          <p:cNvSpPr>
            <a:spLocks noChangeShapeType="1"/>
          </p:cNvSpPr>
          <p:nvPr/>
        </p:nvSpPr>
        <p:spPr bwMode="auto">
          <a:xfrm>
            <a:off x="4143375" y="1501775"/>
            <a:ext cx="6350" cy="942975"/>
          </a:xfrm>
          <a:prstGeom prst="line">
            <a:avLst/>
          </a:prstGeom>
          <a:noFill/>
          <a:ln w="50800">
            <a:solidFill>
              <a:srgbClr val="FF0000"/>
            </a:solidFill>
            <a:round/>
            <a:headEnd/>
            <a:tailEnd/>
          </a:ln>
        </p:spPr>
        <p:txBody>
          <a:bodyPr/>
          <a:lstStyle/>
          <a:p>
            <a:endParaRPr lang="es-ES"/>
          </a:p>
        </p:txBody>
      </p:sp>
      <p:sp>
        <p:nvSpPr>
          <p:cNvPr id="5343" name="Line 222"/>
          <p:cNvSpPr>
            <a:spLocks noChangeShapeType="1"/>
          </p:cNvSpPr>
          <p:nvPr/>
        </p:nvSpPr>
        <p:spPr bwMode="auto">
          <a:xfrm>
            <a:off x="5041900" y="1682750"/>
            <a:ext cx="0" cy="574675"/>
          </a:xfrm>
          <a:prstGeom prst="line">
            <a:avLst/>
          </a:prstGeom>
          <a:noFill/>
          <a:ln w="50800">
            <a:solidFill>
              <a:srgbClr val="FF0000"/>
            </a:solidFill>
            <a:round/>
            <a:headEnd/>
            <a:tailEnd/>
          </a:ln>
        </p:spPr>
        <p:txBody>
          <a:bodyPr/>
          <a:lstStyle/>
          <a:p>
            <a:endParaRPr lang="es-ES"/>
          </a:p>
        </p:txBody>
      </p:sp>
      <p:sp>
        <p:nvSpPr>
          <p:cNvPr id="5344" name="Line 223"/>
          <p:cNvSpPr>
            <a:spLocks noChangeShapeType="1"/>
          </p:cNvSpPr>
          <p:nvPr/>
        </p:nvSpPr>
        <p:spPr bwMode="auto">
          <a:xfrm>
            <a:off x="3336925" y="1470025"/>
            <a:ext cx="692150" cy="1012825"/>
          </a:xfrm>
          <a:prstGeom prst="line">
            <a:avLst/>
          </a:prstGeom>
          <a:noFill/>
          <a:ln w="50800">
            <a:solidFill>
              <a:srgbClr val="FF0000"/>
            </a:solidFill>
            <a:round/>
            <a:headEnd/>
            <a:tailEnd/>
          </a:ln>
        </p:spPr>
        <p:txBody>
          <a:bodyPr/>
          <a:lstStyle/>
          <a:p>
            <a:endParaRPr lang="es-ES"/>
          </a:p>
        </p:txBody>
      </p:sp>
      <p:sp>
        <p:nvSpPr>
          <p:cNvPr id="5345" name="Line 224"/>
          <p:cNvSpPr>
            <a:spLocks noChangeShapeType="1"/>
          </p:cNvSpPr>
          <p:nvPr/>
        </p:nvSpPr>
        <p:spPr bwMode="auto">
          <a:xfrm>
            <a:off x="3406775" y="1403350"/>
            <a:ext cx="1463675" cy="949325"/>
          </a:xfrm>
          <a:prstGeom prst="line">
            <a:avLst/>
          </a:prstGeom>
          <a:noFill/>
          <a:ln w="50800">
            <a:solidFill>
              <a:srgbClr val="FF0000"/>
            </a:solidFill>
            <a:round/>
            <a:headEnd/>
            <a:tailEnd/>
          </a:ln>
        </p:spPr>
        <p:txBody>
          <a:bodyPr/>
          <a:lstStyle/>
          <a:p>
            <a:endParaRPr lang="es-ES"/>
          </a:p>
        </p:txBody>
      </p:sp>
      <p:sp>
        <p:nvSpPr>
          <p:cNvPr id="5346" name="Line 225"/>
          <p:cNvSpPr>
            <a:spLocks noChangeShapeType="1"/>
          </p:cNvSpPr>
          <p:nvPr/>
        </p:nvSpPr>
        <p:spPr bwMode="auto">
          <a:xfrm>
            <a:off x="3435350" y="1333500"/>
            <a:ext cx="2324100" cy="574675"/>
          </a:xfrm>
          <a:prstGeom prst="line">
            <a:avLst/>
          </a:prstGeom>
          <a:noFill/>
          <a:ln w="50800">
            <a:solidFill>
              <a:srgbClr val="FF0000"/>
            </a:solidFill>
            <a:round/>
            <a:headEnd/>
            <a:tailEnd/>
          </a:ln>
        </p:spPr>
        <p:txBody>
          <a:bodyPr/>
          <a:lstStyle/>
          <a:p>
            <a:endParaRPr lang="es-ES"/>
          </a:p>
        </p:txBody>
      </p:sp>
      <p:sp>
        <p:nvSpPr>
          <p:cNvPr id="5347" name="Line 226"/>
          <p:cNvSpPr>
            <a:spLocks noChangeShapeType="1"/>
          </p:cNvSpPr>
          <p:nvPr/>
        </p:nvSpPr>
        <p:spPr bwMode="auto">
          <a:xfrm>
            <a:off x="3444875" y="1301750"/>
            <a:ext cx="1393825" cy="146050"/>
          </a:xfrm>
          <a:prstGeom prst="line">
            <a:avLst/>
          </a:prstGeom>
          <a:noFill/>
          <a:ln w="50800">
            <a:solidFill>
              <a:srgbClr val="FF0000"/>
            </a:solidFill>
            <a:round/>
            <a:headEnd/>
            <a:tailEnd/>
          </a:ln>
        </p:spPr>
        <p:txBody>
          <a:bodyPr/>
          <a:lstStyle/>
          <a:p>
            <a:endParaRPr lang="es-ES"/>
          </a:p>
        </p:txBody>
      </p:sp>
      <p:sp>
        <p:nvSpPr>
          <p:cNvPr id="5348" name="Line 227"/>
          <p:cNvSpPr>
            <a:spLocks noChangeShapeType="1"/>
          </p:cNvSpPr>
          <p:nvPr/>
        </p:nvSpPr>
        <p:spPr bwMode="auto">
          <a:xfrm>
            <a:off x="3451225" y="1276350"/>
            <a:ext cx="463550" cy="0"/>
          </a:xfrm>
          <a:prstGeom prst="line">
            <a:avLst/>
          </a:prstGeom>
          <a:noFill/>
          <a:ln w="50800">
            <a:solidFill>
              <a:srgbClr val="FF0000"/>
            </a:solidFill>
            <a:round/>
            <a:headEnd/>
            <a:tailEnd/>
          </a:ln>
        </p:spPr>
        <p:txBody>
          <a:bodyPr/>
          <a:lstStyle/>
          <a:p>
            <a:endParaRPr lang="es-ES"/>
          </a:p>
        </p:txBody>
      </p:sp>
      <p:sp>
        <p:nvSpPr>
          <p:cNvPr id="5349" name="Line 228"/>
          <p:cNvSpPr>
            <a:spLocks noChangeShapeType="1"/>
          </p:cNvSpPr>
          <p:nvPr/>
        </p:nvSpPr>
        <p:spPr bwMode="auto">
          <a:xfrm flipV="1">
            <a:off x="3349625" y="1463675"/>
            <a:ext cx="669925" cy="1019175"/>
          </a:xfrm>
          <a:prstGeom prst="line">
            <a:avLst/>
          </a:prstGeom>
          <a:noFill/>
          <a:ln w="50800">
            <a:solidFill>
              <a:srgbClr val="FF0000"/>
            </a:solidFill>
            <a:round/>
            <a:headEnd/>
            <a:tailEnd/>
          </a:ln>
        </p:spPr>
        <p:txBody>
          <a:bodyPr/>
          <a:lstStyle/>
          <a:p>
            <a:endParaRPr lang="es-ES"/>
          </a:p>
        </p:txBody>
      </p:sp>
      <p:sp>
        <p:nvSpPr>
          <p:cNvPr id="5350" name="Line 229"/>
          <p:cNvSpPr>
            <a:spLocks noChangeShapeType="1"/>
          </p:cNvSpPr>
          <p:nvPr/>
        </p:nvSpPr>
        <p:spPr bwMode="auto">
          <a:xfrm flipV="1">
            <a:off x="3403600" y="1584325"/>
            <a:ext cx="1470025" cy="958850"/>
          </a:xfrm>
          <a:prstGeom prst="line">
            <a:avLst/>
          </a:prstGeom>
          <a:noFill/>
          <a:ln w="50800">
            <a:solidFill>
              <a:srgbClr val="FF0000"/>
            </a:solidFill>
            <a:round/>
            <a:headEnd/>
            <a:tailEnd/>
          </a:ln>
        </p:spPr>
        <p:txBody>
          <a:bodyPr/>
          <a:lstStyle/>
          <a:p>
            <a:endParaRPr lang="es-ES"/>
          </a:p>
        </p:txBody>
      </p:sp>
      <p:sp>
        <p:nvSpPr>
          <p:cNvPr id="5351" name="Line 230"/>
          <p:cNvSpPr>
            <a:spLocks noChangeShapeType="1"/>
          </p:cNvSpPr>
          <p:nvPr/>
        </p:nvSpPr>
        <p:spPr bwMode="auto">
          <a:xfrm flipV="1">
            <a:off x="3435350" y="2016125"/>
            <a:ext cx="2327275" cy="596900"/>
          </a:xfrm>
          <a:prstGeom prst="line">
            <a:avLst/>
          </a:prstGeom>
          <a:noFill/>
          <a:ln w="50800">
            <a:solidFill>
              <a:srgbClr val="FF0000"/>
            </a:solidFill>
            <a:round/>
            <a:headEnd/>
            <a:tailEnd/>
          </a:ln>
        </p:spPr>
        <p:txBody>
          <a:bodyPr/>
          <a:lstStyle/>
          <a:p>
            <a:endParaRPr lang="es-ES"/>
          </a:p>
        </p:txBody>
      </p:sp>
      <p:sp>
        <p:nvSpPr>
          <p:cNvPr id="5352" name="Line 231"/>
          <p:cNvSpPr>
            <a:spLocks noChangeShapeType="1"/>
          </p:cNvSpPr>
          <p:nvPr/>
        </p:nvSpPr>
        <p:spPr bwMode="auto">
          <a:xfrm flipV="1">
            <a:off x="3444875" y="2486025"/>
            <a:ext cx="1387475" cy="161925"/>
          </a:xfrm>
          <a:prstGeom prst="line">
            <a:avLst/>
          </a:prstGeom>
          <a:noFill/>
          <a:ln w="50800">
            <a:solidFill>
              <a:srgbClr val="FF0000"/>
            </a:solidFill>
            <a:round/>
            <a:headEnd/>
            <a:tailEnd/>
          </a:ln>
        </p:spPr>
        <p:txBody>
          <a:bodyPr/>
          <a:lstStyle/>
          <a:p>
            <a:endParaRPr lang="es-ES"/>
          </a:p>
        </p:txBody>
      </p:sp>
      <p:sp>
        <p:nvSpPr>
          <p:cNvPr id="5353" name="Line 232"/>
          <p:cNvSpPr>
            <a:spLocks noChangeShapeType="1"/>
          </p:cNvSpPr>
          <p:nvPr/>
        </p:nvSpPr>
        <p:spPr bwMode="auto">
          <a:xfrm>
            <a:off x="3444875" y="2676525"/>
            <a:ext cx="473075" cy="0"/>
          </a:xfrm>
          <a:prstGeom prst="line">
            <a:avLst/>
          </a:prstGeom>
          <a:noFill/>
          <a:ln w="50800">
            <a:solidFill>
              <a:srgbClr val="FF0000"/>
            </a:solidFill>
            <a:round/>
            <a:headEnd/>
            <a:tailEnd/>
          </a:ln>
        </p:spPr>
        <p:txBody>
          <a:bodyPr/>
          <a:lstStyle/>
          <a:p>
            <a:endParaRPr lang="es-ES"/>
          </a:p>
        </p:txBody>
      </p:sp>
      <p:sp>
        <p:nvSpPr>
          <p:cNvPr id="5354" name="Line 233"/>
          <p:cNvSpPr>
            <a:spLocks noChangeShapeType="1"/>
          </p:cNvSpPr>
          <p:nvPr/>
        </p:nvSpPr>
        <p:spPr bwMode="auto">
          <a:xfrm flipV="1">
            <a:off x="4352925" y="2527300"/>
            <a:ext cx="482600" cy="101600"/>
          </a:xfrm>
          <a:prstGeom prst="line">
            <a:avLst/>
          </a:prstGeom>
          <a:noFill/>
          <a:ln w="50800">
            <a:solidFill>
              <a:srgbClr val="FF0000"/>
            </a:solidFill>
            <a:round/>
            <a:headEnd/>
            <a:tailEnd/>
          </a:ln>
        </p:spPr>
        <p:txBody>
          <a:bodyPr/>
          <a:lstStyle/>
          <a:p>
            <a:endParaRPr lang="es-ES"/>
          </a:p>
        </p:txBody>
      </p:sp>
      <p:sp>
        <p:nvSpPr>
          <p:cNvPr id="5355" name="Line 234"/>
          <p:cNvSpPr>
            <a:spLocks noChangeShapeType="1"/>
          </p:cNvSpPr>
          <p:nvPr/>
        </p:nvSpPr>
        <p:spPr bwMode="auto">
          <a:xfrm flipV="1">
            <a:off x="4340225" y="2038350"/>
            <a:ext cx="1428750" cy="552450"/>
          </a:xfrm>
          <a:prstGeom prst="line">
            <a:avLst/>
          </a:prstGeom>
          <a:noFill/>
          <a:ln w="50800">
            <a:solidFill>
              <a:srgbClr val="FF0000"/>
            </a:solidFill>
            <a:round/>
            <a:headEnd/>
            <a:tailEnd/>
          </a:ln>
        </p:spPr>
        <p:txBody>
          <a:bodyPr/>
          <a:lstStyle/>
          <a:p>
            <a:endParaRPr lang="es-ES"/>
          </a:p>
        </p:txBody>
      </p:sp>
      <p:sp>
        <p:nvSpPr>
          <p:cNvPr id="5356" name="Line 235"/>
          <p:cNvSpPr>
            <a:spLocks noChangeShapeType="1"/>
          </p:cNvSpPr>
          <p:nvPr/>
        </p:nvSpPr>
        <p:spPr bwMode="auto">
          <a:xfrm flipV="1">
            <a:off x="4270375" y="1641475"/>
            <a:ext cx="647700" cy="844550"/>
          </a:xfrm>
          <a:prstGeom prst="line">
            <a:avLst/>
          </a:prstGeom>
          <a:noFill/>
          <a:ln w="50800">
            <a:solidFill>
              <a:srgbClr val="FF0000"/>
            </a:solidFill>
            <a:round/>
            <a:headEnd/>
            <a:tailEnd/>
          </a:ln>
        </p:spPr>
        <p:txBody>
          <a:bodyPr/>
          <a:lstStyle/>
          <a:p>
            <a:endParaRPr lang="es-ES"/>
          </a:p>
        </p:txBody>
      </p:sp>
      <p:sp>
        <p:nvSpPr>
          <p:cNvPr id="5357" name="Line 236"/>
          <p:cNvSpPr>
            <a:spLocks noChangeShapeType="1"/>
          </p:cNvSpPr>
          <p:nvPr/>
        </p:nvSpPr>
        <p:spPr bwMode="auto">
          <a:xfrm>
            <a:off x="4279900" y="1454150"/>
            <a:ext cx="635000" cy="854075"/>
          </a:xfrm>
          <a:prstGeom prst="line">
            <a:avLst/>
          </a:prstGeom>
          <a:noFill/>
          <a:ln w="50800">
            <a:solidFill>
              <a:srgbClr val="FF0000"/>
            </a:solidFill>
            <a:round/>
            <a:headEnd/>
            <a:tailEnd/>
          </a:ln>
        </p:spPr>
        <p:txBody>
          <a:bodyPr/>
          <a:lstStyle/>
          <a:p>
            <a:endParaRPr lang="es-ES"/>
          </a:p>
        </p:txBody>
      </p:sp>
      <p:sp>
        <p:nvSpPr>
          <p:cNvPr id="5358" name="Line 237"/>
          <p:cNvSpPr>
            <a:spLocks noChangeShapeType="1"/>
          </p:cNvSpPr>
          <p:nvPr/>
        </p:nvSpPr>
        <p:spPr bwMode="auto">
          <a:xfrm>
            <a:off x="4349750" y="1362075"/>
            <a:ext cx="1416050" cy="523875"/>
          </a:xfrm>
          <a:prstGeom prst="line">
            <a:avLst/>
          </a:prstGeom>
          <a:noFill/>
          <a:ln w="50800">
            <a:solidFill>
              <a:srgbClr val="FF0000"/>
            </a:solidFill>
            <a:round/>
            <a:headEnd/>
            <a:tailEnd/>
          </a:ln>
        </p:spPr>
        <p:txBody>
          <a:bodyPr/>
          <a:lstStyle/>
          <a:p>
            <a:endParaRPr lang="es-ES"/>
          </a:p>
        </p:txBody>
      </p:sp>
      <p:sp>
        <p:nvSpPr>
          <p:cNvPr id="5359" name="Line 238"/>
          <p:cNvSpPr>
            <a:spLocks noChangeShapeType="1"/>
          </p:cNvSpPr>
          <p:nvPr/>
        </p:nvSpPr>
        <p:spPr bwMode="auto">
          <a:xfrm>
            <a:off x="4352925" y="1323975"/>
            <a:ext cx="485775" cy="101600"/>
          </a:xfrm>
          <a:prstGeom prst="line">
            <a:avLst/>
          </a:prstGeom>
          <a:noFill/>
          <a:ln w="50800">
            <a:solidFill>
              <a:srgbClr val="FF0000"/>
            </a:solidFill>
            <a:round/>
            <a:headEnd/>
            <a:tailEnd/>
          </a:ln>
        </p:spPr>
        <p:txBody>
          <a:bodyPr/>
          <a:lstStyle/>
          <a:p>
            <a:endParaRPr lang="es-ES"/>
          </a:p>
        </p:txBody>
      </p:sp>
      <p:sp>
        <p:nvSpPr>
          <p:cNvPr id="5360" name="Line 239"/>
          <p:cNvSpPr>
            <a:spLocks noChangeShapeType="1"/>
          </p:cNvSpPr>
          <p:nvPr/>
        </p:nvSpPr>
        <p:spPr bwMode="auto">
          <a:xfrm>
            <a:off x="5251450" y="1574800"/>
            <a:ext cx="520700" cy="279400"/>
          </a:xfrm>
          <a:prstGeom prst="line">
            <a:avLst/>
          </a:prstGeom>
          <a:noFill/>
          <a:ln w="50800">
            <a:solidFill>
              <a:srgbClr val="FF0000"/>
            </a:solidFill>
            <a:round/>
            <a:headEnd/>
            <a:tailEnd/>
          </a:ln>
        </p:spPr>
        <p:txBody>
          <a:bodyPr/>
          <a:lstStyle/>
          <a:p>
            <a:endParaRPr lang="es-ES"/>
          </a:p>
        </p:txBody>
      </p:sp>
      <p:sp>
        <p:nvSpPr>
          <p:cNvPr id="5361" name="Line 240"/>
          <p:cNvSpPr>
            <a:spLocks noChangeShapeType="1"/>
          </p:cNvSpPr>
          <p:nvPr/>
        </p:nvSpPr>
        <p:spPr bwMode="auto">
          <a:xfrm flipV="1">
            <a:off x="5249863" y="2073275"/>
            <a:ext cx="525462" cy="292100"/>
          </a:xfrm>
          <a:prstGeom prst="line">
            <a:avLst/>
          </a:prstGeom>
          <a:noFill/>
          <a:ln w="50800">
            <a:solidFill>
              <a:srgbClr val="FF0000"/>
            </a:solidFill>
            <a:round/>
            <a:headEnd/>
            <a:tailEnd/>
          </a:ln>
        </p:spPr>
        <p:txBody>
          <a:bodyPr/>
          <a:lstStyle/>
          <a:p>
            <a:endParaRPr lang="es-ES"/>
          </a:p>
        </p:txBody>
      </p:sp>
      <p:sp>
        <p:nvSpPr>
          <p:cNvPr id="5362" name="Oval 241"/>
          <p:cNvSpPr>
            <a:spLocks noChangeArrowheads="1"/>
          </p:cNvSpPr>
          <p:nvPr/>
        </p:nvSpPr>
        <p:spPr bwMode="auto">
          <a:xfrm>
            <a:off x="4829175" y="2252663"/>
            <a:ext cx="449263" cy="44926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363" name="Oval 242"/>
          <p:cNvSpPr>
            <a:spLocks noChangeArrowheads="1"/>
          </p:cNvSpPr>
          <p:nvPr/>
        </p:nvSpPr>
        <p:spPr bwMode="auto">
          <a:xfrm>
            <a:off x="4830763" y="1238250"/>
            <a:ext cx="449262"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364" name="Oval 243"/>
          <p:cNvSpPr>
            <a:spLocks noChangeArrowheads="1"/>
          </p:cNvSpPr>
          <p:nvPr/>
        </p:nvSpPr>
        <p:spPr bwMode="auto">
          <a:xfrm>
            <a:off x="3911600" y="1054100"/>
            <a:ext cx="449263"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365" name="Oval 244"/>
          <p:cNvSpPr>
            <a:spLocks noChangeArrowheads="1"/>
          </p:cNvSpPr>
          <p:nvPr/>
        </p:nvSpPr>
        <p:spPr bwMode="auto">
          <a:xfrm>
            <a:off x="3910013" y="2444750"/>
            <a:ext cx="449262" cy="449263"/>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366" name="Line 245"/>
          <p:cNvSpPr>
            <a:spLocks noChangeShapeType="1"/>
          </p:cNvSpPr>
          <p:nvPr/>
        </p:nvSpPr>
        <p:spPr bwMode="auto">
          <a:xfrm flipH="1">
            <a:off x="2279650" y="2860675"/>
            <a:ext cx="809625" cy="1228725"/>
          </a:xfrm>
          <a:prstGeom prst="line">
            <a:avLst/>
          </a:prstGeom>
          <a:noFill/>
          <a:ln w="44450">
            <a:solidFill>
              <a:srgbClr val="FF0000"/>
            </a:solidFill>
            <a:prstDash val="dash"/>
            <a:round/>
            <a:headEnd/>
            <a:tailEnd/>
          </a:ln>
        </p:spPr>
        <p:txBody>
          <a:bodyPr/>
          <a:lstStyle/>
          <a:p>
            <a:endParaRPr lang="es-ES"/>
          </a:p>
        </p:txBody>
      </p:sp>
      <p:sp>
        <p:nvSpPr>
          <p:cNvPr id="5367" name="Line 246"/>
          <p:cNvSpPr>
            <a:spLocks noChangeShapeType="1"/>
          </p:cNvSpPr>
          <p:nvPr/>
        </p:nvSpPr>
        <p:spPr bwMode="auto">
          <a:xfrm>
            <a:off x="2336800" y="4432300"/>
            <a:ext cx="393700" cy="317500"/>
          </a:xfrm>
          <a:prstGeom prst="line">
            <a:avLst/>
          </a:prstGeom>
          <a:noFill/>
          <a:ln w="38100">
            <a:solidFill>
              <a:srgbClr val="FF0000"/>
            </a:solidFill>
            <a:prstDash val="dash"/>
            <a:round/>
            <a:headEnd/>
            <a:tailEnd/>
          </a:ln>
        </p:spPr>
        <p:txBody>
          <a:bodyPr/>
          <a:lstStyle/>
          <a:p>
            <a:endParaRPr lang="es-ES"/>
          </a:p>
        </p:txBody>
      </p:sp>
      <p:sp>
        <p:nvSpPr>
          <p:cNvPr id="5368" name="Line 247"/>
          <p:cNvSpPr>
            <a:spLocks noChangeShapeType="1"/>
          </p:cNvSpPr>
          <p:nvPr/>
        </p:nvSpPr>
        <p:spPr bwMode="auto">
          <a:xfrm flipH="1">
            <a:off x="2000250" y="5067300"/>
            <a:ext cx="31750" cy="695325"/>
          </a:xfrm>
          <a:prstGeom prst="line">
            <a:avLst/>
          </a:prstGeom>
          <a:noFill/>
          <a:ln w="25400">
            <a:solidFill>
              <a:srgbClr val="FF0000"/>
            </a:solidFill>
            <a:prstDash val="dash"/>
            <a:round/>
            <a:headEnd/>
            <a:tailEnd/>
          </a:ln>
        </p:spPr>
        <p:txBody>
          <a:bodyPr/>
          <a:lstStyle/>
          <a:p>
            <a:endParaRPr lang="es-ES"/>
          </a:p>
        </p:txBody>
      </p:sp>
      <p:sp>
        <p:nvSpPr>
          <p:cNvPr id="5369" name="Line 248"/>
          <p:cNvSpPr>
            <a:spLocks noChangeShapeType="1"/>
          </p:cNvSpPr>
          <p:nvPr/>
        </p:nvSpPr>
        <p:spPr bwMode="auto">
          <a:xfrm>
            <a:off x="2130425" y="5051425"/>
            <a:ext cx="377825" cy="723900"/>
          </a:xfrm>
          <a:prstGeom prst="line">
            <a:avLst/>
          </a:prstGeom>
          <a:noFill/>
          <a:ln w="25400">
            <a:solidFill>
              <a:srgbClr val="FF0000"/>
            </a:solidFill>
            <a:prstDash val="dash"/>
            <a:round/>
            <a:headEnd/>
            <a:tailEnd/>
          </a:ln>
        </p:spPr>
        <p:txBody>
          <a:bodyPr/>
          <a:lstStyle/>
          <a:p>
            <a:endParaRPr lang="es-ES"/>
          </a:p>
        </p:txBody>
      </p:sp>
      <p:sp>
        <p:nvSpPr>
          <p:cNvPr id="5370" name="Line 249"/>
          <p:cNvSpPr>
            <a:spLocks noChangeShapeType="1"/>
          </p:cNvSpPr>
          <p:nvPr/>
        </p:nvSpPr>
        <p:spPr bwMode="auto">
          <a:xfrm>
            <a:off x="1514475" y="5572125"/>
            <a:ext cx="0" cy="63500"/>
          </a:xfrm>
          <a:prstGeom prst="line">
            <a:avLst/>
          </a:prstGeom>
          <a:noFill/>
          <a:ln w="12700">
            <a:solidFill>
              <a:srgbClr val="FF0000"/>
            </a:solidFill>
            <a:round/>
            <a:headEnd/>
            <a:tailEnd/>
          </a:ln>
        </p:spPr>
        <p:txBody>
          <a:bodyPr/>
          <a:lstStyle/>
          <a:p>
            <a:endParaRPr lang="es-ES"/>
          </a:p>
        </p:txBody>
      </p:sp>
      <p:sp>
        <p:nvSpPr>
          <p:cNvPr id="5371" name="Line 250"/>
          <p:cNvSpPr>
            <a:spLocks noChangeShapeType="1"/>
          </p:cNvSpPr>
          <p:nvPr/>
        </p:nvSpPr>
        <p:spPr bwMode="auto">
          <a:xfrm>
            <a:off x="1593850" y="5546725"/>
            <a:ext cx="41275" cy="41275"/>
          </a:xfrm>
          <a:prstGeom prst="line">
            <a:avLst/>
          </a:prstGeom>
          <a:noFill/>
          <a:ln w="12700">
            <a:solidFill>
              <a:srgbClr val="FF0000"/>
            </a:solidFill>
            <a:round/>
            <a:headEnd/>
            <a:tailEnd/>
          </a:ln>
        </p:spPr>
        <p:txBody>
          <a:bodyPr/>
          <a:lstStyle/>
          <a:p>
            <a:endParaRPr lang="es-ES"/>
          </a:p>
        </p:txBody>
      </p:sp>
      <p:sp>
        <p:nvSpPr>
          <p:cNvPr id="5372" name="Line 251"/>
          <p:cNvSpPr>
            <a:spLocks noChangeShapeType="1"/>
          </p:cNvSpPr>
          <p:nvPr/>
        </p:nvSpPr>
        <p:spPr bwMode="auto">
          <a:xfrm>
            <a:off x="1590675" y="5064125"/>
            <a:ext cx="31750" cy="82550"/>
          </a:xfrm>
          <a:prstGeom prst="line">
            <a:avLst/>
          </a:prstGeom>
          <a:noFill/>
          <a:ln w="31750">
            <a:solidFill>
              <a:srgbClr val="FF0000"/>
            </a:solidFill>
            <a:round/>
            <a:headEnd/>
            <a:tailEnd/>
          </a:ln>
        </p:spPr>
        <p:txBody>
          <a:bodyPr/>
          <a:lstStyle/>
          <a:p>
            <a:endParaRPr lang="es-ES"/>
          </a:p>
        </p:txBody>
      </p:sp>
      <p:sp>
        <p:nvSpPr>
          <p:cNvPr id="5373" name="Line 252"/>
          <p:cNvSpPr>
            <a:spLocks noChangeShapeType="1"/>
          </p:cNvSpPr>
          <p:nvPr/>
        </p:nvSpPr>
        <p:spPr bwMode="auto">
          <a:xfrm>
            <a:off x="1666875" y="5026025"/>
            <a:ext cx="50800" cy="47625"/>
          </a:xfrm>
          <a:prstGeom prst="line">
            <a:avLst/>
          </a:prstGeom>
          <a:noFill/>
          <a:ln w="31750">
            <a:solidFill>
              <a:srgbClr val="FF0000"/>
            </a:solidFill>
            <a:round/>
            <a:headEnd/>
            <a:tailEnd/>
          </a:ln>
        </p:spPr>
        <p:txBody>
          <a:bodyPr/>
          <a:lstStyle/>
          <a:p>
            <a:endParaRPr lang="es-ES"/>
          </a:p>
        </p:txBody>
      </p:sp>
      <p:sp>
        <p:nvSpPr>
          <p:cNvPr id="5374" name="Line 253"/>
          <p:cNvSpPr>
            <a:spLocks noChangeShapeType="1"/>
          </p:cNvSpPr>
          <p:nvPr/>
        </p:nvSpPr>
        <p:spPr bwMode="auto">
          <a:xfrm>
            <a:off x="1866900" y="5575300"/>
            <a:ext cx="0" cy="66675"/>
          </a:xfrm>
          <a:prstGeom prst="line">
            <a:avLst/>
          </a:prstGeom>
          <a:noFill/>
          <a:ln w="12700">
            <a:solidFill>
              <a:srgbClr val="FF0000"/>
            </a:solidFill>
            <a:round/>
            <a:headEnd/>
            <a:tailEnd/>
          </a:ln>
        </p:spPr>
        <p:txBody>
          <a:bodyPr/>
          <a:lstStyle/>
          <a:p>
            <a:endParaRPr lang="es-ES"/>
          </a:p>
        </p:txBody>
      </p:sp>
      <p:sp>
        <p:nvSpPr>
          <p:cNvPr id="5375" name="Line 254"/>
          <p:cNvSpPr>
            <a:spLocks noChangeShapeType="1"/>
          </p:cNvSpPr>
          <p:nvPr/>
        </p:nvSpPr>
        <p:spPr bwMode="auto">
          <a:xfrm>
            <a:off x="1936750" y="5559425"/>
            <a:ext cx="44450" cy="53975"/>
          </a:xfrm>
          <a:prstGeom prst="line">
            <a:avLst/>
          </a:prstGeom>
          <a:noFill/>
          <a:ln w="12700">
            <a:solidFill>
              <a:srgbClr val="FF0000"/>
            </a:solidFill>
            <a:round/>
            <a:headEnd/>
            <a:tailEnd/>
          </a:ln>
        </p:spPr>
        <p:txBody>
          <a:bodyPr/>
          <a:lstStyle/>
          <a:p>
            <a:endParaRPr lang="es-ES"/>
          </a:p>
        </p:txBody>
      </p:sp>
      <p:sp>
        <p:nvSpPr>
          <p:cNvPr id="5376" name="Line 255"/>
          <p:cNvSpPr>
            <a:spLocks noChangeShapeType="1"/>
          </p:cNvSpPr>
          <p:nvPr/>
        </p:nvSpPr>
        <p:spPr bwMode="auto">
          <a:xfrm>
            <a:off x="2076450" y="5067300"/>
            <a:ext cx="0" cy="107950"/>
          </a:xfrm>
          <a:prstGeom prst="line">
            <a:avLst/>
          </a:prstGeom>
          <a:noFill/>
          <a:ln w="31750">
            <a:solidFill>
              <a:srgbClr val="FF0000"/>
            </a:solidFill>
            <a:round/>
            <a:headEnd/>
            <a:tailEnd/>
          </a:ln>
        </p:spPr>
        <p:txBody>
          <a:bodyPr/>
          <a:lstStyle/>
          <a:p>
            <a:endParaRPr lang="es-ES"/>
          </a:p>
        </p:txBody>
      </p:sp>
      <p:sp>
        <p:nvSpPr>
          <p:cNvPr id="5377" name="Line 256"/>
          <p:cNvSpPr>
            <a:spLocks noChangeShapeType="1"/>
          </p:cNvSpPr>
          <p:nvPr/>
        </p:nvSpPr>
        <p:spPr bwMode="auto">
          <a:xfrm>
            <a:off x="2101850" y="5060950"/>
            <a:ext cx="44450" cy="104775"/>
          </a:xfrm>
          <a:prstGeom prst="line">
            <a:avLst/>
          </a:prstGeom>
          <a:noFill/>
          <a:ln w="31750">
            <a:solidFill>
              <a:srgbClr val="FF0000"/>
            </a:solidFill>
            <a:round/>
            <a:headEnd/>
            <a:tailEnd/>
          </a:ln>
        </p:spPr>
        <p:txBody>
          <a:bodyPr/>
          <a:lstStyle/>
          <a:p>
            <a:endParaRPr lang="es-ES"/>
          </a:p>
        </p:txBody>
      </p:sp>
      <p:sp>
        <p:nvSpPr>
          <p:cNvPr id="5378" name="Line 257"/>
          <p:cNvSpPr>
            <a:spLocks noChangeShapeType="1"/>
          </p:cNvSpPr>
          <p:nvPr/>
        </p:nvSpPr>
        <p:spPr bwMode="auto">
          <a:xfrm flipH="1">
            <a:off x="2032000" y="4486275"/>
            <a:ext cx="41275" cy="101600"/>
          </a:xfrm>
          <a:prstGeom prst="line">
            <a:avLst/>
          </a:prstGeom>
          <a:noFill/>
          <a:ln w="38100">
            <a:solidFill>
              <a:srgbClr val="FF0000"/>
            </a:solidFill>
            <a:round/>
            <a:headEnd/>
            <a:tailEnd/>
          </a:ln>
        </p:spPr>
        <p:txBody>
          <a:bodyPr/>
          <a:lstStyle/>
          <a:p>
            <a:endParaRPr lang="es-ES"/>
          </a:p>
        </p:txBody>
      </p:sp>
      <p:sp>
        <p:nvSpPr>
          <p:cNvPr id="5379" name="Line 258"/>
          <p:cNvSpPr>
            <a:spLocks noChangeShapeType="1"/>
          </p:cNvSpPr>
          <p:nvPr/>
        </p:nvSpPr>
        <p:spPr bwMode="auto">
          <a:xfrm flipH="1">
            <a:off x="1930400" y="4454525"/>
            <a:ext cx="85725" cy="79375"/>
          </a:xfrm>
          <a:prstGeom prst="line">
            <a:avLst/>
          </a:prstGeom>
          <a:noFill/>
          <a:ln w="38100">
            <a:solidFill>
              <a:srgbClr val="FF0000"/>
            </a:solidFill>
            <a:round/>
            <a:headEnd/>
            <a:tailEnd/>
          </a:ln>
        </p:spPr>
        <p:txBody>
          <a:bodyPr/>
          <a:lstStyle/>
          <a:p>
            <a:endParaRPr lang="es-ES"/>
          </a:p>
        </p:txBody>
      </p:sp>
      <p:sp>
        <p:nvSpPr>
          <p:cNvPr id="5380" name="Line 259"/>
          <p:cNvSpPr>
            <a:spLocks noChangeShapeType="1"/>
          </p:cNvSpPr>
          <p:nvPr/>
        </p:nvSpPr>
        <p:spPr bwMode="auto">
          <a:xfrm>
            <a:off x="4257675" y="5070475"/>
            <a:ext cx="0" cy="73025"/>
          </a:xfrm>
          <a:prstGeom prst="line">
            <a:avLst/>
          </a:prstGeom>
          <a:noFill/>
          <a:ln w="31750">
            <a:solidFill>
              <a:srgbClr val="FF0000"/>
            </a:solidFill>
            <a:round/>
            <a:headEnd/>
            <a:tailEnd/>
          </a:ln>
        </p:spPr>
        <p:txBody>
          <a:bodyPr/>
          <a:lstStyle/>
          <a:p>
            <a:endParaRPr lang="es-ES"/>
          </a:p>
        </p:txBody>
      </p:sp>
      <p:sp>
        <p:nvSpPr>
          <p:cNvPr id="5381" name="Line 260"/>
          <p:cNvSpPr>
            <a:spLocks noChangeShapeType="1"/>
          </p:cNvSpPr>
          <p:nvPr/>
        </p:nvSpPr>
        <p:spPr bwMode="auto">
          <a:xfrm>
            <a:off x="4295775" y="5064125"/>
            <a:ext cx="22225" cy="69850"/>
          </a:xfrm>
          <a:prstGeom prst="line">
            <a:avLst/>
          </a:prstGeom>
          <a:noFill/>
          <a:ln w="31750">
            <a:solidFill>
              <a:srgbClr val="FF0000"/>
            </a:solidFill>
            <a:round/>
            <a:headEnd/>
            <a:tailEnd/>
          </a:ln>
        </p:spPr>
        <p:txBody>
          <a:bodyPr/>
          <a:lstStyle/>
          <a:p>
            <a:endParaRPr lang="es-ES"/>
          </a:p>
        </p:txBody>
      </p:sp>
      <p:sp>
        <p:nvSpPr>
          <p:cNvPr id="5382" name="Line 261"/>
          <p:cNvSpPr>
            <a:spLocks noChangeShapeType="1"/>
          </p:cNvSpPr>
          <p:nvPr/>
        </p:nvSpPr>
        <p:spPr bwMode="auto">
          <a:xfrm>
            <a:off x="4330700" y="5054600"/>
            <a:ext cx="44450" cy="57150"/>
          </a:xfrm>
          <a:prstGeom prst="line">
            <a:avLst/>
          </a:prstGeom>
          <a:noFill/>
          <a:ln w="31750">
            <a:solidFill>
              <a:srgbClr val="FF0000"/>
            </a:solidFill>
            <a:round/>
            <a:headEnd/>
            <a:tailEnd/>
          </a:ln>
        </p:spPr>
        <p:txBody>
          <a:bodyPr/>
          <a:lstStyle/>
          <a:p>
            <a:endParaRPr lang="es-ES"/>
          </a:p>
        </p:txBody>
      </p:sp>
      <p:sp>
        <p:nvSpPr>
          <p:cNvPr id="5383" name="Line 262"/>
          <p:cNvSpPr>
            <a:spLocks noChangeShapeType="1"/>
          </p:cNvSpPr>
          <p:nvPr/>
        </p:nvSpPr>
        <p:spPr bwMode="auto">
          <a:xfrm>
            <a:off x="4733925" y="5064125"/>
            <a:ext cx="0" cy="101600"/>
          </a:xfrm>
          <a:prstGeom prst="line">
            <a:avLst/>
          </a:prstGeom>
          <a:noFill/>
          <a:ln w="31750">
            <a:solidFill>
              <a:srgbClr val="FF0000"/>
            </a:solidFill>
            <a:round/>
            <a:headEnd/>
            <a:tailEnd/>
          </a:ln>
        </p:spPr>
        <p:txBody>
          <a:bodyPr/>
          <a:lstStyle/>
          <a:p>
            <a:endParaRPr lang="es-ES"/>
          </a:p>
        </p:txBody>
      </p:sp>
      <p:sp>
        <p:nvSpPr>
          <p:cNvPr id="5384" name="Line 263"/>
          <p:cNvSpPr>
            <a:spLocks noChangeShapeType="1"/>
          </p:cNvSpPr>
          <p:nvPr/>
        </p:nvSpPr>
        <p:spPr bwMode="auto">
          <a:xfrm>
            <a:off x="4787900" y="5057775"/>
            <a:ext cx="66675" cy="69850"/>
          </a:xfrm>
          <a:prstGeom prst="line">
            <a:avLst/>
          </a:prstGeom>
          <a:noFill/>
          <a:ln w="31750">
            <a:solidFill>
              <a:srgbClr val="FF0000"/>
            </a:solidFill>
            <a:round/>
            <a:headEnd/>
            <a:tailEnd/>
          </a:ln>
        </p:spPr>
        <p:txBody>
          <a:bodyPr/>
          <a:lstStyle/>
          <a:p>
            <a:endParaRPr lang="es-ES"/>
          </a:p>
        </p:txBody>
      </p:sp>
      <p:sp>
        <p:nvSpPr>
          <p:cNvPr id="5385" name="Line 264"/>
          <p:cNvSpPr>
            <a:spLocks noChangeShapeType="1"/>
          </p:cNvSpPr>
          <p:nvPr/>
        </p:nvSpPr>
        <p:spPr bwMode="auto">
          <a:xfrm flipH="1">
            <a:off x="4578350" y="4502150"/>
            <a:ext cx="22225" cy="57150"/>
          </a:xfrm>
          <a:prstGeom prst="line">
            <a:avLst/>
          </a:prstGeom>
          <a:noFill/>
          <a:ln w="38100">
            <a:solidFill>
              <a:srgbClr val="FF0000"/>
            </a:solidFill>
            <a:round/>
            <a:headEnd/>
            <a:tailEnd/>
          </a:ln>
        </p:spPr>
        <p:txBody>
          <a:bodyPr/>
          <a:lstStyle/>
          <a:p>
            <a:endParaRPr lang="es-ES"/>
          </a:p>
        </p:txBody>
      </p:sp>
      <p:sp>
        <p:nvSpPr>
          <p:cNvPr id="5386" name="Line 265"/>
          <p:cNvSpPr>
            <a:spLocks noChangeShapeType="1"/>
          </p:cNvSpPr>
          <p:nvPr/>
        </p:nvSpPr>
        <p:spPr bwMode="auto">
          <a:xfrm>
            <a:off x="4638675" y="4508500"/>
            <a:ext cx="0" cy="66675"/>
          </a:xfrm>
          <a:prstGeom prst="line">
            <a:avLst/>
          </a:prstGeom>
          <a:noFill/>
          <a:ln w="38100">
            <a:solidFill>
              <a:srgbClr val="FF0000"/>
            </a:solidFill>
            <a:round/>
            <a:headEnd/>
            <a:tailEnd/>
          </a:ln>
        </p:spPr>
        <p:txBody>
          <a:bodyPr/>
          <a:lstStyle/>
          <a:p>
            <a:endParaRPr lang="es-ES"/>
          </a:p>
        </p:txBody>
      </p:sp>
      <p:sp>
        <p:nvSpPr>
          <p:cNvPr id="5387" name="Line 266"/>
          <p:cNvSpPr>
            <a:spLocks noChangeShapeType="1"/>
          </p:cNvSpPr>
          <p:nvPr/>
        </p:nvSpPr>
        <p:spPr bwMode="auto">
          <a:xfrm>
            <a:off x="4683125" y="4508500"/>
            <a:ext cx="28575" cy="53975"/>
          </a:xfrm>
          <a:prstGeom prst="line">
            <a:avLst/>
          </a:prstGeom>
          <a:noFill/>
          <a:ln w="38100">
            <a:solidFill>
              <a:srgbClr val="FF0000"/>
            </a:solidFill>
            <a:round/>
            <a:headEnd/>
            <a:tailEnd/>
          </a:ln>
        </p:spPr>
        <p:txBody>
          <a:bodyPr/>
          <a:lstStyle/>
          <a:p>
            <a:endParaRPr lang="es-ES"/>
          </a:p>
        </p:txBody>
      </p:sp>
      <p:sp>
        <p:nvSpPr>
          <p:cNvPr id="5388" name="Line 267"/>
          <p:cNvSpPr>
            <a:spLocks noChangeShapeType="1"/>
          </p:cNvSpPr>
          <p:nvPr/>
        </p:nvSpPr>
        <p:spPr bwMode="auto">
          <a:xfrm>
            <a:off x="4362450" y="5038725"/>
            <a:ext cx="561975" cy="746125"/>
          </a:xfrm>
          <a:prstGeom prst="line">
            <a:avLst/>
          </a:prstGeom>
          <a:noFill/>
          <a:ln w="25400">
            <a:solidFill>
              <a:srgbClr val="FF0000"/>
            </a:solidFill>
            <a:prstDash val="dash"/>
            <a:round/>
            <a:headEnd/>
            <a:tailEnd/>
          </a:ln>
        </p:spPr>
        <p:txBody>
          <a:bodyPr/>
          <a:lstStyle/>
          <a:p>
            <a:endParaRPr lang="es-ES"/>
          </a:p>
        </p:txBody>
      </p:sp>
      <p:sp>
        <p:nvSpPr>
          <p:cNvPr id="5389" name="Line 268"/>
          <p:cNvSpPr>
            <a:spLocks noChangeShapeType="1"/>
          </p:cNvSpPr>
          <p:nvPr/>
        </p:nvSpPr>
        <p:spPr bwMode="auto">
          <a:xfrm flipH="1">
            <a:off x="4403725" y="5026025"/>
            <a:ext cx="206375" cy="263525"/>
          </a:xfrm>
          <a:prstGeom prst="line">
            <a:avLst/>
          </a:prstGeom>
          <a:noFill/>
          <a:ln w="31750">
            <a:solidFill>
              <a:srgbClr val="FF0000"/>
            </a:solidFill>
            <a:prstDash val="dash"/>
            <a:round/>
            <a:headEnd/>
            <a:tailEnd/>
          </a:ln>
        </p:spPr>
        <p:txBody>
          <a:bodyPr/>
          <a:lstStyle/>
          <a:p>
            <a:endParaRPr lang="es-ES"/>
          </a:p>
        </p:txBody>
      </p:sp>
      <p:sp>
        <p:nvSpPr>
          <p:cNvPr id="5390" name="Line 269"/>
          <p:cNvSpPr>
            <a:spLocks noChangeShapeType="1"/>
          </p:cNvSpPr>
          <p:nvPr/>
        </p:nvSpPr>
        <p:spPr bwMode="auto">
          <a:xfrm>
            <a:off x="4756150" y="5060950"/>
            <a:ext cx="200025" cy="708025"/>
          </a:xfrm>
          <a:prstGeom prst="line">
            <a:avLst/>
          </a:prstGeom>
          <a:noFill/>
          <a:ln w="25400">
            <a:solidFill>
              <a:srgbClr val="FF0000"/>
            </a:solidFill>
            <a:prstDash val="dash"/>
            <a:round/>
            <a:headEnd/>
            <a:tailEnd/>
          </a:ln>
        </p:spPr>
        <p:txBody>
          <a:bodyPr/>
          <a:lstStyle/>
          <a:p>
            <a:endParaRPr lang="es-ES"/>
          </a:p>
        </p:txBody>
      </p:sp>
      <p:sp>
        <p:nvSpPr>
          <p:cNvPr id="5391" name="Line 270"/>
          <p:cNvSpPr>
            <a:spLocks noChangeShapeType="1"/>
          </p:cNvSpPr>
          <p:nvPr/>
        </p:nvSpPr>
        <p:spPr bwMode="auto">
          <a:xfrm flipH="1">
            <a:off x="4356100" y="4470400"/>
            <a:ext cx="161925" cy="250825"/>
          </a:xfrm>
          <a:prstGeom prst="line">
            <a:avLst/>
          </a:prstGeom>
          <a:noFill/>
          <a:ln w="38100">
            <a:solidFill>
              <a:srgbClr val="FF0000"/>
            </a:solidFill>
            <a:prstDash val="dash"/>
            <a:round/>
            <a:headEnd/>
            <a:tailEnd/>
          </a:ln>
        </p:spPr>
        <p:txBody>
          <a:bodyPr/>
          <a:lstStyle/>
          <a:p>
            <a:endParaRPr lang="es-ES"/>
          </a:p>
        </p:txBody>
      </p:sp>
      <p:sp>
        <p:nvSpPr>
          <p:cNvPr id="5392" name="Line 271"/>
          <p:cNvSpPr>
            <a:spLocks noChangeShapeType="1"/>
          </p:cNvSpPr>
          <p:nvPr/>
        </p:nvSpPr>
        <p:spPr bwMode="auto">
          <a:xfrm flipH="1">
            <a:off x="5006975" y="5572125"/>
            <a:ext cx="38100" cy="193675"/>
          </a:xfrm>
          <a:prstGeom prst="line">
            <a:avLst/>
          </a:prstGeom>
          <a:noFill/>
          <a:ln w="25400">
            <a:solidFill>
              <a:srgbClr val="FF0000"/>
            </a:solidFill>
            <a:round/>
            <a:headEnd/>
            <a:tailEnd/>
          </a:ln>
        </p:spPr>
        <p:txBody>
          <a:bodyPr/>
          <a:lstStyle/>
          <a:p>
            <a:endParaRPr lang="es-ES"/>
          </a:p>
        </p:txBody>
      </p:sp>
      <p:sp>
        <p:nvSpPr>
          <p:cNvPr id="5393" name="Line 272"/>
          <p:cNvSpPr>
            <a:spLocks noChangeShapeType="1"/>
          </p:cNvSpPr>
          <p:nvPr/>
        </p:nvSpPr>
        <p:spPr bwMode="auto">
          <a:xfrm>
            <a:off x="5133975" y="5568950"/>
            <a:ext cx="66675" cy="206375"/>
          </a:xfrm>
          <a:prstGeom prst="line">
            <a:avLst/>
          </a:prstGeom>
          <a:noFill/>
          <a:ln w="25400">
            <a:solidFill>
              <a:srgbClr val="FF0000"/>
            </a:solidFill>
            <a:round/>
            <a:headEnd/>
            <a:tailEnd/>
          </a:ln>
        </p:spPr>
        <p:txBody>
          <a:bodyPr/>
          <a:lstStyle/>
          <a:p>
            <a:endParaRPr lang="es-ES"/>
          </a:p>
        </p:txBody>
      </p:sp>
      <p:sp>
        <p:nvSpPr>
          <p:cNvPr id="5394" name="Line 273"/>
          <p:cNvSpPr>
            <a:spLocks noChangeShapeType="1"/>
          </p:cNvSpPr>
          <p:nvPr/>
        </p:nvSpPr>
        <p:spPr bwMode="auto">
          <a:xfrm>
            <a:off x="5470525" y="5572125"/>
            <a:ext cx="0" cy="212725"/>
          </a:xfrm>
          <a:prstGeom prst="line">
            <a:avLst/>
          </a:prstGeom>
          <a:noFill/>
          <a:ln w="25400">
            <a:solidFill>
              <a:srgbClr val="FF0000"/>
            </a:solidFill>
            <a:round/>
            <a:headEnd/>
            <a:tailEnd/>
          </a:ln>
        </p:spPr>
        <p:txBody>
          <a:bodyPr/>
          <a:lstStyle/>
          <a:p>
            <a:endParaRPr lang="es-ES"/>
          </a:p>
        </p:txBody>
      </p:sp>
      <p:sp>
        <p:nvSpPr>
          <p:cNvPr id="5395" name="Line 274"/>
          <p:cNvSpPr>
            <a:spLocks noChangeShapeType="1"/>
          </p:cNvSpPr>
          <p:nvPr/>
        </p:nvSpPr>
        <p:spPr bwMode="auto">
          <a:xfrm>
            <a:off x="5540375" y="5553075"/>
            <a:ext cx="139700" cy="225425"/>
          </a:xfrm>
          <a:prstGeom prst="line">
            <a:avLst/>
          </a:prstGeom>
          <a:noFill/>
          <a:ln w="25400">
            <a:solidFill>
              <a:srgbClr val="FF0000"/>
            </a:solidFill>
            <a:round/>
            <a:headEnd/>
            <a:tailEnd/>
          </a:ln>
        </p:spPr>
        <p:txBody>
          <a:bodyPr/>
          <a:lstStyle/>
          <a:p>
            <a:endParaRPr lang="es-ES"/>
          </a:p>
        </p:txBody>
      </p:sp>
      <p:sp>
        <p:nvSpPr>
          <p:cNvPr id="5396" name="Line 275"/>
          <p:cNvSpPr>
            <a:spLocks noChangeShapeType="1"/>
          </p:cNvSpPr>
          <p:nvPr/>
        </p:nvSpPr>
        <p:spPr bwMode="auto">
          <a:xfrm flipH="1">
            <a:off x="5108575" y="5070475"/>
            <a:ext cx="31750" cy="184150"/>
          </a:xfrm>
          <a:prstGeom prst="line">
            <a:avLst/>
          </a:prstGeom>
          <a:noFill/>
          <a:ln w="31750">
            <a:solidFill>
              <a:srgbClr val="FF0000"/>
            </a:solidFill>
            <a:round/>
            <a:headEnd/>
            <a:tailEnd/>
          </a:ln>
        </p:spPr>
        <p:txBody>
          <a:bodyPr/>
          <a:lstStyle/>
          <a:p>
            <a:endParaRPr lang="es-ES"/>
          </a:p>
        </p:txBody>
      </p:sp>
      <p:sp>
        <p:nvSpPr>
          <p:cNvPr id="5397" name="Line 276"/>
          <p:cNvSpPr>
            <a:spLocks noChangeShapeType="1"/>
          </p:cNvSpPr>
          <p:nvPr/>
        </p:nvSpPr>
        <p:spPr bwMode="auto">
          <a:xfrm flipH="1">
            <a:off x="5511800" y="5054600"/>
            <a:ext cx="60325" cy="209550"/>
          </a:xfrm>
          <a:prstGeom prst="line">
            <a:avLst/>
          </a:prstGeom>
          <a:noFill/>
          <a:ln w="31750">
            <a:solidFill>
              <a:srgbClr val="FF0000"/>
            </a:solidFill>
            <a:round/>
            <a:headEnd/>
            <a:tailEnd/>
          </a:ln>
        </p:spPr>
        <p:txBody>
          <a:bodyPr/>
          <a:lstStyle/>
          <a:p>
            <a:endParaRPr lang="es-ES"/>
          </a:p>
        </p:txBody>
      </p:sp>
      <p:sp>
        <p:nvSpPr>
          <p:cNvPr id="5398" name="Line 277"/>
          <p:cNvSpPr>
            <a:spLocks noChangeShapeType="1"/>
          </p:cNvSpPr>
          <p:nvPr/>
        </p:nvSpPr>
        <p:spPr bwMode="auto">
          <a:xfrm>
            <a:off x="5689600" y="5060950"/>
            <a:ext cx="63500" cy="200025"/>
          </a:xfrm>
          <a:prstGeom prst="line">
            <a:avLst/>
          </a:prstGeom>
          <a:noFill/>
          <a:ln w="31750">
            <a:solidFill>
              <a:srgbClr val="FF0000"/>
            </a:solidFill>
            <a:round/>
            <a:headEnd/>
            <a:tailEnd/>
          </a:ln>
        </p:spPr>
        <p:txBody>
          <a:bodyPr/>
          <a:lstStyle/>
          <a:p>
            <a:endParaRPr lang="es-ES"/>
          </a:p>
        </p:txBody>
      </p:sp>
      <p:sp>
        <p:nvSpPr>
          <p:cNvPr id="5400" name="Text Box 317"/>
          <p:cNvSpPr txBox="1">
            <a:spLocks noChangeArrowheads="1"/>
          </p:cNvSpPr>
          <p:nvPr/>
        </p:nvSpPr>
        <p:spPr bwMode="auto">
          <a:xfrm>
            <a:off x="6400800" y="3398838"/>
            <a:ext cx="1670050" cy="304800"/>
          </a:xfrm>
          <a:prstGeom prst="rect">
            <a:avLst/>
          </a:prstGeom>
          <a:noFill/>
          <a:ln w="12700">
            <a:noFill/>
            <a:miter lim="800000"/>
            <a:headEnd/>
            <a:tailEnd/>
          </a:ln>
        </p:spPr>
        <p:txBody>
          <a:bodyPr wrap="none">
            <a:spAutoFit/>
          </a:bodyPr>
          <a:lstStyle/>
          <a:p>
            <a:pPr algn="ctr" eaLnBrk="0" hangingPunct="0"/>
            <a:r>
              <a:rPr lang="es-ES" sz="1400" b="1"/>
              <a:t>Central telefónica</a:t>
            </a:r>
          </a:p>
        </p:txBody>
      </p:sp>
      <p:pic>
        <p:nvPicPr>
          <p:cNvPr id="5401" name="Picture 323"/>
          <p:cNvPicPr>
            <a:picLocks noChangeArrowheads="1"/>
          </p:cNvPicPr>
          <p:nvPr/>
        </p:nvPicPr>
        <p:blipFill>
          <a:blip r:embed="rId3" cstate="print"/>
          <a:srcRect/>
          <a:stretch>
            <a:fillRect/>
          </a:stretch>
        </p:blipFill>
        <p:spPr bwMode="auto">
          <a:xfrm>
            <a:off x="611188" y="6180138"/>
            <a:ext cx="298450" cy="201612"/>
          </a:xfrm>
          <a:prstGeom prst="rect">
            <a:avLst/>
          </a:prstGeom>
          <a:noFill/>
          <a:ln w="12700">
            <a:noFill/>
            <a:miter lim="800000"/>
            <a:headEnd/>
            <a:tailEnd/>
          </a:ln>
        </p:spPr>
      </p:pic>
      <p:pic>
        <p:nvPicPr>
          <p:cNvPr id="5402" name="Picture 324"/>
          <p:cNvPicPr>
            <a:picLocks noChangeArrowheads="1"/>
          </p:cNvPicPr>
          <p:nvPr/>
        </p:nvPicPr>
        <p:blipFill>
          <a:blip r:embed="rId3" cstate="print"/>
          <a:srcRect/>
          <a:stretch>
            <a:fillRect/>
          </a:stretch>
        </p:blipFill>
        <p:spPr bwMode="auto">
          <a:xfrm>
            <a:off x="5768975" y="5999163"/>
            <a:ext cx="298450" cy="201612"/>
          </a:xfrm>
          <a:prstGeom prst="rect">
            <a:avLst/>
          </a:prstGeom>
          <a:noFill/>
          <a:ln w="12700">
            <a:noFill/>
            <a:miter lim="800000"/>
            <a:headEnd/>
            <a:tailEnd/>
          </a:ln>
        </p:spPr>
      </p:pic>
      <p:sp>
        <p:nvSpPr>
          <p:cNvPr id="5403" name="Oval 327"/>
          <p:cNvSpPr>
            <a:spLocks noChangeArrowheads="1"/>
          </p:cNvSpPr>
          <p:nvPr/>
        </p:nvSpPr>
        <p:spPr bwMode="auto">
          <a:xfrm>
            <a:off x="6084888" y="3398838"/>
            <a:ext cx="315912" cy="3175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5404" name="Line 331"/>
          <p:cNvSpPr>
            <a:spLocks noChangeShapeType="1"/>
          </p:cNvSpPr>
          <p:nvPr/>
        </p:nvSpPr>
        <p:spPr bwMode="auto">
          <a:xfrm>
            <a:off x="6015038" y="4581525"/>
            <a:ext cx="212725" cy="0"/>
          </a:xfrm>
          <a:prstGeom prst="line">
            <a:avLst/>
          </a:prstGeom>
          <a:noFill/>
          <a:ln w="25400">
            <a:solidFill>
              <a:srgbClr val="FF0000"/>
            </a:solidFill>
            <a:round/>
            <a:headEnd/>
            <a:tailEnd/>
          </a:ln>
        </p:spPr>
        <p:txBody>
          <a:bodyPr/>
          <a:lstStyle/>
          <a:p>
            <a:endParaRPr lang="es-ES"/>
          </a:p>
        </p:txBody>
      </p:sp>
      <p:sp>
        <p:nvSpPr>
          <p:cNvPr id="5405" name="Line 332"/>
          <p:cNvSpPr>
            <a:spLocks noChangeShapeType="1"/>
          </p:cNvSpPr>
          <p:nvPr/>
        </p:nvSpPr>
        <p:spPr bwMode="auto">
          <a:xfrm flipH="1">
            <a:off x="6156325" y="5876925"/>
            <a:ext cx="215900" cy="0"/>
          </a:xfrm>
          <a:prstGeom prst="line">
            <a:avLst/>
          </a:prstGeom>
          <a:noFill/>
          <a:ln w="12700">
            <a:solidFill>
              <a:srgbClr val="0000FF"/>
            </a:solidFill>
            <a:round/>
            <a:headEnd/>
            <a:tailEnd/>
          </a:ln>
        </p:spPr>
        <p:txBody>
          <a:bodyPr/>
          <a:lstStyle/>
          <a:p>
            <a:endParaRPr lang="es-ES"/>
          </a:p>
        </p:txBody>
      </p:sp>
      <p:sp>
        <p:nvSpPr>
          <p:cNvPr id="5406" name="Text Box 333"/>
          <p:cNvSpPr txBox="1">
            <a:spLocks noChangeArrowheads="1"/>
          </p:cNvSpPr>
          <p:nvPr/>
        </p:nvSpPr>
        <p:spPr bwMode="auto">
          <a:xfrm>
            <a:off x="6370638" y="5719763"/>
            <a:ext cx="2233612" cy="517525"/>
          </a:xfrm>
          <a:prstGeom prst="rect">
            <a:avLst/>
          </a:prstGeom>
          <a:noFill/>
          <a:ln w="12700">
            <a:noFill/>
            <a:miter lim="800000"/>
            <a:headEnd/>
            <a:tailEnd/>
          </a:ln>
        </p:spPr>
        <p:txBody>
          <a:bodyPr>
            <a:spAutoFit/>
          </a:bodyPr>
          <a:lstStyle/>
          <a:p>
            <a:pPr eaLnBrk="0" hangingPunct="0"/>
            <a:r>
              <a:rPr lang="es-ES" sz="1400" b="1"/>
              <a:t>Bucle de abonado (transmisión analógica)</a:t>
            </a:r>
          </a:p>
        </p:txBody>
      </p:sp>
      <p:sp>
        <p:nvSpPr>
          <p:cNvPr id="5407" name="Text Box 334"/>
          <p:cNvSpPr txBox="1">
            <a:spLocks noChangeArrowheads="1"/>
          </p:cNvSpPr>
          <p:nvPr/>
        </p:nvSpPr>
        <p:spPr bwMode="auto">
          <a:xfrm>
            <a:off x="6300788" y="4437063"/>
            <a:ext cx="2736850" cy="517525"/>
          </a:xfrm>
          <a:prstGeom prst="rect">
            <a:avLst/>
          </a:prstGeom>
          <a:noFill/>
          <a:ln w="12700">
            <a:noFill/>
            <a:miter lim="800000"/>
            <a:headEnd/>
            <a:tailEnd/>
          </a:ln>
        </p:spPr>
        <p:txBody>
          <a:bodyPr>
            <a:spAutoFit/>
          </a:bodyPr>
          <a:lstStyle/>
          <a:p>
            <a:pPr eaLnBrk="0" hangingPunct="0"/>
            <a:r>
              <a:rPr lang="es-ES" sz="1400" b="1"/>
              <a:t>Enlace troncal entre centrales</a:t>
            </a:r>
          </a:p>
          <a:p>
            <a:pPr eaLnBrk="0" hangingPunct="0"/>
            <a:r>
              <a:rPr lang="es-ES" sz="1400" b="1"/>
              <a:t>(transmisión digital)</a:t>
            </a:r>
          </a:p>
        </p:txBody>
      </p:sp>
      <p:sp>
        <p:nvSpPr>
          <p:cNvPr id="291" name="29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3</a:t>
            </a:fld>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s-ES" smtClean="0"/>
              <a:t>ATM sobre SONET/SDH</a:t>
            </a:r>
          </a:p>
        </p:txBody>
      </p:sp>
      <p:sp>
        <p:nvSpPr>
          <p:cNvPr id="31748" name="Rectangle 3"/>
          <p:cNvSpPr>
            <a:spLocks noGrp="1" noChangeArrowheads="1"/>
          </p:cNvSpPr>
          <p:nvPr>
            <p:ph type="body" idx="1"/>
          </p:nvPr>
        </p:nvSpPr>
        <p:spPr/>
        <p:txBody>
          <a:bodyPr/>
          <a:lstStyle/>
          <a:p>
            <a:pPr eaLnBrk="1" hangingPunct="1">
              <a:lnSpc>
                <a:spcPct val="90000"/>
              </a:lnSpc>
            </a:pPr>
            <a:r>
              <a:rPr lang="es-ES" sz="2800" smtClean="0"/>
              <a:t>Los estándares SONET/SDH los desarrolló la ITU-T durante los años 80 en paralelo a los estándares ATM</a:t>
            </a:r>
          </a:p>
          <a:p>
            <a:pPr eaLnBrk="1" hangingPunct="1">
              <a:lnSpc>
                <a:spcPct val="90000"/>
              </a:lnSpc>
            </a:pPr>
            <a:r>
              <a:rPr lang="es-ES" sz="2800" smtClean="0"/>
              <a:t>Durante la primera mitad de los 90 ATM era la forma habitual de transmitir datos en una red SONET/SDH, y se pensaba que eso era el futuro</a:t>
            </a:r>
          </a:p>
          <a:p>
            <a:pPr eaLnBrk="1" hangingPunct="1">
              <a:lnSpc>
                <a:spcPct val="90000"/>
              </a:lnSpc>
            </a:pPr>
            <a:r>
              <a:rPr lang="es-ES" sz="2800" smtClean="0"/>
              <a:t>Sin embargo ATM era costoso y poco eficiente, lo cual dió lugar al desarrollo de otras alternativas. Para las redes de datos la principal fue el uso de POS</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30</a:t>
            </a:fld>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4100" name="Rectangle 3"/>
          <p:cNvSpPr>
            <a:spLocks noGrp="1" noChangeArrowheads="1"/>
          </p:cNvSpPr>
          <p:nvPr>
            <p:ph type="body" idx="1"/>
          </p:nvPr>
        </p:nvSpPr>
        <p:spPr/>
        <p:txBody>
          <a:bodyPr/>
          <a:lstStyle/>
          <a:p>
            <a:pPr eaLnBrk="1" hangingPunct="1"/>
            <a:r>
              <a:rPr lang="es-ES_tradnl" sz="2800" dirty="0" err="1" smtClean="0"/>
              <a:t>Multiplexación</a:t>
            </a:r>
            <a:r>
              <a:rPr lang="es-ES_tradnl" sz="2800" dirty="0" smtClean="0"/>
              <a:t> TDM. Jerarquía PDH</a:t>
            </a:r>
          </a:p>
          <a:p>
            <a:pPr eaLnBrk="1" hangingPunct="1"/>
            <a:r>
              <a:rPr lang="es-ES_tradnl" sz="2800" dirty="0" smtClean="0"/>
              <a:t>Jerarquía SDH</a:t>
            </a:r>
          </a:p>
          <a:p>
            <a:pPr eaLnBrk="1" hangingPunct="1"/>
            <a:r>
              <a:rPr lang="es-ES_tradnl" sz="2800" b="1" dirty="0" smtClean="0">
                <a:solidFill>
                  <a:srgbClr val="FF0000"/>
                </a:solidFill>
              </a:rPr>
              <a:t>POS (</a:t>
            </a:r>
            <a:r>
              <a:rPr lang="es-ES_tradnl" sz="2800" b="1" dirty="0" err="1" smtClean="0">
                <a:solidFill>
                  <a:srgbClr val="FF0000"/>
                </a:solidFill>
              </a:rPr>
              <a:t>Packet</a:t>
            </a:r>
            <a:r>
              <a:rPr lang="es-ES_tradnl" sz="2800" b="1" dirty="0" smtClean="0">
                <a:solidFill>
                  <a:srgbClr val="FF0000"/>
                </a:solidFill>
              </a:rPr>
              <a:t> </a:t>
            </a:r>
            <a:r>
              <a:rPr lang="es-ES_tradnl" sz="2800" b="1" dirty="0" err="1" smtClean="0">
                <a:solidFill>
                  <a:srgbClr val="FF0000"/>
                </a:solidFill>
              </a:rPr>
              <a:t>Over</a:t>
            </a:r>
            <a:r>
              <a:rPr lang="es-ES_tradnl" sz="2800" b="1" dirty="0" smtClean="0">
                <a:solidFill>
                  <a:srgbClr val="FF0000"/>
                </a:solidFill>
              </a:rPr>
              <a:t> SONET)</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31</a:t>
            </a:fld>
            <a:endParaRPr lang="es-ES" dirty="0"/>
          </a:p>
        </p:txBody>
      </p:sp>
    </p:spTree>
    <p:extLst>
      <p:ext uri="{BB962C8B-B14F-4D97-AF65-F5344CB8AC3E}">
        <p14:creationId xmlns:p14="http://schemas.microsoft.com/office/powerpoint/2010/main" val="3183699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ChangeArrowheads="1"/>
          </p:cNvSpPr>
          <p:nvPr/>
        </p:nvSpPr>
        <p:spPr bwMode="auto">
          <a:xfrm>
            <a:off x="-180975" y="333375"/>
            <a:ext cx="9574213" cy="1143000"/>
          </a:xfrm>
          <a:prstGeom prst="rect">
            <a:avLst/>
          </a:prstGeom>
          <a:noFill/>
          <a:ln w="9525">
            <a:noFill/>
            <a:miter lim="800000"/>
            <a:headEnd/>
            <a:tailEnd/>
          </a:ln>
        </p:spPr>
        <p:txBody>
          <a:bodyPr anchor="ctr"/>
          <a:lstStyle/>
          <a:p>
            <a:pPr algn="ctr"/>
            <a:r>
              <a:rPr lang="es-ES_tradnl" sz="3600">
                <a:solidFill>
                  <a:schemeClr val="tx2"/>
                </a:solidFill>
                <a:latin typeface="Times New Roman" pitchFamily="18" charset="0"/>
              </a:rPr>
              <a:t>POS</a:t>
            </a:r>
            <a:br>
              <a:rPr lang="es-ES_tradnl" sz="3600">
                <a:solidFill>
                  <a:schemeClr val="tx2"/>
                </a:solidFill>
                <a:latin typeface="Times New Roman" pitchFamily="18" charset="0"/>
              </a:rPr>
            </a:br>
            <a:r>
              <a:rPr lang="es-ES_tradnl" sz="3600">
                <a:solidFill>
                  <a:schemeClr val="tx2"/>
                </a:solidFill>
                <a:latin typeface="Times New Roman" pitchFamily="18" charset="0"/>
              </a:rPr>
              <a:t>(Packet Over SONET, o PPP Over SONET)</a:t>
            </a:r>
          </a:p>
        </p:txBody>
      </p:sp>
      <p:sp>
        <p:nvSpPr>
          <p:cNvPr id="33796" name="Rectangle 5"/>
          <p:cNvSpPr>
            <a:spLocks noChangeArrowheads="1"/>
          </p:cNvSpPr>
          <p:nvPr/>
        </p:nvSpPr>
        <p:spPr bwMode="auto">
          <a:xfrm>
            <a:off x="685800" y="1844675"/>
            <a:ext cx="7772400" cy="3889375"/>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600">
                <a:latin typeface="Times New Roman" pitchFamily="18" charset="0"/>
              </a:rPr>
              <a:t>Packet Over Sonet o POS es una tecnología que apareció a finales de 1996 con el fin de hacer un uso más eficiente de los enlaces SONET/SDH</a:t>
            </a:r>
          </a:p>
          <a:p>
            <a:pPr marL="342900" indent="-342900">
              <a:lnSpc>
                <a:spcPct val="90000"/>
              </a:lnSpc>
              <a:spcBef>
                <a:spcPct val="20000"/>
              </a:spcBef>
              <a:buFontTx/>
              <a:buChar char="•"/>
            </a:pPr>
            <a:r>
              <a:rPr lang="es-ES_tradnl" sz="2600">
                <a:latin typeface="Times New Roman" pitchFamily="18" charset="0"/>
              </a:rPr>
              <a:t>Consiste en usar los enlaces como líneas punto a punto con PPP (Point to Point Protocol).</a:t>
            </a:r>
          </a:p>
          <a:p>
            <a:pPr marL="342900" indent="-342900">
              <a:lnSpc>
                <a:spcPct val="90000"/>
              </a:lnSpc>
              <a:spcBef>
                <a:spcPct val="20000"/>
              </a:spcBef>
              <a:buFontTx/>
              <a:buChar char="•"/>
            </a:pPr>
            <a:r>
              <a:rPr lang="es-ES_tradnl" sz="2600">
                <a:latin typeface="Times New Roman" pitchFamily="18" charset="0"/>
              </a:rPr>
              <a:t>Además de mejorar el rendimiento respecto de ATM se reduce el equipamiento y por tanto los costos </a:t>
            </a:r>
          </a:p>
          <a:p>
            <a:pPr marL="342900" indent="-342900">
              <a:lnSpc>
                <a:spcPct val="90000"/>
              </a:lnSpc>
              <a:spcBef>
                <a:spcPct val="20000"/>
              </a:spcBef>
              <a:buFontTx/>
              <a:buChar char="•"/>
            </a:pPr>
            <a:r>
              <a:rPr lang="es-ES_tradnl" sz="2600">
                <a:latin typeface="Times New Roman" pitchFamily="18" charset="0"/>
              </a:rPr>
              <a:t>POS está estandarizado en el RFC 2615 (6/99)</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32</a:t>
            </a:fld>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val 61"/>
          <p:cNvSpPr>
            <a:spLocks noChangeArrowheads="1"/>
          </p:cNvSpPr>
          <p:nvPr/>
        </p:nvSpPr>
        <p:spPr bwMode="auto">
          <a:xfrm>
            <a:off x="3619500" y="2647950"/>
            <a:ext cx="2663825" cy="2663825"/>
          </a:xfrm>
          <a:prstGeom prst="ellipse">
            <a:avLst/>
          </a:prstGeom>
          <a:noFill/>
          <a:ln w="25400">
            <a:solidFill>
              <a:srgbClr val="00FF00"/>
            </a:solidFill>
            <a:round/>
            <a:headEnd/>
            <a:tailEnd/>
          </a:ln>
        </p:spPr>
        <p:txBody>
          <a:bodyPr wrap="none" anchor="ctr"/>
          <a:lstStyle/>
          <a:p>
            <a:endParaRPr lang="es-ES"/>
          </a:p>
        </p:txBody>
      </p:sp>
      <p:sp>
        <p:nvSpPr>
          <p:cNvPr id="34820" name="Oval 62"/>
          <p:cNvSpPr>
            <a:spLocks noChangeArrowheads="1"/>
          </p:cNvSpPr>
          <p:nvPr/>
        </p:nvSpPr>
        <p:spPr bwMode="auto">
          <a:xfrm>
            <a:off x="3505200" y="2546350"/>
            <a:ext cx="2879725" cy="2879725"/>
          </a:xfrm>
          <a:prstGeom prst="ellipse">
            <a:avLst/>
          </a:prstGeom>
          <a:noFill/>
          <a:ln w="25400">
            <a:solidFill>
              <a:srgbClr val="FF0000"/>
            </a:solidFill>
            <a:round/>
            <a:headEnd/>
            <a:tailEnd/>
          </a:ln>
        </p:spPr>
        <p:txBody>
          <a:bodyPr wrap="none" anchor="ctr"/>
          <a:lstStyle/>
          <a:p>
            <a:endParaRPr lang="es-ES"/>
          </a:p>
        </p:txBody>
      </p:sp>
      <p:sp>
        <p:nvSpPr>
          <p:cNvPr id="34821" name="Line 3"/>
          <p:cNvSpPr>
            <a:spLocks noChangeShapeType="1"/>
          </p:cNvSpPr>
          <p:nvPr/>
        </p:nvSpPr>
        <p:spPr bwMode="auto">
          <a:xfrm>
            <a:off x="6459538" y="3994150"/>
            <a:ext cx="990600" cy="0"/>
          </a:xfrm>
          <a:prstGeom prst="line">
            <a:avLst/>
          </a:prstGeom>
          <a:noFill/>
          <a:ln w="50800" cmpd="dbl">
            <a:solidFill>
              <a:schemeClr val="tx1"/>
            </a:solidFill>
            <a:round/>
            <a:headEnd/>
            <a:tailEnd/>
          </a:ln>
        </p:spPr>
        <p:txBody>
          <a:bodyPr/>
          <a:lstStyle/>
          <a:p>
            <a:endParaRPr lang="es-ES"/>
          </a:p>
        </p:txBody>
      </p:sp>
      <p:sp>
        <p:nvSpPr>
          <p:cNvPr id="34822" name="Line 4"/>
          <p:cNvSpPr>
            <a:spLocks noChangeShapeType="1"/>
          </p:cNvSpPr>
          <p:nvPr/>
        </p:nvSpPr>
        <p:spPr bwMode="auto">
          <a:xfrm rot="5400000">
            <a:off x="4581528" y="5797550"/>
            <a:ext cx="838200" cy="0"/>
          </a:xfrm>
          <a:prstGeom prst="line">
            <a:avLst/>
          </a:prstGeom>
          <a:noFill/>
          <a:ln w="50800" cmpd="dbl">
            <a:solidFill>
              <a:schemeClr val="tx1"/>
            </a:solidFill>
            <a:round/>
            <a:headEnd/>
            <a:tailEnd/>
          </a:ln>
        </p:spPr>
        <p:txBody>
          <a:bodyPr/>
          <a:lstStyle/>
          <a:p>
            <a:endParaRPr lang="es-ES"/>
          </a:p>
        </p:txBody>
      </p:sp>
      <p:sp>
        <p:nvSpPr>
          <p:cNvPr id="34823" name="Line 5"/>
          <p:cNvSpPr>
            <a:spLocks noChangeShapeType="1"/>
          </p:cNvSpPr>
          <p:nvPr/>
        </p:nvSpPr>
        <p:spPr bwMode="auto">
          <a:xfrm rot="5400000">
            <a:off x="4341813" y="2139950"/>
            <a:ext cx="990600" cy="0"/>
          </a:xfrm>
          <a:prstGeom prst="line">
            <a:avLst/>
          </a:prstGeom>
          <a:noFill/>
          <a:ln w="50800" cmpd="dbl">
            <a:solidFill>
              <a:schemeClr val="tx1"/>
            </a:solidFill>
            <a:round/>
            <a:headEnd/>
            <a:tailEnd/>
          </a:ln>
        </p:spPr>
        <p:txBody>
          <a:bodyPr/>
          <a:lstStyle/>
          <a:p>
            <a:endParaRPr lang="es-ES"/>
          </a:p>
        </p:txBody>
      </p:sp>
      <p:sp>
        <p:nvSpPr>
          <p:cNvPr id="34824" name="Line 13"/>
          <p:cNvSpPr>
            <a:spLocks noChangeShapeType="1"/>
          </p:cNvSpPr>
          <p:nvPr/>
        </p:nvSpPr>
        <p:spPr bwMode="auto">
          <a:xfrm>
            <a:off x="2514600" y="3994150"/>
            <a:ext cx="990600" cy="0"/>
          </a:xfrm>
          <a:prstGeom prst="line">
            <a:avLst/>
          </a:prstGeom>
          <a:noFill/>
          <a:ln w="50800" cmpd="dbl">
            <a:solidFill>
              <a:schemeClr val="tx1"/>
            </a:solidFill>
            <a:round/>
            <a:headEnd/>
            <a:tailEnd/>
          </a:ln>
        </p:spPr>
        <p:txBody>
          <a:bodyPr/>
          <a:lstStyle/>
          <a:p>
            <a:endParaRPr lang="es-ES"/>
          </a:p>
        </p:txBody>
      </p:sp>
      <p:sp>
        <p:nvSpPr>
          <p:cNvPr id="34825" name="Line 14"/>
          <p:cNvSpPr>
            <a:spLocks noChangeShapeType="1"/>
          </p:cNvSpPr>
          <p:nvPr/>
        </p:nvSpPr>
        <p:spPr bwMode="auto">
          <a:xfrm>
            <a:off x="2514600" y="3841750"/>
            <a:ext cx="990600" cy="0"/>
          </a:xfrm>
          <a:prstGeom prst="line">
            <a:avLst/>
          </a:prstGeom>
          <a:noFill/>
          <a:ln w="50800" cmpd="dbl">
            <a:solidFill>
              <a:schemeClr val="tx1"/>
            </a:solidFill>
            <a:round/>
            <a:headEnd/>
            <a:tailEnd/>
          </a:ln>
        </p:spPr>
        <p:txBody>
          <a:bodyPr/>
          <a:lstStyle/>
          <a:p>
            <a:endParaRPr lang="es-ES"/>
          </a:p>
        </p:txBody>
      </p:sp>
      <p:sp>
        <p:nvSpPr>
          <p:cNvPr id="34826" name="Line 15"/>
          <p:cNvSpPr>
            <a:spLocks noChangeShapeType="1"/>
          </p:cNvSpPr>
          <p:nvPr/>
        </p:nvSpPr>
        <p:spPr bwMode="auto">
          <a:xfrm>
            <a:off x="6459538" y="3841750"/>
            <a:ext cx="990600" cy="0"/>
          </a:xfrm>
          <a:prstGeom prst="line">
            <a:avLst/>
          </a:prstGeom>
          <a:noFill/>
          <a:ln w="50800" cmpd="dbl">
            <a:solidFill>
              <a:schemeClr val="tx1"/>
            </a:solidFill>
            <a:round/>
            <a:headEnd/>
            <a:tailEnd/>
          </a:ln>
        </p:spPr>
        <p:txBody>
          <a:bodyPr/>
          <a:lstStyle/>
          <a:p>
            <a:endParaRPr lang="es-ES"/>
          </a:p>
        </p:txBody>
      </p:sp>
      <p:sp>
        <p:nvSpPr>
          <p:cNvPr id="34827" name="Line 16"/>
          <p:cNvSpPr>
            <a:spLocks noChangeShapeType="1"/>
          </p:cNvSpPr>
          <p:nvPr/>
        </p:nvSpPr>
        <p:spPr bwMode="auto">
          <a:xfrm rot="5400000">
            <a:off x="4494213" y="2063750"/>
            <a:ext cx="990600" cy="0"/>
          </a:xfrm>
          <a:prstGeom prst="line">
            <a:avLst/>
          </a:prstGeom>
          <a:noFill/>
          <a:ln w="50800" cmpd="dbl">
            <a:solidFill>
              <a:schemeClr val="tx1"/>
            </a:solidFill>
            <a:round/>
            <a:headEnd/>
            <a:tailEnd/>
          </a:ln>
        </p:spPr>
        <p:txBody>
          <a:bodyPr/>
          <a:lstStyle/>
          <a:p>
            <a:endParaRPr lang="es-ES"/>
          </a:p>
        </p:txBody>
      </p:sp>
      <p:sp>
        <p:nvSpPr>
          <p:cNvPr id="34828" name="Line 17"/>
          <p:cNvSpPr>
            <a:spLocks noChangeShapeType="1"/>
          </p:cNvSpPr>
          <p:nvPr/>
        </p:nvSpPr>
        <p:spPr bwMode="auto">
          <a:xfrm rot="5400000">
            <a:off x="4352928" y="5721350"/>
            <a:ext cx="990600" cy="0"/>
          </a:xfrm>
          <a:prstGeom prst="line">
            <a:avLst/>
          </a:prstGeom>
          <a:noFill/>
          <a:ln w="50800" cmpd="dbl">
            <a:solidFill>
              <a:schemeClr val="tx1"/>
            </a:solidFill>
            <a:round/>
            <a:headEnd/>
            <a:tailEnd/>
          </a:ln>
        </p:spPr>
        <p:txBody>
          <a:bodyPr/>
          <a:lstStyle/>
          <a:p>
            <a:endParaRPr lang="es-ES"/>
          </a:p>
        </p:txBody>
      </p:sp>
      <p:sp>
        <p:nvSpPr>
          <p:cNvPr id="34829" name="Line 31"/>
          <p:cNvSpPr>
            <a:spLocks noChangeShapeType="1"/>
          </p:cNvSpPr>
          <p:nvPr/>
        </p:nvSpPr>
        <p:spPr bwMode="auto">
          <a:xfrm>
            <a:off x="684213" y="5441950"/>
            <a:ext cx="990600" cy="0"/>
          </a:xfrm>
          <a:prstGeom prst="line">
            <a:avLst/>
          </a:prstGeom>
          <a:noFill/>
          <a:ln w="50800" cmpd="dbl">
            <a:solidFill>
              <a:schemeClr val="tx1"/>
            </a:solidFill>
            <a:round/>
            <a:headEnd/>
            <a:tailEnd/>
          </a:ln>
        </p:spPr>
        <p:txBody>
          <a:bodyPr/>
          <a:lstStyle/>
          <a:p>
            <a:endParaRPr lang="es-ES"/>
          </a:p>
        </p:txBody>
      </p:sp>
      <p:sp>
        <p:nvSpPr>
          <p:cNvPr id="34830" name="Text Box 32"/>
          <p:cNvSpPr txBox="1">
            <a:spLocks noChangeArrowheads="1"/>
          </p:cNvSpPr>
          <p:nvPr/>
        </p:nvSpPr>
        <p:spPr bwMode="auto">
          <a:xfrm>
            <a:off x="1830388" y="5314950"/>
            <a:ext cx="1503362" cy="304800"/>
          </a:xfrm>
          <a:prstGeom prst="rect">
            <a:avLst/>
          </a:prstGeom>
          <a:noFill/>
          <a:ln w="9525">
            <a:noFill/>
            <a:miter lim="800000"/>
            <a:headEnd/>
            <a:tailEnd/>
          </a:ln>
        </p:spPr>
        <p:txBody>
          <a:bodyPr wrap="none">
            <a:spAutoFit/>
          </a:bodyPr>
          <a:lstStyle/>
          <a:p>
            <a:r>
              <a:rPr lang="es-ES_tradnl" sz="1400" b="1"/>
              <a:t>OC-3c (2 fibras)</a:t>
            </a:r>
            <a:endParaRPr lang="es-ES" sz="1400" b="1"/>
          </a:p>
        </p:txBody>
      </p:sp>
      <p:grpSp>
        <p:nvGrpSpPr>
          <p:cNvPr id="34831" name="Group 51"/>
          <p:cNvGrpSpPr>
            <a:grpSpLocks/>
          </p:cNvGrpSpPr>
          <p:nvPr/>
        </p:nvGrpSpPr>
        <p:grpSpPr bwMode="auto">
          <a:xfrm>
            <a:off x="1963738" y="3549650"/>
            <a:ext cx="931862" cy="749300"/>
            <a:chOff x="949" y="1736"/>
            <a:chExt cx="587" cy="472"/>
          </a:xfrm>
        </p:grpSpPr>
        <p:pic>
          <p:nvPicPr>
            <p:cNvPr id="34861" name="Picture 19"/>
            <p:cNvPicPr>
              <a:picLocks noChangeArrowheads="1"/>
            </p:cNvPicPr>
            <p:nvPr/>
          </p:nvPicPr>
          <p:blipFill>
            <a:blip r:embed="rId3" cstate="print"/>
            <a:srcRect/>
            <a:stretch>
              <a:fillRect/>
            </a:stretch>
          </p:blipFill>
          <p:spPr bwMode="auto">
            <a:xfrm>
              <a:off x="949" y="1736"/>
              <a:ext cx="587" cy="472"/>
            </a:xfrm>
            <a:prstGeom prst="rect">
              <a:avLst/>
            </a:prstGeom>
            <a:noFill/>
            <a:ln w="12700">
              <a:noFill/>
              <a:miter lim="800000"/>
              <a:headEnd/>
              <a:tailEnd/>
            </a:ln>
          </p:spPr>
        </p:pic>
        <p:sp>
          <p:nvSpPr>
            <p:cNvPr id="34862" name="Text Box 38"/>
            <p:cNvSpPr txBox="1">
              <a:spLocks noChangeArrowheads="1"/>
            </p:cNvSpPr>
            <p:nvPr/>
          </p:nvSpPr>
          <p:spPr bwMode="auto">
            <a:xfrm>
              <a:off x="1136" y="1948"/>
              <a:ext cx="132" cy="183"/>
            </a:xfrm>
            <a:prstGeom prst="rect">
              <a:avLst/>
            </a:prstGeom>
            <a:solidFill>
              <a:schemeClr val="bg1"/>
            </a:solidFill>
            <a:ln w="9525">
              <a:noFill/>
              <a:miter lim="800000"/>
              <a:headEnd/>
              <a:tailEnd/>
            </a:ln>
          </p:spPr>
          <p:txBody>
            <a:bodyPr wrap="none" lIns="54000" tIns="21600" rIns="54000" bIns="21600">
              <a:spAutoFit/>
            </a:bodyPr>
            <a:lstStyle/>
            <a:p>
              <a:r>
                <a:rPr lang="es-ES_tradnl" b="1" dirty="0" smtClean="0">
                  <a:sym typeface="Symbol" pitchFamily="18" charset="2"/>
                </a:rPr>
                <a:t></a:t>
              </a:r>
              <a:endParaRPr lang="es-ES" b="1" dirty="0"/>
            </a:p>
          </p:txBody>
        </p:sp>
      </p:grpSp>
      <p:grpSp>
        <p:nvGrpSpPr>
          <p:cNvPr id="34832" name="Group 50"/>
          <p:cNvGrpSpPr>
            <a:grpSpLocks/>
          </p:cNvGrpSpPr>
          <p:nvPr/>
        </p:nvGrpSpPr>
        <p:grpSpPr bwMode="auto">
          <a:xfrm>
            <a:off x="4514850" y="1339850"/>
            <a:ext cx="931863" cy="749300"/>
            <a:chOff x="2736" y="104"/>
            <a:chExt cx="587" cy="472"/>
          </a:xfrm>
        </p:grpSpPr>
        <p:pic>
          <p:nvPicPr>
            <p:cNvPr id="34859" name="Picture 29"/>
            <p:cNvPicPr>
              <a:picLocks noChangeArrowheads="1"/>
            </p:cNvPicPr>
            <p:nvPr/>
          </p:nvPicPr>
          <p:blipFill>
            <a:blip r:embed="rId3" cstate="print"/>
            <a:srcRect/>
            <a:stretch>
              <a:fillRect/>
            </a:stretch>
          </p:blipFill>
          <p:spPr bwMode="auto">
            <a:xfrm>
              <a:off x="2736" y="104"/>
              <a:ext cx="587" cy="472"/>
            </a:xfrm>
            <a:prstGeom prst="rect">
              <a:avLst/>
            </a:prstGeom>
            <a:noFill/>
            <a:ln w="12700">
              <a:noFill/>
              <a:miter lim="800000"/>
              <a:headEnd/>
              <a:tailEnd/>
            </a:ln>
          </p:spPr>
        </p:pic>
        <p:sp>
          <p:nvSpPr>
            <p:cNvPr id="34860" name="Text Box 39"/>
            <p:cNvSpPr txBox="1">
              <a:spLocks noChangeArrowheads="1"/>
            </p:cNvSpPr>
            <p:nvPr/>
          </p:nvSpPr>
          <p:spPr bwMode="auto">
            <a:xfrm>
              <a:off x="2923" y="316"/>
              <a:ext cx="150" cy="183"/>
            </a:xfrm>
            <a:prstGeom prst="rect">
              <a:avLst/>
            </a:prstGeom>
            <a:solidFill>
              <a:schemeClr val="bg1"/>
            </a:solidFill>
            <a:ln w="9525">
              <a:noFill/>
              <a:miter lim="800000"/>
              <a:headEnd/>
              <a:tailEnd/>
            </a:ln>
          </p:spPr>
          <p:txBody>
            <a:bodyPr wrap="none" lIns="54000" tIns="21600" rIns="54000" bIns="21600">
              <a:spAutoFit/>
            </a:bodyPr>
            <a:lstStyle/>
            <a:p>
              <a:r>
                <a:rPr lang="es-ES_tradnl" b="1" dirty="0" smtClean="0">
                  <a:sym typeface="Symbol" pitchFamily="18" charset="2"/>
                </a:rPr>
                <a:t></a:t>
              </a:r>
              <a:endParaRPr lang="es-ES" b="1" dirty="0"/>
            </a:p>
          </p:txBody>
        </p:sp>
      </p:grpSp>
      <p:grpSp>
        <p:nvGrpSpPr>
          <p:cNvPr id="34833" name="Group 49"/>
          <p:cNvGrpSpPr>
            <a:grpSpLocks/>
          </p:cNvGrpSpPr>
          <p:nvPr/>
        </p:nvGrpSpPr>
        <p:grpSpPr bwMode="auto">
          <a:xfrm>
            <a:off x="7145338" y="3536950"/>
            <a:ext cx="931862" cy="749300"/>
            <a:chOff x="4512" y="1680"/>
            <a:chExt cx="587" cy="472"/>
          </a:xfrm>
        </p:grpSpPr>
        <p:pic>
          <p:nvPicPr>
            <p:cNvPr id="34857" name="Picture 30"/>
            <p:cNvPicPr>
              <a:picLocks noChangeArrowheads="1"/>
            </p:cNvPicPr>
            <p:nvPr/>
          </p:nvPicPr>
          <p:blipFill>
            <a:blip r:embed="rId3" cstate="print"/>
            <a:srcRect/>
            <a:stretch>
              <a:fillRect/>
            </a:stretch>
          </p:blipFill>
          <p:spPr bwMode="auto">
            <a:xfrm>
              <a:off x="4512" y="1680"/>
              <a:ext cx="587" cy="472"/>
            </a:xfrm>
            <a:prstGeom prst="rect">
              <a:avLst/>
            </a:prstGeom>
            <a:noFill/>
            <a:ln w="12700">
              <a:noFill/>
              <a:miter lim="800000"/>
              <a:headEnd/>
              <a:tailEnd/>
            </a:ln>
          </p:spPr>
        </p:pic>
        <p:sp>
          <p:nvSpPr>
            <p:cNvPr id="34858" name="Text Box 40"/>
            <p:cNvSpPr txBox="1">
              <a:spLocks noChangeArrowheads="1"/>
            </p:cNvSpPr>
            <p:nvPr/>
          </p:nvSpPr>
          <p:spPr bwMode="auto">
            <a:xfrm>
              <a:off x="4699" y="1872"/>
              <a:ext cx="139" cy="183"/>
            </a:xfrm>
            <a:prstGeom prst="rect">
              <a:avLst/>
            </a:prstGeom>
            <a:solidFill>
              <a:schemeClr val="bg1"/>
            </a:solidFill>
            <a:ln w="9525">
              <a:noFill/>
              <a:miter lim="800000"/>
              <a:headEnd/>
              <a:tailEnd/>
            </a:ln>
          </p:spPr>
          <p:txBody>
            <a:bodyPr wrap="none" lIns="54000" tIns="21600" rIns="54000" bIns="21600">
              <a:spAutoFit/>
            </a:bodyPr>
            <a:lstStyle/>
            <a:p>
              <a:r>
                <a:rPr lang="es-ES_tradnl" b="1" dirty="0" smtClean="0">
                  <a:sym typeface="Symbol" pitchFamily="18" charset="2"/>
                </a:rPr>
                <a:t></a:t>
              </a:r>
              <a:endParaRPr lang="es-ES" b="1" dirty="0"/>
            </a:p>
          </p:txBody>
        </p:sp>
      </p:grpSp>
      <p:grpSp>
        <p:nvGrpSpPr>
          <p:cNvPr id="34834" name="Group 48"/>
          <p:cNvGrpSpPr>
            <a:grpSpLocks/>
          </p:cNvGrpSpPr>
          <p:nvPr/>
        </p:nvGrpSpPr>
        <p:grpSpPr bwMode="auto">
          <a:xfrm>
            <a:off x="4495800" y="5759450"/>
            <a:ext cx="931863" cy="749300"/>
            <a:chOff x="2832" y="3312"/>
            <a:chExt cx="587" cy="472"/>
          </a:xfrm>
        </p:grpSpPr>
        <p:pic>
          <p:nvPicPr>
            <p:cNvPr id="34855" name="Picture 28"/>
            <p:cNvPicPr>
              <a:picLocks noChangeArrowheads="1"/>
            </p:cNvPicPr>
            <p:nvPr/>
          </p:nvPicPr>
          <p:blipFill>
            <a:blip r:embed="rId3" cstate="print"/>
            <a:srcRect/>
            <a:stretch>
              <a:fillRect/>
            </a:stretch>
          </p:blipFill>
          <p:spPr bwMode="auto">
            <a:xfrm>
              <a:off x="2832" y="3312"/>
              <a:ext cx="587" cy="472"/>
            </a:xfrm>
            <a:prstGeom prst="rect">
              <a:avLst/>
            </a:prstGeom>
            <a:noFill/>
            <a:ln w="12700">
              <a:noFill/>
              <a:miter lim="800000"/>
              <a:headEnd/>
              <a:tailEnd/>
            </a:ln>
          </p:spPr>
        </p:pic>
        <p:sp>
          <p:nvSpPr>
            <p:cNvPr id="34856" name="Text Box 41"/>
            <p:cNvSpPr txBox="1">
              <a:spLocks noChangeArrowheads="1"/>
            </p:cNvSpPr>
            <p:nvPr/>
          </p:nvSpPr>
          <p:spPr bwMode="auto">
            <a:xfrm>
              <a:off x="3019" y="3504"/>
              <a:ext cx="122" cy="183"/>
            </a:xfrm>
            <a:prstGeom prst="rect">
              <a:avLst/>
            </a:prstGeom>
            <a:solidFill>
              <a:schemeClr val="bg1"/>
            </a:solidFill>
            <a:ln w="9525">
              <a:noFill/>
              <a:miter lim="800000"/>
              <a:headEnd/>
              <a:tailEnd/>
            </a:ln>
          </p:spPr>
          <p:txBody>
            <a:bodyPr wrap="none" lIns="54000" tIns="21600" rIns="54000" bIns="21600">
              <a:spAutoFit/>
            </a:bodyPr>
            <a:lstStyle/>
            <a:p>
              <a:r>
                <a:rPr lang="es-ES_tradnl" b="1" dirty="0" smtClean="0">
                  <a:sym typeface="Symbol" pitchFamily="18" charset="2"/>
                </a:rPr>
                <a:t></a:t>
              </a:r>
              <a:endParaRPr lang="es-ES" b="1" dirty="0"/>
            </a:p>
          </p:txBody>
        </p:sp>
      </p:grpSp>
      <p:sp>
        <p:nvSpPr>
          <p:cNvPr id="34835" name="Text Box 43"/>
          <p:cNvSpPr txBox="1">
            <a:spLocks noChangeArrowheads="1"/>
          </p:cNvSpPr>
          <p:nvPr/>
        </p:nvSpPr>
        <p:spPr bwMode="auto">
          <a:xfrm>
            <a:off x="538163" y="328613"/>
            <a:ext cx="7921625" cy="579437"/>
          </a:xfrm>
          <a:prstGeom prst="rect">
            <a:avLst/>
          </a:prstGeom>
          <a:noFill/>
          <a:ln w="9525">
            <a:noFill/>
            <a:miter lim="800000"/>
            <a:headEnd/>
            <a:tailEnd/>
          </a:ln>
        </p:spPr>
        <p:txBody>
          <a:bodyPr>
            <a:spAutoFit/>
          </a:bodyPr>
          <a:lstStyle/>
          <a:p>
            <a:pPr algn="ctr"/>
            <a:r>
              <a:rPr lang="es-ES_tradnl" sz="3200"/>
              <a:t>Conexión de routers con POS. Red física</a:t>
            </a:r>
            <a:endParaRPr lang="es-ES" sz="3200"/>
          </a:p>
        </p:txBody>
      </p:sp>
      <p:pic>
        <p:nvPicPr>
          <p:cNvPr id="34836" name="Picture 44" descr="ADM"/>
          <p:cNvPicPr>
            <a:picLocks noChangeAspect="1" noChangeArrowheads="1"/>
          </p:cNvPicPr>
          <p:nvPr/>
        </p:nvPicPr>
        <p:blipFill>
          <a:blip r:embed="rId4" cstate="print"/>
          <a:srcRect/>
          <a:stretch>
            <a:fillRect/>
          </a:stretch>
        </p:blipFill>
        <p:spPr bwMode="auto">
          <a:xfrm>
            <a:off x="3163888" y="3613150"/>
            <a:ext cx="950912" cy="539750"/>
          </a:xfrm>
          <a:prstGeom prst="rect">
            <a:avLst/>
          </a:prstGeom>
          <a:noFill/>
          <a:ln w="9525">
            <a:noFill/>
            <a:miter lim="800000"/>
            <a:headEnd/>
            <a:tailEnd/>
          </a:ln>
        </p:spPr>
      </p:pic>
      <p:pic>
        <p:nvPicPr>
          <p:cNvPr id="34837" name="Picture 45" descr="ADM"/>
          <p:cNvPicPr>
            <a:picLocks noChangeAspect="1" noChangeArrowheads="1"/>
          </p:cNvPicPr>
          <p:nvPr/>
        </p:nvPicPr>
        <p:blipFill>
          <a:blip r:embed="rId4" cstate="print"/>
          <a:srcRect/>
          <a:stretch>
            <a:fillRect/>
          </a:stretch>
        </p:blipFill>
        <p:spPr bwMode="auto">
          <a:xfrm>
            <a:off x="4495800" y="5054600"/>
            <a:ext cx="950913" cy="539750"/>
          </a:xfrm>
          <a:prstGeom prst="rect">
            <a:avLst/>
          </a:prstGeom>
          <a:noFill/>
          <a:ln w="9525">
            <a:noFill/>
            <a:miter lim="800000"/>
            <a:headEnd/>
            <a:tailEnd/>
          </a:ln>
        </p:spPr>
      </p:pic>
      <p:pic>
        <p:nvPicPr>
          <p:cNvPr id="34838" name="Picture 46" descr="ADM"/>
          <p:cNvPicPr>
            <a:picLocks noChangeAspect="1" noChangeArrowheads="1"/>
          </p:cNvPicPr>
          <p:nvPr/>
        </p:nvPicPr>
        <p:blipFill>
          <a:blip r:embed="rId4" cstate="print"/>
          <a:srcRect/>
          <a:stretch>
            <a:fillRect/>
          </a:stretch>
        </p:blipFill>
        <p:spPr bwMode="auto">
          <a:xfrm>
            <a:off x="4495800" y="2254250"/>
            <a:ext cx="950913" cy="539750"/>
          </a:xfrm>
          <a:prstGeom prst="rect">
            <a:avLst/>
          </a:prstGeom>
          <a:noFill/>
          <a:ln w="9525">
            <a:noFill/>
            <a:miter lim="800000"/>
            <a:headEnd/>
            <a:tailEnd/>
          </a:ln>
        </p:spPr>
      </p:pic>
      <p:pic>
        <p:nvPicPr>
          <p:cNvPr id="34839" name="Picture 47" descr="ADM"/>
          <p:cNvPicPr>
            <a:picLocks noChangeAspect="1" noChangeArrowheads="1"/>
          </p:cNvPicPr>
          <p:nvPr/>
        </p:nvPicPr>
        <p:blipFill>
          <a:blip r:embed="rId4" cstate="print"/>
          <a:srcRect/>
          <a:stretch>
            <a:fillRect/>
          </a:stretch>
        </p:blipFill>
        <p:spPr bwMode="auto">
          <a:xfrm>
            <a:off x="5926138" y="3689350"/>
            <a:ext cx="950912" cy="539750"/>
          </a:xfrm>
          <a:prstGeom prst="rect">
            <a:avLst/>
          </a:prstGeom>
          <a:noFill/>
          <a:ln w="9525">
            <a:noFill/>
            <a:miter lim="800000"/>
            <a:headEnd/>
            <a:tailEnd/>
          </a:ln>
        </p:spPr>
      </p:pic>
      <p:sp>
        <p:nvSpPr>
          <p:cNvPr id="34840" name="Line 55"/>
          <p:cNvSpPr>
            <a:spLocks noChangeShapeType="1"/>
          </p:cNvSpPr>
          <p:nvPr/>
        </p:nvSpPr>
        <p:spPr bwMode="auto">
          <a:xfrm>
            <a:off x="684213" y="5740400"/>
            <a:ext cx="990600" cy="0"/>
          </a:xfrm>
          <a:prstGeom prst="line">
            <a:avLst/>
          </a:prstGeom>
          <a:noFill/>
          <a:ln w="25400">
            <a:solidFill>
              <a:srgbClr val="FF0000"/>
            </a:solidFill>
            <a:round/>
            <a:headEnd/>
            <a:tailEnd/>
          </a:ln>
        </p:spPr>
        <p:txBody>
          <a:bodyPr/>
          <a:lstStyle/>
          <a:p>
            <a:endParaRPr lang="es-ES"/>
          </a:p>
        </p:txBody>
      </p:sp>
      <p:sp>
        <p:nvSpPr>
          <p:cNvPr id="34841" name="Line 56"/>
          <p:cNvSpPr>
            <a:spLocks noChangeShapeType="1"/>
          </p:cNvSpPr>
          <p:nvPr/>
        </p:nvSpPr>
        <p:spPr bwMode="auto">
          <a:xfrm>
            <a:off x="684213" y="6045200"/>
            <a:ext cx="990600" cy="0"/>
          </a:xfrm>
          <a:prstGeom prst="line">
            <a:avLst/>
          </a:prstGeom>
          <a:noFill/>
          <a:ln w="25400">
            <a:solidFill>
              <a:srgbClr val="00FF00"/>
            </a:solidFill>
            <a:round/>
            <a:headEnd/>
            <a:tailEnd/>
          </a:ln>
        </p:spPr>
        <p:txBody>
          <a:bodyPr/>
          <a:lstStyle/>
          <a:p>
            <a:endParaRPr lang="es-ES"/>
          </a:p>
        </p:txBody>
      </p:sp>
      <p:sp>
        <p:nvSpPr>
          <p:cNvPr id="34842" name="Text Box 57"/>
          <p:cNvSpPr txBox="1">
            <a:spLocks noChangeArrowheads="1"/>
          </p:cNvSpPr>
          <p:nvPr/>
        </p:nvSpPr>
        <p:spPr bwMode="auto">
          <a:xfrm>
            <a:off x="1827213" y="5581650"/>
            <a:ext cx="1592262" cy="304800"/>
          </a:xfrm>
          <a:prstGeom prst="rect">
            <a:avLst/>
          </a:prstGeom>
          <a:noFill/>
          <a:ln w="9525">
            <a:noFill/>
            <a:miter lim="800000"/>
            <a:headEnd/>
            <a:tailEnd/>
          </a:ln>
        </p:spPr>
        <p:txBody>
          <a:bodyPr wrap="none">
            <a:spAutoFit/>
          </a:bodyPr>
          <a:lstStyle/>
          <a:p>
            <a:r>
              <a:rPr lang="es-ES_tradnl" sz="1400" b="1"/>
              <a:t>Fibra en servicio</a:t>
            </a:r>
            <a:endParaRPr lang="es-ES" sz="1400" b="1"/>
          </a:p>
        </p:txBody>
      </p:sp>
      <p:sp>
        <p:nvSpPr>
          <p:cNvPr id="34843" name="Text Box 58"/>
          <p:cNvSpPr txBox="1">
            <a:spLocks noChangeArrowheads="1"/>
          </p:cNvSpPr>
          <p:nvPr/>
        </p:nvSpPr>
        <p:spPr bwMode="auto">
          <a:xfrm>
            <a:off x="1827213" y="5880100"/>
            <a:ext cx="1554162" cy="304800"/>
          </a:xfrm>
          <a:prstGeom prst="rect">
            <a:avLst/>
          </a:prstGeom>
          <a:noFill/>
          <a:ln w="9525">
            <a:noFill/>
            <a:miter lim="800000"/>
            <a:headEnd/>
            <a:tailEnd/>
          </a:ln>
        </p:spPr>
        <p:txBody>
          <a:bodyPr wrap="none">
            <a:spAutoFit/>
          </a:bodyPr>
          <a:lstStyle/>
          <a:p>
            <a:r>
              <a:rPr lang="es-ES_tradnl" sz="1400" b="1"/>
              <a:t>Fibra de reserva</a:t>
            </a:r>
            <a:endParaRPr lang="es-ES" sz="1400" b="1"/>
          </a:p>
        </p:txBody>
      </p:sp>
      <p:sp>
        <p:nvSpPr>
          <p:cNvPr id="34844" name="Text Box 60"/>
          <p:cNvSpPr txBox="1">
            <a:spLocks noChangeArrowheads="1"/>
          </p:cNvSpPr>
          <p:nvPr/>
        </p:nvSpPr>
        <p:spPr bwMode="auto">
          <a:xfrm>
            <a:off x="5651500" y="1142984"/>
            <a:ext cx="3168650" cy="1877437"/>
          </a:xfrm>
          <a:prstGeom prst="rect">
            <a:avLst/>
          </a:prstGeom>
          <a:noFill/>
          <a:ln w="9525">
            <a:noFill/>
            <a:miter lim="800000"/>
            <a:headEnd/>
            <a:tailEnd/>
          </a:ln>
        </p:spPr>
        <p:txBody>
          <a:bodyPr>
            <a:spAutoFit/>
          </a:bodyPr>
          <a:lstStyle/>
          <a:p>
            <a:pPr algn="ctr"/>
            <a:r>
              <a:rPr lang="es-ES_tradnl" sz="1400" b="1" dirty="0"/>
              <a:t>En la red SONET/SDH se configuran cuatro </a:t>
            </a:r>
            <a:r>
              <a:rPr lang="es-ES_tradnl" sz="1400" b="1" dirty="0" smtClean="0"/>
              <a:t>rutas </a:t>
            </a:r>
            <a:r>
              <a:rPr lang="es-ES_tradnl" sz="1400" b="1" dirty="0"/>
              <a:t>OC-3c: </a:t>
            </a:r>
            <a:endParaRPr lang="es-ES_tradnl" sz="1400" b="1" dirty="0" smtClean="0"/>
          </a:p>
          <a:p>
            <a:pPr algn="ctr"/>
            <a:r>
              <a:rPr lang="es-ES_tradnl" sz="1400" b="1" dirty="0" smtClean="0"/>
              <a:t>A: </a:t>
            </a:r>
            <a:r>
              <a:rPr lang="es-ES_tradnl" sz="1400" b="1" dirty="0" smtClean="0">
                <a:sym typeface="Symbol" pitchFamily="18" charset="2"/>
              </a:rPr>
              <a:t>- </a:t>
            </a:r>
          </a:p>
          <a:p>
            <a:pPr algn="ctr"/>
            <a:r>
              <a:rPr lang="es-ES_tradnl" sz="1400" b="1" dirty="0" smtClean="0"/>
              <a:t>B: </a:t>
            </a:r>
            <a:r>
              <a:rPr lang="es-ES_tradnl" sz="1400" b="1" dirty="0" smtClean="0">
                <a:sym typeface="Symbol" pitchFamily="18" charset="2"/>
              </a:rPr>
              <a:t>- </a:t>
            </a:r>
          </a:p>
          <a:p>
            <a:pPr algn="ctr"/>
            <a:r>
              <a:rPr lang="es-ES_tradnl" sz="1400" b="1" dirty="0" smtClean="0"/>
              <a:t>C: </a:t>
            </a:r>
            <a:r>
              <a:rPr lang="es-ES_tradnl" sz="1400" b="1" dirty="0" smtClean="0">
                <a:sym typeface="Symbol" pitchFamily="18" charset="2"/>
              </a:rPr>
              <a:t>- </a:t>
            </a:r>
          </a:p>
          <a:p>
            <a:pPr algn="ctr"/>
            <a:r>
              <a:rPr lang="es-ES_tradnl" sz="1400" b="1" dirty="0" smtClean="0"/>
              <a:t>D: </a:t>
            </a:r>
            <a:r>
              <a:rPr lang="es-ES_tradnl" sz="1400" b="1" dirty="0" smtClean="0">
                <a:sym typeface="Symbol" pitchFamily="18" charset="2"/>
              </a:rPr>
              <a:t>-  </a:t>
            </a:r>
            <a:endParaRPr lang="es-ES_tradnl" sz="1400" b="1" dirty="0"/>
          </a:p>
          <a:p>
            <a:pPr algn="ctr"/>
            <a:r>
              <a:rPr lang="es-ES_tradnl" sz="1400" b="1" dirty="0" smtClean="0"/>
              <a:t>Las </a:t>
            </a:r>
            <a:r>
              <a:rPr lang="es-ES_tradnl" sz="1400" b="1" dirty="0"/>
              <a:t>cuatro </a:t>
            </a:r>
            <a:r>
              <a:rPr lang="es-ES_tradnl" sz="1400" b="1" dirty="0" smtClean="0"/>
              <a:t>rutas llenan </a:t>
            </a:r>
            <a:r>
              <a:rPr lang="es-ES_tradnl" sz="1400" b="1" dirty="0"/>
              <a:t>el anillo OC-12c</a:t>
            </a:r>
            <a:endParaRPr lang="es-ES" sz="1400" b="1" dirty="0"/>
          </a:p>
        </p:txBody>
      </p:sp>
      <p:sp>
        <p:nvSpPr>
          <p:cNvPr id="34845" name="Text Box 63"/>
          <p:cNvSpPr txBox="1">
            <a:spLocks noChangeArrowheads="1"/>
          </p:cNvSpPr>
          <p:nvPr/>
        </p:nvSpPr>
        <p:spPr bwMode="auto">
          <a:xfrm>
            <a:off x="2074863" y="3613150"/>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4846" name="Text Box 64"/>
          <p:cNvSpPr txBox="1">
            <a:spLocks noChangeArrowheads="1"/>
          </p:cNvSpPr>
          <p:nvPr/>
        </p:nvSpPr>
        <p:spPr bwMode="auto">
          <a:xfrm>
            <a:off x="4589463" y="5822950"/>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4847" name="Text Box 65"/>
          <p:cNvSpPr txBox="1">
            <a:spLocks noChangeArrowheads="1"/>
          </p:cNvSpPr>
          <p:nvPr/>
        </p:nvSpPr>
        <p:spPr bwMode="auto">
          <a:xfrm>
            <a:off x="4665663" y="1403350"/>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4848" name="Text Box 66"/>
          <p:cNvSpPr txBox="1">
            <a:spLocks noChangeArrowheads="1"/>
          </p:cNvSpPr>
          <p:nvPr/>
        </p:nvSpPr>
        <p:spPr bwMode="auto">
          <a:xfrm>
            <a:off x="7256463" y="3613150"/>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4849" name="Line 68"/>
          <p:cNvSpPr>
            <a:spLocks noChangeShapeType="1"/>
          </p:cNvSpPr>
          <p:nvPr/>
        </p:nvSpPr>
        <p:spPr bwMode="auto">
          <a:xfrm>
            <a:off x="2897188" y="3357563"/>
            <a:ext cx="0" cy="431800"/>
          </a:xfrm>
          <a:prstGeom prst="line">
            <a:avLst/>
          </a:prstGeom>
          <a:noFill/>
          <a:ln w="9525">
            <a:solidFill>
              <a:schemeClr val="tx1"/>
            </a:solidFill>
            <a:round/>
            <a:headEnd/>
            <a:tailEnd type="triangle" w="med" len="med"/>
          </a:ln>
        </p:spPr>
        <p:txBody>
          <a:bodyPr/>
          <a:lstStyle/>
          <a:p>
            <a:endParaRPr lang="es-ES"/>
          </a:p>
        </p:txBody>
      </p:sp>
      <p:sp>
        <p:nvSpPr>
          <p:cNvPr id="34850" name="Text Box 69"/>
          <p:cNvSpPr txBox="1">
            <a:spLocks noChangeArrowheads="1"/>
          </p:cNvSpPr>
          <p:nvPr/>
        </p:nvSpPr>
        <p:spPr bwMode="auto">
          <a:xfrm>
            <a:off x="2400300" y="2852738"/>
            <a:ext cx="1019175" cy="457200"/>
          </a:xfrm>
          <a:prstGeom prst="rect">
            <a:avLst/>
          </a:prstGeom>
          <a:noFill/>
          <a:ln w="9525">
            <a:noFill/>
            <a:miter lim="800000"/>
            <a:headEnd/>
            <a:tailEnd/>
          </a:ln>
        </p:spPr>
        <p:txBody>
          <a:bodyPr>
            <a:spAutoFit/>
          </a:bodyPr>
          <a:lstStyle/>
          <a:p>
            <a:pPr algn="ctr"/>
            <a:r>
              <a:rPr lang="es-ES" sz="1200" b="1"/>
              <a:t>Interfaz POS OC-3c</a:t>
            </a:r>
          </a:p>
        </p:txBody>
      </p:sp>
      <p:sp>
        <p:nvSpPr>
          <p:cNvPr id="34851" name="Oval 70"/>
          <p:cNvSpPr>
            <a:spLocks noChangeArrowheads="1"/>
          </p:cNvSpPr>
          <p:nvPr/>
        </p:nvSpPr>
        <p:spPr bwMode="auto">
          <a:xfrm rot="-1800000">
            <a:off x="5795963" y="4797425"/>
            <a:ext cx="215900" cy="360363"/>
          </a:xfrm>
          <a:prstGeom prst="ellipse">
            <a:avLst/>
          </a:prstGeom>
          <a:noFill/>
          <a:ln w="9525">
            <a:solidFill>
              <a:schemeClr val="tx1"/>
            </a:solidFill>
            <a:round/>
            <a:headEnd/>
            <a:tailEnd/>
          </a:ln>
        </p:spPr>
        <p:txBody>
          <a:bodyPr wrap="none" anchor="ctr"/>
          <a:lstStyle/>
          <a:p>
            <a:pPr algn="ctr"/>
            <a:endParaRPr lang="es-ES"/>
          </a:p>
        </p:txBody>
      </p:sp>
      <p:sp>
        <p:nvSpPr>
          <p:cNvPr id="34852" name="Text Box 71"/>
          <p:cNvSpPr txBox="1">
            <a:spLocks noChangeArrowheads="1"/>
          </p:cNvSpPr>
          <p:nvPr/>
        </p:nvSpPr>
        <p:spPr bwMode="auto">
          <a:xfrm>
            <a:off x="6400800" y="4941888"/>
            <a:ext cx="1050925" cy="304800"/>
          </a:xfrm>
          <a:prstGeom prst="rect">
            <a:avLst/>
          </a:prstGeom>
          <a:noFill/>
          <a:ln w="9525">
            <a:noFill/>
            <a:miter lim="800000"/>
            <a:headEnd/>
            <a:tailEnd/>
          </a:ln>
        </p:spPr>
        <p:txBody>
          <a:bodyPr wrap="none">
            <a:spAutoFit/>
          </a:bodyPr>
          <a:lstStyle/>
          <a:p>
            <a:r>
              <a:rPr lang="es-ES_tradnl" sz="1400" b="1"/>
              <a:t>Dos fibras</a:t>
            </a:r>
            <a:endParaRPr lang="es-ES" sz="1400" b="1"/>
          </a:p>
        </p:txBody>
      </p:sp>
      <p:sp>
        <p:nvSpPr>
          <p:cNvPr id="34853" name="Line 72"/>
          <p:cNvSpPr>
            <a:spLocks noChangeShapeType="1"/>
          </p:cNvSpPr>
          <p:nvPr/>
        </p:nvSpPr>
        <p:spPr bwMode="auto">
          <a:xfrm flipH="1">
            <a:off x="6084888" y="5084763"/>
            <a:ext cx="358775" cy="0"/>
          </a:xfrm>
          <a:prstGeom prst="line">
            <a:avLst/>
          </a:prstGeom>
          <a:noFill/>
          <a:ln w="9525">
            <a:solidFill>
              <a:schemeClr val="tx1"/>
            </a:solidFill>
            <a:round/>
            <a:headEnd/>
            <a:tailEnd type="triangle" w="med" len="med"/>
          </a:ln>
        </p:spPr>
        <p:txBody>
          <a:bodyPr/>
          <a:lstStyle/>
          <a:p>
            <a:endParaRPr lang="es-ES"/>
          </a:p>
        </p:txBody>
      </p:sp>
      <p:sp>
        <p:nvSpPr>
          <p:cNvPr id="34854" name="Text Box 73"/>
          <p:cNvSpPr txBox="1">
            <a:spLocks noChangeArrowheads="1"/>
          </p:cNvSpPr>
          <p:nvPr/>
        </p:nvSpPr>
        <p:spPr bwMode="auto">
          <a:xfrm>
            <a:off x="4284663" y="3700463"/>
            <a:ext cx="1346200" cy="304800"/>
          </a:xfrm>
          <a:prstGeom prst="rect">
            <a:avLst/>
          </a:prstGeom>
          <a:noFill/>
          <a:ln w="9525">
            <a:noFill/>
            <a:miter lim="800000"/>
            <a:headEnd/>
            <a:tailEnd/>
          </a:ln>
        </p:spPr>
        <p:txBody>
          <a:bodyPr wrap="none">
            <a:spAutoFit/>
          </a:bodyPr>
          <a:lstStyle/>
          <a:p>
            <a:r>
              <a:rPr lang="es-ES_tradnl" sz="1400" b="1"/>
              <a:t>Anillo OC-12c</a:t>
            </a:r>
            <a:endParaRPr lang="es-ES" sz="1400" b="1"/>
          </a:p>
        </p:txBody>
      </p:sp>
      <p:sp>
        <p:nvSpPr>
          <p:cNvPr id="50" name="49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33</a:t>
            </a:fld>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Oval 2"/>
          <p:cNvSpPr>
            <a:spLocks noChangeArrowheads="1"/>
          </p:cNvSpPr>
          <p:nvPr/>
        </p:nvSpPr>
        <p:spPr bwMode="auto">
          <a:xfrm>
            <a:off x="3619500" y="2576513"/>
            <a:ext cx="2663825" cy="2663825"/>
          </a:xfrm>
          <a:prstGeom prst="ellipse">
            <a:avLst/>
          </a:prstGeom>
          <a:noFill/>
          <a:ln w="25400">
            <a:solidFill>
              <a:srgbClr val="00FF00"/>
            </a:solidFill>
            <a:round/>
            <a:headEnd/>
            <a:tailEnd/>
          </a:ln>
        </p:spPr>
        <p:txBody>
          <a:bodyPr wrap="none" anchor="ctr"/>
          <a:lstStyle/>
          <a:p>
            <a:endParaRPr lang="es-ES"/>
          </a:p>
        </p:txBody>
      </p:sp>
      <p:sp>
        <p:nvSpPr>
          <p:cNvPr id="35844" name="Oval 3"/>
          <p:cNvSpPr>
            <a:spLocks noChangeArrowheads="1"/>
          </p:cNvSpPr>
          <p:nvPr/>
        </p:nvSpPr>
        <p:spPr bwMode="auto">
          <a:xfrm>
            <a:off x="3505200" y="2474913"/>
            <a:ext cx="2879725" cy="2879725"/>
          </a:xfrm>
          <a:prstGeom prst="ellipse">
            <a:avLst/>
          </a:prstGeom>
          <a:noFill/>
          <a:ln w="25400">
            <a:solidFill>
              <a:srgbClr val="FF0000"/>
            </a:solidFill>
            <a:round/>
            <a:headEnd/>
            <a:tailEnd/>
          </a:ln>
        </p:spPr>
        <p:txBody>
          <a:bodyPr wrap="none" anchor="ctr"/>
          <a:lstStyle/>
          <a:p>
            <a:endParaRPr lang="es-ES"/>
          </a:p>
        </p:txBody>
      </p:sp>
      <p:sp>
        <p:nvSpPr>
          <p:cNvPr id="35845" name="Line 4"/>
          <p:cNvSpPr>
            <a:spLocks noChangeShapeType="1"/>
          </p:cNvSpPr>
          <p:nvPr/>
        </p:nvSpPr>
        <p:spPr bwMode="auto">
          <a:xfrm>
            <a:off x="6459538" y="4075113"/>
            <a:ext cx="990600" cy="0"/>
          </a:xfrm>
          <a:prstGeom prst="line">
            <a:avLst/>
          </a:prstGeom>
          <a:noFill/>
          <a:ln w="50800" cmpd="dbl">
            <a:solidFill>
              <a:schemeClr val="tx1"/>
            </a:solidFill>
            <a:round/>
            <a:headEnd/>
            <a:tailEnd/>
          </a:ln>
        </p:spPr>
        <p:txBody>
          <a:bodyPr/>
          <a:lstStyle/>
          <a:p>
            <a:endParaRPr lang="es-ES"/>
          </a:p>
        </p:txBody>
      </p:sp>
      <p:sp>
        <p:nvSpPr>
          <p:cNvPr id="35846" name="Line 5"/>
          <p:cNvSpPr>
            <a:spLocks noChangeShapeType="1"/>
          </p:cNvSpPr>
          <p:nvPr/>
        </p:nvSpPr>
        <p:spPr bwMode="auto">
          <a:xfrm rot="5400000">
            <a:off x="4686300" y="5726113"/>
            <a:ext cx="838200" cy="0"/>
          </a:xfrm>
          <a:prstGeom prst="line">
            <a:avLst/>
          </a:prstGeom>
          <a:noFill/>
          <a:ln w="50800" cmpd="dbl">
            <a:solidFill>
              <a:schemeClr val="tx1"/>
            </a:solidFill>
            <a:round/>
            <a:headEnd/>
            <a:tailEnd/>
          </a:ln>
        </p:spPr>
        <p:txBody>
          <a:bodyPr/>
          <a:lstStyle/>
          <a:p>
            <a:endParaRPr lang="es-ES"/>
          </a:p>
        </p:txBody>
      </p:sp>
      <p:sp>
        <p:nvSpPr>
          <p:cNvPr id="35847" name="Line 6"/>
          <p:cNvSpPr>
            <a:spLocks noChangeShapeType="1"/>
          </p:cNvSpPr>
          <p:nvPr/>
        </p:nvSpPr>
        <p:spPr bwMode="auto">
          <a:xfrm rot="5400000">
            <a:off x="4229100" y="2068513"/>
            <a:ext cx="990600" cy="0"/>
          </a:xfrm>
          <a:prstGeom prst="line">
            <a:avLst/>
          </a:prstGeom>
          <a:noFill/>
          <a:ln w="50800" cmpd="dbl">
            <a:solidFill>
              <a:schemeClr val="tx1"/>
            </a:solidFill>
            <a:round/>
            <a:headEnd/>
            <a:tailEnd/>
          </a:ln>
        </p:spPr>
        <p:txBody>
          <a:bodyPr/>
          <a:lstStyle/>
          <a:p>
            <a:endParaRPr lang="es-ES"/>
          </a:p>
        </p:txBody>
      </p:sp>
      <p:sp>
        <p:nvSpPr>
          <p:cNvPr id="35848" name="Line 7"/>
          <p:cNvSpPr>
            <a:spLocks noChangeShapeType="1"/>
          </p:cNvSpPr>
          <p:nvPr/>
        </p:nvSpPr>
        <p:spPr bwMode="auto">
          <a:xfrm>
            <a:off x="2514600" y="3998913"/>
            <a:ext cx="990600" cy="0"/>
          </a:xfrm>
          <a:prstGeom prst="line">
            <a:avLst/>
          </a:prstGeom>
          <a:noFill/>
          <a:ln w="50800" cmpd="dbl">
            <a:solidFill>
              <a:schemeClr val="tx1"/>
            </a:solidFill>
            <a:round/>
            <a:headEnd/>
            <a:tailEnd/>
          </a:ln>
        </p:spPr>
        <p:txBody>
          <a:bodyPr/>
          <a:lstStyle/>
          <a:p>
            <a:endParaRPr lang="es-ES"/>
          </a:p>
        </p:txBody>
      </p:sp>
      <p:sp>
        <p:nvSpPr>
          <p:cNvPr id="35849" name="Line 8"/>
          <p:cNvSpPr>
            <a:spLocks noChangeShapeType="1"/>
          </p:cNvSpPr>
          <p:nvPr/>
        </p:nvSpPr>
        <p:spPr bwMode="auto">
          <a:xfrm>
            <a:off x="2514600" y="3617913"/>
            <a:ext cx="990600" cy="0"/>
          </a:xfrm>
          <a:prstGeom prst="line">
            <a:avLst/>
          </a:prstGeom>
          <a:noFill/>
          <a:ln w="50800" cmpd="dbl">
            <a:solidFill>
              <a:schemeClr val="tx1"/>
            </a:solidFill>
            <a:round/>
            <a:headEnd/>
            <a:tailEnd/>
          </a:ln>
        </p:spPr>
        <p:txBody>
          <a:bodyPr/>
          <a:lstStyle/>
          <a:p>
            <a:endParaRPr lang="es-ES"/>
          </a:p>
        </p:txBody>
      </p:sp>
      <p:sp>
        <p:nvSpPr>
          <p:cNvPr id="35850" name="Line 9"/>
          <p:cNvSpPr>
            <a:spLocks noChangeShapeType="1"/>
          </p:cNvSpPr>
          <p:nvPr/>
        </p:nvSpPr>
        <p:spPr bwMode="auto">
          <a:xfrm>
            <a:off x="6459538" y="3694113"/>
            <a:ext cx="990600" cy="0"/>
          </a:xfrm>
          <a:prstGeom prst="line">
            <a:avLst/>
          </a:prstGeom>
          <a:noFill/>
          <a:ln w="50800" cmpd="dbl">
            <a:solidFill>
              <a:schemeClr val="tx1"/>
            </a:solidFill>
            <a:round/>
            <a:headEnd/>
            <a:tailEnd/>
          </a:ln>
        </p:spPr>
        <p:txBody>
          <a:bodyPr/>
          <a:lstStyle/>
          <a:p>
            <a:endParaRPr lang="es-ES"/>
          </a:p>
        </p:txBody>
      </p:sp>
      <p:sp>
        <p:nvSpPr>
          <p:cNvPr id="35851" name="Line 10"/>
          <p:cNvSpPr>
            <a:spLocks noChangeShapeType="1"/>
          </p:cNvSpPr>
          <p:nvPr/>
        </p:nvSpPr>
        <p:spPr bwMode="auto">
          <a:xfrm rot="5400000">
            <a:off x="4686300" y="1992313"/>
            <a:ext cx="990600" cy="0"/>
          </a:xfrm>
          <a:prstGeom prst="line">
            <a:avLst/>
          </a:prstGeom>
          <a:noFill/>
          <a:ln w="50800" cmpd="dbl">
            <a:solidFill>
              <a:schemeClr val="tx1"/>
            </a:solidFill>
            <a:round/>
            <a:headEnd/>
            <a:tailEnd/>
          </a:ln>
        </p:spPr>
        <p:txBody>
          <a:bodyPr/>
          <a:lstStyle/>
          <a:p>
            <a:endParaRPr lang="es-ES"/>
          </a:p>
        </p:txBody>
      </p:sp>
      <p:sp>
        <p:nvSpPr>
          <p:cNvPr id="35852" name="Line 11"/>
          <p:cNvSpPr>
            <a:spLocks noChangeShapeType="1"/>
          </p:cNvSpPr>
          <p:nvPr/>
        </p:nvSpPr>
        <p:spPr bwMode="auto">
          <a:xfrm rot="5400000">
            <a:off x="4229100" y="5649913"/>
            <a:ext cx="990600" cy="0"/>
          </a:xfrm>
          <a:prstGeom prst="line">
            <a:avLst/>
          </a:prstGeom>
          <a:noFill/>
          <a:ln w="50800" cmpd="dbl">
            <a:solidFill>
              <a:schemeClr val="tx1"/>
            </a:solidFill>
            <a:round/>
            <a:headEnd/>
            <a:tailEnd/>
          </a:ln>
        </p:spPr>
        <p:txBody>
          <a:bodyPr/>
          <a:lstStyle/>
          <a:p>
            <a:endParaRPr lang="es-ES"/>
          </a:p>
        </p:txBody>
      </p:sp>
      <p:sp>
        <p:nvSpPr>
          <p:cNvPr id="35853" name="Line 12"/>
          <p:cNvSpPr>
            <a:spLocks noChangeShapeType="1"/>
          </p:cNvSpPr>
          <p:nvPr/>
        </p:nvSpPr>
        <p:spPr bwMode="auto">
          <a:xfrm>
            <a:off x="838200" y="5370513"/>
            <a:ext cx="990600" cy="0"/>
          </a:xfrm>
          <a:prstGeom prst="line">
            <a:avLst/>
          </a:prstGeom>
          <a:noFill/>
          <a:ln w="50800" cmpd="dbl">
            <a:solidFill>
              <a:schemeClr val="tx1"/>
            </a:solidFill>
            <a:round/>
            <a:headEnd/>
            <a:tailEnd/>
          </a:ln>
        </p:spPr>
        <p:txBody>
          <a:bodyPr/>
          <a:lstStyle/>
          <a:p>
            <a:endParaRPr lang="es-ES"/>
          </a:p>
        </p:txBody>
      </p:sp>
      <p:sp>
        <p:nvSpPr>
          <p:cNvPr id="35854" name="Text Box 13"/>
          <p:cNvSpPr txBox="1">
            <a:spLocks noChangeArrowheads="1"/>
          </p:cNvSpPr>
          <p:nvPr/>
        </p:nvSpPr>
        <p:spPr bwMode="auto">
          <a:xfrm>
            <a:off x="1984375" y="5243513"/>
            <a:ext cx="706438" cy="304800"/>
          </a:xfrm>
          <a:prstGeom prst="rect">
            <a:avLst/>
          </a:prstGeom>
          <a:noFill/>
          <a:ln w="9525">
            <a:noFill/>
            <a:miter lim="800000"/>
            <a:headEnd/>
            <a:tailEnd/>
          </a:ln>
        </p:spPr>
        <p:txBody>
          <a:bodyPr wrap="none">
            <a:spAutoFit/>
          </a:bodyPr>
          <a:lstStyle/>
          <a:p>
            <a:r>
              <a:rPr lang="es-ES_tradnl" sz="1400" b="1"/>
              <a:t>OC-3c</a:t>
            </a:r>
            <a:endParaRPr lang="es-ES" sz="1400" b="1"/>
          </a:p>
        </p:txBody>
      </p:sp>
      <p:grpSp>
        <p:nvGrpSpPr>
          <p:cNvPr id="35855" name="Group 14"/>
          <p:cNvGrpSpPr>
            <a:grpSpLocks/>
          </p:cNvGrpSpPr>
          <p:nvPr/>
        </p:nvGrpSpPr>
        <p:grpSpPr bwMode="auto">
          <a:xfrm>
            <a:off x="1963738" y="3478213"/>
            <a:ext cx="931862" cy="749300"/>
            <a:chOff x="949" y="1736"/>
            <a:chExt cx="587" cy="472"/>
          </a:xfrm>
        </p:grpSpPr>
        <p:pic>
          <p:nvPicPr>
            <p:cNvPr id="35929" name="Picture 15"/>
            <p:cNvPicPr>
              <a:picLocks noChangeArrowheads="1"/>
            </p:cNvPicPr>
            <p:nvPr/>
          </p:nvPicPr>
          <p:blipFill>
            <a:blip r:embed="rId3" cstate="print"/>
            <a:srcRect/>
            <a:stretch>
              <a:fillRect/>
            </a:stretch>
          </p:blipFill>
          <p:spPr bwMode="auto">
            <a:xfrm>
              <a:off x="949" y="1736"/>
              <a:ext cx="587" cy="472"/>
            </a:xfrm>
            <a:prstGeom prst="rect">
              <a:avLst/>
            </a:prstGeom>
            <a:noFill/>
            <a:ln w="12700">
              <a:noFill/>
              <a:miter lim="800000"/>
              <a:headEnd/>
              <a:tailEnd/>
            </a:ln>
          </p:spPr>
        </p:pic>
        <p:sp>
          <p:nvSpPr>
            <p:cNvPr id="35930" name="Text Box 16"/>
            <p:cNvSpPr txBox="1">
              <a:spLocks noChangeArrowheads="1"/>
            </p:cNvSpPr>
            <p:nvPr/>
          </p:nvSpPr>
          <p:spPr bwMode="auto">
            <a:xfrm>
              <a:off x="1136" y="1948"/>
              <a:ext cx="132" cy="183"/>
            </a:xfrm>
            <a:prstGeom prst="rect">
              <a:avLst/>
            </a:prstGeom>
            <a:solidFill>
              <a:schemeClr val="bg1"/>
            </a:solidFill>
            <a:ln w="9525">
              <a:noFill/>
              <a:miter lim="800000"/>
              <a:headEnd/>
              <a:tailEnd/>
            </a:ln>
          </p:spPr>
          <p:txBody>
            <a:bodyPr wrap="none" lIns="54000" tIns="21600" rIns="54000" bIns="21600">
              <a:spAutoFit/>
            </a:bodyPr>
            <a:lstStyle/>
            <a:p>
              <a:r>
                <a:rPr lang="es-ES_tradnl" b="1" dirty="0" smtClean="0">
                  <a:sym typeface="Symbol" pitchFamily="18" charset="2"/>
                </a:rPr>
                <a:t></a:t>
              </a:r>
              <a:endParaRPr lang="es-ES" b="1" dirty="0"/>
            </a:p>
          </p:txBody>
        </p:sp>
      </p:grpSp>
      <p:grpSp>
        <p:nvGrpSpPr>
          <p:cNvPr id="35856" name="Group 17"/>
          <p:cNvGrpSpPr>
            <a:grpSpLocks/>
          </p:cNvGrpSpPr>
          <p:nvPr/>
        </p:nvGrpSpPr>
        <p:grpSpPr bwMode="auto">
          <a:xfrm>
            <a:off x="4514850" y="1179513"/>
            <a:ext cx="931863" cy="749300"/>
            <a:chOff x="2736" y="104"/>
            <a:chExt cx="587" cy="472"/>
          </a:xfrm>
        </p:grpSpPr>
        <p:pic>
          <p:nvPicPr>
            <p:cNvPr id="35927" name="Picture 18"/>
            <p:cNvPicPr>
              <a:picLocks noChangeArrowheads="1"/>
            </p:cNvPicPr>
            <p:nvPr/>
          </p:nvPicPr>
          <p:blipFill>
            <a:blip r:embed="rId3" cstate="print"/>
            <a:srcRect/>
            <a:stretch>
              <a:fillRect/>
            </a:stretch>
          </p:blipFill>
          <p:spPr bwMode="auto">
            <a:xfrm>
              <a:off x="2736" y="104"/>
              <a:ext cx="587" cy="472"/>
            </a:xfrm>
            <a:prstGeom prst="rect">
              <a:avLst/>
            </a:prstGeom>
            <a:noFill/>
            <a:ln w="12700">
              <a:noFill/>
              <a:miter lim="800000"/>
              <a:headEnd/>
              <a:tailEnd/>
            </a:ln>
          </p:spPr>
        </p:pic>
        <p:sp>
          <p:nvSpPr>
            <p:cNvPr id="35928" name="Text Box 19"/>
            <p:cNvSpPr txBox="1">
              <a:spLocks noChangeArrowheads="1"/>
            </p:cNvSpPr>
            <p:nvPr/>
          </p:nvSpPr>
          <p:spPr bwMode="auto">
            <a:xfrm>
              <a:off x="2923" y="316"/>
              <a:ext cx="150" cy="183"/>
            </a:xfrm>
            <a:prstGeom prst="rect">
              <a:avLst/>
            </a:prstGeom>
            <a:solidFill>
              <a:schemeClr val="bg1"/>
            </a:solidFill>
            <a:ln w="9525">
              <a:noFill/>
              <a:miter lim="800000"/>
              <a:headEnd/>
              <a:tailEnd/>
            </a:ln>
          </p:spPr>
          <p:txBody>
            <a:bodyPr wrap="none" lIns="54000" tIns="21600" rIns="54000" bIns="21600">
              <a:spAutoFit/>
            </a:bodyPr>
            <a:lstStyle/>
            <a:p>
              <a:r>
                <a:rPr lang="es-ES_tradnl" b="1" dirty="0" smtClean="0">
                  <a:sym typeface="Symbol" pitchFamily="18" charset="2"/>
                </a:rPr>
                <a:t></a:t>
              </a:r>
              <a:endParaRPr lang="es-ES" b="1" dirty="0"/>
            </a:p>
          </p:txBody>
        </p:sp>
      </p:grpSp>
      <p:grpSp>
        <p:nvGrpSpPr>
          <p:cNvPr id="35857" name="Group 20"/>
          <p:cNvGrpSpPr>
            <a:grpSpLocks/>
          </p:cNvGrpSpPr>
          <p:nvPr/>
        </p:nvGrpSpPr>
        <p:grpSpPr bwMode="auto">
          <a:xfrm>
            <a:off x="7221538" y="3554413"/>
            <a:ext cx="931862" cy="749300"/>
            <a:chOff x="4512" y="1680"/>
            <a:chExt cx="587" cy="472"/>
          </a:xfrm>
        </p:grpSpPr>
        <p:pic>
          <p:nvPicPr>
            <p:cNvPr id="35925" name="Picture 21"/>
            <p:cNvPicPr>
              <a:picLocks noChangeArrowheads="1"/>
            </p:cNvPicPr>
            <p:nvPr/>
          </p:nvPicPr>
          <p:blipFill>
            <a:blip r:embed="rId3" cstate="print"/>
            <a:srcRect/>
            <a:stretch>
              <a:fillRect/>
            </a:stretch>
          </p:blipFill>
          <p:spPr bwMode="auto">
            <a:xfrm>
              <a:off x="4512" y="1680"/>
              <a:ext cx="587" cy="472"/>
            </a:xfrm>
            <a:prstGeom prst="rect">
              <a:avLst/>
            </a:prstGeom>
            <a:noFill/>
            <a:ln w="12700">
              <a:noFill/>
              <a:miter lim="800000"/>
              <a:headEnd/>
              <a:tailEnd/>
            </a:ln>
          </p:spPr>
        </p:pic>
        <p:sp>
          <p:nvSpPr>
            <p:cNvPr id="35926" name="Text Box 22"/>
            <p:cNvSpPr txBox="1">
              <a:spLocks noChangeArrowheads="1"/>
            </p:cNvSpPr>
            <p:nvPr/>
          </p:nvSpPr>
          <p:spPr bwMode="auto">
            <a:xfrm>
              <a:off x="4699" y="1872"/>
              <a:ext cx="139" cy="183"/>
            </a:xfrm>
            <a:prstGeom prst="rect">
              <a:avLst/>
            </a:prstGeom>
            <a:solidFill>
              <a:schemeClr val="bg1"/>
            </a:solidFill>
            <a:ln w="9525">
              <a:noFill/>
              <a:miter lim="800000"/>
              <a:headEnd/>
              <a:tailEnd/>
            </a:ln>
          </p:spPr>
          <p:txBody>
            <a:bodyPr wrap="none" lIns="54000" tIns="21600" rIns="54000" bIns="21600">
              <a:spAutoFit/>
            </a:bodyPr>
            <a:lstStyle/>
            <a:p>
              <a:r>
                <a:rPr lang="es-ES_tradnl" b="1" dirty="0" smtClean="0">
                  <a:sym typeface="Symbol" pitchFamily="18" charset="2"/>
                </a:rPr>
                <a:t></a:t>
              </a:r>
              <a:endParaRPr lang="es-ES" b="1" dirty="0"/>
            </a:p>
          </p:txBody>
        </p:sp>
      </p:grpSp>
      <p:grpSp>
        <p:nvGrpSpPr>
          <p:cNvPr id="35858" name="Group 23"/>
          <p:cNvGrpSpPr>
            <a:grpSpLocks/>
          </p:cNvGrpSpPr>
          <p:nvPr/>
        </p:nvGrpSpPr>
        <p:grpSpPr bwMode="auto">
          <a:xfrm>
            <a:off x="4478338" y="5840413"/>
            <a:ext cx="931862" cy="749300"/>
            <a:chOff x="2832" y="3312"/>
            <a:chExt cx="587" cy="472"/>
          </a:xfrm>
        </p:grpSpPr>
        <p:pic>
          <p:nvPicPr>
            <p:cNvPr id="35923" name="Picture 24"/>
            <p:cNvPicPr>
              <a:picLocks noChangeArrowheads="1"/>
            </p:cNvPicPr>
            <p:nvPr/>
          </p:nvPicPr>
          <p:blipFill>
            <a:blip r:embed="rId3" cstate="print"/>
            <a:srcRect/>
            <a:stretch>
              <a:fillRect/>
            </a:stretch>
          </p:blipFill>
          <p:spPr bwMode="auto">
            <a:xfrm>
              <a:off x="2832" y="3312"/>
              <a:ext cx="587" cy="472"/>
            </a:xfrm>
            <a:prstGeom prst="rect">
              <a:avLst/>
            </a:prstGeom>
            <a:noFill/>
            <a:ln w="12700">
              <a:noFill/>
              <a:miter lim="800000"/>
              <a:headEnd/>
              <a:tailEnd/>
            </a:ln>
          </p:spPr>
        </p:pic>
        <p:sp>
          <p:nvSpPr>
            <p:cNvPr id="35924" name="Text Box 25"/>
            <p:cNvSpPr txBox="1">
              <a:spLocks noChangeArrowheads="1"/>
            </p:cNvSpPr>
            <p:nvPr/>
          </p:nvSpPr>
          <p:spPr bwMode="auto">
            <a:xfrm>
              <a:off x="3019" y="3504"/>
              <a:ext cx="122" cy="183"/>
            </a:xfrm>
            <a:prstGeom prst="rect">
              <a:avLst/>
            </a:prstGeom>
            <a:solidFill>
              <a:schemeClr val="bg1"/>
            </a:solidFill>
            <a:ln w="9525">
              <a:noFill/>
              <a:miter lim="800000"/>
              <a:headEnd/>
              <a:tailEnd/>
            </a:ln>
          </p:spPr>
          <p:txBody>
            <a:bodyPr wrap="none" lIns="54000" tIns="21600" rIns="54000" bIns="21600">
              <a:spAutoFit/>
            </a:bodyPr>
            <a:lstStyle/>
            <a:p>
              <a:r>
                <a:rPr lang="es-ES_tradnl" b="1" dirty="0" smtClean="0">
                  <a:sym typeface="Symbol" pitchFamily="18" charset="2"/>
                </a:rPr>
                <a:t></a:t>
              </a:r>
              <a:endParaRPr lang="es-ES" b="1" dirty="0"/>
            </a:p>
          </p:txBody>
        </p:sp>
      </p:grpSp>
      <p:sp>
        <p:nvSpPr>
          <p:cNvPr id="35859" name="Text Box 26"/>
          <p:cNvSpPr txBox="1">
            <a:spLocks noChangeArrowheads="1"/>
          </p:cNvSpPr>
          <p:nvPr/>
        </p:nvSpPr>
        <p:spPr bwMode="auto">
          <a:xfrm>
            <a:off x="1044575" y="328613"/>
            <a:ext cx="7272338" cy="579437"/>
          </a:xfrm>
          <a:prstGeom prst="rect">
            <a:avLst/>
          </a:prstGeom>
          <a:noFill/>
          <a:ln w="9525">
            <a:noFill/>
            <a:miter lim="800000"/>
            <a:headEnd/>
            <a:tailEnd/>
          </a:ln>
        </p:spPr>
        <p:txBody>
          <a:bodyPr>
            <a:spAutoFit/>
          </a:bodyPr>
          <a:lstStyle/>
          <a:p>
            <a:pPr algn="ctr"/>
            <a:r>
              <a:rPr lang="es-ES_tradnl" sz="3200"/>
              <a:t>Routers con POS. Configuración lógica </a:t>
            </a:r>
            <a:endParaRPr lang="es-ES" sz="3200"/>
          </a:p>
        </p:txBody>
      </p:sp>
      <p:pic>
        <p:nvPicPr>
          <p:cNvPr id="35860" name="Picture 27" descr="ADM"/>
          <p:cNvPicPr>
            <a:picLocks noChangeAspect="1" noChangeArrowheads="1"/>
          </p:cNvPicPr>
          <p:nvPr/>
        </p:nvPicPr>
        <p:blipFill>
          <a:blip r:embed="rId4" cstate="print"/>
          <a:srcRect/>
          <a:stretch>
            <a:fillRect/>
          </a:stretch>
        </p:blipFill>
        <p:spPr bwMode="auto">
          <a:xfrm>
            <a:off x="3163888" y="3541713"/>
            <a:ext cx="950912" cy="539750"/>
          </a:xfrm>
          <a:prstGeom prst="rect">
            <a:avLst/>
          </a:prstGeom>
          <a:noFill/>
          <a:ln w="9525">
            <a:noFill/>
            <a:miter lim="800000"/>
            <a:headEnd/>
            <a:tailEnd/>
          </a:ln>
        </p:spPr>
      </p:pic>
      <p:pic>
        <p:nvPicPr>
          <p:cNvPr id="35861" name="Picture 28" descr="ADM"/>
          <p:cNvPicPr>
            <a:picLocks noChangeAspect="1" noChangeArrowheads="1"/>
          </p:cNvPicPr>
          <p:nvPr/>
        </p:nvPicPr>
        <p:blipFill>
          <a:blip r:embed="rId4" cstate="print"/>
          <a:srcRect/>
          <a:stretch>
            <a:fillRect/>
          </a:stretch>
        </p:blipFill>
        <p:spPr bwMode="auto">
          <a:xfrm>
            <a:off x="4495800" y="4983163"/>
            <a:ext cx="950913" cy="539750"/>
          </a:xfrm>
          <a:prstGeom prst="rect">
            <a:avLst/>
          </a:prstGeom>
          <a:noFill/>
          <a:ln w="9525">
            <a:noFill/>
            <a:miter lim="800000"/>
            <a:headEnd/>
            <a:tailEnd/>
          </a:ln>
        </p:spPr>
      </p:pic>
      <p:pic>
        <p:nvPicPr>
          <p:cNvPr id="35862" name="Picture 29" descr="ADM"/>
          <p:cNvPicPr>
            <a:picLocks noChangeAspect="1" noChangeArrowheads="1"/>
          </p:cNvPicPr>
          <p:nvPr/>
        </p:nvPicPr>
        <p:blipFill>
          <a:blip r:embed="rId4" cstate="print"/>
          <a:srcRect/>
          <a:stretch>
            <a:fillRect/>
          </a:stretch>
        </p:blipFill>
        <p:spPr bwMode="auto">
          <a:xfrm>
            <a:off x="4495800" y="2182813"/>
            <a:ext cx="950913" cy="539750"/>
          </a:xfrm>
          <a:prstGeom prst="rect">
            <a:avLst/>
          </a:prstGeom>
          <a:noFill/>
          <a:ln w="9525">
            <a:noFill/>
            <a:miter lim="800000"/>
            <a:headEnd/>
            <a:tailEnd/>
          </a:ln>
        </p:spPr>
      </p:pic>
      <p:pic>
        <p:nvPicPr>
          <p:cNvPr id="35863" name="Picture 30" descr="ADM"/>
          <p:cNvPicPr>
            <a:picLocks noChangeAspect="1" noChangeArrowheads="1"/>
          </p:cNvPicPr>
          <p:nvPr/>
        </p:nvPicPr>
        <p:blipFill>
          <a:blip r:embed="rId4" cstate="print"/>
          <a:srcRect/>
          <a:stretch>
            <a:fillRect/>
          </a:stretch>
        </p:blipFill>
        <p:spPr bwMode="auto">
          <a:xfrm>
            <a:off x="5926138" y="3617913"/>
            <a:ext cx="950912" cy="539750"/>
          </a:xfrm>
          <a:prstGeom prst="rect">
            <a:avLst/>
          </a:prstGeom>
          <a:noFill/>
          <a:ln w="9525">
            <a:noFill/>
            <a:miter lim="800000"/>
            <a:headEnd/>
            <a:tailEnd/>
          </a:ln>
        </p:spPr>
      </p:pic>
      <p:sp>
        <p:nvSpPr>
          <p:cNvPr id="35864" name="Line 32"/>
          <p:cNvSpPr>
            <a:spLocks noChangeShapeType="1"/>
          </p:cNvSpPr>
          <p:nvPr/>
        </p:nvSpPr>
        <p:spPr bwMode="auto">
          <a:xfrm>
            <a:off x="838200" y="5668963"/>
            <a:ext cx="990600" cy="0"/>
          </a:xfrm>
          <a:prstGeom prst="line">
            <a:avLst/>
          </a:prstGeom>
          <a:noFill/>
          <a:ln w="25400">
            <a:solidFill>
              <a:srgbClr val="FF0000"/>
            </a:solidFill>
            <a:round/>
            <a:headEnd/>
            <a:tailEnd/>
          </a:ln>
        </p:spPr>
        <p:txBody>
          <a:bodyPr/>
          <a:lstStyle/>
          <a:p>
            <a:endParaRPr lang="es-ES"/>
          </a:p>
        </p:txBody>
      </p:sp>
      <p:sp>
        <p:nvSpPr>
          <p:cNvPr id="35865" name="Line 33"/>
          <p:cNvSpPr>
            <a:spLocks noChangeShapeType="1"/>
          </p:cNvSpPr>
          <p:nvPr/>
        </p:nvSpPr>
        <p:spPr bwMode="auto">
          <a:xfrm>
            <a:off x="838200" y="5973763"/>
            <a:ext cx="990600" cy="0"/>
          </a:xfrm>
          <a:prstGeom prst="line">
            <a:avLst/>
          </a:prstGeom>
          <a:noFill/>
          <a:ln w="25400">
            <a:solidFill>
              <a:srgbClr val="00FF00"/>
            </a:solidFill>
            <a:round/>
            <a:headEnd/>
            <a:tailEnd/>
          </a:ln>
        </p:spPr>
        <p:txBody>
          <a:bodyPr/>
          <a:lstStyle/>
          <a:p>
            <a:endParaRPr lang="es-ES"/>
          </a:p>
        </p:txBody>
      </p:sp>
      <p:sp>
        <p:nvSpPr>
          <p:cNvPr id="35866" name="Text Box 34"/>
          <p:cNvSpPr txBox="1">
            <a:spLocks noChangeArrowheads="1"/>
          </p:cNvSpPr>
          <p:nvPr/>
        </p:nvSpPr>
        <p:spPr bwMode="auto">
          <a:xfrm>
            <a:off x="1981200" y="5510213"/>
            <a:ext cx="1592263" cy="304800"/>
          </a:xfrm>
          <a:prstGeom prst="rect">
            <a:avLst/>
          </a:prstGeom>
          <a:noFill/>
          <a:ln w="9525">
            <a:noFill/>
            <a:miter lim="800000"/>
            <a:headEnd/>
            <a:tailEnd/>
          </a:ln>
        </p:spPr>
        <p:txBody>
          <a:bodyPr wrap="none">
            <a:spAutoFit/>
          </a:bodyPr>
          <a:lstStyle/>
          <a:p>
            <a:r>
              <a:rPr lang="es-ES_tradnl" sz="1400" b="1"/>
              <a:t>Fibra en servicio</a:t>
            </a:r>
            <a:endParaRPr lang="es-ES" sz="1400" b="1"/>
          </a:p>
        </p:txBody>
      </p:sp>
      <p:sp>
        <p:nvSpPr>
          <p:cNvPr id="35867" name="Text Box 35"/>
          <p:cNvSpPr txBox="1">
            <a:spLocks noChangeArrowheads="1"/>
          </p:cNvSpPr>
          <p:nvPr/>
        </p:nvSpPr>
        <p:spPr bwMode="auto">
          <a:xfrm>
            <a:off x="1981200" y="5808663"/>
            <a:ext cx="1554163" cy="304800"/>
          </a:xfrm>
          <a:prstGeom prst="rect">
            <a:avLst/>
          </a:prstGeom>
          <a:noFill/>
          <a:ln w="9525">
            <a:noFill/>
            <a:miter lim="800000"/>
            <a:headEnd/>
            <a:tailEnd/>
          </a:ln>
        </p:spPr>
        <p:txBody>
          <a:bodyPr wrap="none">
            <a:spAutoFit/>
          </a:bodyPr>
          <a:lstStyle/>
          <a:p>
            <a:r>
              <a:rPr lang="es-ES_tradnl" sz="1400" b="1"/>
              <a:t>Fibra de reserva</a:t>
            </a:r>
            <a:endParaRPr lang="es-ES" sz="1400" b="1"/>
          </a:p>
        </p:txBody>
      </p:sp>
      <p:sp>
        <p:nvSpPr>
          <p:cNvPr id="35868" name="Text Box 36"/>
          <p:cNvSpPr txBox="1">
            <a:spLocks noChangeArrowheads="1"/>
          </p:cNvSpPr>
          <p:nvPr/>
        </p:nvSpPr>
        <p:spPr bwMode="auto">
          <a:xfrm>
            <a:off x="304800" y="1789113"/>
            <a:ext cx="1219200" cy="336550"/>
          </a:xfrm>
          <a:prstGeom prst="rect">
            <a:avLst/>
          </a:prstGeom>
          <a:noFill/>
          <a:ln w="9525">
            <a:noFill/>
            <a:miter lim="800000"/>
            <a:headEnd/>
            <a:tailEnd/>
          </a:ln>
        </p:spPr>
        <p:txBody>
          <a:bodyPr>
            <a:spAutoFit/>
          </a:bodyPr>
          <a:lstStyle/>
          <a:p>
            <a:r>
              <a:rPr lang="es-ES_tradnl" b="1"/>
              <a:t>Circuitos:</a:t>
            </a:r>
            <a:endParaRPr lang="es-ES" b="1">
              <a:sym typeface="Symbol" pitchFamily="18" charset="2"/>
            </a:endParaRPr>
          </a:p>
        </p:txBody>
      </p:sp>
      <p:sp>
        <p:nvSpPr>
          <p:cNvPr id="35869" name="Text Box 37"/>
          <p:cNvSpPr txBox="1">
            <a:spLocks noChangeArrowheads="1"/>
          </p:cNvSpPr>
          <p:nvPr/>
        </p:nvSpPr>
        <p:spPr bwMode="auto">
          <a:xfrm>
            <a:off x="2074863" y="3541713"/>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5870" name="Text Box 38"/>
          <p:cNvSpPr txBox="1">
            <a:spLocks noChangeArrowheads="1"/>
          </p:cNvSpPr>
          <p:nvPr/>
        </p:nvSpPr>
        <p:spPr bwMode="auto">
          <a:xfrm>
            <a:off x="4572000" y="5903913"/>
            <a:ext cx="668338"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5871" name="Text Box 39"/>
          <p:cNvSpPr txBox="1">
            <a:spLocks noChangeArrowheads="1"/>
          </p:cNvSpPr>
          <p:nvPr/>
        </p:nvSpPr>
        <p:spPr bwMode="auto">
          <a:xfrm>
            <a:off x="4665663" y="1243013"/>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5872" name="Text Box 40"/>
          <p:cNvSpPr txBox="1">
            <a:spLocks noChangeArrowheads="1"/>
          </p:cNvSpPr>
          <p:nvPr/>
        </p:nvSpPr>
        <p:spPr bwMode="auto">
          <a:xfrm>
            <a:off x="7239000" y="3630613"/>
            <a:ext cx="668338" cy="304800"/>
          </a:xfrm>
          <a:prstGeom prst="rect">
            <a:avLst/>
          </a:prstGeom>
          <a:noFill/>
          <a:ln w="9525">
            <a:noFill/>
            <a:miter lim="800000"/>
            <a:headEnd/>
            <a:tailEnd/>
          </a:ln>
        </p:spPr>
        <p:txBody>
          <a:bodyPr wrap="none">
            <a:spAutoFit/>
          </a:bodyPr>
          <a:lstStyle/>
          <a:p>
            <a:r>
              <a:rPr lang="es-ES_tradnl" sz="1400" b="1"/>
              <a:t>OSPF</a:t>
            </a:r>
            <a:endParaRPr lang="es-ES" sz="1400" b="1"/>
          </a:p>
        </p:txBody>
      </p:sp>
      <p:grpSp>
        <p:nvGrpSpPr>
          <p:cNvPr id="6" name="Group 88"/>
          <p:cNvGrpSpPr>
            <a:grpSpLocks/>
          </p:cNvGrpSpPr>
          <p:nvPr/>
        </p:nvGrpSpPr>
        <p:grpSpPr bwMode="auto">
          <a:xfrm>
            <a:off x="2590800" y="1712913"/>
            <a:ext cx="1905000" cy="1752600"/>
            <a:chOff x="1632" y="1200"/>
            <a:chExt cx="1200" cy="1104"/>
          </a:xfrm>
        </p:grpSpPr>
        <p:sp>
          <p:nvSpPr>
            <p:cNvPr id="35921" name="Line 50"/>
            <p:cNvSpPr>
              <a:spLocks noChangeShapeType="1"/>
            </p:cNvSpPr>
            <p:nvPr/>
          </p:nvSpPr>
          <p:spPr bwMode="auto">
            <a:xfrm flipV="1">
              <a:off x="1632" y="1200"/>
              <a:ext cx="1200" cy="1104"/>
            </a:xfrm>
            <a:prstGeom prst="line">
              <a:avLst/>
            </a:prstGeom>
            <a:noFill/>
            <a:ln w="19050">
              <a:solidFill>
                <a:schemeClr val="tx1"/>
              </a:solidFill>
              <a:prstDash val="sysDot"/>
              <a:round/>
              <a:headEnd type="triangle" w="med" len="med"/>
              <a:tailEnd type="triangle" w="med" len="med"/>
            </a:ln>
          </p:spPr>
          <p:txBody>
            <a:bodyPr/>
            <a:lstStyle/>
            <a:p>
              <a:endParaRPr lang="es-ES"/>
            </a:p>
          </p:txBody>
        </p:sp>
        <p:sp>
          <p:nvSpPr>
            <p:cNvPr id="35922" name="Text Box 41"/>
            <p:cNvSpPr txBox="1">
              <a:spLocks noChangeArrowheads="1"/>
            </p:cNvSpPr>
            <p:nvPr/>
          </p:nvSpPr>
          <p:spPr bwMode="auto">
            <a:xfrm>
              <a:off x="2064" y="1488"/>
              <a:ext cx="209" cy="213"/>
            </a:xfrm>
            <a:prstGeom prst="rect">
              <a:avLst/>
            </a:prstGeom>
            <a:noFill/>
            <a:ln w="19050">
              <a:noFill/>
              <a:miter lim="800000"/>
              <a:headEnd/>
              <a:tailEnd/>
            </a:ln>
          </p:spPr>
          <p:txBody>
            <a:bodyPr wrap="none">
              <a:spAutoFit/>
            </a:bodyPr>
            <a:lstStyle/>
            <a:p>
              <a:r>
                <a:rPr lang="es-ES" b="1" dirty="0">
                  <a:sym typeface="Symbol" pitchFamily="18" charset="2"/>
                </a:rPr>
                <a:t>D</a:t>
              </a:r>
              <a:endParaRPr lang="es-ES" b="1" dirty="0"/>
            </a:p>
          </p:txBody>
        </p:sp>
      </p:grpSp>
      <p:grpSp>
        <p:nvGrpSpPr>
          <p:cNvPr id="7" name="Group 85"/>
          <p:cNvGrpSpPr>
            <a:grpSpLocks/>
          </p:cNvGrpSpPr>
          <p:nvPr/>
        </p:nvGrpSpPr>
        <p:grpSpPr bwMode="auto">
          <a:xfrm>
            <a:off x="5410200" y="1712913"/>
            <a:ext cx="2057400" cy="1828800"/>
            <a:chOff x="3408" y="1200"/>
            <a:chExt cx="1296" cy="1152"/>
          </a:xfrm>
        </p:grpSpPr>
        <p:sp>
          <p:nvSpPr>
            <p:cNvPr id="35919" name="Line 52"/>
            <p:cNvSpPr>
              <a:spLocks noChangeShapeType="1"/>
            </p:cNvSpPr>
            <p:nvPr/>
          </p:nvSpPr>
          <p:spPr bwMode="auto">
            <a:xfrm>
              <a:off x="3408" y="1200"/>
              <a:ext cx="1296" cy="1152"/>
            </a:xfrm>
            <a:prstGeom prst="line">
              <a:avLst/>
            </a:prstGeom>
            <a:noFill/>
            <a:ln w="19050">
              <a:solidFill>
                <a:schemeClr val="tx1"/>
              </a:solidFill>
              <a:prstDash val="sysDot"/>
              <a:round/>
              <a:headEnd type="triangle" w="med" len="med"/>
              <a:tailEnd type="triangle" w="med" len="med"/>
            </a:ln>
          </p:spPr>
          <p:txBody>
            <a:bodyPr/>
            <a:lstStyle/>
            <a:p>
              <a:endParaRPr lang="es-ES"/>
            </a:p>
          </p:txBody>
        </p:sp>
        <p:sp>
          <p:nvSpPr>
            <p:cNvPr id="35920" name="Text Box 42"/>
            <p:cNvSpPr txBox="1">
              <a:spLocks noChangeArrowheads="1"/>
            </p:cNvSpPr>
            <p:nvPr/>
          </p:nvSpPr>
          <p:spPr bwMode="auto">
            <a:xfrm>
              <a:off x="4032" y="1536"/>
              <a:ext cx="209" cy="213"/>
            </a:xfrm>
            <a:prstGeom prst="rect">
              <a:avLst/>
            </a:prstGeom>
            <a:noFill/>
            <a:ln w="19050">
              <a:noFill/>
              <a:miter lim="800000"/>
              <a:headEnd/>
              <a:tailEnd/>
            </a:ln>
          </p:spPr>
          <p:txBody>
            <a:bodyPr wrap="none">
              <a:spAutoFit/>
            </a:bodyPr>
            <a:lstStyle/>
            <a:p>
              <a:r>
                <a:rPr lang="es-ES" b="1" dirty="0">
                  <a:sym typeface="Symbol" pitchFamily="18" charset="2"/>
                </a:rPr>
                <a:t>A</a:t>
              </a:r>
              <a:endParaRPr lang="es-ES" b="1" dirty="0"/>
            </a:p>
          </p:txBody>
        </p:sp>
      </p:grpSp>
      <p:grpSp>
        <p:nvGrpSpPr>
          <p:cNvPr id="8" name="Group 87"/>
          <p:cNvGrpSpPr>
            <a:grpSpLocks/>
          </p:cNvGrpSpPr>
          <p:nvPr/>
        </p:nvGrpSpPr>
        <p:grpSpPr bwMode="auto">
          <a:xfrm>
            <a:off x="2514600" y="4151313"/>
            <a:ext cx="1981200" cy="1752600"/>
            <a:chOff x="1584" y="2736"/>
            <a:chExt cx="1248" cy="1104"/>
          </a:xfrm>
        </p:grpSpPr>
        <p:sp>
          <p:nvSpPr>
            <p:cNvPr id="35917" name="Line 53"/>
            <p:cNvSpPr>
              <a:spLocks noChangeShapeType="1"/>
            </p:cNvSpPr>
            <p:nvPr/>
          </p:nvSpPr>
          <p:spPr bwMode="auto">
            <a:xfrm>
              <a:off x="1584" y="2736"/>
              <a:ext cx="1248" cy="1104"/>
            </a:xfrm>
            <a:prstGeom prst="line">
              <a:avLst/>
            </a:prstGeom>
            <a:noFill/>
            <a:ln w="19050">
              <a:solidFill>
                <a:schemeClr val="tx1"/>
              </a:solidFill>
              <a:prstDash val="sysDot"/>
              <a:round/>
              <a:headEnd type="triangle" w="med" len="med"/>
              <a:tailEnd type="triangle" w="med" len="med"/>
            </a:ln>
          </p:spPr>
          <p:txBody>
            <a:bodyPr/>
            <a:lstStyle/>
            <a:p>
              <a:endParaRPr lang="es-ES"/>
            </a:p>
          </p:txBody>
        </p:sp>
        <p:sp>
          <p:nvSpPr>
            <p:cNvPr id="35918" name="Text Box 44"/>
            <p:cNvSpPr txBox="1">
              <a:spLocks noChangeArrowheads="1"/>
            </p:cNvSpPr>
            <p:nvPr/>
          </p:nvSpPr>
          <p:spPr bwMode="auto">
            <a:xfrm>
              <a:off x="1981" y="3168"/>
              <a:ext cx="209" cy="213"/>
            </a:xfrm>
            <a:prstGeom prst="rect">
              <a:avLst/>
            </a:prstGeom>
            <a:noFill/>
            <a:ln w="19050">
              <a:noFill/>
              <a:miter lim="800000"/>
              <a:headEnd/>
              <a:tailEnd/>
            </a:ln>
          </p:spPr>
          <p:txBody>
            <a:bodyPr wrap="none">
              <a:spAutoFit/>
            </a:bodyPr>
            <a:lstStyle/>
            <a:p>
              <a:r>
                <a:rPr lang="es-ES" b="1" dirty="0">
                  <a:sym typeface="Symbol" pitchFamily="18" charset="2"/>
                </a:rPr>
                <a:t>C</a:t>
              </a:r>
              <a:endParaRPr lang="es-ES" b="1" dirty="0"/>
            </a:p>
          </p:txBody>
        </p:sp>
      </p:grpSp>
      <p:sp>
        <p:nvSpPr>
          <p:cNvPr id="902190" name="Arc 46"/>
          <p:cNvSpPr>
            <a:spLocks/>
          </p:cNvSpPr>
          <p:nvPr/>
        </p:nvSpPr>
        <p:spPr bwMode="auto">
          <a:xfrm flipV="1">
            <a:off x="5170488" y="4149725"/>
            <a:ext cx="914400" cy="838200"/>
          </a:xfrm>
          <a:custGeom>
            <a:avLst/>
            <a:gdLst>
              <a:gd name="T0" fmla="*/ 0 w 21600"/>
              <a:gd name="T1" fmla="*/ 0 h 21600"/>
              <a:gd name="T2" fmla="*/ 9144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triangle" w="med" len="med"/>
            <a:tailEnd/>
          </a:ln>
        </p:spPr>
        <p:txBody>
          <a:bodyPr wrap="none" anchor="ctr"/>
          <a:lstStyle/>
          <a:p>
            <a:endParaRPr lang="es-ES"/>
          </a:p>
        </p:txBody>
      </p:sp>
      <p:sp>
        <p:nvSpPr>
          <p:cNvPr id="902191" name="Arc 47"/>
          <p:cNvSpPr>
            <a:spLocks/>
          </p:cNvSpPr>
          <p:nvPr/>
        </p:nvSpPr>
        <p:spPr bwMode="auto">
          <a:xfrm rot="10800000" flipV="1">
            <a:off x="3657600" y="2627313"/>
            <a:ext cx="990600" cy="838200"/>
          </a:xfrm>
          <a:custGeom>
            <a:avLst/>
            <a:gdLst>
              <a:gd name="T0" fmla="*/ 0 w 21600"/>
              <a:gd name="T1" fmla="*/ 0 h 21600"/>
              <a:gd name="T2" fmla="*/ 9906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triangle" w="med" len="med"/>
            <a:tailEnd/>
          </a:ln>
        </p:spPr>
        <p:txBody>
          <a:bodyPr wrap="none" anchor="ctr"/>
          <a:lstStyle/>
          <a:p>
            <a:endParaRPr lang="es-ES"/>
          </a:p>
        </p:txBody>
      </p:sp>
      <p:sp>
        <p:nvSpPr>
          <p:cNvPr id="902192" name="Arc 48"/>
          <p:cNvSpPr>
            <a:spLocks/>
          </p:cNvSpPr>
          <p:nvPr/>
        </p:nvSpPr>
        <p:spPr bwMode="auto">
          <a:xfrm>
            <a:off x="5181600" y="2627313"/>
            <a:ext cx="1066800" cy="838200"/>
          </a:xfrm>
          <a:custGeom>
            <a:avLst/>
            <a:gdLst>
              <a:gd name="T0" fmla="*/ 0 w 21600"/>
              <a:gd name="T1" fmla="*/ 0 h 21600"/>
              <a:gd name="T2" fmla="*/ 10668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triangle" w="med" len="med"/>
          </a:ln>
        </p:spPr>
        <p:txBody>
          <a:bodyPr wrap="none" anchor="ctr"/>
          <a:lstStyle/>
          <a:p>
            <a:endParaRPr lang="es-ES"/>
          </a:p>
        </p:txBody>
      </p:sp>
      <p:sp>
        <p:nvSpPr>
          <p:cNvPr id="902193" name="Arc 49"/>
          <p:cNvSpPr>
            <a:spLocks/>
          </p:cNvSpPr>
          <p:nvPr/>
        </p:nvSpPr>
        <p:spPr bwMode="auto">
          <a:xfrm rot="10800000">
            <a:off x="3581400" y="4227513"/>
            <a:ext cx="990600" cy="914400"/>
          </a:xfrm>
          <a:custGeom>
            <a:avLst/>
            <a:gdLst>
              <a:gd name="T0" fmla="*/ 0 w 21600"/>
              <a:gd name="T1" fmla="*/ 0 h 21600"/>
              <a:gd name="T2" fmla="*/ 990600 w 21600"/>
              <a:gd name="T3" fmla="*/ 914400 h 21600"/>
              <a:gd name="T4" fmla="*/ 0 w 21600"/>
              <a:gd name="T5" fmla="*/ 914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triangle" w="med" len="med"/>
          </a:ln>
        </p:spPr>
        <p:txBody>
          <a:bodyPr wrap="none" anchor="ctr"/>
          <a:lstStyle/>
          <a:p>
            <a:endParaRPr lang="es-ES"/>
          </a:p>
        </p:txBody>
      </p:sp>
      <p:grpSp>
        <p:nvGrpSpPr>
          <p:cNvPr id="9" name="Group 86"/>
          <p:cNvGrpSpPr>
            <a:grpSpLocks/>
          </p:cNvGrpSpPr>
          <p:nvPr/>
        </p:nvGrpSpPr>
        <p:grpSpPr bwMode="auto">
          <a:xfrm>
            <a:off x="5334000" y="4227513"/>
            <a:ext cx="2133600" cy="1828800"/>
            <a:chOff x="3360" y="2784"/>
            <a:chExt cx="1344" cy="1152"/>
          </a:xfrm>
        </p:grpSpPr>
        <p:sp>
          <p:nvSpPr>
            <p:cNvPr id="35915" name="Text Box 43"/>
            <p:cNvSpPr txBox="1">
              <a:spLocks noChangeArrowheads="1"/>
            </p:cNvSpPr>
            <p:nvPr/>
          </p:nvSpPr>
          <p:spPr bwMode="auto">
            <a:xfrm>
              <a:off x="4103" y="3244"/>
              <a:ext cx="209" cy="213"/>
            </a:xfrm>
            <a:prstGeom prst="rect">
              <a:avLst/>
            </a:prstGeom>
            <a:noFill/>
            <a:ln w="19050">
              <a:noFill/>
              <a:miter lim="800000"/>
              <a:headEnd/>
              <a:tailEnd/>
            </a:ln>
          </p:spPr>
          <p:txBody>
            <a:bodyPr wrap="none">
              <a:spAutoFit/>
            </a:bodyPr>
            <a:lstStyle/>
            <a:p>
              <a:r>
                <a:rPr lang="es-ES" b="1" dirty="0">
                  <a:sym typeface="Symbol" pitchFamily="18" charset="2"/>
                </a:rPr>
                <a:t>B</a:t>
              </a:r>
              <a:endParaRPr lang="es-ES" b="1" dirty="0"/>
            </a:p>
          </p:txBody>
        </p:sp>
        <p:sp>
          <p:nvSpPr>
            <p:cNvPr id="35916" name="Line 51"/>
            <p:cNvSpPr>
              <a:spLocks noChangeShapeType="1"/>
            </p:cNvSpPr>
            <p:nvPr/>
          </p:nvSpPr>
          <p:spPr bwMode="auto">
            <a:xfrm flipV="1">
              <a:off x="3360" y="2784"/>
              <a:ext cx="1344" cy="1152"/>
            </a:xfrm>
            <a:prstGeom prst="line">
              <a:avLst/>
            </a:prstGeom>
            <a:noFill/>
            <a:ln w="19050">
              <a:solidFill>
                <a:schemeClr val="tx1"/>
              </a:solidFill>
              <a:prstDash val="sysDot"/>
              <a:round/>
              <a:headEnd type="triangle" w="med" len="med"/>
              <a:tailEnd type="triangle" w="med" len="med"/>
            </a:ln>
          </p:spPr>
          <p:txBody>
            <a:bodyPr/>
            <a:lstStyle/>
            <a:p>
              <a:endParaRPr lang="es-ES"/>
            </a:p>
          </p:txBody>
        </p:sp>
      </p:grpSp>
      <p:sp>
        <p:nvSpPr>
          <p:cNvPr id="902198" name="Line 54"/>
          <p:cNvSpPr>
            <a:spLocks noChangeShapeType="1"/>
          </p:cNvSpPr>
          <p:nvPr/>
        </p:nvSpPr>
        <p:spPr bwMode="auto">
          <a:xfrm>
            <a:off x="2895600" y="3541713"/>
            <a:ext cx="228600" cy="0"/>
          </a:xfrm>
          <a:prstGeom prst="line">
            <a:avLst/>
          </a:prstGeom>
          <a:noFill/>
          <a:ln w="19050">
            <a:solidFill>
              <a:schemeClr val="tx1"/>
            </a:solidFill>
            <a:round/>
            <a:headEnd/>
            <a:tailEnd type="triangle" w="med" len="med"/>
          </a:ln>
        </p:spPr>
        <p:txBody>
          <a:bodyPr/>
          <a:lstStyle/>
          <a:p>
            <a:endParaRPr lang="es-ES"/>
          </a:p>
        </p:txBody>
      </p:sp>
      <p:sp>
        <p:nvSpPr>
          <p:cNvPr id="902201" name="Line 57"/>
          <p:cNvSpPr>
            <a:spLocks noChangeShapeType="1"/>
          </p:cNvSpPr>
          <p:nvPr/>
        </p:nvSpPr>
        <p:spPr bwMode="auto">
          <a:xfrm rot="10800000">
            <a:off x="2895600" y="3694113"/>
            <a:ext cx="228600" cy="0"/>
          </a:xfrm>
          <a:prstGeom prst="line">
            <a:avLst/>
          </a:prstGeom>
          <a:noFill/>
          <a:ln w="19050">
            <a:solidFill>
              <a:schemeClr val="tx1"/>
            </a:solidFill>
            <a:round/>
            <a:headEnd/>
            <a:tailEnd type="triangle" w="med" len="med"/>
          </a:ln>
        </p:spPr>
        <p:txBody>
          <a:bodyPr/>
          <a:lstStyle/>
          <a:p>
            <a:endParaRPr lang="es-ES"/>
          </a:p>
        </p:txBody>
      </p:sp>
      <p:sp>
        <p:nvSpPr>
          <p:cNvPr id="902202" name="Line 58"/>
          <p:cNvSpPr>
            <a:spLocks noChangeShapeType="1"/>
          </p:cNvSpPr>
          <p:nvPr/>
        </p:nvSpPr>
        <p:spPr bwMode="auto">
          <a:xfrm>
            <a:off x="2895600" y="3922713"/>
            <a:ext cx="228600" cy="0"/>
          </a:xfrm>
          <a:prstGeom prst="line">
            <a:avLst/>
          </a:prstGeom>
          <a:noFill/>
          <a:ln w="19050">
            <a:solidFill>
              <a:schemeClr val="tx1"/>
            </a:solidFill>
            <a:round/>
            <a:headEnd/>
            <a:tailEnd type="triangle" w="med" len="med"/>
          </a:ln>
        </p:spPr>
        <p:txBody>
          <a:bodyPr/>
          <a:lstStyle/>
          <a:p>
            <a:endParaRPr lang="es-ES"/>
          </a:p>
        </p:txBody>
      </p:sp>
      <p:sp>
        <p:nvSpPr>
          <p:cNvPr id="902203" name="Line 59"/>
          <p:cNvSpPr>
            <a:spLocks noChangeShapeType="1"/>
          </p:cNvSpPr>
          <p:nvPr/>
        </p:nvSpPr>
        <p:spPr bwMode="auto">
          <a:xfrm rot="10800000">
            <a:off x="2895600" y="4075113"/>
            <a:ext cx="228600" cy="0"/>
          </a:xfrm>
          <a:prstGeom prst="line">
            <a:avLst/>
          </a:prstGeom>
          <a:noFill/>
          <a:ln w="19050">
            <a:solidFill>
              <a:schemeClr val="tx1"/>
            </a:solidFill>
            <a:round/>
            <a:headEnd/>
            <a:tailEnd type="triangle" w="med" len="med"/>
          </a:ln>
        </p:spPr>
        <p:txBody>
          <a:bodyPr/>
          <a:lstStyle/>
          <a:p>
            <a:endParaRPr lang="es-ES"/>
          </a:p>
        </p:txBody>
      </p:sp>
      <p:sp>
        <p:nvSpPr>
          <p:cNvPr id="902204" name="Line 60"/>
          <p:cNvSpPr>
            <a:spLocks noChangeShapeType="1"/>
          </p:cNvSpPr>
          <p:nvPr/>
        </p:nvSpPr>
        <p:spPr bwMode="auto">
          <a:xfrm>
            <a:off x="6934200" y="3617913"/>
            <a:ext cx="228600" cy="0"/>
          </a:xfrm>
          <a:prstGeom prst="line">
            <a:avLst/>
          </a:prstGeom>
          <a:noFill/>
          <a:ln w="19050">
            <a:solidFill>
              <a:schemeClr val="tx1"/>
            </a:solidFill>
            <a:round/>
            <a:headEnd/>
            <a:tailEnd type="triangle" w="med" len="med"/>
          </a:ln>
        </p:spPr>
        <p:txBody>
          <a:bodyPr/>
          <a:lstStyle/>
          <a:p>
            <a:endParaRPr lang="es-ES"/>
          </a:p>
        </p:txBody>
      </p:sp>
      <p:sp>
        <p:nvSpPr>
          <p:cNvPr id="902205" name="Line 61"/>
          <p:cNvSpPr>
            <a:spLocks noChangeShapeType="1"/>
          </p:cNvSpPr>
          <p:nvPr/>
        </p:nvSpPr>
        <p:spPr bwMode="auto">
          <a:xfrm rot="10800000">
            <a:off x="6934200" y="3770313"/>
            <a:ext cx="228600" cy="0"/>
          </a:xfrm>
          <a:prstGeom prst="line">
            <a:avLst/>
          </a:prstGeom>
          <a:noFill/>
          <a:ln w="19050">
            <a:solidFill>
              <a:schemeClr val="tx1"/>
            </a:solidFill>
            <a:round/>
            <a:headEnd/>
            <a:tailEnd type="triangle" w="med" len="med"/>
          </a:ln>
        </p:spPr>
        <p:txBody>
          <a:bodyPr/>
          <a:lstStyle/>
          <a:p>
            <a:endParaRPr lang="es-ES"/>
          </a:p>
        </p:txBody>
      </p:sp>
      <p:sp>
        <p:nvSpPr>
          <p:cNvPr id="902206" name="Line 62"/>
          <p:cNvSpPr>
            <a:spLocks noChangeShapeType="1"/>
          </p:cNvSpPr>
          <p:nvPr/>
        </p:nvSpPr>
        <p:spPr bwMode="auto">
          <a:xfrm>
            <a:off x="6934200" y="3998913"/>
            <a:ext cx="228600" cy="0"/>
          </a:xfrm>
          <a:prstGeom prst="line">
            <a:avLst/>
          </a:prstGeom>
          <a:noFill/>
          <a:ln w="19050">
            <a:solidFill>
              <a:schemeClr val="tx1"/>
            </a:solidFill>
            <a:round/>
            <a:headEnd/>
            <a:tailEnd type="triangle" w="med" len="med"/>
          </a:ln>
        </p:spPr>
        <p:txBody>
          <a:bodyPr/>
          <a:lstStyle/>
          <a:p>
            <a:endParaRPr lang="es-ES"/>
          </a:p>
        </p:txBody>
      </p:sp>
      <p:sp>
        <p:nvSpPr>
          <p:cNvPr id="902207" name="Line 63"/>
          <p:cNvSpPr>
            <a:spLocks noChangeShapeType="1"/>
          </p:cNvSpPr>
          <p:nvPr/>
        </p:nvSpPr>
        <p:spPr bwMode="auto">
          <a:xfrm rot="10800000">
            <a:off x="6934200" y="4151313"/>
            <a:ext cx="228600" cy="0"/>
          </a:xfrm>
          <a:prstGeom prst="line">
            <a:avLst/>
          </a:prstGeom>
          <a:noFill/>
          <a:ln w="19050">
            <a:solidFill>
              <a:schemeClr val="tx1"/>
            </a:solidFill>
            <a:round/>
            <a:headEnd/>
            <a:tailEnd type="triangle" w="med" len="med"/>
          </a:ln>
        </p:spPr>
        <p:txBody>
          <a:bodyPr/>
          <a:lstStyle/>
          <a:p>
            <a:endParaRPr lang="es-ES"/>
          </a:p>
        </p:txBody>
      </p:sp>
      <p:sp>
        <p:nvSpPr>
          <p:cNvPr id="902208" name="Line 64"/>
          <p:cNvSpPr>
            <a:spLocks noChangeShapeType="1"/>
          </p:cNvSpPr>
          <p:nvPr/>
        </p:nvSpPr>
        <p:spPr bwMode="auto">
          <a:xfrm rot="5400000">
            <a:off x="4686300" y="1979613"/>
            <a:ext cx="228600" cy="0"/>
          </a:xfrm>
          <a:prstGeom prst="line">
            <a:avLst/>
          </a:prstGeom>
          <a:noFill/>
          <a:ln w="19050">
            <a:solidFill>
              <a:schemeClr val="tx1"/>
            </a:solidFill>
            <a:round/>
            <a:headEnd/>
            <a:tailEnd type="triangle" w="med" len="med"/>
          </a:ln>
        </p:spPr>
        <p:txBody>
          <a:bodyPr/>
          <a:lstStyle/>
          <a:p>
            <a:endParaRPr lang="es-ES"/>
          </a:p>
        </p:txBody>
      </p:sp>
      <p:sp>
        <p:nvSpPr>
          <p:cNvPr id="902209" name="Line 65"/>
          <p:cNvSpPr>
            <a:spLocks noChangeShapeType="1"/>
          </p:cNvSpPr>
          <p:nvPr/>
        </p:nvSpPr>
        <p:spPr bwMode="auto">
          <a:xfrm rot="-5400000">
            <a:off x="4533900" y="1979613"/>
            <a:ext cx="228600" cy="0"/>
          </a:xfrm>
          <a:prstGeom prst="line">
            <a:avLst/>
          </a:prstGeom>
          <a:noFill/>
          <a:ln w="19050">
            <a:solidFill>
              <a:schemeClr val="tx1"/>
            </a:solidFill>
            <a:round/>
            <a:headEnd/>
            <a:tailEnd type="triangle" w="med" len="med"/>
          </a:ln>
        </p:spPr>
        <p:txBody>
          <a:bodyPr/>
          <a:lstStyle/>
          <a:p>
            <a:endParaRPr lang="es-ES"/>
          </a:p>
        </p:txBody>
      </p:sp>
      <p:sp>
        <p:nvSpPr>
          <p:cNvPr id="902210" name="Line 66"/>
          <p:cNvSpPr>
            <a:spLocks noChangeShapeType="1"/>
          </p:cNvSpPr>
          <p:nvPr/>
        </p:nvSpPr>
        <p:spPr bwMode="auto">
          <a:xfrm rot="5400000">
            <a:off x="5143500" y="1979613"/>
            <a:ext cx="228600" cy="0"/>
          </a:xfrm>
          <a:prstGeom prst="line">
            <a:avLst/>
          </a:prstGeom>
          <a:noFill/>
          <a:ln w="19050">
            <a:solidFill>
              <a:schemeClr val="tx1"/>
            </a:solidFill>
            <a:round/>
            <a:headEnd/>
            <a:tailEnd type="triangle" w="med" len="med"/>
          </a:ln>
        </p:spPr>
        <p:txBody>
          <a:bodyPr/>
          <a:lstStyle/>
          <a:p>
            <a:endParaRPr lang="es-ES"/>
          </a:p>
        </p:txBody>
      </p:sp>
      <p:sp>
        <p:nvSpPr>
          <p:cNvPr id="902211" name="Line 67"/>
          <p:cNvSpPr>
            <a:spLocks noChangeShapeType="1"/>
          </p:cNvSpPr>
          <p:nvPr/>
        </p:nvSpPr>
        <p:spPr bwMode="auto">
          <a:xfrm rot="-5400000">
            <a:off x="4991100" y="1979613"/>
            <a:ext cx="228600" cy="0"/>
          </a:xfrm>
          <a:prstGeom prst="line">
            <a:avLst/>
          </a:prstGeom>
          <a:noFill/>
          <a:ln w="19050">
            <a:solidFill>
              <a:schemeClr val="tx1"/>
            </a:solidFill>
            <a:round/>
            <a:headEnd/>
            <a:tailEnd type="triangle" w="med" len="med"/>
          </a:ln>
        </p:spPr>
        <p:txBody>
          <a:bodyPr/>
          <a:lstStyle/>
          <a:p>
            <a:endParaRPr lang="es-ES"/>
          </a:p>
        </p:txBody>
      </p:sp>
      <p:sp>
        <p:nvSpPr>
          <p:cNvPr id="902212" name="Line 68"/>
          <p:cNvSpPr>
            <a:spLocks noChangeShapeType="1"/>
          </p:cNvSpPr>
          <p:nvPr/>
        </p:nvSpPr>
        <p:spPr bwMode="auto">
          <a:xfrm rot="5400000">
            <a:off x="4686300" y="5713413"/>
            <a:ext cx="228600" cy="0"/>
          </a:xfrm>
          <a:prstGeom prst="line">
            <a:avLst/>
          </a:prstGeom>
          <a:noFill/>
          <a:ln w="19050">
            <a:solidFill>
              <a:schemeClr val="tx1"/>
            </a:solidFill>
            <a:round/>
            <a:headEnd/>
            <a:tailEnd type="triangle" w="med" len="med"/>
          </a:ln>
        </p:spPr>
        <p:txBody>
          <a:bodyPr/>
          <a:lstStyle/>
          <a:p>
            <a:endParaRPr lang="es-ES"/>
          </a:p>
        </p:txBody>
      </p:sp>
      <p:sp>
        <p:nvSpPr>
          <p:cNvPr id="902213" name="Line 69"/>
          <p:cNvSpPr>
            <a:spLocks noChangeShapeType="1"/>
          </p:cNvSpPr>
          <p:nvPr/>
        </p:nvSpPr>
        <p:spPr bwMode="auto">
          <a:xfrm rot="-5400000">
            <a:off x="4533900" y="5713413"/>
            <a:ext cx="228600" cy="0"/>
          </a:xfrm>
          <a:prstGeom prst="line">
            <a:avLst/>
          </a:prstGeom>
          <a:noFill/>
          <a:ln w="19050">
            <a:solidFill>
              <a:schemeClr val="tx1"/>
            </a:solidFill>
            <a:round/>
            <a:headEnd/>
            <a:tailEnd type="triangle" w="med" len="med"/>
          </a:ln>
        </p:spPr>
        <p:txBody>
          <a:bodyPr/>
          <a:lstStyle/>
          <a:p>
            <a:endParaRPr lang="es-ES"/>
          </a:p>
        </p:txBody>
      </p:sp>
      <p:sp>
        <p:nvSpPr>
          <p:cNvPr id="902214" name="Line 70"/>
          <p:cNvSpPr>
            <a:spLocks noChangeShapeType="1"/>
          </p:cNvSpPr>
          <p:nvPr/>
        </p:nvSpPr>
        <p:spPr bwMode="auto">
          <a:xfrm rot="5400000">
            <a:off x="5067300" y="5713413"/>
            <a:ext cx="228600" cy="0"/>
          </a:xfrm>
          <a:prstGeom prst="line">
            <a:avLst/>
          </a:prstGeom>
          <a:noFill/>
          <a:ln w="19050">
            <a:solidFill>
              <a:schemeClr val="tx1"/>
            </a:solidFill>
            <a:round/>
            <a:headEnd/>
            <a:tailEnd type="triangle" w="med" len="med"/>
          </a:ln>
        </p:spPr>
        <p:txBody>
          <a:bodyPr/>
          <a:lstStyle/>
          <a:p>
            <a:endParaRPr lang="es-ES"/>
          </a:p>
        </p:txBody>
      </p:sp>
      <p:sp>
        <p:nvSpPr>
          <p:cNvPr id="902215" name="Line 71"/>
          <p:cNvSpPr>
            <a:spLocks noChangeShapeType="1"/>
          </p:cNvSpPr>
          <p:nvPr/>
        </p:nvSpPr>
        <p:spPr bwMode="auto">
          <a:xfrm rot="-5400000">
            <a:off x="4914900" y="5713413"/>
            <a:ext cx="228600" cy="0"/>
          </a:xfrm>
          <a:prstGeom prst="line">
            <a:avLst/>
          </a:prstGeom>
          <a:noFill/>
          <a:ln w="19050">
            <a:solidFill>
              <a:schemeClr val="tx1"/>
            </a:solidFill>
            <a:round/>
            <a:headEnd/>
            <a:tailEnd type="triangle" w="med" len="med"/>
          </a:ln>
        </p:spPr>
        <p:txBody>
          <a:bodyPr/>
          <a:lstStyle/>
          <a:p>
            <a:endParaRPr lang="es-ES"/>
          </a:p>
        </p:txBody>
      </p:sp>
      <p:sp>
        <p:nvSpPr>
          <p:cNvPr id="902216" name="Arc 72"/>
          <p:cNvSpPr>
            <a:spLocks/>
          </p:cNvSpPr>
          <p:nvPr/>
        </p:nvSpPr>
        <p:spPr bwMode="auto">
          <a:xfrm rot="10800000" flipV="1">
            <a:off x="3733800" y="2703513"/>
            <a:ext cx="990600" cy="838200"/>
          </a:xfrm>
          <a:custGeom>
            <a:avLst/>
            <a:gdLst>
              <a:gd name="T0" fmla="*/ 0 w 21600"/>
              <a:gd name="T1" fmla="*/ 0 h 21600"/>
              <a:gd name="T2" fmla="*/ 9906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triangle" w="med" len="med"/>
            <a:tailEnd/>
          </a:ln>
        </p:spPr>
        <p:txBody>
          <a:bodyPr wrap="none" anchor="ctr"/>
          <a:lstStyle/>
          <a:p>
            <a:endParaRPr lang="es-ES"/>
          </a:p>
        </p:txBody>
      </p:sp>
      <p:sp>
        <p:nvSpPr>
          <p:cNvPr id="902217" name="Arc 73"/>
          <p:cNvSpPr>
            <a:spLocks/>
          </p:cNvSpPr>
          <p:nvPr/>
        </p:nvSpPr>
        <p:spPr bwMode="auto">
          <a:xfrm rot="10800000" flipV="1">
            <a:off x="3810000" y="2779713"/>
            <a:ext cx="990600" cy="838200"/>
          </a:xfrm>
          <a:custGeom>
            <a:avLst/>
            <a:gdLst>
              <a:gd name="T0" fmla="*/ 0 w 21600"/>
              <a:gd name="T1" fmla="*/ 0 h 21600"/>
              <a:gd name="T2" fmla="*/ 9906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triangle" w="med" len="med"/>
            <a:tailEnd/>
          </a:ln>
        </p:spPr>
        <p:txBody>
          <a:bodyPr wrap="none" anchor="ctr"/>
          <a:lstStyle/>
          <a:p>
            <a:endParaRPr lang="es-ES"/>
          </a:p>
        </p:txBody>
      </p:sp>
      <p:sp>
        <p:nvSpPr>
          <p:cNvPr id="902218" name="Arc 74"/>
          <p:cNvSpPr>
            <a:spLocks/>
          </p:cNvSpPr>
          <p:nvPr/>
        </p:nvSpPr>
        <p:spPr bwMode="auto">
          <a:xfrm rot="10800000" flipV="1">
            <a:off x="3886200" y="2855913"/>
            <a:ext cx="990600" cy="838200"/>
          </a:xfrm>
          <a:custGeom>
            <a:avLst/>
            <a:gdLst>
              <a:gd name="T0" fmla="*/ 0 w 21600"/>
              <a:gd name="T1" fmla="*/ 0 h 21600"/>
              <a:gd name="T2" fmla="*/ 9906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triangle" w="med" len="med"/>
            <a:tailEnd/>
          </a:ln>
        </p:spPr>
        <p:txBody>
          <a:bodyPr wrap="none" anchor="ctr"/>
          <a:lstStyle/>
          <a:p>
            <a:endParaRPr lang="es-ES"/>
          </a:p>
        </p:txBody>
      </p:sp>
      <p:sp>
        <p:nvSpPr>
          <p:cNvPr id="902219" name="Arc 75"/>
          <p:cNvSpPr>
            <a:spLocks/>
          </p:cNvSpPr>
          <p:nvPr/>
        </p:nvSpPr>
        <p:spPr bwMode="auto">
          <a:xfrm>
            <a:off x="5105400" y="2703513"/>
            <a:ext cx="1066800" cy="838200"/>
          </a:xfrm>
          <a:custGeom>
            <a:avLst/>
            <a:gdLst>
              <a:gd name="T0" fmla="*/ 0 w 21600"/>
              <a:gd name="T1" fmla="*/ 0 h 21600"/>
              <a:gd name="T2" fmla="*/ 10668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triangle" w="med" len="med"/>
          </a:ln>
        </p:spPr>
        <p:txBody>
          <a:bodyPr wrap="none" anchor="ctr"/>
          <a:lstStyle/>
          <a:p>
            <a:endParaRPr lang="es-ES"/>
          </a:p>
        </p:txBody>
      </p:sp>
      <p:sp>
        <p:nvSpPr>
          <p:cNvPr id="902220" name="Arc 76"/>
          <p:cNvSpPr>
            <a:spLocks/>
          </p:cNvSpPr>
          <p:nvPr/>
        </p:nvSpPr>
        <p:spPr bwMode="auto">
          <a:xfrm>
            <a:off x="5029200" y="2779713"/>
            <a:ext cx="1066800" cy="838200"/>
          </a:xfrm>
          <a:custGeom>
            <a:avLst/>
            <a:gdLst>
              <a:gd name="T0" fmla="*/ 0 w 21600"/>
              <a:gd name="T1" fmla="*/ 0 h 21600"/>
              <a:gd name="T2" fmla="*/ 10668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triangle" w="med" len="med"/>
          </a:ln>
        </p:spPr>
        <p:txBody>
          <a:bodyPr wrap="none" anchor="ctr"/>
          <a:lstStyle/>
          <a:p>
            <a:endParaRPr lang="es-ES"/>
          </a:p>
        </p:txBody>
      </p:sp>
      <p:sp>
        <p:nvSpPr>
          <p:cNvPr id="902222" name="Arc 78"/>
          <p:cNvSpPr>
            <a:spLocks/>
          </p:cNvSpPr>
          <p:nvPr/>
        </p:nvSpPr>
        <p:spPr bwMode="auto">
          <a:xfrm>
            <a:off x="4953000" y="2855913"/>
            <a:ext cx="1066800" cy="838200"/>
          </a:xfrm>
          <a:custGeom>
            <a:avLst/>
            <a:gdLst>
              <a:gd name="T0" fmla="*/ 0 w 21600"/>
              <a:gd name="T1" fmla="*/ 0 h 21600"/>
              <a:gd name="T2" fmla="*/ 10668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triangle" w="med" len="med"/>
          </a:ln>
        </p:spPr>
        <p:txBody>
          <a:bodyPr wrap="none" anchor="ctr"/>
          <a:lstStyle/>
          <a:p>
            <a:endParaRPr lang="es-ES"/>
          </a:p>
        </p:txBody>
      </p:sp>
      <p:sp>
        <p:nvSpPr>
          <p:cNvPr id="902223" name="Arc 79"/>
          <p:cNvSpPr>
            <a:spLocks/>
          </p:cNvSpPr>
          <p:nvPr/>
        </p:nvSpPr>
        <p:spPr bwMode="auto">
          <a:xfrm flipV="1">
            <a:off x="5257800" y="4221163"/>
            <a:ext cx="914400" cy="838200"/>
          </a:xfrm>
          <a:custGeom>
            <a:avLst/>
            <a:gdLst>
              <a:gd name="T0" fmla="*/ 0 w 21600"/>
              <a:gd name="T1" fmla="*/ 0 h 21600"/>
              <a:gd name="T2" fmla="*/ 9144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triangle" w="med" len="med"/>
            <a:tailEnd/>
          </a:ln>
        </p:spPr>
        <p:txBody>
          <a:bodyPr wrap="none" anchor="ctr"/>
          <a:lstStyle/>
          <a:p>
            <a:endParaRPr lang="es-ES"/>
          </a:p>
        </p:txBody>
      </p:sp>
      <p:sp>
        <p:nvSpPr>
          <p:cNvPr id="902224" name="Arc 80"/>
          <p:cNvSpPr>
            <a:spLocks/>
          </p:cNvSpPr>
          <p:nvPr/>
        </p:nvSpPr>
        <p:spPr bwMode="auto">
          <a:xfrm flipV="1">
            <a:off x="5334000" y="4303713"/>
            <a:ext cx="914400" cy="838200"/>
          </a:xfrm>
          <a:custGeom>
            <a:avLst/>
            <a:gdLst>
              <a:gd name="T0" fmla="*/ 0 w 21600"/>
              <a:gd name="T1" fmla="*/ 0 h 21600"/>
              <a:gd name="T2" fmla="*/ 9144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triangle" w="med" len="med"/>
            <a:tailEnd/>
          </a:ln>
        </p:spPr>
        <p:txBody>
          <a:bodyPr wrap="none" anchor="ctr"/>
          <a:lstStyle/>
          <a:p>
            <a:endParaRPr lang="es-ES"/>
          </a:p>
        </p:txBody>
      </p:sp>
      <p:sp>
        <p:nvSpPr>
          <p:cNvPr id="902225" name="Arc 81"/>
          <p:cNvSpPr>
            <a:spLocks/>
          </p:cNvSpPr>
          <p:nvPr/>
        </p:nvSpPr>
        <p:spPr bwMode="auto">
          <a:xfrm flipV="1">
            <a:off x="5029200" y="4075113"/>
            <a:ext cx="914400" cy="838200"/>
          </a:xfrm>
          <a:custGeom>
            <a:avLst/>
            <a:gdLst>
              <a:gd name="T0" fmla="*/ 0 w 21600"/>
              <a:gd name="T1" fmla="*/ 0 h 21600"/>
              <a:gd name="T2" fmla="*/ 914400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type="triangle" w="med" len="med"/>
            <a:tailEnd/>
          </a:ln>
        </p:spPr>
        <p:txBody>
          <a:bodyPr wrap="none" anchor="ctr"/>
          <a:lstStyle/>
          <a:p>
            <a:endParaRPr lang="es-ES"/>
          </a:p>
        </p:txBody>
      </p:sp>
      <p:sp>
        <p:nvSpPr>
          <p:cNvPr id="902226" name="Arc 82"/>
          <p:cNvSpPr>
            <a:spLocks/>
          </p:cNvSpPr>
          <p:nvPr/>
        </p:nvSpPr>
        <p:spPr bwMode="auto">
          <a:xfrm rot="10800000">
            <a:off x="3657600" y="4151313"/>
            <a:ext cx="990600" cy="914400"/>
          </a:xfrm>
          <a:custGeom>
            <a:avLst/>
            <a:gdLst>
              <a:gd name="T0" fmla="*/ 0 w 21600"/>
              <a:gd name="T1" fmla="*/ 0 h 21600"/>
              <a:gd name="T2" fmla="*/ 990600 w 21600"/>
              <a:gd name="T3" fmla="*/ 914400 h 21600"/>
              <a:gd name="T4" fmla="*/ 0 w 21600"/>
              <a:gd name="T5" fmla="*/ 914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triangle" w="med" len="med"/>
          </a:ln>
        </p:spPr>
        <p:txBody>
          <a:bodyPr wrap="none" anchor="ctr"/>
          <a:lstStyle/>
          <a:p>
            <a:endParaRPr lang="es-ES"/>
          </a:p>
        </p:txBody>
      </p:sp>
      <p:sp>
        <p:nvSpPr>
          <p:cNvPr id="902227" name="Arc 83"/>
          <p:cNvSpPr>
            <a:spLocks/>
          </p:cNvSpPr>
          <p:nvPr/>
        </p:nvSpPr>
        <p:spPr bwMode="auto">
          <a:xfrm rot="10800000">
            <a:off x="3733800" y="4075113"/>
            <a:ext cx="990600" cy="914400"/>
          </a:xfrm>
          <a:custGeom>
            <a:avLst/>
            <a:gdLst>
              <a:gd name="T0" fmla="*/ 0 w 21600"/>
              <a:gd name="T1" fmla="*/ 0 h 21600"/>
              <a:gd name="T2" fmla="*/ 990600 w 21600"/>
              <a:gd name="T3" fmla="*/ 914400 h 21600"/>
              <a:gd name="T4" fmla="*/ 0 w 21600"/>
              <a:gd name="T5" fmla="*/ 914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triangle" w="med" len="med"/>
          </a:ln>
        </p:spPr>
        <p:txBody>
          <a:bodyPr wrap="none" anchor="ctr"/>
          <a:lstStyle/>
          <a:p>
            <a:endParaRPr lang="es-ES"/>
          </a:p>
        </p:txBody>
      </p:sp>
      <p:sp>
        <p:nvSpPr>
          <p:cNvPr id="902228" name="Arc 84"/>
          <p:cNvSpPr>
            <a:spLocks/>
          </p:cNvSpPr>
          <p:nvPr/>
        </p:nvSpPr>
        <p:spPr bwMode="auto">
          <a:xfrm rot="10800000">
            <a:off x="3810000" y="3998913"/>
            <a:ext cx="990600" cy="914400"/>
          </a:xfrm>
          <a:custGeom>
            <a:avLst/>
            <a:gdLst>
              <a:gd name="T0" fmla="*/ 0 w 21600"/>
              <a:gd name="T1" fmla="*/ 0 h 21600"/>
              <a:gd name="T2" fmla="*/ 990600 w 21600"/>
              <a:gd name="T3" fmla="*/ 914400 h 21600"/>
              <a:gd name="T4" fmla="*/ 0 w 21600"/>
              <a:gd name="T5" fmla="*/ 914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triangle" w="med" len="med"/>
          </a:ln>
        </p:spPr>
        <p:txBody>
          <a:bodyPr wrap="none" anchor="ctr"/>
          <a:lstStyle/>
          <a:p>
            <a:endParaRPr lang="es-ES"/>
          </a:p>
        </p:txBody>
      </p:sp>
      <p:sp>
        <p:nvSpPr>
          <p:cNvPr id="902233" name="Text Box 89"/>
          <p:cNvSpPr txBox="1">
            <a:spLocks noChangeArrowheads="1"/>
          </p:cNvSpPr>
          <p:nvPr/>
        </p:nvSpPr>
        <p:spPr bwMode="auto">
          <a:xfrm>
            <a:off x="1600200" y="1789113"/>
            <a:ext cx="838200" cy="338554"/>
          </a:xfrm>
          <a:prstGeom prst="rect">
            <a:avLst/>
          </a:prstGeom>
          <a:noFill/>
          <a:ln w="9525">
            <a:noFill/>
            <a:miter lim="800000"/>
            <a:headEnd/>
            <a:tailEnd/>
          </a:ln>
        </p:spPr>
        <p:txBody>
          <a:bodyPr>
            <a:spAutoFit/>
          </a:bodyPr>
          <a:lstStyle/>
          <a:p>
            <a:r>
              <a:rPr lang="es-ES_tradnl" b="1" dirty="0" smtClean="0"/>
              <a:t>A: </a:t>
            </a:r>
            <a:r>
              <a:rPr lang="es-ES_tradnl" b="1" dirty="0" smtClean="0">
                <a:sym typeface="Symbol" pitchFamily="18" charset="2"/>
              </a:rPr>
              <a:t>- </a:t>
            </a:r>
            <a:endParaRPr lang="es-ES" b="1" dirty="0">
              <a:sym typeface="Symbol" pitchFamily="18" charset="2"/>
            </a:endParaRPr>
          </a:p>
        </p:txBody>
      </p:sp>
      <p:sp>
        <p:nvSpPr>
          <p:cNvPr id="902234" name="Text Box 90"/>
          <p:cNvSpPr txBox="1">
            <a:spLocks noChangeArrowheads="1"/>
          </p:cNvSpPr>
          <p:nvPr/>
        </p:nvSpPr>
        <p:spPr bwMode="auto">
          <a:xfrm>
            <a:off x="1600200" y="2062163"/>
            <a:ext cx="838200" cy="336550"/>
          </a:xfrm>
          <a:prstGeom prst="rect">
            <a:avLst/>
          </a:prstGeom>
          <a:noFill/>
          <a:ln w="9525">
            <a:noFill/>
            <a:miter lim="800000"/>
            <a:headEnd/>
            <a:tailEnd/>
          </a:ln>
        </p:spPr>
        <p:txBody>
          <a:bodyPr>
            <a:spAutoFit/>
          </a:bodyPr>
          <a:lstStyle/>
          <a:p>
            <a:r>
              <a:rPr lang="es-ES_tradnl" b="1" dirty="0" smtClean="0"/>
              <a:t>B: </a:t>
            </a:r>
            <a:r>
              <a:rPr lang="es-ES_tradnl" b="1" dirty="0" smtClean="0">
                <a:sym typeface="Symbol" pitchFamily="18" charset="2"/>
              </a:rPr>
              <a:t>- </a:t>
            </a:r>
            <a:endParaRPr lang="es-ES" b="1" dirty="0">
              <a:sym typeface="Symbol" pitchFamily="18" charset="2"/>
            </a:endParaRPr>
          </a:p>
        </p:txBody>
      </p:sp>
      <p:sp>
        <p:nvSpPr>
          <p:cNvPr id="902235" name="Text Box 91"/>
          <p:cNvSpPr txBox="1">
            <a:spLocks noChangeArrowheads="1"/>
          </p:cNvSpPr>
          <p:nvPr/>
        </p:nvSpPr>
        <p:spPr bwMode="auto">
          <a:xfrm>
            <a:off x="1600200" y="2322513"/>
            <a:ext cx="828660" cy="338554"/>
          </a:xfrm>
          <a:prstGeom prst="rect">
            <a:avLst/>
          </a:prstGeom>
          <a:noFill/>
          <a:ln w="9525">
            <a:noFill/>
            <a:miter lim="800000"/>
            <a:headEnd/>
            <a:tailEnd/>
          </a:ln>
        </p:spPr>
        <p:txBody>
          <a:bodyPr wrap="square">
            <a:spAutoFit/>
          </a:bodyPr>
          <a:lstStyle/>
          <a:p>
            <a:r>
              <a:rPr lang="es-ES_tradnl" b="1" dirty="0" smtClean="0"/>
              <a:t>C: </a:t>
            </a:r>
            <a:r>
              <a:rPr lang="es-ES_tradnl" b="1" dirty="0" smtClean="0">
                <a:sym typeface="Symbol" pitchFamily="18" charset="2"/>
              </a:rPr>
              <a:t>- </a:t>
            </a:r>
            <a:endParaRPr lang="es-ES" b="1" dirty="0">
              <a:sym typeface="Symbol" pitchFamily="18" charset="2"/>
            </a:endParaRPr>
          </a:p>
        </p:txBody>
      </p:sp>
      <p:sp>
        <p:nvSpPr>
          <p:cNvPr id="902236" name="Text Box 92"/>
          <p:cNvSpPr txBox="1">
            <a:spLocks noChangeArrowheads="1"/>
          </p:cNvSpPr>
          <p:nvPr/>
        </p:nvSpPr>
        <p:spPr bwMode="auto">
          <a:xfrm>
            <a:off x="1600200" y="2595563"/>
            <a:ext cx="838200" cy="336550"/>
          </a:xfrm>
          <a:prstGeom prst="rect">
            <a:avLst/>
          </a:prstGeom>
          <a:noFill/>
          <a:ln w="9525">
            <a:noFill/>
            <a:miter lim="800000"/>
            <a:headEnd/>
            <a:tailEnd/>
          </a:ln>
        </p:spPr>
        <p:txBody>
          <a:bodyPr>
            <a:spAutoFit/>
          </a:bodyPr>
          <a:lstStyle/>
          <a:p>
            <a:r>
              <a:rPr lang="es-ES_tradnl" b="1" dirty="0" smtClean="0"/>
              <a:t>D: </a:t>
            </a:r>
            <a:r>
              <a:rPr lang="es-ES_tradnl" b="1" dirty="0" smtClean="0">
                <a:sym typeface="Symbol" pitchFamily="18" charset="2"/>
              </a:rPr>
              <a:t>-  </a:t>
            </a:r>
            <a:endParaRPr lang="es-ES" b="1" dirty="0">
              <a:sym typeface="Symbol" pitchFamily="18" charset="2"/>
            </a:endParaRPr>
          </a:p>
        </p:txBody>
      </p:sp>
      <p:sp>
        <p:nvSpPr>
          <p:cNvPr id="35913" name="Text Box 93"/>
          <p:cNvSpPr txBox="1">
            <a:spLocks noChangeArrowheads="1"/>
          </p:cNvSpPr>
          <p:nvPr/>
        </p:nvSpPr>
        <p:spPr bwMode="auto">
          <a:xfrm>
            <a:off x="6227763" y="5435600"/>
            <a:ext cx="2592387" cy="730250"/>
          </a:xfrm>
          <a:prstGeom prst="rect">
            <a:avLst/>
          </a:prstGeom>
          <a:noFill/>
          <a:ln w="9525">
            <a:noFill/>
            <a:miter lim="800000"/>
            <a:headEnd/>
            <a:tailEnd/>
          </a:ln>
        </p:spPr>
        <p:txBody>
          <a:bodyPr>
            <a:spAutoFit/>
          </a:bodyPr>
          <a:lstStyle/>
          <a:p>
            <a:pPr algn="ctr"/>
            <a:r>
              <a:rPr lang="es-ES_tradnl" sz="1400" b="1"/>
              <a:t>Cada circuito es full duplex y utiliza una interfaz dedicada en el router</a:t>
            </a:r>
            <a:endParaRPr lang="es-ES" sz="1400" b="1"/>
          </a:p>
        </p:txBody>
      </p:sp>
      <p:sp>
        <p:nvSpPr>
          <p:cNvPr id="35914" name="Text Box 94"/>
          <p:cNvSpPr txBox="1">
            <a:spLocks noChangeArrowheads="1"/>
          </p:cNvSpPr>
          <p:nvPr/>
        </p:nvSpPr>
        <p:spPr bwMode="auto">
          <a:xfrm>
            <a:off x="4284663" y="3700463"/>
            <a:ext cx="1346200" cy="304800"/>
          </a:xfrm>
          <a:prstGeom prst="rect">
            <a:avLst/>
          </a:prstGeom>
          <a:noFill/>
          <a:ln w="9525">
            <a:noFill/>
            <a:miter lim="800000"/>
            <a:headEnd/>
            <a:tailEnd/>
          </a:ln>
        </p:spPr>
        <p:txBody>
          <a:bodyPr wrap="none">
            <a:spAutoFit/>
          </a:bodyPr>
          <a:lstStyle/>
          <a:p>
            <a:r>
              <a:rPr lang="es-ES_tradnl" sz="1400" b="1"/>
              <a:t>Anillo OC-12c</a:t>
            </a:r>
            <a:endParaRPr lang="es-ES" sz="1400" b="1"/>
          </a:p>
        </p:txBody>
      </p:sp>
      <p:sp>
        <p:nvSpPr>
          <p:cNvPr id="94" name="93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34</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2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219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90221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9022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0220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902222"/>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499"/>
                                          </p:stCondLst>
                                        </p:cTn>
                                        <p:tgtEl>
                                          <p:spTgt spid="902225"/>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499"/>
                                          </p:stCondLst>
                                        </p:cTn>
                                        <p:tgtEl>
                                          <p:spTgt spid="902228"/>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499"/>
                                          </p:stCondLst>
                                        </p:cTn>
                                        <p:tgtEl>
                                          <p:spTgt spid="902201"/>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499"/>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022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902210"/>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902220"/>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902204"/>
                                        </p:tgtEl>
                                        <p:attrNameLst>
                                          <p:attrName>style.visibility</p:attrName>
                                        </p:attrNameLst>
                                      </p:cBhvr>
                                      <p:to>
                                        <p:strVal val="visible"/>
                                      </p:to>
                                    </p:set>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499"/>
                                          </p:stCondLst>
                                        </p:cTn>
                                        <p:tgtEl>
                                          <p:spTgt spid="902205"/>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499"/>
                                          </p:stCondLst>
                                        </p:cTn>
                                        <p:tgtEl>
                                          <p:spTgt spid="902190"/>
                                        </p:tgtEl>
                                        <p:attrNameLst>
                                          <p:attrName>style.visibility</p:attrName>
                                        </p:attrNameLst>
                                      </p:cBhvr>
                                      <p:to>
                                        <p:strVal val="visible"/>
                                      </p:to>
                                    </p:se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499"/>
                                          </p:stCondLst>
                                        </p:cTn>
                                        <p:tgtEl>
                                          <p:spTgt spid="902227"/>
                                        </p:tgtEl>
                                        <p:attrNameLst>
                                          <p:attrName>style.visibility</p:attrName>
                                        </p:attrNameLst>
                                      </p:cBhvr>
                                      <p:to>
                                        <p:strVal val="visible"/>
                                      </p:to>
                                    </p:set>
                                  </p:childTnLst>
                                </p:cTn>
                              </p:par>
                            </p:childTnLst>
                          </p:cTn>
                        </p:par>
                        <p:par>
                          <p:cTn id="59" fill="hold">
                            <p:stCondLst>
                              <p:cond delay="3000"/>
                            </p:stCondLst>
                            <p:childTnLst>
                              <p:par>
                                <p:cTn id="60" presetID="1" presetClass="entr" presetSubtype="0" fill="hold" grpId="0" nodeType="afterEffect">
                                  <p:stCondLst>
                                    <p:cond delay="0"/>
                                  </p:stCondLst>
                                  <p:childTnLst>
                                    <p:set>
                                      <p:cBhvr>
                                        <p:cTn id="61" dur="1" fill="hold">
                                          <p:stCondLst>
                                            <p:cond delay="499"/>
                                          </p:stCondLst>
                                        </p:cTn>
                                        <p:tgtEl>
                                          <p:spTgt spid="902217"/>
                                        </p:tgtEl>
                                        <p:attrNameLst>
                                          <p:attrName>style.visibility</p:attrName>
                                        </p:attrNameLst>
                                      </p:cBhvr>
                                      <p:to>
                                        <p:strVal val="visible"/>
                                      </p:to>
                                    </p:set>
                                  </p:childTnLst>
                                </p:cTn>
                              </p:par>
                            </p:childTnLst>
                          </p:cTn>
                        </p:par>
                        <p:par>
                          <p:cTn id="62" fill="hold">
                            <p:stCondLst>
                              <p:cond delay="3500"/>
                            </p:stCondLst>
                            <p:childTnLst>
                              <p:par>
                                <p:cTn id="63" presetID="1" presetClass="entr" presetSubtype="0" fill="hold" grpId="0" nodeType="afterEffect">
                                  <p:stCondLst>
                                    <p:cond delay="0"/>
                                  </p:stCondLst>
                                  <p:childTnLst>
                                    <p:set>
                                      <p:cBhvr>
                                        <p:cTn id="64" dur="1" fill="hold">
                                          <p:stCondLst>
                                            <p:cond delay="499"/>
                                          </p:stCondLst>
                                        </p:cTn>
                                        <p:tgtEl>
                                          <p:spTgt spid="902211"/>
                                        </p:tgtEl>
                                        <p:attrNameLst>
                                          <p:attrName>style.visibility</p:attrName>
                                        </p:attrNameLst>
                                      </p:cBhvr>
                                      <p:to>
                                        <p:strVal val="visible"/>
                                      </p:to>
                                    </p:set>
                                  </p:childTnLst>
                                </p:cTn>
                              </p:par>
                            </p:childTnLst>
                          </p:cTn>
                        </p:par>
                        <p:par>
                          <p:cTn id="65" fill="hold">
                            <p:stCondLst>
                              <p:cond delay="4000"/>
                            </p:stCondLst>
                            <p:childTnLst>
                              <p:par>
                                <p:cTn id="66" presetID="1" presetClass="entr" presetSubtype="0" fill="hold" nodeType="afterEffect">
                                  <p:stCondLst>
                                    <p:cond delay="0"/>
                                  </p:stCondLst>
                                  <p:childTnLst>
                                    <p:set>
                                      <p:cBhvr>
                                        <p:cTn id="67" dur="1" fill="hold">
                                          <p:stCondLst>
                                            <p:cond delay="499"/>
                                          </p:stCondLst>
                                        </p:cTn>
                                        <p:tgtEl>
                                          <p:spTgt spid="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902235"/>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499"/>
                                          </p:stCondLst>
                                        </p:cTn>
                                        <p:tgtEl>
                                          <p:spTgt spid="902207"/>
                                        </p:tgtEl>
                                        <p:attrNameLst>
                                          <p:attrName>style.visibility</p:attrName>
                                        </p:attrNameLst>
                                      </p:cBhvr>
                                      <p:to>
                                        <p:strVal val="visible"/>
                                      </p:to>
                                    </p:set>
                                  </p:childTnLst>
                                </p:cTn>
                              </p:par>
                            </p:childTnLst>
                          </p:cTn>
                        </p:par>
                        <p:par>
                          <p:cTn id="75" fill="hold">
                            <p:stCondLst>
                              <p:cond delay="1000"/>
                            </p:stCondLst>
                            <p:childTnLst>
                              <p:par>
                                <p:cTn id="76" presetID="1" presetClass="entr" presetSubtype="0" fill="hold" grpId="0" nodeType="afterEffect">
                                  <p:stCondLst>
                                    <p:cond delay="0"/>
                                  </p:stCondLst>
                                  <p:childTnLst>
                                    <p:set>
                                      <p:cBhvr>
                                        <p:cTn id="77" dur="1" fill="hold">
                                          <p:stCondLst>
                                            <p:cond delay="499"/>
                                          </p:stCondLst>
                                        </p:cTn>
                                        <p:tgtEl>
                                          <p:spTgt spid="902223"/>
                                        </p:tgtEl>
                                        <p:attrNameLst>
                                          <p:attrName>style.visibility</p:attrName>
                                        </p:attrNameLst>
                                      </p:cBhvr>
                                      <p:to>
                                        <p:strVal val="visible"/>
                                      </p:to>
                                    </p:set>
                                  </p:childTnLst>
                                </p:cTn>
                              </p:par>
                            </p:childTnLst>
                          </p:cTn>
                        </p:par>
                        <p:par>
                          <p:cTn id="78" fill="hold">
                            <p:stCondLst>
                              <p:cond delay="1500"/>
                            </p:stCondLst>
                            <p:childTnLst>
                              <p:par>
                                <p:cTn id="79" presetID="1" presetClass="entr" presetSubtype="0" fill="hold" grpId="0" nodeType="afterEffect">
                                  <p:stCondLst>
                                    <p:cond delay="0"/>
                                  </p:stCondLst>
                                  <p:childTnLst>
                                    <p:set>
                                      <p:cBhvr>
                                        <p:cTn id="80" dur="1" fill="hold">
                                          <p:stCondLst>
                                            <p:cond delay="499"/>
                                          </p:stCondLst>
                                        </p:cTn>
                                        <p:tgtEl>
                                          <p:spTgt spid="902214"/>
                                        </p:tgtEl>
                                        <p:attrNameLst>
                                          <p:attrName>style.visibility</p:attrName>
                                        </p:attrNameLst>
                                      </p:cBhvr>
                                      <p:to>
                                        <p:strVal val="visible"/>
                                      </p:to>
                                    </p:set>
                                  </p:childTnLst>
                                </p:cTn>
                              </p:par>
                            </p:childTnLst>
                          </p:cTn>
                        </p:par>
                        <p:par>
                          <p:cTn id="81" fill="hold">
                            <p:stCondLst>
                              <p:cond delay="2000"/>
                            </p:stCondLst>
                            <p:childTnLst>
                              <p:par>
                                <p:cTn id="82" presetID="1" presetClass="entr" presetSubtype="0" fill="hold" grpId="0" nodeType="afterEffect">
                                  <p:stCondLst>
                                    <p:cond delay="0"/>
                                  </p:stCondLst>
                                  <p:childTnLst>
                                    <p:set>
                                      <p:cBhvr>
                                        <p:cTn id="83" dur="1" fill="hold">
                                          <p:stCondLst>
                                            <p:cond delay="499"/>
                                          </p:stCondLst>
                                        </p:cTn>
                                        <p:tgtEl>
                                          <p:spTgt spid="902215"/>
                                        </p:tgtEl>
                                        <p:attrNameLst>
                                          <p:attrName>style.visibility</p:attrName>
                                        </p:attrNameLst>
                                      </p:cBhvr>
                                      <p:to>
                                        <p:strVal val="visible"/>
                                      </p:to>
                                    </p:set>
                                  </p:childTnLst>
                                </p:cTn>
                              </p:par>
                            </p:childTnLst>
                          </p:cTn>
                        </p:par>
                        <p:par>
                          <p:cTn id="84" fill="hold">
                            <p:stCondLst>
                              <p:cond delay="2500"/>
                            </p:stCondLst>
                            <p:childTnLst>
                              <p:par>
                                <p:cTn id="85" presetID="1" presetClass="entr" presetSubtype="0" fill="hold" grpId="0" nodeType="afterEffect">
                                  <p:stCondLst>
                                    <p:cond delay="0"/>
                                  </p:stCondLst>
                                  <p:childTnLst>
                                    <p:set>
                                      <p:cBhvr>
                                        <p:cTn id="86" dur="1" fill="hold">
                                          <p:stCondLst>
                                            <p:cond delay="499"/>
                                          </p:stCondLst>
                                        </p:cTn>
                                        <p:tgtEl>
                                          <p:spTgt spid="902226"/>
                                        </p:tgtEl>
                                        <p:attrNameLst>
                                          <p:attrName>style.visibility</p:attrName>
                                        </p:attrNameLst>
                                      </p:cBhvr>
                                      <p:to>
                                        <p:strVal val="visible"/>
                                      </p:to>
                                    </p:set>
                                  </p:childTnLst>
                                </p:cTn>
                              </p:par>
                            </p:childTnLst>
                          </p:cTn>
                        </p:par>
                        <p:par>
                          <p:cTn id="87" fill="hold">
                            <p:stCondLst>
                              <p:cond delay="3000"/>
                            </p:stCondLst>
                            <p:childTnLst>
                              <p:par>
                                <p:cTn id="88" presetID="1" presetClass="entr" presetSubtype="0" fill="hold" grpId="0" nodeType="afterEffect">
                                  <p:stCondLst>
                                    <p:cond delay="0"/>
                                  </p:stCondLst>
                                  <p:childTnLst>
                                    <p:set>
                                      <p:cBhvr>
                                        <p:cTn id="89" dur="1" fill="hold">
                                          <p:stCondLst>
                                            <p:cond delay="499"/>
                                          </p:stCondLst>
                                        </p:cTn>
                                        <p:tgtEl>
                                          <p:spTgt spid="902216"/>
                                        </p:tgtEl>
                                        <p:attrNameLst>
                                          <p:attrName>style.visibility</p:attrName>
                                        </p:attrNameLst>
                                      </p:cBhvr>
                                      <p:to>
                                        <p:strVal val="visible"/>
                                      </p:to>
                                    </p:set>
                                  </p:childTnLst>
                                </p:cTn>
                              </p:par>
                            </p:childTnLst>
                          </p:cTn>
                        </p:par>
                        <p:par>
                          <p:cTn id="90" fill="hold">
                            <p:stCondLst>
                              <p:cond delay="3500"/>
                            </p:stCondLst>
                            <p:childTnLst>
                              <p:par>
                                <p:cTn id="91" presetID="1" presetClass="entr" presetSubtype="0" fill="hold" grpId="0" nodeType="afterEffect">
                                  <p:stCondLst>
                                    <p:cond delay="0"/>
                                  </p:stCondLst>
                                  <p:childTnLst>
                                    <p:set>
                                      <p:cBhvr>
                                        <p:cTn id="92" dur="1" fill="hold">
                                          <p:stCondLst>
                                            <p:cond delay="499"/>
                                          </p:stCondLst>
                                        </p:cTn>
                                        <p:tgtEl>
                                          <p:spTgt spid="902219"/>
                                        </p:tgtEl>
                                        <p:attrNameLst>
                                          <p:attrName>style.visibility</p:attrName>
                                        </p:attrNameLst>
                                      </p:cBhvr>
                                      <p:to>
                                        <p:strVal val="visible"/>
                                      </p:to>
                                    </p:set>
                                  </p:childTnLst>
                                </p:cTn>
                              </p:par>
                            </p:childTnLst>
                          </p:cTn>
                        </p:par>
                        <p:par>
                          <p:cTn id="93" fill="hold">
                            <p:stCondLst>
                              <p:cond delay="4000"/>
                            </p:stCondLst>
                            <p:childTnLst>
                              <p:par>
                                <p:cTn id="94" presetID="1" presetClass="entr" presetSubtype="0" fill="hold" grpId="0" nodeType="afterEffect">
                                  <p:stCondLst>
                                    <p:cond delay="0"/>
                                  </p:stCondLst>
                                  <p:childTnLst>
                                    <p:set>
                                      <p:cBhvr>
                                        <p:cTn id="95" dur="1" fill="hold">
                                          <p:stCondLst>
                                            <p:cond delay="499"/>
                                          </p:stCondLst>
                                        </p:cTn>
                                        <p:tgtEl>
                                          <p:spTgt spid="902206"/>
                                        </p:tgtEl>
                                        <p:attrNameLst>
                                          <p:attrName>style.visibility</p:attrName>
                                        </p:attrNameLst>
                                      </p:cBhvr>
                                      <p:to>
                                        <p:strVal val="visible"/>
                                      </p:to>
                                    </p:set>
                                  </p:childTnLst>
                                </p:cTn>
                              </p:par>
                            </p:childTnLst>
                          </p:cTn>
                        </p:par>
                        <p:par>
                          <p:cTn id="96" fill="hold">
                            <p:stCondLst>
                              <p:cond delay="4500"/>
                            </p:stCondLst>
                            <p:childTnLst>
                              <p:par>
                                <p:cTn id="97" presetID="1" presetClass="entr" presetSubtype="0" fill="hold" nodeType="afterEffect">
                                  <p:stCondLst>
                                    <p:cond delay="0"/>
                                  </p:stCondLst>
                                  <p:childTnLst>
                                    <p:set>
                                      <p:cBhvr>
                                        <p:cTn id="98" dur="1" fill="hold">
                                          <p:stCondLst>
                                            <p:cond delay="499"/>
                                          </p:stCondLst>
                                        </p:cTn>
                                        <p:tgtEl>
                                          <p:spTgt spid="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902236"/>
                                        </p:tgtEl>
                                        <p:attrNameLst>
                                          <p:attrName>style.visibility</p:attrName>
                                        </p:attrNameLst>
                                      </p:cBhvr>
                                      <p:to>
                                        <p:strVal val="visible"/>
                                      </p:to>
                                    </p:set>
                                  </p:childTnLst>
                                </p:cTn>
                              </p:par>
                            </p:childTnLst>
                          </p:cTn>
                        </p:par>
                        <p:par>
                          <p:cTn id="103" fill="hold">
                            <p:stCondLst>
                              <p:cond delay="500"/>
                            </p:stCondLst>
                            <p:childTnLst>
                              <p:par>
                                <p:cTn id="104" presetID="1" presetClass="entr" presetSubtype="0" fill="hold" grpId="0" nodeType="afterEffect">
                                  <p:stCondLst>
                                    <p:cond delay="0"/>
                                  </p:stCondLst>
                                  <p:childTnLst>
                                    <p:set>
                                      <p:cBhvr>
                                        <p:cTn id="105" dur="1" fill="hold">
                                          <p:stCondLst>
                                            <p:cond delay="499"/>
                                          </p:stCondLst>
                                        </p:cTn>
                                        <p:tgtEl>
                                          <p:spTgt spid="902213"/>
                                        </p:tgtEl>
                                        <p:attrNameLst>
                                          <p:attrName>style.visibility</p:attrName>
                                        </p:attrNameLst>
                                      </p:cBhvr>
                                      <p:to>
                                        <p:strVal val="visible"/>
                                      </p:to>
                                    </p:set>
                                  </p:childTnLst>
                                </p:cTn>
                              </p:par>
                            </p:childTnLst>
                          </p:cTn>
                        </p:par>
                        <p:par>
                          <p:cTn id="106" fill="hold">
                            <p:stCondLst>
                              <p:cond delay="1000"/>
                            </p:stCondLst>
                            <p:childTnLst>
                              <p:par>
                                <p:cTn id="107" presetID="1" presetClass="entr" presetSubtype="0" fill="hold" grpId="0" nodeType="afterEffect">
                                  <p:stCondLst>
                                    <p:cond delay="0"/>
                                  </p:stCondLst>
                                  <p:childTnLst>
                                    <p:set>
                                      <p:cBhvr>
                                        <p:cTn id="108" dur="1" fill="hold">
                                          <p:stCondLst>
                                            <p:cond delay="499"/>
                                          </p:stCondLst>
                                        </p:cTn>
                                        <p:tgtEl>
                                          <p:spTgt spid="902193"/>
                                        </p:tgtEl>
                                        <p:attrNameLst>
                                          <p:attrName>style.visibility</p:attrName>
                                        </p:attrNameLst>
                                      </p:cBhvr>
                                      <p:to>
                                        <p:strVal val="visible"/>
                                      </p:to>
                                    </p:set>
                                  </p:childTnLst>
                                </p:cTn>
                              </p:par>
                            </p:childTnLst>
                          </p:cTn>
                        </p:par>
                        <p:par>
                          <p:cTn id="109" fill="hold">
                            <p:stCondLst>
                              <p:cond delay="1500"/>
                            </p:stCondLst>
                            <p:childTnLst>
                              <p:par>
                                <p:cTn id="110" presetID="1" presetClass="entr" presetSubtype="0" fill="hold" grpId="0" nodeType="afterEffect">
                                  <p:stCondLst>
                                    <p:cond delay="0"/>
                                  </p:stCondLst>
                                  <p:childTnLst>
                                    <p:set>
                                      <p:cBhvr>
                                        <p:cTn id="111" dur="1" fill="hold">
                                          <p:stCondLst>
                                            <p:cond delay="499"/>
                                          </p:stCondLst>
                                        </p:cTn>
                                        <p:tgtEl>
                                          <p:spTgt spid="902203"/>
                                        </p:tgtEl>
                                        <p:attrNameLst>
                                          <p:attrName>style.visibility</p:attrName>
                                        </p:attrNameLst>
                                      </p:cBhvr>
                                      <p:to>
                                        <p:strVal val="visible"/>
                                      </p:to>
                                    </p:set>
                                  </p:childTnLst>
                                </p:cTn>
                              </p:par>
                            </p:childTnLst>
                          </p:cTn>
                        </p:par>
                        <p:par>
                          <p:cTn id="112" fill="hold">
                            <p:stCondLst>
                              <p:cond delay="2000"/>
                            </p:stCondLst>
                            <p:childTnLst>
                              <p:par>
                                <p:cTn id="113" presetID="1" presetClass="entr" presetSubtype="0" fill="hold" grpId="0" nodeType="afterEffect">
                                  <p:stCondLst>
                                    <p:cond delay="0"/>
                                  </p:stCondLst>
                                  <p:childTnLst>
                                    <p:set>
                                      <p:cBhvr>
                                        <p:cTn id="114" dur="1" fill="hold">
                                          <p:stCondLst>
                                            <p:cond delay="499"/>
                                          </p:stCondLst>
                                        </p:cTn>
                                        <p:tgtEl>
                                          <p:spTgt spid="902202"/>
                                        </p:tgtEl>
                                        <p:attrNameLst>
                                          <p:attrName>style.visibility</p:attrName>
                                        </p:attrNameLst>
                                      </p:cBhvr>
                                      <p:to>
                                        <p:strVal val="visible"/>
                                      </p:to>
                                    </p:set>
                                  </p:childTnLst>
                                </p:cTn>
                              </p:par>
                            </p:childTnLst>
                          </p:cTn>
                        </p:par>
                        <p:par>
                          <p:cTn id="115" fill="hold">
                            <p:stCondLst>
                              <p:cond delay="2500"/>
                            </p:stCondLst>
                            <p:childTnLst>
                              <p:par>
                                <p:cTn id="116" presetID="1" presetClass="entr" presetSubtype="0" fill="hold" grpId="0" nodeType="afterEffect">
                                  <p:stCondLst>
                                    <p:cond delay="0"/>
                                  </p:stCondLst>
                                  <p:childTnLst>
                                    <p:set>
                                      <p:cBhvr>
                                        <p:cTn id="117" dur="1" fill="hold">
                                          <p:stCondLst>
                                            <p:cond delay="499"/>
                                          </p:stCondLst>
                                        </p:cTn>
                                        <p:tgtEl>
                                          <p:spTgt spid="902191"/>
                                        </p:tgtEl>
                                        <p:attrNameLst>
                                          <p:attrName>style.visibility</p:attrName>
                                        </p:attrNameLst>
                                      </p:cBhvr>
                                      <p:to>
                                        <p:strVal val="visible"/>
                                      </p:to>
                                    </p:set>
                                  </p:childTnLst>
                                </p:cTn>
                              </p:par>
                            </p:childTnLst>
                          </p:cTn>
                        </p:par>
                        <p:par>
                          <p:cTn id="118" fill="hold">
                            <p:stCondLst>
                              <p:cond delay="3000"/>
                            </p:stCondLst>
                            <p:childTnLst>
                              <p:par>
                                <p:cTn id="119" presetID="1" presetClass="entr" presetSubtype="0" fill="hold" grpId="0" nodeType="afterEffect">
                                  <p:stCondLst>
                                    <p:cond delay="0"/>
                                  </p:stCondLst>
                                  <p:childTnLst>
                                    <p:set>
                                      <p:cBhvr>
                                        <p:cTn id="120" dur="1" fill="hold">
                                          <p:stCondLst>
                                            <p:cond delay="499"/>
                                          </p:stCondLst>
                                        </p:cTn>
                                        <p:tgtEl>
                                          <p:spTgt spid="902192"/>
                                        </p:tgtEl>
                                        <p:attrNameLst>
                                          <p:attrName>style.visibility</p:attrName>
                                        </p:attrNameLst>
                                      </p:cBhvr>
                                      <p:to>
                                        <p:strVal val="visible"/>
                                      </p:to>
                                    </p:set>
                                  </p:childTnLst>
                                </p:cTn>
                              </p:par>
                            </p:childTnLst>
                          </p:cTn>
                        </p:par>
                        <p:par>
                          <p:cTn id="121" fill="hold">
                            <p:stCondLst>
                              <p:cond delay="3500"/>
                            </p:stCondLst>
                            <p:childTnLst>
                              <p:par>
                                <p:cTn id="122" presetID="1" presetClass="entr" presetSubtype="0" fill="hold" grpId="0" nodeType="afterEffect">
                                  <p:stCondLst>
                                    <p:cond delay="0"/>
                                  </p:stCondLst>
                                  <p:childTnLst>
                                    <p:set>
                                      <p:cBhvr>
                                        <p:cTn id="123" dur="1" fill="hold">
                                          <p:stCondLst>
                                            <p:cond delay="499"/>
                                          </p:stCondLst>
                                        </p:cTn>
                                        <p:tgtEl>
                                          <p:spTgt spid="902224"/>
                                        </p:tgtEl>
                                        <p:attrNameLst>
                                          <p:attrName>style.visibility</p:attrName>
                                        </p:attrNameLst>
                                      </p:cBhvr>
                                      <p:to>
                                        <p:strVal val="visible"/>
                                      </p:to>
                                    </p:set>
                                  </p:childTnLst>
                                </p:cTn>
                              </p:par>
                            </p:childTnLst>
                          </p:cTn>
                        </p:par>
                        <p:par>
                          <p:cTn id="124" fill="hold">
                            <p:stCondLst>
                              <p:cond delay="4000"/>
                            </p:stCondLst>
                            <p:childTnLst>
                              <p:par>
                                <p:cTn id="125" presetID="1" presetClass="entr" presetSubtype="0" fill="hold" grpId="0" nodeType="afterEffect">
                                  <p:stCondLst>
                                    <p:cond delay="0"/>
                                  </p:stCondLst>
                                  <p:childTnLst>
                                    <p:set>
                                      <p:cBhvr>
                                        <p:cTn id="126" dur="1" fill="hold">
                                          <p:stCondLst>
                                            <p:cond delay="499"/>
                                          </p:stCondLst>
                                        </p:cTn>
                                        <p:tgtEl>
                                          <p:spTgt spid="902212"/>
                                        </p:tgtEl>
                                        <p:attrNameLst>
                                          <p:attrName>style.visibility</p:attrName>
                                        </p:attrNameLst>
                                      </p:cBhvr>
                                      <p:to>
                                        <p:strVal val="visible"/>
                                      </p:to>
                                    </p:set>
                                  </p:childTnLst>
                                </p:cTn>
                              </p:par>
                            </p:childTnLst>
                          </p:cTn>
                        </p:par>
                        <p:par>
                          <p:cTn id="127" fill="hold">
                            <p:stCondLst>
                              <p:cond delay="4500"/>
                            </p:stCondLst>
                            <p:childTnLst>
                              <p:par>
                                <p:cTn id="128" presetID="1" presetClass="entr" presetSubtype="0" fill="hold" nodeType="afterEffect">
                                  <p:stCondLst>
                                    <p:cond delay="0"/>
                                  </p:stCondLst>
                                  <p:childTnLst>
                                    <p:set>
                                      <p:cBhvr>
                                        <p:cTn id="129"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90" grpId="0" animBg="1"/>
      <p:bldP spid="902191" grpId="0" animBg="1"/>
      <p:bldP spid="902192" grpId="0" animBg="1"/>
      <p:bldP spid="902193" grpId="0" animBg="1"/>
      <p:bldP spid="902198" grpId="0" animBg="1"/>
      <p:bldP spid="902201" grpId="0" animBg="1"/>
      <p:bldP spid="902202" grpId="0" animBg="1"/>
      <p:bldP spid="902203" grpId="0" animBg="1"/>
      <p:bldP spid="902204" grpId="0" animBg="1"/>
      <p:bldP spid="902205" grpId="0" animBg="1"/>
      <p:bldP spid="902206" grpId="0" animBg="1"/>
      <p:bldP spid="902207" grpId="0" animBg="1"/>
      <p:bldP spid="902208" grpId="0" animBg="1"/>
      <p:bldP spid="902209" grpId="0" animBg="1"/>
      <p:bldP spid="902210" grpId="0" animBg="1"/>
      <p:bldP spid="902211" grpId="0" animBg="1"/>
      <p:bldP spid="902212" grpId="0" animBg="1"/>
      <p:bldP spid="902213" grpId="0" animBg="1"/>
      <p:bldP spid="902214" grpId="0" animBg="1"/>
      <p:bldP spid="902215" grpId="0" animBg="1"/>
      <p:bldP spid="902216" grpId="0" animBg="1"/>
      <p:bldP spid="902217" grpId="0" animBg="1"/>
      <p:bldP spid="902218" grpId="0" animBg="1"/>
      <p:bldP spid="902219" grpId="0" animBg="1"/>
      <p:bldP spid="902220" grpId="0" animBg="1"/>
      <p:bldP spid="902222" grpId="0" animBg="1"/>
      <p:bldP spid="902223" grpId="0" animBg="1"/>
      <p:bldP spid="902224" grpId="0" animBg="1"/>
      <p:bldP spid="902225" grpId="0" animBg="1"/>
      <p:bldP spid="902226" grpId="0" animBg="1"/>
      <p:bldP spid="902227" grpId="0" animBg="1"/>
      <p:bldP spid="902228" grpId="0" animBg="1"/>
      <p:bldP spid="902233" grpId="0" autoUpdateAnimBg="0"/>
      <p:bldP spid="902234" grpId="0" autoUpdateAnimBg="0"/>
      <p:bldP spid="902235" grpId="0" autoUpdateAnimBg="0"/>
      <p:bldP spid="90223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93"/>
          <p:cNvSpPr>
            <a:spLocks noChangeShapeType="1"/>
          </p:cNvSpPr>
          <p:nvPr/>
        </p:nvSpPr>
        <p:spPr bwMode="auto">
          <a:xfrm>
            <a:off x="4343400" y="1027113"/>
            <a:ext cx="304800" cy="609600"/>
          </a:xfrm>
          <a:prstGeom prst="line">
            <a:avLst/>
          </a:prstGeom>
          <a:noFill/>
          <a:ln w="12700">
            <a:solidFill>
              <a:schemeClr val="accent2"/>
            </a:solidFill>
            <a:round/>
            <a:headEnd/>
            <a:tailEnd/>
          </a:ln>
        </p:spPr>
        <p:txBody>
          <a:bodyPr/>
          <a:lstStyle/>
          <a:p>
            <a:endParaRPr lang="es-ES"/>
          </a:p>
        </p:txBody>
      </p:sp>
      <p:sp>
        <p:nvSpPr>
          <p:cNvPr id="36868" name="Line 92"/>
          <p:cNvSpPr>
            <a:spLocks noChangeShapeType="1"/>
          </p:cNvSpPr>
          <p:nvPr/>
        </p:nvSpPr>
        <p:spPr bwMode="auto">
          <a:xfrm flipH="1">
            <a:off x="7772400" y="2627313"/>
            <a:ext cx="533400" cy="609600"/>
          </a:xfrm>
          <a:prstGeom prst="line">
            <a:avLst/>
          </a:prstGeom>
          <a:noFill/>
          <a:ln w="12700">
            <a:solidFill>
              <a:schemeClr val="accent2"/>
            </a:solidFill>
            <a:round/>
            <a:headEnd/>
            <a:tailEnd/>
          </a:ln>
        </p:spPr>
        <p:txBody>
          <a:bodyPr/>
          <a:lstStyle/>
          <a:p>
            <a:endParaRPr lang="es-ES"/>
          </a:p>
        </p:txBody>
      </p:sp>
      <p:sp>
        <p:nvSpPr>
          <p:cNvPr id="36869" name="Line 91"/>
          <p:cNvSpPr>
            <a:spLocks noChangeShapeType="1"/>
          </p:cNvSpPr>
          <p:nvPr/>
        </p:nvSpPr>
        <p:spPr bwMode="auto">
          <a:xfrm>
            <a:off x="3886200" y="5599113"/>
            <a:ext cx="533400" cy="381000"/>
          </a:xfrm>
          <a:prstGeom prst="line">
            <a:avLst/>
          </a:prstGeom>
          <a:noFill/>
          <a:ln w="12700">
            <a:solidFill>
              <a:schemeClr val="accent2"/>
            </a:solidFill>
            <a:round/>
            <a:headEnd/>
            <a:tailEnd/>
          </a:ln>
        </p:spPr>
        <p:txBody>
          <a:bodyPr/>
          <a:lstStyle/>
          <a:p>
            <a:endParaRPr lang="es-ES"/>
          </a:p>
        </p:txBody>
      </p:sp>
      <p:sp>
        <p:nvSpPr>
          <p:cNvPr id="36870" name="Line 79"/>
          <p:cNvSpPr>
            <a:spLocks noChangeShapeType="1"/>
          </p:cNvSpPr>
          <p:nvPr/>
        </p:nvSpPr>
        <p:spPr bwMode="auto">
          <a:xfrm>
            <a:off x="3200400" y="2170113"/>
            <a:ext cx="0" cy="762000"/>
          </a:xfrm>
          <a:prstGeom prst="line">
            <a:avLst/>
          </a:prstGeom>
          <a:noFill/>
          <a:ln w="25400">
            <a:solidFill>
              <a:schemeClr val="tx1"/>
            </a:solidFill>
            <a:round/>
            <a:headEnd/>
            <a:tailEnd/>
          </a:ln>
        </p:spPr>
        <p:txBody>
          <a:bodyPr/>
          <a:lstStyle/>
          <a:p>
            <a:endParaRPr lang="es-ES"/>
          </a:p>
        </p:txBody>
      </p:sp>
      <p:sp>
        <p:nvSpPr>
          <p:cNvPr id="36871" name="Line 76"/>
          <p:cNvSpPr>
            <a:spLocks noChangeShapeType="1"/>
          </p:cNvSpPr>
          <p:nvPr/>
        </p:nvSpPr>
        <p:spPr bwMode="auto">
          <a:xfrm>
            <a:off x="1905000" y="4608513"/>
            <a:ext cx="1219200" cy="0"/>
          </a:xfrm>
          <a:prstGeom prst="line">
            <a:avLst/>
          </a:prstGeom>
          <a:noFill/>
          <a:ln w="25400">
            <a:solidFill>
              <a:schemeClr val="tx1"/>
            </a:solidFill>
            <a:round/>
            <a:headEnd/>
            <a:tailEnd/>
          </a:ln>
        </p:spPr>
        <p:txBody>
          <a:bodyPr/>
          <a:lstStyle/>
          <a:p>
            <a:endParaRPr lang="es-ES"/>
          </a:p>
        </p:txBody>
      </p:sp>
      <p:sp>
        <p:nvSpPr>
          <p:cNvPr id="36872" name="Line 77"/>
          <p:cNvSpPr>
            <a:spLocks noChangeShapeType="1"/>
          </p:cNvSpPr>
          <p:nvPr/>
        </p:nvSpPr>
        <p:spPr bwMode="auto">
          <a:xfrm>
            <a:off x="1981200" y="3097213"/>
            <a:ext cx="1219200" cy="0"/>
          </a:xfrm>
          <a:prstGeom prst="line">
            <a:avLst/>
          </a:prstGeom>
          <a:noFill/>
          <a:ln w="25400">
            <a:solidFill>
              <a:schemeClr val="tx1"/>
            </a:solidFill>
            <a:round/>
            <a:headEnd/>
            <a:tailEnd/>
          </a:ln>
        </p:spPr>
        <p:txBody>
          <a:bodyPr/>
          <a:lstStyle/>
          <a:p>
            <a:endParaRPr lang="es-ES"/>
          </a:p>
        </p:txBody>
      </p:sp>
      <p:sp>
        <p:nvSpPr>
          <p:cNvPr id="36873" name="Line 4"/>
          <p:cNvSpPr>
            <a:spLocks noChangeShapeType="1"/>
          </p:cNvSpPr>
          <p:nvPr/>
        </p:nvSpPr>
        <p:spPr bwMode="auto">
          <a:xfrm rot="16200000" flipH="1">
            <a:off x="2873375" y="3259138"/>
            <a:ext cx="806450" cy="304800"/>
          </a:xfrm>
          <a:prstGeom prst="line">
            <a:avLst/>
          </a:prstGeom>
          <a:noFill/>
          <a:ln w="25400">
            <a:solidFill>
              <a:schemeClr val="tx1"/>
            </a:solidFill>
            <a:round/>
            <a:headEnd/>
            <a:tailEnd/>
          </a:ln>
        </p:spPr>
        <p:txBody>
          <a:bodyPr/>
          <a:lstStyle/>
          <a:p>
            <a:endParaRPr lang="es-ES"/>
          </a:p>
        </p:txBody>
      </p:sp>
      <p:sp>
        <p:nvSpPr>
          <p:cNvPr id="36874" name="Line 62"/>
          <p:cNvSpPr>
            <a:spLocks noChangeShapeType="1"/>
          </p:cNvSpPr>
          <p:nvPr/>
        </p:nvSpPr>
        <p:spPr bwMode="auto">
          <a:xfrm rot="16200000" flipH="1">
            <a:off x="3124200" y="3236913"/>
            <a:ext cx="762000" cy="304800"/>
          </a:xfrm>
          <a:prstGeom prst="line">
            <a:avLst/>
          </a:prstGeom>
          <a:noFill/>
          <a:ln w="25400">
            <a:solidFill>
              <a:schemeClr val="tx1"/>
            </a:solidFill>
            <a:round/>
            <a:headEnd/>
            <a:tailEnd/>
          </a:ln>
        </p:spPr>
        <p:txBody>
          <a:bodyPr/>
          <a:lstStyle/>
          <a:p>
            <a:endParaRPr lang="es-ES"/>
          </a:p>
        </p:txBody>
      </p:sp>
      <p:sp>
        <p:nvSpPr>
          <p:cNvPr id="36875" name="Line 63"/>
          <p:cNvSpPr>
            <a:spLocks noChangeShapeType="1"/>
          </p:cNvSpPr>
          <p:nvPr/>
        </p:nvSpPr>
        <p:spPr bwMode="auto">
          <a:xfrm rot="16200000" flipH="1">
            <a:off x="3006725" y="3227388"/>
            <a:ext cx="771525" cy="333375"/>
          </a:xfrm>
          <a:prstGeom prst="line">
            <a:avLst/>
          </a:prstGeom>
          <a:noFill/>
          <a:ln w="25400">
            <a:solidFill>
              <a:schemeClr val="tx1"/>
            </a:solidFill>
            <a:round/>
            <a:headEnd/>
            <a:tailEnd/>
          </a:ln>
        </p:spPr>
        <p:txBody>
          <a:bodyPr/>
          <a:lstStyle/>
          <a:p>
            <a:endParaRPr lang="es-ES"/>
          </a:p>
        </p:txBody>
      </p:sp>
      <p:sp>
        <p:nvSpPr>
          <p:cNvPr id="36876" name="Line 13"/>
          <p:cNvSpPr>
            <a:spLocks noChangeShapeType="1"/>
          </p:cNvSpPr>
          <p:nvPr/>
        </p:nvSpPr>
        <p:spPr bwMode="auto">
          <a:xfrm flipV="1">
            <a:off x="3124200" y="3846513"/>
            <a:ext cx="304800" cy="685800"/>
          </a:xfrm>
          <a:prstGeom prst="line">
            <a:avLst/>
          </a:prstGeom>
          <a:noFill/>
          <a:ln w="12700">
            <a:solidFill>
              <a:schemeClr val="tx1"/>
            </a:solidFill>
            <a:round/>
            <a:headEnd/>
            <a:tailEnd/>
          </a:ln>
        </p:spPr>
        <p:txBody>
          <a:bodyPr/>
          <a:lstStyle/>
          <a:p>
            <a:endParaRPr lang="es-ES"/>
          </a:p>
        </p:txBody>
      </p:sp>
      <p:sp>
        <p:nvSpPr>
          <p:cNvPr id="36877" name="Line 59"/>
          <p:cNvSpPr>
            <a:spLocks noChangeShapeType="1"/>
          </p:cNvSpPr>
          <p:nvPr/>
        </p:nvSpPr>
        <p:spPr bwMode="auto">
          <a:xfrm flipV="1">
            <a:off x="3200400" y="3998913"/>
            <a:ext cx="228600" cy="609600"/>
          </a:xfrm>
          <a:prstGeom prst="line">
            <a:avLst/>
          </a:prstGeom>
          <a:noFill/>
          <a:ln w="12700">
            <a:solidFill>
              <a:schemeClr val="tx1"/>
            </a:solidFill>
            <a:round/>
            <a:headEnd/>
            <a:tailEnd/>
          </a:ln>
        </p:spPr>
        <p:txBody>
          <a:bodyPr/>
          <a:lstStyle/>
          <a:p>
            <a:endParaRPr lang="es-ES"/>
          </a:p>
        </p:txBody>
      </p:sp>
      <p:sp>
        <p:nvSpPr>
          <p:cNvPr id="36878" name="Line 60"/>
          <p:cNvSpPr>
            <a:spLocks noChangeShapeType="1"/>
          </p:cNvSpPr>
          <p:nvPr/>
        </p:nvSpPr>
        <p:spPr bwMode="auto">
          <a:xfrm flipV="1">
            <a:off x="3276600" y="3846513"/>
            <a:ext cx="304800" cy="762000"/>
          </a:xfrm>
          <a:prstGeom prst="line">
            <a:avLst/>
          </a:prstGeom>
          <a:noFill/>
          <a:ln w="12700">
            <a:solidFill>
              <a:schemeClr val="tx1"/>
            </a:solidFill>
            <a:round/>
            <a:headEnd/>
            <a:tailEnd/>
          </a:ln>
        </p:spPr>
        <p:txBody>
          <a:bodyPr/>
          <a:lstStyle/>
          <a:p>
            <a:endParaRPr lang="es-ES"/>
          </a:p>
        </p:txBody>
      </p:sp>
      <p:sp>
        <p:nvSpPr>
          <p:cNvPr id="36879" name="Line 43"/>
          <p:cNvSpPr>
            <a:spLocks noChangeShapeType="1"/>
          </p:cNvSpPr>
          <p:nvPr/>
        </p:nvSpPr>
        <p:spPr bwMode="auto">
          <a:xfrm flipH="1">
            <a:off x="4572000" y="5307013"/>
            <a:ext cx="609600" cy="749300"/>
          </a:xfrm>
          <a:prstGeom prst="line">
            <a:avLst/>
          </a:prstGeom>
          <a:noFill/>
          <a:ln w="25400">
            <a:solidFill>
              <a:schemeClr val="tx1"/>
            </a:solidFill>
            <a:round/>
            <a:headEnd/>
            <a:tailEnd/>
          </a:ln>
        </p:spPr>
        <p:txBody>
          <a:bodyPr/>
          <a:lstStyle/>
          <a:p>
            <a:endParaRPr lang="es-ES"/>
          </a:p>
        </p:txBody>
      </p:sp>
      <p:sp>
        <p:nvSpPr>
          <p:cNvPr id="36880" name="Line 49"/>
          <p:cNvSpPr>
            <a:spLocks noChangeShapeType="1"/>
          </p:cNvSpPr>
          <p:nvPr/>
        </p:nvSpPr>
        <p:spPr bwMode="auto">
          <a:xfrm flipV="1">
            <a:off x="5257800" y="1789113"/>
            <a:ext cx="609600" cy="685800"/>
          </a:xfrm>
          <a:prstGeom prst="line">
            <a:avLst/>
          </a:prstGeom>
          <a:noFill/>
          <a:ln w="12700">
            <a:solidFill>
              <a:schemeClr val="tx1"/>
            </a:solidFill>
            <a:round/>
            <a:headEnd/>
            <a:tailEnd/>
          </a:ln>
        </p:spPr>
        <p:txBody>
          <a:bodyPr/>
          <a:lstStyle/>
          <a:p>
            <a:endParaRPr lang="es-ES"/>
          </a:p>
        </p:txBody>
      </p:sp>
      <p:sp>
        <p:nvSpPr>
          <p:cNvPr id="36881" name="Line 53"/>
          <p:cNvSpPr>
            <a:spLocks noChangeShapeType="1"/>
          </p:cNvSpPr>
          <p:nvPr/>
        </p:nvSpPr>
        <p:spPr bwMode="auto">
          <a:xfrm>
            <a:off x="4343400" y="1636713"/>
            <a:ext cx="838200" cy="914400"/>
          </a:xfrm>
          <a:prstGeom prst="line">
            <a:avLst/>
          </a:prstGeom>
          <a:noFill/>
          <a:ln w="25400">
            <a:solidFill>
              <a:schemeClr val="tx1"/>
            </a:solidFill>
            <a:round/>
            <a:headEnd/>
            <a:tailEnd/>
          </a:ln>
        </p:spPr>
        <p:txBody>
          <a:bodyPr/>
          <a:lstStyle/>
          <a:p>
            <a:endParaRPr lang="es-ES"/>
          </a:p>
        </p:txBody>
      </p:sp>
      <p:sp>
        <p:nvSpPr>
          <p:cNvPr id="36882" name="Freeform 47"/>
          <p:cNvSpPr>
            <a:spLocks/>
          </p:cNvSpPr>
          <p:nvPr/>
        </p:nvSpPr>
        <p:spPr bwMode="auto">
          <a:xfrm>
            <a:off x="7620000" y="4379913"/>
            <a:ext cx="177800" cy="685800"/>
          </a:xfrm>
          <a:custGeom>
            <a:avLst/>
            <a:gdLst>
              <a:gd name="T0" fmla="*/ 0 w 112"/>
              <a:gd name="T1" fmla="*/ 0 h 432"/>
              <a:gd name="T2" fmla="*/ 72 w 112"/>
              <a:gd name="T3" fmla="*/ 72 h 432"/>
              <a:gd name="T4" fmla="*/ 32 w 112"/>
              <a:gd name="T5" fmla="*/ 136 h 432"/>
              <a:gd name="T6" fmla="*/ 16 w 112"/>
              <a:gd name="T7" fmla="*/ 184 h 432"/>
              <a:gd name="T8" fmla="*/ 8 w 112"/>
              <a:gd name="T9" fmla="*/ 208 h 432"/>
              <a:gd name="T10" fmla="*/ 88 w 112"/>
              <a:gd name="T11" fmla="*/ 296 h 432"/>
              <a:gd name="T12" fmla="*/ 104 w 112"/>
              <a:gd name="T13" fmla="*/ 344 h 432"/>
              <a:gd name="T14" fmla="*/ 112 w 112"/>
              <a:gd name="T15" fmla="*/ 368 h 432"/>
              <a:gd name="T16" fmla="*/ 88 w 112"/>
              <a:gd name="T17" fmla="*/ 43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32"/>
              <a:gd name="T29" fmla="*/ 112 w 112"/>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32">
                <a:moveTo>
                  <a:pt x="0" y="0"/>
                </a:moveTo>
                <a:cubicBezTo>
                  <a:pt x="41" y="14"/>
                  <a:pt x="58" y="31"/>
                  <a:pt x="72" y="72"/>
                </a:cubicBezTo>
                <a:cubicBezTo>
                  <a:pt x="53" y="129"/>
                  <a:pt x="70" y="111"/>
                  <a:pt x="32" y="136"/>
                </a:cubicBezTo>
                <a:cubicBezTo>
                  <a:pt x="27" y="152"/>
                  <a:pt x="21" y="168"/>
                  <a:pt x="16" y="184"/>
                </a:cubicBezTo>
                <a:cubicBezTo>
                  <a:pt x="13" y="192"/>
                  <a:pt x="8" y="208"/>
                  <a:pt x="8" y="208"/>
                </a:cubicBezTo>
                <a:cubicBezTo>
                  <a:pt x="42" y="231"/>
                  <a:pt x="59" y="267"/>
                  <a:pt x="88" y="296"/>
                </a:cubicBezTo>
                <a:cubicBezTo>
                  <a:pt x="93" y="312"/>
                  <a:pt x="99" y="328"/>
                  <a:pt x="104" y="344"/>
                </a:cubicBezTo>
                <a:cubicBezTo>
                  <a:pt x="107" y="352"/>
                  <a:pt x="112" y="368"/>
                  <a:pt x="112" y="368"/>
                </a:cubicBezTo>
                <a:cubicBezTo>
                  <a:pt x="110" y="379"/>
                  <a:pt x="107" y="432"/>
                  <a:pt x="88" y="432"/>
                </a:cubicBezTo>
              </a:path>
            </a:pathLst>
          </a:custGeom>
          <a:noFill/>
          <a:ln w="9525">
            <a:solidFill>
              <a:schemeClr val="tx1"/>
            </a:solidFill>
            <a:round/>
            <a:headEnd/>
            <a:tailEnd/>
          </a:ln>
        </p:spPr>
        <p:txBody>
          <a:bodyPr/>
          <a:lstStyle/>
          <a:p>
            <a:endParaRPr lang="es-ES"/>
          </a:p>
        </p:txBody>
      </p:sp>
      <p:sp>
        <p:nvSpPr>
          <p:cNvPr id="36883" name="Freeform 57"/>
          <p:cNvSpPr>
            <a:spLocks/>
          </p:cNvSpPr>
          <p:nvPr/>
        </p:nvSpPr>
        <p:spPr bwMode="auto">
          <a:xfrm rot="5400000">
            <a:off x="6273800" y="5776913"/>
            <a:ext cx="177800" cy="685800"/>
          </a:xfrm>
          <a:custGeom>
            <a:avLst/>
            <a:gdLst>
              <a:gd name="T0" fmla="*/ 0 w 112"/>
              <a:gd name="T1" fmla="*/ 0 h 432"/>
              <a:gd name="T2" fmla="*/ 72 w 112"/>
              <a:gd name="T3" fmla="*/ 72 h 432"/>
              <a:gd name="T4" fmla="*/ 32 w 112"/>
              <a:gd name="T5" fmla="*/ 136 h 432"/>
              <a:gd name="T6" fmla="*/ 16 w 112"/>
              <a:gd name="T7" fmla="*/ 184 h 432"/>
              <a:gd name="T8" fmla="*/ 8 w 112"/>
              <a:gd name="T9" fmla="*/ 208 h 432"/>
              <a:gd name="T10" fmla="*/ 88 w 112"/>
              <a:gd name="T11" fmla="*/ 296 h 432"/>
              <a:gd name="T12" fmla="*/ 104 w 112"/>
              <a:gd name="T13" fmla="*/ 344 h 432"/>
              <a:gd name="T14" fmla="*/ 112 w 112"/>
              <a:gd name="T15" fmla="*/ 368 h 432"/>
              <a:gd name="T16" fmla="*/ 88 w 112"/>
              <a:gd name="T17" fmla="*/ 43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32"/>
              <a:gd name="T29" fmla="*/ 112 w 112"/>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32">
                <a:moveTo>
                  <a:pt x="0" y="0"/>
                </a:moveTo>
                <a:cubicBezTo>
                  <a:pt x="41" y="14"/>
                  <a:pt x="58" y="31"/>
                  <a:pt x="72" y="72"/>
                </a:cubicBezTo>
                <a:cubicBezTo>
                  <a:pt x="53" y="129"/>
                  <a:pt x="70" y="111"/>
                  <a:pt x="32" y="136"/>
                </a:cubicBezTo>
                <a:cubicBezTo>
                  <a:pt x="27" y="152"/>
                  <a:pt x="21" y="168"/>
                  <a:pt x="16" y="184"/>
                </a:cubicBezTo>
                <a:cubicBezTo>
                  <a:pt x="13" y="192"/>
                  <a:pt x="8" y="208"/>
                  <a:pt x="8" y="208"/>
                </a:cubicBezTo>
                <a:cubicBezTo>
                  <a:pt x="42" y="231"/>
                  <a:pt x="59" y="267"/>
                  <a:pt x="88" y="296"/>
                </a:cubicBezTo>
                <a:cubicBezTo>
                  <a:pt x="93" y="312"/>
                  <a:pt x="99" y="328"/>
                  <a:pt x="104" y="344"/>
                </a:cubicBezTo>
                <a:cubicBezTo>
                  <a:pt x="107" y="352"/>
                  <a:pt x="112" y="368"/>
                  <a:pt x="112" y="368"/>
                </a:cubicBezTo>
                <a:cubicBezTo>
                  <a:pt x="110" y="379"/>
                  <a:pt x="107" y="432"/>
                  <a:pt x="88" y="432"/>
                </a:cubicBezTo>
              </a:path>
            </a:pathLst>
          </a:custGeom>
          <a:noFill/>
          <a:ln w="9525">
            <a:solidFill>
              <a:schemeClr val="tx1"/>
            </a:solidFill>
            <a:round/>
            <a:headEnd/>
            <a:tailEnd/>
          </a:ln>
        </p:spPr>
        <p:txBody>
          <a:bodyPr/>
          <a:lstStyle/>
          <a:p>
            <a:endParaRPr lang="es-ES"/>
          </a:p>
        </p:txBody>
      </p:sp>
      <p:sp>
        <p:nvSpPr>
          <p:cNvPr id="36884" name="Freeform 58"/>
          <p:cNvSpPr>
            <a:spLocks/>
          </p:cNvSpPr>
          <p:nvPr/>
        </p:nvSpPr>
        <p:spPr bwMode="auto">
          <a:xfrm rot="5400000">
            <a:off x="6273800" y="1306513"/>
            <a:ext cx="177800" cy="685800"/>
          </a:xfrm>
          <a:custGeom>
            <a:avLst/>
            <a:gdLst>
              <a:gd name="T0" fmla="*/ 0 w 112"/>
              <a:gd name="T1" fmla="*/ 0 h 432"/>
              <a:gd name="T2" fmla="*/ 72 w 112"/>
              <a:gd name="T3" fmla="*/ 72 h 432"/>
              <a:gd name="T4" fmla="*/ 32 w 112"/>
              <a:gd name="T5" fmla="*/ 136 h 432"/>
              <a:gd name="T6" fmla="*/ 16 w 112"/>
              <a:gd name="T7" fmla="*/ 184 h 432"/>
              <a:gd name="T8" fmla="*/ 8 w 112"/>
              <a:gd name="T9" fmla="*/ 208 h 432"/>
              <a:gd name="T10" fmla="*/ 88 w 112"/>
              <a:gd name="T11" fmla="*/ 296 h 432"/>
              <a:gd name="T12" fmla="*/ 104 w 112"/>
              <a:gd name="T13" fmla="*/ 344 h 432"/>
              <a:gd name="T14" fmla="*/ 112 w 112"/>
              <a:gd name="T15" fmla="*/ 368 h 432"/>
              <a:gd name="T16" fmla="*/ 88 w 112"/>
              <a:gd name="T17" fmla="*/ 43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432"/>
              <a:gd name="T29" fmla="*/ 112 w 112"/>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432">
                <a:moveTo>
                  <a:pt x="0" y="0"/>
                </a:moveTo>
                <a:cubicBezTo>
                  <a:pt x="41" y="14"/>
                  <a:pt x="58" y="31"/>
                  <a:pt x="72" y="72"/>
                </a:cubicBezTo>
                <a:cubicBezTo>
                  <a:pt x="53" y="129"/>
                  <a:pt x="70" y="111"/>
                  <a:pt x="32" y="136"/>
                </a:cubicBezTo>
                <a:cubicBezTo>
                  <a:pt x="27" y="152"/>
                  <a:pt x="21" y="168"/>
                  <a:pt x="16" y="184"/>
                </a:cubicBezTo>
                <a:cubicBezTo>
                  <a:pt x="13" y="192"/>
                  <a:pt x="8" y="208"/>
                  <a:pt x="8" y="208"/>
                </a:cubicBezTo>
                <a:cubicBezTo>
                  <a:pt x="42" y="231"/>
                  <a:pt x="59" y="267"/>
                  <a:pt x="88" y="296"/>
                </a:cubicBezTo>
                <a:cubicBezTo>
                  <a:pt x="93" y="312"/>
                  <a:pt x="99" y="328"/>
                  <a:pt x="104" y="344"/>
                </a:cubicBezTo>
                <a:cubicBezTo>
                  <a:pt x="107" y="352"/>
                  <a:pt x="112" y="368"/>
                  <a:pt x="112" y="368"/>
                </a:cubicBezTo>
                <a:cubicBezTo>
                  <a:pt x="110" y="379"/>
                  <a:pt x="107" y="432"/>
                  <a:pt x="88" y="432"/>
                </a:cubicBezTo>
              </a:path>
            </a:pathLst>
          </a:custGeom>
          <a:noFill/>
          <a:ln w="9525">
            <a:solidFill>
              <a:schemeClr val="tx1"/>
            </a:solidFill>
            <a:round/>
            <a:headEnd/>
            <a:tailEnd/>
          </a:ln>
        </p:spPr>
        <p:txBody>
          <a:bodyPr/>
          <a:lstStyle/>
          <a:p>
            <a:endParaRPr lang="es-ES"/>
          </a:p>
        </p:txBody>
      </p:sp>
      <p:sp>
        <p:nvSpPr>
          <p:cNvPr id="36885" name="Oval 2"/>
          <p:cNvSpPr>
            <a:spLocks noChangeArrowheads="1"/>
          </p:cNvSpPr>
          <p:nvPr/>
        </p:nvSpPr>
        <p:spPr bwMode="auto">
          <a:xfrm>
            <a:off x="3863975" y="2516188"/>
            <a:ext cx="2663825" cy="2663825"/>
          </a:xfrm>
          <a:prstGeom prst="ellipse">
            <a:avLst/>
          </a:prstGeom>
          <a:noFill/>
          <a:ln w="25400">
            <a:solidFill>
              <a:srgbClr val="00FF00"/>
            </a:solidFill>
            <a:round/>
            <a:headEnd/>
            <a:tailEnd/>
          </a:ln>
        </p:spPr>
        <p:txBody>
          <a:bodyPr wrap="none" anchor="ctr"/>
          <a:lstStyle/>
          <a:p>
            <a:endParaRPr lang="es-ES"/>
          </a:p>
        </p:txBody>
      </p:sp>
      <p:sp>
        <p:nvSpPr>
          <p:cNvPr id="36886" name="Oval 3"/>
          <p:cNvSpPr>
            <a:spLocks noChangeArrowheads="1"/>
          </p:cNvSpPr>
          <p:nvPr/>
        </p:nvSpPr>
        <p:spPr bwMode="auto">
          <a:xfrm>
            <a:off x="3749675" y="2414588"/>
            <a:ext cx="2879725" cy="2879725"/>
          </a:xfrm>
          <a:prstGeom prst="ellipse">
            <a:avLst/>
          </a:prstGeom>
          <a:noFill/>
          <a:ln w="25400">
            <a:solidFill>
              <a:srgbClr val="FF0000"/>
            </a:solidFill>
            <a:round/>
            <a:headEnd/>
            <a:tailEnd/>
          </a:ln>
        </p:spPr>
        <p:txBody>
          <a:bodyPr wrap="none" anchor="ctr"/>
          <a:lstStyle/>
          <a:p>
            <a:endParaRPr lang="es-ES"/>
          </a:p>
        </p:txBody>
      </p:sp>
      <p:sp>
        <p:nvSpPr>
          <p:cNvPr id="36887" name="Line 6"/>
          <p:cNvSpPr>
            <a:spLocks noChangeShapeType="1"/>
          </p:cNvSpPr>
          <p:nvPr/>
        </p:nvSpPr>
        <p:spPr bwMode="auto">
          <a:xfrm rot="5400000">
            <a:off x="7064375" y="3030538"/>
            <a:ext cx="501650" cy="914400"/>
          </a:xfrm>
          <a:prstGeom prst="line">
            <a:avLst/>
          </a:prstGeom>
          <a:noFill/>
          <a:ln w="25400">
            <a:solidFill>
              <a:schemeClr val="tx1"/>
            </a:solidFill>
            <a:round/>
            <a:headEnd/>
            <a:tailEnd/>
          </a:ln>
        </p:spPr>
        <p:txBody>
          <a:bodyPr/>
          <a:lstStyle/>
          <a:p>
            <a:endParaRPr lang="es-ES"/>
          </a:p>
        </p:txBody>
      </p:sp>
      <p:sp>
        <p:nvSpPr>
          <p:cNvPr id="36888" name="Line 11"/>
          <p:cNvSpPr>
            <a:spLocks noChangeShapeType="1"/>
          </p:cNvSpPr>
          <p:nvPr/>
        </p:nvSpPr>
        <p:spPr bwMode="auto">
          <a:xfrm>
            <a:off x="6705600" y="3814763"/>
            <a:ext cx="1143000" cy="565150"/>
          </a:xfrm>
          <a:prstGeom prst="line">
            <a:avLst/>
          </a:prstGeom>
          <a:noFill/>
          <a:ln w="12700">
            <a:solidFill>
              <a:schemeClr val="tx1"/>
            </a:solidFill>
            <a:round/>
            <a:headEnd/>
            <a:tailEnd/>
          </a:ln>
        </p:spPr>
        <p:txBody>
          <a:bodyPr/>
          <a:lstStyle/>
          <a:p>
            <a:endParaRPr lang="es-ES"/>
          </a:p>
        </p:txBody>
      </p:sp>
      <p:pic>
        <p:nvPicPr>
          <p:cNvPr id="36889" name="Picture 17"/>
          <p:cNvPicPr>
            <a:picLocks noChangeArrowheads="1"/>
          </p:cNvPicPr>
          <p:nvPr/>
        </p:nvPicPr>
        <p:blipFill>
          <a:blip r:embed="rId3" cstate="print"/>
          <a:srcRect/>
          <a:stretch>
            <a:fillRect/>
          </a:stretch>
        </p:blipFill>
        <p:spPr bwMode="auto">
          <a:xfrm>
            <a:off x="2801938" y="2792413"/>
            <a:ext cx="931862" cy="749300"/>
          </a:xfrm>
          <a:prstGeom prst="rect">
            <a:avLst/>
          </a:prstGeom>
          <a:noFill/>
          <a:ln w="12700">
            <a:noFill/>
            <a:miter lim="800000"/>
            <a:headEnd/>
            <a:tailEnd/>
          </a:ln>
        </p:spPr>
      </p:pic>
      <p:sp>
        <p:nvSpPr>
          <p:cNvPr id="36890" name="Text Box 22"/>
          <p:cNvSpPr txBox="1">
            <a:spLocks noChangeArrowheads="1"/>
          </p:cNvSpPr>
          <p:nvPr/>
        </p:nvSpPr>
        <p:spPr bwMode="auto">
          <a:xfrm>
            <a:off x="1835150" y="257175"/>
            <a:ext cx="5961063" cy="579438"/>
          </a:xfrm>
          <a:prstGeom prst="rect">
            <a:avLst/>
          </a:prstGeom>
          <a:noFill/>
          <a:ln w="9525">
            <a:noFill/>
            <a:miter lim="800000"/>
            <a:headEnd/>
            <a:tailEnd/>
          </a:ln>
        </p:spPr>
        <p:txBody>
          <a:bodyPr wrap="none">
            <a:spAutoFit/>
          </a:bodyPr>
          <a:lstStyle/>
          <a:p>
            <a:r>
              <a:rPr lang="es-ES_tradnl" sz="3200"/>
              <a:t>Ejemplo de red CATV con  POS</a:t>
            </a:r>
            <a:endParaRPr lang="es-ES" sz="3200"/>
          </a:p>
        </p:txBody>
      </p:sp>
      <p:pic>
        <p:nvPicPr>
          <p:cNvPr id="36891" name="Picture 24" descr="ADM"/>
          <p:cNvPicPr>
            <a:picLocks noChangeAspect="1" noChangeArrowheads="1"/>
          </p:cNvPicPr>
          <p:nvPr/>
        </p:nvPicPr>
        <p:blipFill>
          <a:blip r:embed="rId4" cstate="print"/>
          <a:srcRect/>
          <a:stretch>
            <a:fillRect/>
          </a:stretch>
        </p:blipFill>
        <p:spPr bwMode="auto">
          <a:xfrm>
            <a:off x="3316288" y="3579813"/>
            <a:ext cx="950912" cy="539750"/>
          </a:xfrm>
          <a:prstGeom prst="rect">
            <a:avLst/>
          </a:prstGeom>
          <a:noFill/>
          <a:ln w="9525">
            <a:noFill/>
            <a:miter lim="800000"/>
            <a:headEnd/>
            <a:tailEnd/>
          </a:ln>
        </p:spPr>
      </p:pic>
      <p:pic>
        <p:nvPicPr>
          <p:cNvPr id="36892" name="Picture 25" descr="ADM"/>
          <p:cNvPicPr>
            <a:picLocks noChangeAspect="1" noChangeArrowheads="1"/>
          </p:cNvPicPr>
          <p:nvPr/>
        </p:nvPicPr>
        <p:blipFill>
          <a:blip r:embed="rId4" cstate="print"/>
          <a:srcRect/>
          <a:stretch>
            <a:fillRect/>
          </a:stretch>
        </p:blipFill>
        <p:spPr bwMode="auto">
          <a:xfrm>
            <a:off x="6135688" y="3586163"/>
            <a:ext cx="950912" cy="539750"/>
          </a:xfrm>
          <a:prstGeom prst="rect">
            <a:avLst/>
          </a:prstGeom>
          <a:noFill/>
          <a:ln w="9525">
            <a:noFill/>
            <a:miter lim="800000"/>
            <a:headEnd/>
            <a:tailEnd/>
          </a:ln>
        </p:spPr>
      </p:pic>
      <p:sp>
        <p:nvSpPr>
          <p:cNvPr id="36893" name="Line 26"/>
          <p:cNvSpPr>
            <a:spLocks noChangeShapeType="1"/>
          </p:cNvSpPr>
          <p:nvPr/>
        </p:nvSpPr>
        <p:spPr bwMode="auto">
          <a:xfrm>
            <a:off x="5181600" y="5141913"/>
            <a:ext cx="685800" cy="914400"/>
          </a:xfrm>
          <a:prstGeom prst="line">
            <a:avLst/>
          </a:prstGeom>
          <a:noFill/>
          <a:ln w="12700">
            <a:solidFill>
              <a:schemeClr val="tx1"/>
            </a:solidFill>
            <a:round/>
            <a:headEnd/>
            <a:tailEnd/>
          </a:ln>
        </p:spPr>
        <p:txBody>
          <a:bodyPr/>
          <a:lstStyle/>
          <a:p>
            <a:endParaRPr lang="es-ES"/>
          </a:p>
        </p:txBody>
      </p:sp>
      <p:pic>
        <p:nvPicPr>
          <p:cNvPr id="36894" name="Picture 29" descr="PBXSmall"/>
          <p:cNvPicPr>
            <a:picLocks noChangeAspect="1" noChangeArrowheads="1"/>
          </p:cNvPicPr>
          <p:nvPr/>
        </p:nvPicPr>
        <p:blipFill>
          <a:blip r:embed="rId5" cstate="print"/>
          <a:srcRect/>
          <a:stretch>
            <a:fillRect/>
          </a:stretch>
        </p:blipFill>
        <p:spPr bwMode="auto">
          <a:xfrm>
            <a:off x="7467600" y="3846513"/>
            <a:ext cx="685800" cy="596900"/>
          </a:xfrm>
          <a:prstGeom prst="rect">
            <a:avLst/>
          </a:prstGeom>
          <a:noFill/>
          <a:ln w="9525">
            <a:noFill/>
            <a:miter lim="800000"/>
            <a:headEnd/>
            <a:tailEnd/>
          </a:ln>
        </p:spPr>
      </p:pic>
      <p:pic>
        <p:nvPicPr>
          <p:cNvPr id="36895" name="Picture 31"/>
          <p:cNvPicPr>
            <a:picLocks noChangeArrowheads="1"/>
          </p:cNvPicPr>
          <p:nvPr/>
        </p:nvPicPr>
        <p:blipFill>
          <a:blip r:embed="rId6" cstate="print"/>
          <a:srcRect/>
          <a:stretch>
            <a:fillRect/>
          </a:stretch>
        </p:blipFill>
        <p:spPr bwMode="auto">
          <a:xfrm>
            <a:off x="6553200" y="5872163"/>
            <a:ext cx="609600" cy="412750"/>
          </a:xfrm>
          <a:prstGeom prst="rect">
            <a:avLst/>
          </a:prstGeom>
          <a:noFill/>
          <a:ln w="12700">
            <a:noFill/>
            <a:miter lim="800000"/>
            <a:headEnd/>
            <a:tailEnd/>
          </a:ln>
        </p:spPr>
      </p:pic>
      <p:pic>
        <p:nvPicPr>
          <p:cNvPr id="36896" name="Picture 35" descr="ADM"/>
          <p:cNvPicPr>
            <a:picLocks noChangeAspect="1" noChangeArrowheads="1"/>
          </p:cNvPicPr>
          <p:nvPr/>
        </p:nvPicPr>
        <p:blipFill>
          <a:blip r:embed="rId4" cstate="print"/>
          <a:srcRect/>
          <a:stretch>
            <a:fillRect/>
          </a:stretch>
        </p:blipFill>
        <p:spPr bwMode="auto">
          <a:xfrm>
            <a:off x="4764088" y="4983163"/>
            <a:ext cx="950912" cy="539750"/>
          </a:xfrm>
          <a:prstGeom prst="rect">
            <a:avLst/>
          </a:prstGeom>
          <a:noFill/>
          <a:ln w="9525">
            <a:noFill/>
            <a:miter lim="800000"/>
            <a:headEnd/>
            <a:tailEnd/>
          </a:ln>
        </p:spPr>
      </p:pic>
      <p:pic>
        <p:nvPicPr>
          <p:cNvPr id="36897" name="Picture 36" descr="ADM"/>
          <p:cNvPicPr>
            <a:picLocks noChangeAspect="1" noChangeArrowheads="1"/>
          </p:cNvPicPr>
          <p:nvPr/>
        </p:nvPicPr>
        <p:blipFill>
          <a:blip r:embed="rId4" cstate="print"/>
          <a:srcRect/>
          <a:stretch>
            <a:fillRect/>
          </a:stretch>
        </p:blipFill>
        <p:spPr bwMode="auto">
          <a:xfrm>
            <a:off x="4764088" y="2239963"/>
            <a:ext cx="950912" cy="539750"/>
          </a:xfrm>
          <a:prstGeom prst="rect">
            <a:avLst/>
          </a:prstGeom>
          <a:noFill/>
          <a:ln w="9525">
            <a:noFill/>
            <a:miter lim="800000"/>
            <a:headEnd/>
            <a:tailEnd/>
          </a:ln>
        </p:spPr>
      </p:pic>
      <p:pic>
        <p:nvPicPr>
          <p:cNvPr id="36898" name="Picture 37" descr="PBXSmall"/>
          <p:cNvPicPr>
            <a:picLocks noChangeAspect="1" noChangeArrowheads="1"/>
          </p:cNvPicPr>
          <p:nvPr/>
        </p:nvPicPr>
        <p:blipFill>
          <a:blip r:embed="rId5" cstate="print"/>
          <a:srcRect/>
          <a:stretch>
            <a:fillRect/>
          </a:stretch>
        </p:blipFill>
        <p:spPr bwMode="auto">
          <a:xfrm>
            <a:off x="2895600" y="4303713"/>
            <a:ext cx="685800" cy="596900"/>
          </a:xfrm>
          <a:prstGeom prst="rect">
            <a:avLst/>
          </a:prstGeom>
          <a:noFill/>
          <a:ln w="9525">
            <a:noFill/>
            <a:miter lim="800000"/>
            <a:headEnd/>
            <a:tailEnd/>
          </a:ln>
        </p:spPr>
      </p:pic>
      <p:pic>
        <p:nvPicPr>
          <p:cNvPr id="36899" name="Picture 38" descr="PBXSmall"/>
          <p:cNvPicPr>
            <a:picLocks noChangeAspect="1" noChangeArrowheads="1"/>
          </p:cNvPicPr>
          <p:nvPr/>
        </p:nvPicPr>
        <p:blipFill>
          <a:blip r:embed="rId5" cstate="print"/>
          <a:srcRect/>
          <a:stretch>
            <a:fillRect/>
          </a:stretch>
        </p:blipFill>
        <p:spPr bwMode="auto">
          <a:xfrm>
            <a:off x="5410200" y="1497013"/>
            <a:ext cx="685800" cy="596900"/>
          </a:xfrm>
          <a:prstGeom prst="rect">
            <a:avLst/>
          </a:prstGeom>
          <a:noFill/>
          <a:ln w="9525">
            <a:noFill/>
            <a:miter lim="800000"/>
            <a:headEnd/>
            <a:tailEnd/>
          </a:ln>
        </p:spPr>
      </p:pic>
      <p:pic>
        <p:nvPicPr>
          <p:cNvPr id="36900" name="Picture 39" descr="PBXSmall"/>
          <p:cNvPicPr>
            <a:picLocks noChangeAspect="1" noChangeArrowheads="1"/>
          </p:cNvPicPr>
          <p:nvPr/>
        </p:nvPicPr>
        <p:blipFill>
          <a:blip r:embed="rId5" cstate="print"/>
          <a:srcRect/>
          <a:stretch>
            <a:fillRect/>
          </a:stretch>
        </p:blipFill>
        <p:spPr bwMode="auto">
          <a:xfrm>
            <a:off x="5410200" y="5751513"/>
            <a:ext cx="685800" cy="596900"/>
          </a:xfrm>
          <a:prstGeom prst="rect">
            <a:avLst/>
          </a:prstGeom>
          <a:noFill/>
          <a:ln w="9525">
            <a:noFill/>
            <a:miter lim="800000"/>
            <a:headEnd/>
            <a:tailEnd/>
          </a:ln>
        </p:spPr>
      </p:pic>
      <p:grpSp>
        <p:nvGrpSpPr>
          <p:cNvPr id="36901" name="Group 40"/>
          <p:cNvGrpSpPr>
            <a:grpSpLocks/>
          </p:cNvGrpSpPr>
          <p:nvPr/>
        </p:nvGrpSpPr>
        <p:grpSpPr bwMode="auto">
          <a:xfrm>
            <a:off x="4114800" y="5827713"/>
            <a:ext cx="904875" cy="596900"/>
            <a:chOff x="2982" y="1128"/>
            <a:chExt cx="810" cy="568"/>
          </a:xfrm>
        </p:grpSpPr>
        <p:pic>
          <p:nvPicPr>
            <p:cNvPr id="36943" name="Picture 41"/>
            <p:cNvPicPr>
              <a:picLocks noChangeArrowheads="1"/>
            </p:cNvPicPr>
            <p:nvPr/>
          </p:nvPicPr>
          <p:blipFill>
            <a:blip r:embed="rId3" cstate="print"/>
            <a:srcRect/>
            <a:stretch>
              <a:fillRect/>
            </a:stretch>
          </p:blipFill>
          <p:spPr bwMode="auto">
            <a:xfrm>
              <a:off x="2982" y="1128"/>
              <a:ext cx="810" cy="568"/>
            </a:xfrm>
            <a:prstGeom prst="rect">
              <a:avLst/>
            </a:prstGeom>
            <a:noFill/>
            <a:ln w="12700">
              <a:noFill/>
              <a:miter lim="800000"/>
              <a:headEnd/>
              <a:tailEnd/>
            </a:ln>
          </p:spPr>
        </p:pic>
        <p:pic>
          <p:nvPicPr>
            <p:cNvPr id="36944" name="Picture 42"/>
            <p:cNvPicPr>
              <a:picLocks noChangeArrowheads="1"/>
            </p:cNvPicPr>
            <p:nvPr/>
          </p:nvPicPr>
          <p:blipFill>
            <a:blip r:embed="rId7" cstate="print"/>
            <a:srcRect/>
            <a:stretch>
              <a:fillRect/>
            </a:stretch>
          </p:blipFill>
          <p:spPr bwMode="auto">
            <a:xfrm>
              <a:off x="3240" y="1416"/>
              <a:ext cx="334" cy="192"/>
            </a:xfrm>
            <a:prstGeom prst="rect">
              <a:avLst/>
            </a:prstGeom>
            <a:noFill/>
            <a:ln w="12700">
              <a:noFill/>
              <a:miter lim="800000"/>
              <a:headEnd/>
              <a:tailEnd/>
            </a:ln>
          </p:spPr>
        </p:pic>
      </p:grpSp>
      <p:grpSp>
        <p:nvGrpSpPr>
          <p:cNvPr id="36902" name="Group 44"/>
          <p:cNvGrpSpPr>
            <a:grpSpLocks/>
          </p:cNvGrpSpPr>
          <p:nvPr/>
        </p:nvGrpSpPr>
        <p:grpSpPr bwMode="auto">
          <a:xfrm>
            <a:off x="4276725" y="1497013"/>
            <a:ext cx="904875" cy="596900"/>
            <a:chOff x="2982" y="1128"/>
            <a:chExt cx="810" cy="568"/>
          </a:xfrm>
        </p:grpSpPr>
        <p:pic>
          <p:nvPicPr>
            <p:cNvPr id="36941" name="Picture 45"/>
            <p:cNvPicPr>
              <a:picLocks noChangeArrowheads="1"/>
            </p:cNvPicPr>
            <p:nvPr/>
          </p:nvPicPr>
          <p:blipFill>
            <a:blip r:embed="rId3" cstate="print"/>
            <a:srcRect/>
            <a:stretch>
              <a:fillRect/>
            </a:stretch>
          </p:blipFill>
          <p:spPr bwMode="auto">
            <a:xfrm>
              <a:off x="2982" y="1128"/>
              <a:ext cx="810" cy="568"/>
            </a:xfrm>
            <a:prstGeom prst="rect">
              <a:avLst/>
            </a:prstGeom>
            <a:noFill/>
            <a:ln w="12700">
              <a:noFill/>
              <a:miter lim="800000"/>
              <a:headEnd/>
              <a:tailEnd/>
            </a:ln>
          </p:spPr>
        </p:pic>
        <p:pic>
          <p:nvPicPr>
            <p:cNvPr id="36942" name="Picture 46"/>
            <p:cNvPicPr>
              <a:picLocks noChangeArrowheads="1"/>
            </p:cNvPicPr>
            <p:nvPr/>
          </p:nvPicPr>
          <p:blipFill>
            <a:blip r:embed="rId7" cstate="print"/>
            <a:srcRect/>
            <a:stretch>
              <a:fillRect/>
            </a:stretch>
          </p:blipFill>
          <p:spPr bwMode="auto">
            <a:xfrm>
              <a:off x="3240" y="1416"/>
              <a:ext cx="334" cy="192"/>
            </a:xfrm>
            <a:prstGeom prst="rect">
              <a:avLst/>
            </a:prstGeom>
            <a:noFill/>
            <a:ln w="12700">
              <a:noFill/>
              <a:miter lim="800000"/>
              <a:headEnd/>
              <a:tailEnd/>
            </a:ln>
          </p:spPr>
        </p:pic>
      </p:grpSp>
      <p:grpSp>
        <p:nvGrpSpPr>
          <p:cNvPr id="36903" name="Group 50"/>
          <p:cNvGrpSpPr>
            <a:grpSpLocks/>
          </p:cNvGrpSpPr>
          <p:nvPr/>
        </p:nvGrpSpPr>
        <p:grpSpPr bwMode="auto">
          <a:xfrm>
            <a:off x="7315200" y="3008313"/>
            <a:ext cx="904875" cy="596900"/>
            <a:chOff x="2982" y="1128"/>
            <a:chExt cx="810" cy="568"/>
          </a:xfrm>
        </p:grpSpPr>
        <p:pic>
          <p:nvPicPr>
            <p:cNvPr id="36939" name="Picture 51"/>
            <p:cNvPicPr>
              <a:picLocks noChangeArrowheads="1"/>
            </p:cNvPicPr>
            <p:nvPr/>
          </p:nvPicPr>
          <p:blipFill>
            <a:blip r:embed="rId3" cstate="print"/>
            <a:srcRect/>
            <a:stretch>
              <a:fillRect/>
            </a:stretch>
          </p:blipFill>
          <p:spPr bwMode="auto">
            <a:xfrm>
              <a:off x="2982" y="1128"/>
              <a:ext cx="810" cy="568"/>
            </a:xfrm>
            <a:prstGeom prst="rect">
              <a:avLst/>
            </a:prstGeom>
            <a:noFill/>
            <a:ln w="12700">
              <a:noFill/>
              <a:miter lim="800000"/>
              <a:headEnd/>
              <a:tailEnd/>
            </a:ln>
          </p:spPr>
        </p:pic>
        <p:pic>
          <p:nvPicPr>
            <p:cNvPr id="36940" name="Picture 52"/>
            <p:cNvPicPr>
              <a:picLocks noChangeArrowheads="1"/>
            </p:cNvPicPr>
            <p:nvPr/>
          </p:nvPicPr>
          <p:blipFill>
            <a:blip r:embed="rId7" cstate="print"/>
            <a:srcRect/>
            <a:stretch>
              <a:fillRect/>
            </a:stretch>
          </p:blipFill>
          <p:spPr bwMode="auto">
            <a:xfrm>
              <a:off x="3240" y="1416"/>
              <a:ext cx="334" cy="192"/>
            </a:xfrm>
            <a:prstGeom prst="rect">
              <a:avLst/>
            </a:prstGeom>
            <a:noFill/>
            <a:ln w="12700">
              <a:noFill/>
              <a:miter lim="800000"/>
              <a:headEnd/>
              <a:tailEnd/>
            </a:ln>
          </p:spPr>
        </p:pic>
      </p:grpSp>
      <p:pic>
        <p:nvPicPr>
          <p:cNvPr id="36904" name="Picture 54"/>
          <p:cNvPicPr>
            <a:picLocks noChangeArrowheads="1"/>
          </p:cNvPicPr>
          <p:nvPr/>
        </p:nvPicPr>
        <p:blipFill>
          <a:blip r:embed="rId6" cstate="print"/>
          <a:srcRect/>
          <a:stretch>
            <a:fillRect/>
          </a:stretch>
        </p:blipFill>
        <p:spPr bwMode="auto">
          <a:xfrm>
            <a:off x="6553200" y="1408113"/>
            <a:ext cx="609600" cy="412750"/>
          </a:xfrm>
          <a:prstGeom prst="rect">
            <a:avLst/>
          </a:prstGeom>
          <a:noFill/>
          <a:ln w="12700">
            <a:noFill/>
            <a:miter lim="800000"/>
            <a:headEnd/>
            <a:tailEnd/>
          </a:ln>
        </p:spPr>
      </p:pic>
      <p:pic>
        <p:nvPicPr>
          <p:cNvPr id="36905" name="Picture 56"/>
          <p:cNvPicPr>
            <a:picLocks noChangeArrowheads="1"/>
          </p:cNvPicPr>
          <p:nvPr/>
        </p:nvPicPr>
        <p:blipFill>
          <a:blip r:embed="rId6" cstate="print"/>
          <a:srcRect/>
          <a:stretch>
            <a:fillRect/>
          </a:stretch>
        </p:blipFill>
        <p:spPr bwMode="auto">
          <a:xfrm>
            <a:off x="7467600" y="4913313"/>
            <a:ext cx="609600" cy="412750"/>
          </a:xfrm>
          <a:prstGeom prst="rect">
            <a:avLst/>
          </a:prstGeom>
          <a:noFill/>
          <a:ln w="12700">
            <a:noFill/>
            <a:miter lim="800000"/>
            <a:headEnd/>
            <a:tailEnd/>
          </a:ln>
        </p:spPr>
      </p:pic>
      <p:sp>
        <p:nvSpPr>
          <p:cNvPr id="36906" name="Line 64"/>
          <p:cNvSpPr>
            <a:spLocks noChangeShapeType="1"/>
          </p:cNvSpPr>
          <p:nvPr/>
        </p:nvSpPr>
        <p:spPr bwMode="auto">
          <a:xfrm>
            <a:off x="777875" y="5751513"/>
            <a:ext cx="990600" cy="0"/>
          </a:xfrm>
          <a:prstGeom prst="line">
            <a:avLst/>
          </a:prstGeom>
          <a:noFill/>
          <a:ln w="25400">
            <a:solidFill>
              <a:schemeClr val="tx1"/>
            </a:solidFill>
            <a:round/>
            <a:headEnd/>
            <a:tailEnd/>
          </a:ln>
        </p:spPr>
        <p:txBody>
          <a:bodyPr/>
          <a:lstStyle/>
          <a:p>
            <a:endParaRPr lang="es-ES"/>
          </a:p>
        </p:txBody>
      </p:sp>
      <p:sp>
        <p:nvSpPr>
          <p:cNvPr id="36907" name="Text Box 65"/>
          <p:cNvSpPr txBox="1">
            <a:spLocks noChangeArrowheads="1"/>
          </p:cNvSpPr>
          <p:nvPr/>
        </p:nvSpPr>
        <p:spPr bwMode="auto">
          <a:xfrm>
            <a:off x="1924050" y="5624513"/>
            <a:ext cx="706438" cy="304800"/>
          </a:xfrm>
          <a:prstGeom prst="rect">
            <a:avLst/>
          </a:prstGeom>
          <a:noFill/>
          <a:ln w="9525">
            <a:noFill/>
            <a:miter lim="800000"/>
            <a:headEnd/>
            <a:tailEnd/>
          </a:ln>
        </p:spPr>
        <p:txBody>
          <a:bodyPr wrap="none">
            <a:spAutoFit/>
          </a:bodyPr>
          <a:lstStyle/>
          <a:p>
            <a:r>
              <a:rPr lang="es-ES_tradnl" sz="1400" b="1"/>
              <a:t>OC-3c</a:t>
            </a:r>
            <a:endParaRPr lang="es-ES" sz="1400" b="1"/>
          </a:p>
        </p:txBody>
      </p:sp>
      <p:sp>
        <p:nvSpPr>
          <p:cNvPr id="36908" name="Line 66"/>
          <p:cNvSpPr>
            <a:spLocks noChangeShapeType="1"/>
          </p:cNvSpPr>
          <p:nvPr/>
        </p:nvSpPr>
        <p:spPr bwMode="auto">
          <a:xfrm>
            <a:off x="804863" y="6062663"/>
            <a:ext cx="990600" cy="0"/>
          </a:xfrm>
          <a:prstGeom prst="line">
            <a:avLst/>
          </a:prstGeom>
          <a:noFill/>
          <a:ln w="25400">
            <a:solidFill>
              <a:srgbClr val="FF0000"/>
            </a:solidFill>
            <a:round/>
            <a:headEnd/>
            <a:tailEnd/>
          </a:ln>
        </p:spPr>
        <p:txBody>
          <a:bodyPr/>
          <a:lstStyle/>
          <a:p>
            <a:endParaRPr lang="es-ES"/>
          </a:p>
        </p:txBody>
      </p:sp>
      <p:sp>
        <p:nvSpPr>
          <p:cNvPr id="36909" name="Line 67"/>
          <p:cNvSpPr>
            <a:spLocks noChangeShapeType="1"/>
          </p:cNvSpPr>
          <p:nvPr/>
        </p:nvSpPr>
        <p:spPr bwMode="auto">
          <a:xfrm>
            <a:off x="804863" y="6367463"/>
            <a:ext cx="990600" cy="0"/>
          </a:xfrm>
          <a:prstGeom prst="line">
            <a:avLst/>
          </a:prstGeom>
          <a:noFill/>
          <a:ln w="25400">
            <a:solidFill>
              <a:srgbClr val="00FF00"/>
            </a:solidFill>
            <a:round/>
            <a:headEnd/>
            <a:tailEnd/>
          </a:ln>
        </p:spPr>
        <p:txBody>
          <a:bodyPr/>
          <a:lstStyle/>
          <a:p>
            <a:endParaRPr lang="es-ES"/>
          </a:p>
        </p:txBody>
      </p:sp>
      <p:sp>
        <p:nvSpPr>
          <p:cNvPr id="36910" name="Text Box 68"/>
          <p:cNvSpPr txBox="1">
            <a:spLocks noChangeArrowheads="1"/>
          </p:cNvSpPr>
          <p:nvPr/>
        </p:nvSpPr>
        <p:spPr bwMode="auto">
          <a:xfrm>
            <a:off x="1947863" y="5903913"/>
            <a:ext cx="1592262" cy="304800"/>
          </a:xfrm>
          <a:prstGeom prst="rect">
            <a:avLst/>
          </a:prstGeom>
          <a:noFill/>
          <a:ln w="9525">
            <a:noFill/>
            <a:miter lim="800000"/>
            <a:headEnd/>
            <a:tailEnd/>
          </a:ln>
        </p:spPr>
        <p:txBody>
          <a:bodyPr wrap="none">
            <a:spAutoFit/>
          </a:bodyPr>
          <a:lstStyle/>
          <a:p>
            <a:r>
              <a:rPr lang="es-ES_tradnl" sz="1400" b="1"/>
              <a:t>Fibra en servicio</a:t>
            </a:r>
            <a:endParaRPr lang="es-ES" sz="1400" b="1"/>
          </a:p>
        </p:txBody>
      </p:sp>
      <p:sp>
        <p:nvSpPr>
          <p:cNvPr id="36911" name="Text Box 69"/>
          <p:cNvSpPr txBox="1">
            <a:spLocks noChangeArrowheads="1"/>
          </p:cNvSpPr>
          <p:nvPr/>
        </p:nvSpPr>
        <p:spPr bwMode="auto">
          <a:xfrm>
            <a:off x="1947863" y="6234113"/>
            <a:ext cx="1554162" cy="304800"/>
          </a:xfrm>
          <a:prstGeom prst="rect">
            <a:avLst/>
          </a:prstGeom>
          <a:noFill/>
          <a:ln w="9525">
            <a:noFill/>
            <a:miter lim="800000"/>
            <a:headEnd/>
            <a:tailEnd/>
          </a:ln>
        </p:spPr>
        <p:txBody>
          <a:bodyPr wrap="none">
            <a:spAutoFit/>
          </a:bodyPr>
          <a:lstStyle/>
          <a:p>
            <a:r>
              <a:rPr lang="es-ES_tradnl" sz="1400" b="1"/>
              <a:t>Fibra de reserva</a:t>
            </a:r>
            <a:endParaRPr lang="es-ES" sz="1400" b="1"/>
          </a:p>
        </p:txBody>
      </p:sp>
      <p:pic>
        <p:nvPicPr>
          <p:cNvPr id="36912" name="Picture 70"/>
          <p:cNvPicPr>
            <a:picLocks noChangeArrowheads="1"/>
          </p:cNvPicPr>
          <p:nvPr/>
        </p:nvPicPr>
        <p:blipFill>
          <a:blip r:embed="rId8" cstate="print"/>
          <a:srcRect/>
          <a:stretch>
            <a:fillRect/>
          </a:stretch>
        </p:blipFill>
        <p:spPr bwMode="auto">
          <a:xfrm>
            <a:off x="1219200" y="2716213"/>
            <a:ext cx="1181100" cy="714375"/>
          </a:xfrm>
          <a:prstGeom prst="rect">
            <a:avLst/>
          </a:prstGeom>
          <a:noFill/>
          <a:ln w="9525">
            <a:noFill/>
            <a:miter lim="800000"/>
            <a:headEnd/>
            <a:tailEnd/>
          </a:ln>
        </p:spPr>
      </p:pic>
      <p:pic>
        <p:nvPicPr>
          <p:cNvPr id="36913" name="Picture 71"/>
          <p:cNvPicPr>
            <a:picLocks noChangeArrowheads="1"/>
          </p:cNvPicPr>
          <p:nvPr/>
        </p:nvPicPr>
        <p:blipFill>
          <a:blip r:embed="rId8" cstate="print"/>
          <a:srcRect/>
          <a:stretch>
            <a:fillRect/>
          </a:stretch>
        </p:blipFill>
        <p:spPr bwMode="auto">
          <a:xfrm>
            <a:off x="1295400" y="4303713"/>
            <a:ext cx="1181100" cy="714375"/>
          </a:xfrm>
          <a:prstGeom prst="rect">
            <a:avLst/>
          </a:prstGeom>
          <a:noFill/>
          <a:ln w="9525">
            <a:noFill/>
            <a:miter lim="800000"/>
            <a:headEnd/>
            <a:tailEnd/>
          </a:ln>
        </p:spPr>
      </p:pic>
      <p:sp>
        <p:nvSpPr>
          <p:cNvPr id="36914" name="Line 72"/>
          <p:cNvSpPr>
            <a:spLocks noChangeShapeType="1"/>
          </p:cNvSpPr>
          <p:nvPr/>
        </p:nvSpPr>
        <p:spPr bwMode="auto">
          <a:xfrm>
            <a:off x="777875" y="5446713"/>
            <a:ext cx="990600" cy="0"/>
          </a:xfrm>
          <a:prstGeom prst="line">
            <a:avLst/>
          </a:prstGeom>
          <a:noFill/>
          <a:ln w="12700">
            <a:solidFill>
              <a:schemeClr val="tx1"/>
            </a:solidFill>
            <a:round/>
            <a:headEnd/>
            <a:tailEnd/>
          </a:ln>
        </p:spPr>
        <p:txBody>
          <a:bodyPr/>
          <a:lstStyle/>
          <a:p>
            <a:endParaRPr lang="es-ES"/>
          </a:p>
        </p:txBody>
      </p:sp>
      <p:sp>
        <p:nvSpPr>
          <p:cNvPr id="36915" name="Text Box 73"/>
          <p:cNvSpPr txBox="1">
            <a:spLocks noChangeArrowheads="1"/>
          </p:cNvSpPr>
          <p:nvPr/>
        </p:nvSpPr>
        <p:spPr bwMode="auto">
          <a:xfrm>
            <a:off x="1924050" y="5319713"/>
            <a:ext cx="401638" cy="304800"/>
          </a:xfrm>
          <a:prstGeom prst="rect">
            <a:avLst/>
          </a:prstGeom>
          <a:noFill/>
          <a:ln w="9525">
            <a:noFill/>
            <a:miter lim="800000"/>
            <a:headEnd/>
            <a:tailEnd/>
          </a:ln>
        </p:spPr>
        <p:txBody>
          <a:bodyPr wrap="none">
            <a:spAutoFit/>
          </a:bodyPr>
          <a:lstStyle/>
          <a:p>
            <a:r>
              <a:rPr lang="es-ES_tradnl" sz="1400" b="1"/>
              <a:t>E3</a:t>
            </a:r>
            <a:endParaRPr lang="es-ES" sz="1400" b="1"/>
          </a:p>
        </p:txBody>
      </p:sp>
      <p:sp>
        <p:nvSpPr>
          <p:cNvPr id="36916" name="Text Box 74"/>
          <p:cNvSpPr txBox="1">
            <a:spLocks noChangeArrowheads="1"/>
          </p:cNvSpPr>
          <p:nvPr/>
        </p:nvSpPr>
        <p:spPr bwMode="auto">
          <a:xfrm>
            <a:off x="1439863" y="4357688"/>
            <a:ext cx="1009650" cy="517525"/>
          </a:xfrm>
          <a:prstGeom prst="rect">
            <a:avLst/>
          </a:prstGeom>
          <a:noFill/>
          <a:ln w="9525">
            <a:noFill/>
            <a:miter lim="800000"/>
            <a:headEnd/>
            <a:tailEnd/>
          </a:ln>
        </p:spPr>
        <p:txBody>
          <a:bodyPr wrap="none">
            <a:spAutoFit/>
          </a:bodyPr>
          <a:lstStyle/>
          <a:p>
            <a:pPr algn="ctr"/>
            <a:r>
              <a:rPr lang="es-ES" sz="1400" b="1"/>
              <a:t>Red</a:t>
            </a:r>
          </a:p>
          <a:p>
            <a:pPr algn="ctr"/>
            <a:r>
              <a:rPr lang="es-ES" sz="1400" b="1"/>
              <a:t>telefónica</a:t>
            </a:r>
          </a:p>
        </p:txBody>
      </p:sp>
      <p:sp>
        <p:nvSpPr>
          <p:cNvPr id="36917" name="Text Box 75"/>
          <p:cNvSpPr txBox="1">
            <a:spLocks noChangeArrowheads="1"/>
          </p:cNvSpPr>
          <p:nvPr/>
        </p:nvSpPr>
        <p:spPr bwMode="auto">
          <a:xfrm>
            <a:off x="1365250" y="2894013"/>
            <a:ext cx="833438" cy="304800"/>
          </a:xfrm>
          <a:prstGeom prst="rect">
            <a:avLst/>
          </a:prstGeom>
          <a:noFill/>
          <a:ln w="9525">
            <a:noFill/>
            <a:miter lim="800000"/>
            <a:headEnd/>
            <a:tailEnd/>
          </a:ln>
        </p:spPr>
        <p:txBody>
          <a:bodyPr wrap="none">
            <a:spAutoFit/>
          </a:bodyPr>
          <a:lstStyle/>
          <a:p>
            <a:pPr algn="ctr"/>
            <a:r>
              <a:rPr lang="es-ES" sz="1400" b="1"/>
              <a:t>Internet</a:t>
            </a:r>
          </a:p>
        </p:txBody>
      </p:sp>
      <p:pic>
        <p:nvPicPr>
          <p:cNvPr id="36918" name="Picture 78"/>
          <p:cNvPicPr>
            <a:picLocks noChangeArrowheads="1"/>
          </p:cNvPicPr>
          <p:nvPr/>
        </p:nvPicPr>
        <p:blipFill>
          <a:blip r:embed="rId9" cstate="print"/>
          <a:srcRect/>
          <a:stretch>
            <a:fillRect/>
          </a:stretch>
        </p:blipFill>
        <p:spPr bwMode="auto">
          <a:xfrm>
            <a:off x="3048000" y="1801813"/>
            <a:ext cx="762000" cy="685800"/>
          </a:xfrm>
          <a:prstGeom prst="rect">
            <a:avLst/>
          </a:prstGeom>
          <a:noFill/>
          <a:ln w="9525">
            <a:noFill/>
            <a:miter lim="800000"/>
            <a:headEnd/>
            <a:tailEnd/>
          </a:ln>
        </p:spPr>
      </p:pic>
      <p:sp>
        <p:nvSpPr>
          <p:cNvPr id="36919" name="Text Box 80"/>
          <p:cNvSpPr txBox="1">
            <a:spLocks noChangeArrowheads="1"/>
          </p:cNvSpPr>
          <p:nvPr/>
        </p:nvSpPr>
        <p:spPr bwMode="auto">
          <a:xfrm>
            <a:off x="2971800" y="1941513"/>
            <a:ext cx="969963" cy="517525"/>
          </a:xfrm>
          <a:prstGeom prst="rect">
            <a:avLst/>
          </a:prstGeom>
          <a:noFill/>
          <a:ln w="9525">
            <a:noFill/>
            <a:miter lim="800000"/>
            <a:headEnd/>
            <a:tailEnd/>
          </a:ln>
        </p:spPr>
        <p:txBody>
          <a:bodyPr>
            <a:spAutoFit/>
          </a:bodyPr>
          <a:lstStyle/>
          <a:p>
            <a:pPr algn="ctr"/>
            <a:r>
              <a:rPr lang="es-ES" sz="1400" b="1"/>
              <a:t>Servidor proxy</a:t>
            </a:r>
          </a:p>
        </p:txBody>
      </p:sp>
      <p:sp>
        <p:nvSpPr>
          <p:cNvPr id="36920" name="Text Box 81"/>
          <p:cNvSpPr txBox="1">
            <a:spLocks noChangeArrowheads="1"/>
          </p:cNvSpPr>
          <p:nvPr/>
        </p:nvSpPr>
        <p:spPr bwMode="auto">
          <a:xfrm>
            <a:off x="4419600" y="3467100"/>
            <a:ext cx="1600200" cy="825500"/>
          </a:xfrm>
          <a:prstGeom prst="rect">
            <a:avLst/>
          </a:prstGeom>
          <a:noFill/>
          <a:ln w="9525">
            <a:noFill/>
            <a:miter lim="800000"/>
            <a:headEnd/>
            <a:tailEnd/>
          </a:ln>
        </p:spPr>
        <p:txBody>
          <a:bodyPr>
            <a:spAutoFit/>
          </a:bodyPr>
          <a:lstStyle/>
          <a:p>
            <a:pPr algn="ctr"/>
            <a:r>
              <a:rPr lang="es-ES" b="1"/>
              <a:t>Anillo OC-12c con 3 OC-3c y 3 E3</a:t>
            </a:r>
          </a:p>
        </p:txBody>
      </p:sp>
      <p:grpSp>
        <p:nvGrpSpPr>
          <p:cNvPr id="36921" name="Group 84"/>
          <p:cNvGrpSpPr>
            <a:grpSpLocks/>
          </p:cNvGrpSpPr>
          <p:nvPr/>
        </p:nvGrpSpPr>
        <p:grpSpPr bwMode="auto">
          <a:xfrm>
            <a:off x="8001000" y="2322513"/>
            <a:ext cx="723900" cy="457200"/>
            <a:chOff x="5040" y="1392"/>
            <a:chExt cx="456" cy="288"/>
          </a:xfrm>
        </p:grpSpPr>
        <p:pic>
          <p:nvPicPr>
            <p:cNvPr id="36937" name="Picture 82"/>
            <p:cNvPicPr>
              <a:picLocks noChangeArrowheads="1"/>
            </p:cNvPicPr>
            <p:nvPr/>
          </p:nvPicPr>
          <p:blipFill>
            <a:blip r:embed="rId8" cstate="print"/>
            <a:srcRect/>
            <a:stretch>
              <a:fillRect/>
            </a:stretch>
          </p:blipFill>
          <p:spPr bwMode="auto">
            <a:xfrm>
              <a:off x="5040" y="1392"/>
              <a:ext cx="456" cy="288"/>
            </a:xfrm>
            <a:prstGeom prst="rect">
              <a:avLst/>
            </a:prstGeom>
            <a:noFill/>
            <a:ln w="9525">
              <a:noFill/>
              <a:miter lim="800000"/>
              <a:headEnd/>
              <a:tailEnd/>
            </a:ln>
          </p:spPr>
        </p:pic>
        <p:sp>
          <p:nvSpPr>
            <p:cNvPr id="36938" name="Text Box 83"/>
            <p:cNvSpPr txBox="1">
              <a:spLocks noChangeArrowheads="1"/>
            </p:cNvSpPr>
            <p:nvPr/>
          </p:nvSpPr>
          <p:spPr bwMode="auto">
            <a:xfrm>
              <a:off x="5108" y="1436"/>
              <a:ext cx="346" cy="192"/>
            </a:xfrm>
            <a:prstGeom prst="rect">
              <a:avLst/>
            </a:prstGeom>
            <a:noFill/>
            <a:ln w="9525">
              <a:noFill/>
              <a:miter lim="800000"/>
              <a:headEnd/>
              <a:tailEnd/>
            </a:ln>
          </p:spPr>
          <p:txBody>
            <a:bodyPr wrap="none">
              <a:spAutoFit/>
            </a:bodyPr>
            <a:lstStyle/>
            <a:p>
              <a:pPr algn="ctr"/>
              <a:r>
                <a:rPr lang="es-ES" sz="1400" b="1"/>
                <a:t>HFC</a:t>
              </a:r>
            </a:p>
          </p:txBody>
        </p:sp>
      </p:grpSp>
      <p:grpSp>
        <p:nvGrpSpPr>
          <p:cNvPr id="36922" name="Group 85"/>
          <p:cNvGrpSpPr>
            <a:grpSpLocks/>
          </p:cNvGrpSpPr>
          <p:nvPr/>
        </p:nvGrpSpPr>
        <p:grpSpPr bwMode="auto">
          <a:xfrm>
            <a:off x="3352800" y="5370513"/>
            <a:ext cx="723900" cy="457200"/>
            <a:chOff x="5040" y="1392"/>
            <a:chExt cx="456" cy="288"/>
          </a:xfrm>
        </p:grpSpPr>
        <p:pic>
          <p:nvPicPr>
            <p:cNvPr id="36935" name="Picture 86"/>
            <p:cNvPicPr>
              <a:picLocks noChangeArrowheads="1"/>
            </p:cNvPicPr>
            <p:nvPr/>
          </p:nvPicPr>
          <p:blipFill>
            <a:blip r:embed="rId8" cstate="print"/>
            <a:srcRect/>
            <a:stretch>
              <a:fillRect/>
            </a:stretch>
          </p:blipFill>
          <p:spPr bwMode="auto">
            <a:xfrm>
              <a:off x="5040" y="1392"/>
              <a:ext cx="456" cy="288"/>
            </a:xfrm>
            <a:prstGeom prst="rect">
              <a:avLst/>
            </a:prstGeom>
            <a:noFill/>
            <a:ln w="9525">
              <a:noFill/>
              <a:miter lim="800000"/>
              <a:headEnd/>
              <a:tailEnd/>
            </a:ln>
          </p:spPr>
        </p:pic>
        <p:sp>
          <p:nvSpPr>
            <p:cNvPr id="36936" name="Text Box 87"/>
            <p:cNvSpPr txBox="1">
              <a:spLocks noChangeArrowheads="1"/>
            </p:cNvSpPr>
            <p:nvPr/>
          </p:nvSpPr>
          <p:spPr bwMode="auto">
            <a:xfrm>
              <a:off x="5108" y="1436"/>
              <a:ext cx="346" cy="192"/>
            </a:xfrm>
            <a:prstGeom prst="rect">
              <a:avLst/>
            </a:prstGeom>
            <a:noFill/>
            <a:ln w="9525">
              <a:noFill/>
              <a:miter lim="800000"/>
              <a:headEnd/>
              <a:tailEnd/>
            </a:ln>
          </p:spPr>
          <p:txBody>
            <a:bodyPr wrap="none">
              <a:spAutoFit/>
            </a:bodyPr>
            <a:lstStyle/>
            <a:p>
              <a:pPr algn="ctr"/>
              <a:r>
                <a:rPr lang="es-ES" sz="1400" b="1"/>
                <a:t>HFC</a:t>
              </a:r>
            </a:p>
          </p:txBody>
        </p:sp>
      </p:grpSp>
      <p:grpSp>
        <p:nvGrpSpPr>
          <p:cNvPr id="36923" name="Group 88"/>
          <p:cNvGrpSpPr>
            <a:grpSpLocks/>
          </p:cNvGrpSpPr>
          <p:nvPr/>
        </p:nvGrpSpPr>
        <p:grpSpPr bwMode="auto">
          <a:xfrm>
            <a:off x="3924300" y="874713"/>
            <a:ext cx="723900" cy="457200"/>
            <a:chOff x="5040" y="1392"/>
            <a:chExt cx="456" cy="288"/>
          </a:xfrm>
        </p:grpSpPr>
        <p:pic>
          <p:nvPicPr>
            <p:cNvPr id="36933" name="Picture 89"/>
            <p:cNvPicPr>
              <a:picLocks noChangeArrowheads="1"/>
            </p:cNvPicPr>
            <p:nvPr/>
          </p:nvPicPr>
          <p:blipFill>
            <a:blip r:embed="rId8" cstate="print"/>
            <a:srcRect/>
            <a:stretch>
              <a:fillRect/>
            </a:stretch>
          </p:blipFill>
          <p:spPr bwMode="auto">
            <a:xfrm>
              <a:off x="5040" y="1392"/>
              <a:ext cx="456" cy="288"/>
            </a:xfrm>
            <a:prstGeom prst="rect">
              <a:avLst/>
            </a:prstGeom>
            <a:noFill/>
            <a:ln w="9525">
              <a:noFill/>
              <a:miter lim="800000"/>
              <a:headEnd/>
              <a:tailEnd/>
            </a:ln>
          </p:spPr>
        </p:pic>
        <p:sp>
          <p:nvSpPr>
            <p:cNvPr id="36934" name="Text Box 90"/>
            <p:cNvSpPr txBox="1">
              <a:spLocks noChangeArrowheads="1"/>
            </p:cNvSpPr>
            <p:nvPr/>
          </p:nvSpPr>
          <p:spPr bwMode="auto">
            <a:xfrm>
              <a:off x="5108" y="1436"/>
              <a:ext cx="346" cy="192"/>
            </a:xfrm>
            <a:prstGeom prst="rect">
              <a:avLst/>
            </a:prstGeom>
            <a:noFill/>
            <a:ln w="9525">
              <a:noFill/>
              <a:miter lim="800000"/>
              <a:headEnd/>
              <a:tailEnd/>
            </a:ln>
          </p:spPr>
          <p:txBody>
            <a:bodyPr wrap="none">
              <a:spAutoFit/>
            </a:bodyPr>
            <a:lstStyle/>
            <a:p>
              <a:pPr algn="ctr"/>
              <a:r>
                <a:rPr lang="es-ES" sz="1400" b="1"/>
                <a:t>HFC</a:t>
              </a:r>
            </a:p>
          </p:txBody>
        </p:sp>
      </p:grpSp>
      <p:sp>
        <p:nvSpPr>
          <p:cNvPr id="36924" name="Oval 94"/>
          <p:cNvSpPr>
            <a:spLocks noChangeArrowheads="1"/>
          </p:cNvSpPr>
          <p:nvPr/>
        </p:nvSpPr>
        <p:spPr bwMode="auto">
          <a:xfrm>
            <a:off x="2438400" y="1712913"/>
            <a:ext cx="1905000" cy="3505200"/>
          </a:xfrm>
          <a:prstGeom prst="ellipse">
            <a:avLst/>
          </a:prstGeom>
          <a:noFill/>
          <a:ln w="9525">
            <a:solidFill>
              <a:schemeClr val="tx1"/>
            </a:solidFill>
            <a:prstDash val="dash"/>
            <a:round/>
            <a:headEnd/>
            <a:tailEnd/>
          </a:ln>
        </p:spPr>
        <p:txBody>
          <a:bodyPr wrap="none" anchor="ctr"/>
          <a:lstStyle/>
          <a:p>
            <a:endParaRPr lang="es-ES"/>
          </a:p>
        </p:txBody>
      </p:sp>
      <p:sp>
        <p:nvSpPr>
          <p:cNvPr id="36925" name="Oval 95"/>
          <p:cNvSpPr>
            <a:spLocks noChangeArrowheads="1"/>
          </p:cNvSpPr>
          <p:nvPr/>
        </p:nvSpPr>
        <p:spPr bwMode="auto">
          <a:xfrm>
            <a:off x="4038600" y="4989513"/>
            <a:ext cx="2362200" cy="1600200"/>
          </a:xfrm>
          <a:prstGeom prst="ellipse">
            <a:avLst/>
          </a:prstGeom>
          <a:noFill/>
          <a:ln w="9525">
            <a:solidFill>
              <a:schemeClr val="tx1"/>
            </a:solidFill>
            <a:prstDash val="dash"/>
            <a:round/>
            <a:headEnd/>
            <a:tailEnd/>
          </a:ln>
        </p:spPr>
        <p:txBody>
          <a:bodyPr wrap="none" anchor="ctr"/>
          <a:lstStyle/>
          <a:p>
            <a:endParaRPr lang="es-ES"/>
          </a:p>
        </p:txBody>
      </p:sp>
      <p:sp>
        <p:nvSpPr>
          <p:cNvPr id="36926" name="Oval 96"/>
          <p:cNvSpPr>
            <a:spLocks noChangeArrowheads="1"/>
          </p:cNvSpPr>
          <p:nvPr/>
        </p:nvSpPr>
        <p:spPr bwMode="auto">
          <a:xfrm>
            <a:off x="6172200" y="2855913"/>
            <a:ext cx="2286000" cy="1752600"/>
          </a:xfrm>
          <a:prstGeom prst="ellipse">
            <a:avLst/>
          </a:prstGeom>
          <a:noFill/>
          <a:ln w="9525">
            <a:solidFill>
              <a:schemeClr val="tx1"/>
            </a:solidFill>
            <a:prstDash val="dash"/>
            <a:round/>
            <a:headEnd/>
            <a:tailEnd/>
          </a:ln>
        </p:spPr>
        <p:txBody>
          <a:bodyPr wrap="none" anchor="ctr"/>
          <a:lstStyle/>
          <a:p>
            <a:endParaRPr lang="es-ES"/>
          </a:p>
        </p:txBody>
      </p:sp>
      <p:sp>
        <p:nvSpPr>
          <p:cNvPr id="36927" name="Oval 97"/>
          <p:cNvSpPr>
            <a:spLocks noChangeArrowheads="1"/>
          </p:cNvSpPr>
          <p:nvPr/>
        </p:nvSpPr>
        <p:spPr bwMode="auto">
          <a:xfrm>
            <a:off x="4191000" y="1331913"/>
            <a:ext cx="2209800" cy="1447800"/>
          </a:xfrm>
          <a:prstGeom prst="ellipse">
            <a:avLst/>
          </a:prstGeom>
          <a:noFill/>
          <a:ln w="9525">
            <a:solidFill>
              <a:schemeClr val="tx1"/>
            </a:solidFill>
            <a:prstDash val="dash"/>
            <a:round/>
            <a:headEnd/>
            <a:tailEnd/>
          </a:ln>
        </p:spPr>
        <p:txBody>
          <a:bodyPr wrap="none" anchor="ctr"/>
          <a:lstStyle/>
          <a:p>
            <a:endParaRPr lang="es-ES"/>
          </a:p>
        </p:txBody>
      </p:sp>
      <p:sp>
        <p:nvSpPr>
          <p:cNvPr id="36928" name="Text Box 98"/>
          <p:cNvSpPr txBox="1">
            <a:spLocks noChangeArrowheads="1"/>
          </p:cNvSpPr>
          <p:nvPr/>
        </p:nvSpPr>
        <p:spPr bwMode="auto">
          <a:xfrm>
            <a:off x="1384300" y="1281113"/>
            <a:ext cx="982663" cy="517525"/>
          </a:xfrm>
          <a:prstGeom prst="rect">
            <a:avLst/>
          </a:prstGeom>
          <a:noFill/>
          <a:ln w="9525">
            <a:noFill/>
            <a:miter lim="800000"/>
            <a:headEnd/>
            <a:tailEnd/>
          </a:ln>
        </p:spPr>
        <p:txBody>
          <a:bodyPr wrap="none">
            <a:spAutoFit/>
          </a:bodyPr>
          <a:lstStyle/>
          <a:p>
            <a:pPr algn="ctr"/>
            <a:r>
              <a:rPr lang="es-ES" sz="1400" b="1"/>
              <a:t>Cabecera</a:t>
            </a:r>
          </a:p>
          <a:p>
            <a:pPr algn="ctr"/>
            <a:r>
              <a:rPr lang="es-ES" sz="1400" b="1"/>
              <a:t>regional</a:t>
            </a:r>
          </a:p>
        </p:txBody>
      </p:sp>
      <p:sp>
        <p:nvSpPr>
          <p:cNvPr id="36929" name="Text Box 99"/>
          <p:cNvSpPr txBox="1">
            <a:spLocks noChangeArrowheads="1"/>
          </p:cNvSpPr>
          <p:nvPr/>
        </p:nvSpPr>
        <p:spPr bwMode="auto">
          <a:xfrm>
            <a:off x="7337425" y="1614488"/>
            <a:ext cx="1081088" cy="517525"/>
          </a:xfrm>
          <a:prstGeom prst="rect">
            <a:avLst/>
          </a:prstGeom>
          <a:noFill/>
          <a:ln w="9525">
            <a:noFill/>
            <a:miter lim="800000"/>
            <a:headEnd/>
            <a:tailEnd/>
          </a:ln>
        </p:spPr>
        <p:txBody>
          <a:bodyPr wrap="none">
            <a:spAutoFit/>
          </a:bodyPr>
          <a:lstStyle/>
          <a:p>
            <a:pPr algn="ctr"/>
            <a:r>
              <a:rPr lang="es-ES" sz="1400" b="1"/>
              <a:t>Cabeceras</a:t>
            </a:r>
          </a:p>
          <a:p>
            <a:pPr algn="ctr"/>
            <a:r>
              <a:rPr lang="es-ES" sz="1400" b="1"/>
              <a:t>locales</a:t>
            </a:r>
          </a:p>
        </p:txBody>
      </p:sp>
      <p:sp>
        <p:nvSpPr>
          <p:cNvPr id="36930" name="Line 100"/>
          <p:cNvSpPr>
            <a:spLocks noChangeShapeType="1"/>
          </p:cNvSpPr>
          <p:nvPr/>
        </p:nvSpPr>
        <p:spPr bwMode="auto">
          <a:xfrm flipH="1">
            <a:off x="7467600" y="2170113"/>
            <a:ext cx="152400" cy="609600"/>
          </a:xfrm>
          <a:prstGeom prst="line">
            <a:avLst/>
          </a:prstGeom>
          <a:noFill/>
          <a:ln w="9525">
            <a:solidFill>
              <a:schemeClr val="tx1"/>
            </a:solidFill>
            <a:round/>
            <a:headEnd/>
            <a:tailEnd type="triangle" w="med" len="med"/>
          </a:ln>
        </p:spPr>
        <p:txBody>
          <a:bodyPr/>
          <a:lstStyle/>
          <a:p>
            <a:endParaRPr lang="es-ES"/>
          </a:p>
        </p:txBody>
      </p:sp>
      <p:sp>
        <p:nvSpPr>
          <p:cNvPr id="36931" name="Line 101"/>
          <p:cNvSpPr>
            <a:spLocks noChangeShapeType="1"/>
          </p:cNvSpPr>
          <p:nvPr/>
        </p:nvSpPr>
        <p:spPr bwMode="auto">
          <a:xfrm flipH="1">
            <a:off x="6553200" y="1941513"/>
            <a:ext cx="914400" cy="152400"/>
          </a:xfrm>
          <a:prstGeom prst="line">
            <a:avLst/>
          </a:prstGeom>
          <a:noFill/>
          <a:ln w="9525">
            <a:solidFill>
              <a:schemeClr val="tx1"/>
            </a:solidFill>
            <a:round/>
            <a:headEnd/>
            <a:tailEnd type="triangle" w="med" len="med"/>
          </a:ln>
        </p:spPr>
        <p:txBody>
          <a:bodyPr/>
          <a:lstStyle/>
          <a:p>
            <a:endParaRPr lang="es-ES"/>
          </a:p>
        </p:txBody>
      </p:sp>
      <p:sp>
        <p:nvSpPr>
          <p:cNvPr id="36932" name="Line 102"/>
          <p:cNvSpPr>
            <a:spLocks noChangeShapeType="1"/>
          </p:cNvSpPr>
          <p:nvPr/>
        </p:nvSpPr>
        <p:spPr bwMode="auto">
          <a:xfrm>
            <a:off x="2286000" y="1712913"/>
            <a:ext cx="533400" cy="304800"/>
          </a:xfrm>
          <a:prstGeom prst="line">
            <a:avLst/>
          </a:prstGeom>
          <a:noFill/>
          <a:ln w="9525">
            <a:solidFill>
              <a:schemeClr val="tx1"/>
            </a:solidFill>
            <a:round/>
            <a:headEnd/>
            <a:tailEnd type="triangle" w="med" len="med"/>
          </a:ln>
        </p:spPr>
        <p:txBody>
          <a:bodyPr/>
          <a:lstStyle/>
          <a:p>
            <a:endParaRPr lang="es-ES"/>
          </a:p>
        </p:txBody>
      </p:sp>
      <p:sp>
        <p:nvSpPr>
          <p:cNvPr id="84" name="83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35</a:t>
            </a:fld>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3"/>
          <p:cNvPicPr>
            <a:picLocks noChangeAspect="1" noChangeArrowheads="1"/>
          </p:cNvPicPr>
          <p:nvPr/>
        </p:nvPicPr>
        <p:blipFill>
          <a:blip r:embed="rId3" cstate="print"/>
          <a:srcRect/>
          <a:stretch>
            <a:fillRect/>
          </a:stretch>
        </p:blipFill>
        <p:spPr bwMode="auto">
          <a:xfrm>
            <a:off x="603250" y="1528763"/>
            <a:ext cx="7785100" cy="3484562"/>
          </a:xfrm>
          <a:prstGeom prst="rect">
            <a:avLst/>
          </a:prstGeom>
          <a:noFill/>
          <a:ln w="9525">
            <a:noFill/>
            <a:miter lim="800000"/>
            <a:headEnd/>
            <a:tailEnd/>
          </a:ln>
        </p:spPr>
      </p:pic>
      <p:sp>
        <p:nvSpPr>
          <p:cNvPr id="37892" name="Rectangle 3"/>
          <p:cNvSpPr>
            <a:spLocks noChangeArrowheads="1"/>
          </p:cNvSpPr>
          <p:nvPr/>
        </p:nvSpPr>
        <p:spPr bwMode="auto">
          <a:xfrm>
            <a:off x="685800" y="188913"/>
            <a:ext cx="7772400" cy="1295400"/>
          </a:xfrm>
          <a:prstGeom prst="rect">
            <a:avLst/>
          </a:prstGeom>
          <a:noFill/>
          <a:ln w="9525">
            <a:noFill/>
            <a:miter lim="800000"/>
            <a:headEnd/>
            <a:tailEnd/>
          </a:ln>
        </p:spPr>
        <p:txBody>
          <a:bodyPr anchor="ctr"/>
          <a:lstStyle/>
          <a:p>
            <a:pPr algn="ctr"/>
            <a:r>
              <a:rPr lang="es-ES" sz="4000">
                <a:solidFill>
                  <a:schemeClr val="tx2"/>
                </a:solidFill>
                <a:latin typeface="Times New Roman" pitchFamily="18" charset="0"/>
              </a:rPr>
              <a:t>Tarjeta POS de router con 4 interfaces OC-192c (10 Gb/s)</a:t>
            </a:r>
          </a:p>
        </p:txBody>
      </p:sp>
      <p:graphicFrame>
        <p:nvGraphicFramePr>
          <p:cNvPr id="1484805" name="Group 5"/>
          <p:cNvGraphicFramePr>
            <a:graphicFrameLocks noGrp="1"/>
          </p:cNvGraphicFramePr>
          <p:nvPr/>
        </p:nvGraphicFramePr>
        <p:xfrm>
          <a:off x="936625" y="4508500"/>
          <a:ext cx="2771775" cy="1676400"/>
        </p:xfrm>
        <a:graphic>
          <a:graphicData uri="http://schemas.openxmlformats.org/drawingml/2006/table">
            <a:tbl>
              <a:tblPr/>
              <a:tblGrid>
                <a:gridCol w="901700"/>
                <a:gridCol w="873125"/>
                <a:gridCol w="996950"/>
              </a:tblGrid>
              <a:tr h="231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Láser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Alcance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rPr>
                        <a:t>Precio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850 nm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300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$ 330.000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1310 nm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2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$ 550,000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1550 nm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40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rPr>
                        <a:t>$ 580.000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Times New Roman" pitchFamily="18" charset="0"/>
                        </a:rPr>
                        <a:t>1550 nm</a:t>
                      </a:r>
                      <a:endParaRPr kumimoji="0" lang="es-E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Times New Roman" pitchFamily="18" charset="0"/>
                        </a:rPr>
                        <a:t>80 Km</a:t>
                      </a:r>
                      <a:endParaRPr kumimoji="0" lang="es-E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0" i="0" u="none" strike="noStrike" cap="none" normalizeH="0" baseline="0" smtClean="0">
                          <a:ln>
                            <a:noFill/>
                          </a:ln>
                          <a:solidFill>
                            <a:schemeClr val="tx1"/>
                          </a:solidFill>
                          <a:effectLst/>
                          <a:latin typeface="Times New Roman" pitchFamily="18" charset="0"/>
                        </a:rPr>
                        <a:t>$ 750.000</a:t>
                      </a:r>
                      <a:endParaRPr kumimoji="0" lang="es-E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36</a:t>
            </a:fld>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26"/>
          <p:cNvSpPr>
            <a:spLocks noGrp="1" noChangeArrowheads="1"/>
          </p:cNvSpPr>
          <p:nvPr>
            <p:ph type="title"/>
          </p:nvPr>
        </p:nvSpPr>
        <p:spPr>
          <a:xfrm>
            <a:off x="685800" y="609600"/>
            <a:ext cx="7772400" cy="838200"/>
          </a:xfrm>
        </p:spPr>
        <p:txBody>
          <a:bodyPr/>
          <a:lstStyle/>
          <a:p>
            <a:pPr eaLnBrk="1" hangingPunct="1"/>
            <a:r>
              <a:rPr lang="es-ES_tradnl" sz="3600" smtClean="0"/>
              <a:t>Inconvenientes de SONET/SDH para transmitir datos</a:t>
            </a:r>
            <a:endParaRPr lang="es-ES" sz="3600" smtClean="0"/>
          </a:p>
        </p:txBody>
      </p:sp>
      <p:sp>
        <p:nvSpPr>
          <p:cNvPr id="38916" name="Rectangle 1027"/>
          <p:cNvSpPr>
            <a:spLocks noGrp="1" noChangeArrowheads="1"/>
          </p:cNvSpPr>
          <p:nvPr>
            <p:ph type="body" idx="1"/>
          </p:nvPr>
        </p:nvSpPr>
        <p:spPr/>
        <p:txBody>
          <a:bodyPr/>
          <a:lstStyle/>
          <a:p>
            <a:pPr eaLnBrk="1" hangingPunct="1">
              <a:lnSpc>
                <a:spcPct val="90000"/>
              </a:lnSpc>
            </a:pPr>
            <a:r>
              <a:rPr lang="es-ES_tradnl" sz="2400" smtClean="0"/>
              <a:t>A pesar de que POS es mejor que ATM las redes SONET/SDH se diseñaron pensando en telefonía y no resultan ideales para datos. Inconvenientes:</a:t>
            </a:r>
          </a:p>
          <a:p>
            <a:pPr lvl="1" eaLnBrk="1" hangingPunct="1">
              <a:lnSpc>
                <a:spcPct val="90000"/>
              </a:lnSpc>
            </a:pPr>
            <a:r>
              <a:rPr lang="es-ES_tradnl" sz="2000" smtClean="0"/>
              <a:t>La comunicación no siempre va por el camino más corto (anillos unidireccionales)</a:t>
            </a:r>
          </a:p>
          <a:p>
            <a:pPr lvl="1" eaLnBrk="1" hangingPunct="1">
              <a:lnSpc>
                <a:spcPct val="90000"/>
              </a:lnSpc>
            </a:pPr>
            <a:r>
              <a:rPr lang="es-ES_tradnl" sz="2000" smtClean="0"/>
              <a:t>La capacidad se ha de repartir de forma estática entre los circuitos configurados</a:t>
            </a:r>
          </a:p>
          <a:p>
            <a:pPr lvl="1" eaLnBrk="1" hangingPunct="1">
              <a:lnSpc>
                <a:spcPct val="90000"/>
              </a:lnSpc>
            </a:pPr>
            <a:r>
              <a:rPr lang="es-ES_tradnl" sz="2000" smtClean="0"/>
              <a:t>La mitad de la fibra no se utiliza normalmente, está de reserva y preparada con toda la optoelectrónica por si falla algún enlace</a:t>
            </a:r>
          </a:p>
          <a:p>
            <a:pPr eaLnBrk="1" hangingPunct="1">
              <a:lnSpc>
                <a:spcPct val="90000"/>
              </a:lnSpc>
            </a:pPr>
            <a:r>
              <a:rPr lang="es-ES_tradnl" sz="2400" smtClean="0"/>
              <a:t>Solución: prescindir del equipamiento SONET/SDH.</a:t>
            </a:r>
          </a:p>
          <a:p>
            <a:pPr lvl="1" eaLnBrk="1" hangingPunct="1">
              <a:lnSpc>
                <a:spcPct val="90000"/>
              </a:lnSpc>
            </a:pPr>
            <a:r>
              <a:rPr lang="es-ES_tradnl" sz="2000" smtClean="0"/>
              <a:t>En este caso la fiabilidad nos la da el protocolo de routing (OSPF, IS-IS, etc.)</a:t>
            </a:r>
            <a:endParaRPr lang="es-ES" sz="200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37</a:t>
            </a:fld>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9" name="Group 76"/>
          <p:cNvGrpSpPr>
            <a:grpSpLocks/>
          </p:cNvGrpSpPr>
          <p:nvPr/>
        </p:nvGrpSpPr>
        <p:grpSpPr bwMode="auto">
          <a:xfrm>
            <a:off x="3276600" y="1981200"/>
            <a:ext cx="2879725" cy="2879725"/>
            <a:chOff x="2362" y="1642"/>
            <a:chExt cx="1814" cy="1814"/>
          </a:xfrm>
        </p:grpSpPr>
        <p:sp>
          <p:nvSpPr>
            <p:cNvPr id="39972" name="Oval 74"/>
            <p:cNvSpPr>
              <a:spLocks noChangeArrowheads="1"/>
            </p:cNvSpPr>
            <p:nvPr/>
          </p:nvSpPr>
          <p:spPr bwMode="auto">
            <a:xfrm>
              <a:off x="2434" y="1706"/>
              <a:ext cx="1678" cy="1678"/>
            </a:xfrm>
            <a:prstGeom prst="ellipse">
              <a:avLst/>
            </a:prstGeom>
            <a:noFill/>
            <a:ln w="25400">
              <a:solidFill>
                <a:srgbClr val="FF0000"/>
              </a:solidFill>
              <a:round/>
              <a:headEnd/>
              <a:tailEnd/>
            </a:ln>
          </p:spPr>
          <p:txBody>
            <a:bodyPr wrap="none" anchor="ctr"/>
            <a:lstStyle/>
            <a:p>
              <a:endParaRPr lang="es-ES"/>
            </a:p>
          </p:txBody>
        </p:sp>
        <p:sp>
          <p:nvSpPr>
            <p:cNvPr id="39973" name="Oval 75"/>
            <p:cNvSpPr>
              <a:spLocks noChangeArrowheads="1"/>
            </p:cNvSpPr>
            <p:nvPr/>
          </p:nvSpPr>
          <p:spPr bwMode="auto">
            <a:xfrm>
              <a:off x="2362" y="1642"/>
              <a:ext cx="1814" cy="1814"/>
            </a:xfrm>
            <a:prstGeom prst="ellipse">
              <a:avLst/>
            </a:prstGeom>
            <a:noFill/>
            <a:ln w="25400">
              <a:solidFill>
                <a:srgbClr val="FF0000"/>
              </a:solidFill>
              <a:round/>
              <a:headEnd/>
              <a:tailEnd/>
            </a:ln>
          </p:spPr>
          <p:txBody>
            <a:bodyPr wrap="none" anchor="ctr"/>
            <a:lstStyle/>
            <a:p>
              <a:endParaRPr lang="es-ES"/>
            </a:p>
          </p:txBody>
        </p:sp>
      </p:grpSp>
      <p:pic>
        <p:nvPicPr>
          <p:cNvPr id="39940" name="Picture 10"/>
          <p:cNvPicPr>
            <a:picLocks noChangeArrowheads="1"/>
          </p:cNvPicPr>
          <p:nvPr/>
        </p:nvPicPr>
        <p:blipFill>
          <a:blip r:embed="rId3" cstate="print"/>
          <a:srcRect/>
          <a:stretch>
            <a:fillRect/>
          </a:stretch>
        </p:blipFill>
        <p:spPr bwMode="auto">
          <a:xfrm>
            <a:off x="2819400" y="3149600"/>
            <a:ext cx="931863" cy="749300"/>
          </a:xfrm>
          <a:prstGeom prst="rect">
            <a:avLst/>
          </a:prstGeom>
          <a:noFill/>
          <a:ln w="12700">
            <a:noFill/>
            <a:miter lim="800000"/>
            <a:headEnd/>
            <a:tailEnd/>
          </a:ln>
        </p:spPr>
      </p:pic>
      <p:sp>
        <p:nvSpPr>
          <p:cNvPr id="39941" name="Text Box 25"/>
          <p:cNvSpPr txBox="1">
            <a:spLocks noChangeArrowheads="1"/>
          </p:cNvSpPr>
          <p:nvPr/>
        </p:nvSpPr>
        <p:spPr bwMode="auto">
          <a:xfrm>
            <a:off x="3133725" y="3402013"/>
            <a:ext cx="254000" cy="288925"/>
          </a:xfrm>
          <a:prstGeom prst="rect">
            <a:avLst/>
          </a:prstGeom>
          <a:solidFill>
            <a:schemeClr val="bg1"/>
          </a:solidFill>
          <a:ln w="9525">
            <a:noFill/>
            <a:miter lim="800000"/>
            <a:headEnd/>
            <a:tailEnd/>
          </a:ln>
        </p:spPr>
        <p:txBody>
          <a:bodyPr wrap="none" lIns="54000" tIns="21600" rIns="54000" bIns="21600">
            <a:spAutoFit/>
          </a:bodyPr>
          <a:lstStyle/>
          <a:p>
            <a:r>
              <a:rPr lang="es-ES_tradnl" b="1"/>
              <a:t>A</a:t>
            </a:r>
            <a:endParaRPr lang="es-ES" b="1"/>
          </a:p>
        </p:txBody>
      </p:sp>
      <p:pic>
        <p:nvPicPr>
          <p:cNvPr id="39942" name="Picture 17"/>
          <p:cNvPicPr>
            <a:picLocks noChangeArrowheads="1"/>
          </p:cNvPicPr>
          <p:nvPr/>
        </p:nvPicPr>
        <p:blipFill>
          <a:blip r:embed="rId3" cstate="print"/>
          <a:srcRect/>
          <a:stretch>
            <a:fillRect/>
          </a:stretch>
        </p:blipFill>
        <p:spPr bwMode="auto">
          <a:xfrm>
            <a:off x="4267200" y="1752600"/>
            <a:ext cx="931863" cy="749300"/>
          </a:xfrm>
          <a:prstGeom prst="rect">
            <a:avLst/>
          </a:prstGeom>
          <a:noFill/>
          <a:ln w="12700">
            <a:noFill/>
            <a:miter lim="800000"/>
            <a:headEnd/>
            <a:tailEnd/>
          </a:ln>
        </p:spPr>
      </p:pic>
      <p:sp>
        <p:nvSpPr>
          <p:cNvPr id="39943" name="Text Box 26"/>
          <p:cNvSpPr txBox="1">
            <a:spLocks noChangeArrowheads="1"/>
          </p:cNvSpPr>
          <p:nvPr/>
        </p:nvSpPr>
        <p:spPr bwMode="auto">
          <a:xfrm>
            <a:off x="4581525" y="2089150"/>
            <a:ext cx="254000" cy="288925"/>
          </a:xfrm>
          <a:prstGeom prst="rect">
            <a:avLst/>
          </a:prstGeom>
          <a:solidFill>
            <a:schemeClr val="bg1"/>
          </a:solidFill>
          <a:ln w="9525">
            <a:noFill/>
            <a:miter lim="800000"/>
            <a:headEnd/>
            <a:tailEnd/>
          </a:ln>
        </p:spPr>
        <p:txBody>
          <a:bodyPr wrap="none" lIns="54000" tIns="21600" rIns="54000" bIns="21600">
            <a:spAutoFit/>
          </a:bodyPr>
          <a:lstStyle/>
          <a:p>
            <a:r>
              <a:rPr lang="es-ES_tradnl" b="1"/>
              <a:t>B</a:t>
            </a:r>
            <a:endParaRPr lang="es-ES" b="1"/>
          </a:p>
        </p:txBody>
      </p:sp>
      <p:pic>
        <p:nvPicPr>
          <p:cNvPr id="39944" name="Picture 18"/>
          <p:cNvPicPr>
            <a:picLocks noChangeArrowheads="1"/>
          </p:cNvPicPr>
          <p:nvPr/>
        </p:nvPicPr>
        <p:blipFill>
          <a:blip r:embed="rId3" cstate="print"/>
          <a:srcRect/>
          <a:stretch>
            <a:fillRect/>
          </a:stretch>
        </p:blipFill>
        <p:spPr bwMode="auto">
          <a:xfrm>
            <a:off x="5697538" y="3136900"/>
            <a:ext cx="931862" cy="749300"/>
          </a:xfrm>
          <a:prstGeom prst="rect">
            <a:avLst/>
          </a:prstGeom>
          <a:noFill/>
          <a:ln w="12700">
            <a:noFill/>
            <a:miter lim="800000"/>
            <a:headEnd/>
            <a:tailEnd/>
          </a:ln>
        </p:spPr>
      </p:pic>
      <p:sp>
        <p:nvSpPr>
          <p:cNvPr id="39945" name="Text Box 27"/>
          <p:cNvSpPr txBox="1">
            <a:spLocks noChangeArrowheads="1"/>
          </p:cNvSpPr>
          <p:nvPr/>
        </p:nvSpPr>
        <p:spPr bwMode="auto">
          <a:xfrm>
            <a:off x="5995988" y="3370263"/>
            <a:ext cx="254000" cy="288925"/>
          </a:xfrm>
          <a:prstGeom prst="rect">
            <a:avLst/>
          </a:prstGeom>
          <a:solidFill>
            <a:schemeClr val="bg1"/>
          </a:solidFill>
          <a:ln w="9525">
            <a:noFill/>
            <a:miter lim="800000"/>
            <a:headEnd/>
            <a:tailEnd/>
          </a:ln>
        </p:spPr>
        <p:txBody>
          <a:bodyPr wrap="none" lIns="54000" tIns="21600" rIns="54000" bIns="21600">
            <a:spAutoFit/>
          </a:bodyPr>
          <a:lstStyle/>
          <a:p>
            <a:r>
              <a:rPr lang="es-ES_tradnl" b="1"/>
              <a:t>C</a:t>
            </a:r>
            <a:endParaRPr lang="es-ES" b="1"/>
          </a:p>
        </p:txBody>
      </p:sp>
      <p:pic>
        <p:nvPicPr>
          <p:cNvPr id="39946" name="Picture 16"/>
          <p:cNvPicPr>
            <a:picLocks noChangeArrowheads="1"/>
          </p:cNvPicPr>
          <p:nvPr/>
        </p:nvPicPr>
        <p:blipFill>
          <a:blip r:embed="rId3" cstate="print"/>
          <a:srcRect/>
          <a:stretch>
            <a:fillRect/>
          </a:stretch>
        </p:blipFill>
        <p:spPr bwMode="auto">
          <a:xfrm>
            <a:off x="4249738" y="4495800"/>
            <a:ext cx="931862" cy="749300"/>
          </a:xfrm>
          <a:prstGeom prst="rect">
            <a:avLst/>
          </a:prstGeom>
          <a:noFill/>
          <a:ln w="12700">
            <a:noFill/>
            <a:miter lim="800000"/>
            <a:headEnd/>
            <a:tailEnd/>
          </a:ln>
        </p:spPr>
      </p:pic>
      <p:sp>
        <p:nvSpPr>
          <p:cNvPr id="39947" name="Text Box 28"/>
          <p:cNvSpPr txBox="1">
            <a:spLocks noChangeArrowheads="1"/>
          </p:cNvSpPr>
          <p:nvPr/>
        </p:nvSpPr>
        <p:spPr bwMode="auto">
          <a:xfrm>
            <a:off x="4546600" y="4800600"/>
            <a:ext cx="254000" cy="288925"/>
          </a:xfrm>
          <a:prstGeom prst="rect">
            <a:avLst/>
          </a:prstGeom>
          <a:solidFill>
            <a:schemeClr val="bg1"/>
          </a:solidFill>
          <a:ln w="9525">
            <a:noFill/>
            <a:miter lim="800000"/>
            <a:headEnd/>
            <a:tailEnd/>
          </a:ln>
        </p:spPr>
        <p:txBody>
          <a:bodyPr wrap="none" lIns="54000" tIns="21600" rIns="54000" bIns="21600">
            <a:spAutoFit/>
          </a:bodyPr>
          <a:lstStyle/>
          <a:p>
            <a:r>
              <a:rPr lang="es-ES_tradnl" b="1"/>
              <a:t>D</a:t>
            </a:r>
            <a:endParaRPr lang="es-ES" b="1"/>
          </a:p>
        </p:txBody>
      </p:sp>
      <p:sp>
        <p:nvSpPr>
          <p:cNvPr id="39948" name="Text Box 29"/>
          <p:cNvSpPr txBox="1">
            <a:spLocks noChangeArrowheads="1"/>
          </p:cNvSpPr>
          <p:nvPr/>
        </p:nvSpPr>
        <p:spPr bwMode="auto">
          <a:xfrm>
            <a:off x="539750" y="457200"/>
            <a:ext cx="8210550" cy="641350"/>
          </a:xfrm>
          <a:prstGeom prst="rect">
            <a:avLst/>
          </a:prstGeom>
          <a:noFill/>
          <a:ln w="9525">
            <a:noFill/>
            <a:miter lim="800000"/>
            <a:headEnd/>
            <a:tailEnd/>
          </a:ln>
        </p:spPr>
        <p:txBody>
          <a:bodyPr wrap="none">
            <a:spAutoFit/>
          </a:bodyPr>
          <a:lstStyle/>
          <a:p>
            <a:r>
              <a:rPr lang="es-ES_tradnl" sz="3600">
                <a:latin typeface="Times New Roman" pitchFamily="18" charset="0"/>
              </a:rPr>
              <a:t>Conexión directa de routers POS sin ADMs</a:t>
            </a:r>
            <a:endParaRPr lang="es-ES" sz="3600">
              <a:latin typeface="Times New Roman" pitchFamily="18" charset="0"/>
            </a:endParaRPr>
          </a:p>
        </p:txBody>
      </p:sp>
      <p:sp>
        <p:nvSpPr>
          <p:cNvPr id="39949" name="Line 79"/>
          <p:cNvSpPr>
            <a:spLocks noChangeShapeType="1"/>
          </p:cNvSpPr>
          <p:nvPr/>
        </p:nvSpPr>
        <p:spPr bwMode="auto">
          <a:xfrm rot="1200000">
            <a:off x="3317875" y="2952750"/>
            <a:ext cx="0" cy="228600"/>
          </a:xfrm>
          <a:prstGeom prst="line">
            <a:avLst/>
          </a:prstGeom>
          <a:noFill/>
          <a:ln w="38100">
            <a:solidFill>
              <a:srgbClr val="FF0000"/>
            </a:solidFill>
            <a:round/>
            <a:headEnd/>
            <a:tailEnd type="triangle" w="med" len="med"/>
          </a:ln>
        </p:spPr>
        <p:txBody>
          <a:bodyPr/>
          <a:lstStyle/>
          <a:p>
            <a:endParaRPr lang="es-ES"/>
          </a:p>
        </p:txBody>
      </p:sp>
      <p:sp>
        <p:nvSpPr>
          <p:cNvPr id="39950" name="Line 80"/>
          <p:cNvSpPr>
            <a:spLocks noChangeShapeType="1"/>
          </p:cNvSpPr>
          <p:nvPr/>
        </p:nvSpPr>
        <p:spPr bwMode="auto">
          <a:xfrm rot="-6600000">
            <a:off x="4191000" y="2079625"/>
            <a:ext cx="0" cy="228600"/>
          </a:xfrm>
          <a:prstGeom prst="line">
            <a:avLst/>
          </a:prstGeom>
          <a:noFill/>
          <a:ln w="38100">
            <a:solidFill>
              <a:srgbClr val="FF0000"/>
            </a:solidFill>
            <a:round/>
            <a:headEnd/>
            <a:tailEnd type="triangle" w="med" len="med"/>
          </a:ln>
        </p:spPr>
        <p:txBody>
          <a:bodyPr/>
          <a:lstStyle/>
          <a:p>
            <a:endParaRPr lang="es-ES"/>
          </a:p>
        </p:txBody>
      </p:sp>
      <p:sp>
        <p:nvSpPr>
          <p:cNvPr id="39951" name="Line 81"/>
          <p:cNvSpPr>
            <a:spLocks noChangeShapeType="1"/>
          </p:cNvSpPr>
          <p:nvPr/>
        </p:nvSpPr>
        <p:spPr bwMode="auto">
          <a:xfrm rot="6600000">
            <a:off x="5273675" y="1974850"/>
            <a:ext cx="0" cy="228600"/>
          </a:xfrm>
          <a:prstGeom prst="line">
            <a:avLst/>
          </a:prstGeom>
          <a:noFill/>
          <a:ln w="38100">
            <a:solidFill>
              <a:srgbClr val="FF0000"/>
            </a:solidFill>
            <a:round/>
            <a:headEnd/>
            <a:tailEnd type="triangle" w="med" len="med"/>
          </a:ln>
        </p:spPr>
        <p:txBody>
          <a:bodyPr/>
          <a:lstStyle/>
          <a:p>
            <a:endParaRPr lang="es-ES"/>
          </a:p>
        </p:txBody>
      </p:sp>
      <p:sp>
        <p:nvSpPr>
          <p:cNvPr id="39952" name="Line 82"/>
          <p:cNvSpPr>
            <a:spLocks noChangeShapeType="1"/>
          </p:cNvSpPr>
          <p:nvPr/>
        </p:nvSpPr>
        <p:spPr bwMode="auto">
          <a:xfrm rot="-1200000">
            <a:off x="5997575" y="2936875"/>
            <a:ext cx="0" cy="228600"/>
          </a:xfrm>
          <a:prstGeom prst="line">
            <a:avLst/>
          </a:prstGeom>
          <a:noFill/>
          <a:ln w="38100">
            <a:solidFill>
              <a:srgbClr val="FF0000"/>
            </a:solidFill>
            <a:round/>
            <a:headEnd/>
            <a:tailEnd type="triangle" w="med" len="med"/>
          </a:ln>
        </p:spPr>
        <p:txBody>
          <a:bodyPr/>
          <a:lstStyle/>
          <a:p>
            <a:endParaRPr lang="es-ES"/>
          </a:p>
        </p:txBody>
      </p:sp>
      <p:sp>
        <p:nvSpPr>
          <p:cNvPr id="39953" name="Line 83"/>
          <p:cNvSpPr>
            <a:spLocks noChangeShapeType="1"/>
          </p:cNvSpPr>
          <p:nvPr/>
        </p:nvSpPr>
        <p:spPr bwMode="auto">
          <a:xfrm rot="4200000">
            <a:off x="5175250" y="4549775"/>
            <a:ext cx="0" cy="228600"/>
          </a:xfrm>
          <a:prstGeom prst="line">
            <a:avLst/>
          </a:prstGeom>
          <a:noFill/>
          <a:ln w="38100">
            <a:solidFill>
              <a:srgbClr val="FF0000"/>
            </a:solidFill>
            <a:round/>
            <a:headEnd/>
            <a:tailEnd type="triangle" w="med" len="med"/>
          </a:ln>
        </p:spPr>
        <p:txBody>
          <a:bodyPr/>
          <a:lstStyle/>
          <a:p>
            <a:endParaRPr lang="es-ES"/>
          </a:p>
        </p:txBody>
      </p:sp>
      <p:sp>
        <p:nvSpPr>
          <p:cNvPr id="39954" name="Line 84"/>
          <p:cNvSpPr>
            <a:spLocks noChangeShapeType="1"/>
          </p:cNvSpPr>
          <p:nvPr/>
        </p:nvSpPr>
        <p:spPr bwMode="auto">
          <a:xfrm rot="-9600000">
            <a:off x="6061075" y="3816350"/>
            <a:ext cx="0" cy="228600"/>
          </a:xfrm>
          <a:prstGeom prst="line">
            <a:avLst/>
          </a:prstGeom>
          <a:noFill/>
          <a:ln w="38100">
            <a:solidFill>
              <a:srgbClr val="FF0000"/>
            </a:solidFill>
            <a:round/>
            <a:headEnd/>
            <a:tailEnd type="triangle" w="med" len="med"/>
          </a:ln>
        </p:spPr>
        <p:txBody>
          <a:bodyPr/>
          <a:lstStyle/>
          <a:p>
            <a:endParaRPr lang="es-ES"/>
          </a:p>
        </p:txBody>
      </p:sp>
      <p:sp>
        <p:nvSpPr>
          <p:cNvPr id="39955" name="Line 85"/>
          <p:cNvSpPr>
            <a:spLocks noChangeShapeType="1"/>
          </p:cNvSpPr>
          <p:nvPr/>
        </p:nvSpPr>
        <p:spPr bwMode="auto">
          <a:xfrm rot="9600000">
            <a:off x="3498850" y="3816350"/>
            <a:ext cx="0" cy="228600"/>
          </a:xfrm>
          <a:prstGeom prst="line">
            <a:avLst/>
          </a:prstGeom>
          <a:noFill/>
          <a:ln w="38100">
            <a:solidFill>
              <a:srgbClr val="FF0000"/>
            </a:solidFill>
            <a:round/>
            <a:headEnd/>
            <a:tailEnd type="triangle" w="med" len="med"/>
          </a:ln>
        </p:spPr>
        <p:txBody>
          <a:bodyPr/>
          <a:lstStyle/>
          <a:p>
            <a:endParaRPr lang="es-ES"/>
          </a:p>
        </p:txBody>
      </p:sp>
      <p:sp>
        <p:nvSpPr>
          <p:cNvPr id="39956" name="Line 86"/>
          <p:cNvSpPr>
            <a:spLocks noChangeShapeType="1"/>
          </p:cNvSpPr>
          <p:nvPr/>
        </p:nvSpPr>
        <p:spPr bwMode="auto">
          <a:xfrm rot="-4200000">
            <a:off x="4143375" y="4625975"/>
            <a:ext cx="0" cy="228600"/>
          </a:xfrm>
          <a:prstGeom prst="line">
            <a:avLst/>
          </a:prstGeom>
          <a:noFill/>
          <a:ln w="38100">
            <a:solidFill>
              <a:srgbClr val="FF0000"/>
            </a:solidFill>
            <a:round/>
            <a:headEnd/>
            <a:tailEnd type="triangle" w="med" len="med"/>
          </a:ln>
        </p:spPr>
        <p:txBody>
          <a:bodyPr/>
          <a:lstStyle/>
          <a:p>
            <a:endParaRPr lang="es-ES"/>
          </a:p>
        </p:txBody>
      </p:sp>
      <p:sp>
        <p:nvSpPr>
          <p:cNvPr id="39957" name="Text Box 87"/>
          <p:cNvSpPr txBox="1">
            <a:spLocks noChangeArrowheads="1"/>
          </p:cNvSpPr>
          <p:nvPr/>
        </p:nvSpPr>
        <p:spPr bwMode="auto">
          <a:xfrm>
            <a:off x="360363" y="1557338"/>
            <a:ext cx="3132137" cy="1155700"/>
          </a:xfrm>
          <a:prstGeom prst="rect">
            <a:avLst/>
          </a:prstGeom>
          <a:noFill/>
          <a:ln w="9525">
            <a:noFill/>
            <a:miter lim="800000"/>
            <a:headEnd/>
            <a:tailEnd/>
          </a:ln>
        </p:spPr>
        <p:txBody>
          <a:bodyPr>
            <a:spAutoFit/>
          </a:bodyPr>
          <a:lstStyle/>
          <a:p>
            <a:pPr algn="ctr"/>
            <a:r>
              <a:rPr lang="es-ES" sz="1400" b="1"/>
              <a:t>Cada router dispone de un enlace full duplex con sus vecinos.</a:t>
            </a:r>
          </a:p>
          <a:p>
            <a:pPr algn="ctr"/>
            <a:r>
              <a:rPr lang="es-ES" sz="1400" b="1"/>
              <a:t>Tenemos el doble anillo de antes, pero ahora aprovechamos toda la fibra</a:t>
            </a:r>
          </a:p>
        </p:txBody>
      </p:sp>
      <p:sp>
        <p:nvSpPr>
          <p:cNvPr id="39958" name="Text Box 88"/>
          <p:cNvSpPr txBox="1">
            <a:spLocks noChangeArrowheads="1"/>
          </p:cNvSpPr>
          <p:nvPr/>
        </p:nvSpPr>
        <p:spPr bwMode="auto">
          <a:xfrm>
            <a:off x="2895600" y="3141663"/>
            <a:ext cx="668338"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9959" name="Text Box 89"/>
          <p:cNvSpPr txBox="1">
            <a:spLocks noChangeArrowheads="1"/>
          </p:cNvSpPr>
          <p:nvPr/>
        </p:nvSpPr>
        <p:spPr bwMode="auto">
          <a:xfrm>
            <a:off x="4338638" y="4546600"/>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9960" name="Text Box 90"/>
          <p:cNvSpPr txBox="1">
            <a:spLocks noChangeArrowheads="1"/>
          </p:cNvSpPr>
          <p:nvPr/>
        </p:nvSpPr>
        <p:spPr bwMode="auto">
          <a:xfrm>
            <a:off x="5775325" y="3141663"/>
            <a:ext cx="668338"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9961" name="Text Box 91"/>
          <p:cNvSpPr txBox="1">
            <a:spLocks noChangeArrowheads="1"/>
          </p:cNvSpPr>
          <p:nvPr/>
        </p:nvSpPr>
        <p:spPr bwMode="auto">
          <a:xfrm>
            <a:off x="4351338" y="1841500"/>
            <a:ext cx="668337" cy="304800"/>
          </a:xfrm>
          <a:prstGeom prst="rect">
            <a:avLst/>
          </a:prstGeom>
          <a:noFill/>
          <a:ln w="9525">
            <a:noFill/>
            <a:miter lim="800000"/>
            <a:headEnd/>
            <a:tailEnd/>
          </a:ln>
        </p:spPr>
        <p:txBody>
          <a:bodyPr wrap="none">
            <a:spAutoFit/>
          </a:bodyPr>
          <a:lstStyle/>
          <a:p>
            <a:r>
              <a:rPr lang="es-ES_tradnl" sz="1400" b="1"/>
              <a:t>OSPF</a:t>
            </a:r>
            <a:endParaRPr lang="es-ES" sz="1400" b="1"/>
          </a:p>
        </p:txBody>
      </p:sp>
      <p:sp>
        <p:nvSpPr>
          <p:cNvPr id="39962" name="Text Box 92"/>
          <p:cNvSpPr txBox="1">
            <a:spLocks noChangeArrowheads="1"/>
          </p:cNvSpPr>
          <p:nvPr/>
        </p:nvSpPr>
        <p:spPr bwMode="auto">
          <a:xfrm>
            <a:off x="6019800" y="1676400"/>
            <a:ext cx="2895600" cy="1368425"/>
          </a:xfrm>
          <a:prstGeom prst="rect">
            <a:avLst/>
          </a:prstGeom>
          <a:noFill/>
          <a:ln w="9525">
            <a:noFill/>
            <a:miter lim="800000"/>
            <a:headEnd/>
            <a:tailEnd/>
          </a:ln>
        </p:spPr>
        <p:txBody>
          <a:bodyPr>
            <a:spAutoFit/>
          </a:bodyPr>
          <a:lstStyle/>
          <a:p>
            <a:pPr algn="ctr"/>
            <a:r>
              <a:rPr lang="es-ES" sz="1400" b="1"/>
              <a:t>Se suprime el equipamiento SDH, pero se mantiene la misma estructura de trama para aprovechar las interfaces, los equipos de diagnóstico, monitorización, etc.</a:t>
            </a:r>
          </a:p>
        </p:txBody>
      </p:sp>
      <p:sp>
        <p:nvSpPr>
          <p:cNvPr id="39963" name="Text Box 93"/>
          <p:cNvSpPr txBox="1">
            <a:spLocks noChangeArrowheads="1"/>
          </p:cNvSpPr>
          <p:nvPr/>
        </p:nvSpPr>
        <p:spPr bwMode="auto">
          <a:xfrm>
            <a:off x="250825" y="5143500"/>
            <a:ext cx="3657600" cy="730250"/>
          </a:xfrm>
          <a:prstGeom prst="rect">
            <a:avLst/>
          </a:prstGeom>
          <a:noFill/>
          <a:ln w="9525">
            <a:noFill/>
            <a:miter lim="800000"/>
            <a:headEnd/>
            <a:tailEnd/>
          </a:ln>
        </p:spPr>
        <p:txBody>
          <a:bodyPr>
            <a:spAutoFit/>
          </a:bodyPr>
          <a:lstStyle/>
          <a:p>
            <a:pPr algn="ctr"/>
            <a:r>
              <a:rPr lang="es-ES" sz="1400" b="1"/>
              <a:t>La capacidad disponible se reparte dinámicamente en toda la red (el tráfico podría repartirse por los dos caminos)</a:t>
            </a:r>
          </a:p>
        </p:txBody>
      </p:sp>
      <p:sp>
        <p:nvSpPr>
          <p:cNvPr id="39964" name="Text Box 94"/>
          <p:cNvSpPr txBox="1">
            <a:spLocks noChangeArrowheads="1"/>
          </p:cNvSpPr>
          <p:nvPr/>
        </p:nvSpPr>
        <p:spPr bwMode="auto">
          <a:xfrm>
            <a:off x="5435600" y="5146675"/>
            <a:ext cx="3455988" cy="730250"/>
          </a:xfrm>
          <a:prstGeom prst="rect">
            <a:avLst/>
          </a:prstGeom>
          <a:noFill/>
          <a:ln w="9525">
            <a:noFill/>
            <a:miter lim="800000"/>
            <a:headEnd/>
            <a:tailEnd/>
          </a:ln>
        </p:spPr>
        <p:txBody>
          <a:bodyPr>
            <a:spAutoFit/>
          </a:bodyPr>
          <a:lstStyle/>
          <a:p>
            <a:pPr algn="ctr"/>
            <a:r>
              <a:rPr lang="es-ES" sz="1400" b="1"/>
              <a:t>Hay redundancia. Si falla algún enlace el protocolo de routing reencamina el tráfico por el otro lado</a:t>
            </a:r>
          </a:p>
        </p:txBody>
      </p:sp>
      <p:sp>
        <p:nvSpPr>
          <p:cNvPr id="39965" name="Text Box 95"/>
          <p:cNvSpPr txBox="1">
            <a:spLocks noChangeArrowheads="1"/>
          </p:cNvSpPr>
          <p:nvPr/>
        </p:nvSpPr>
        <p:spPr bwMode="auto">
          <a:xfrm>
            <a:off x="400050" y="3851275"/>
            <a:ext cx="2803525" cy="730250"/>
          </a:xfrm>
          <a:prstGeom prst="rect">
            <a:avLst/>
          </a:prstGeom>
          <a:noFill/>
          <a:ln w="9525">
            <a:noFill/>
            <a:miter lim="800000"/>
            <a:headEnd/>
            <a:tailEnd/>
          </a:ln>
        </p:spPr>
        <p:txBody>
          <a:bodyPr>
            <a:spAutoFit/>
          </a:bodyPr>
          <a:lstStyle/>
          <a:p>
            <a:pPr algn="ctr"/>
            <a:r>
              <a:rPr lang="es-ES" sz="1400" b="1"/>
              <a:t>El tráfico siempre discurre por el camino más corto, gracias al protocolo de routing</a:t>
            </a:r>
          </a:p>
        </p:txBody>
      </p:sp>
      <p:sp>
        <p:nvSpPr>
          <p:cNvPr id="39966" name="Oval 97"/>
          <p:cNvSpPr>
            <a:spLocks noChangeArrowheads="1"/>
          </p:cNvSpPr>
          <p:nvPr/>
        </p:nvSpPr>
        <p:spPr bwMode="auto">
          <a:xfrm rot="-1800000">
            <a:off x="5580063" y="4275138"/>
            <a:ext cx="215900" cy="360362"/>
          </a:xfrm>
          <a:prstGeom prst="ellipse">
            <a:avLst/>
          </a:prstGeom>
          <a:noFill/>
          <a:ln w="9525">
            <a:solidFill>
              <a:schemeClr val="tx1"/>
            </a:solidFill>
            <a:round/>
            <a:headEnd/>
            <a:tailEnd/>
          </a:ln>
        </p:spPr>
        <p:txBody>
          <a:bodyPr wrap="none" anchor="ctr"/>
          <a:lstStyle/>
          <a:p>
            <a:pPr algn="ctr"/>
            <a:endParaRPr lang="es-ES"/>
          </a:p>
        </p:txBody>
      </p:sp>
      <p:sp>
        <p:nvSpPr>
          <p:cNvPr id="39967" name="Text Box 98"/>
          <p:cNvSpPr txBox="1">
            <a:spLocks noChangeArrowheads="1"/>
          </p:cNvSpPr>
          <p:nvPr/>
        </p:nvSpPr>
        <p:spPr bwMode="auto">
          <a:xfrm>
            <a:off x="6184900" y="4419600"/>
            <a:ext cx="1050925" cy="304800"/>
          </a:xfrm>
          <a:prstGeom prst="rect">
            <a:avLst/>
          </a:prstGeom>
          <a:noFill/>
          <a:ln w="9525">
            <a:noFill/>
            <a:miter lim="800000"/>
            <a:headEnd/>
            <a:tailEnd/>
          </a:ln>
        </p:spPr>
        <p:txBody>
          <a:bodyPr wrap="none">
            <a:spAutoFit/>
          </a:bodyPr>
          <a:lstStyle/>
          <a:p>
            <a:r>
              <a:rPr lang="es-ES_tradnl" sz="1400" b="1"/>
              <a:t>Dos fibras</a:t>
            </a:r>
            <a:endParaRPr lang="es-ES" sz="1400" b="1"/>
          </a:p>
        </p:txBody>
      </p:sp>
      <p:sp>
        <p:nvSpPr>
          <p:cNvPr id="39968" name="Line 99"/>
          <p:cNvSpPr>
            <a:spLocks noChangeShapeType="1"/>
          </p:cNvSpPr>
          <p:nvPr/>
        </p:nvSpPr>
        <p:spPr bwMode="auto">
          <a:xfrm flipH="1">
            <a:off x="5868988" y="4562475"/>
            <a:ext cx="358775" cy="0"/>
          </a:xfrm>
          <a:prstGeom prst="line">
            <a:avLst/>
          </a:prstGeom>
          <a:noFill/>
          <a:ln w="9525">
            <a:solidFill>
              <a:schemeClr val="tx1"/>
            </a:solidFill>
            <a:round/>
            <a:headEnd/>
            <a:tailEnd type="triangle" w="med" len="med"/>
          </a:ln>
        </p:spPr>
        <p:txBody>
          <a:bodyPr/>
          <a:lstStyle/>
          <a:p>
            <a:endParaRPr lang="es-ES"/>
          </a:p>
        </p:txBody>
      </p:sp>
      <p:sp>
        <p:nvSpPr>
          <p:cNvPr id="39969" name="Text Box 101"/>
          <p:cNvSpPr txBox="1">
            <a:spLocks noChangeArrowheads="1"/>
          </p:cNvSpPr>
          <p:nvPr/>
        </p:nvSpPr>
        <p:spPr bwMode="auto">
          <a:xfrm>
            <a:off x="6732588" y="3802063"/>
            <a:ext cx="1524000" cy="274637"/>
          </a:xfrm>
          <a:prstGeom prst="rect">
            <a:avLst/>
          </a:prstGeom>
          <a:noFill/>
          <a:ln w="9525">
            <a:noFill/>
            <a:miter lim="800000"/>
            <a:headEnd/>
            <a:tailEnd/>
          </a:ln>
        </p:spPr>
        <p:txBody>
          <a:bodyPr>
            <a:spAutoFit/>
          </a:bodyPr>
          <a:lstStyle/>
          <a:p>
            <a:pPr algn="ctr"/>
            <a:r>
              <a:rPr lang="es-ES" sz="1200" b="1"/>
              <a:t>Interfaz POS</a:t>
            </a:r>
          </a:p>
        </p:txBody>
      </p:sp>
      <p:sp>
        <p:nvSpPr>
          <p:cNvPr id="39970" name="Line 102"/>
          <p:cNvSpPr>
            <a:spLocks noChangeShapeType="1"/>
          </p:cNvSpPr>
          <p:nvPr/>
        </p:nvSpPr>
        <p:spPr bwMode="auto">
          <a:xfrm flipH="1" flipV="1">
            <a:off x="6248400" y="3822700"/>
            <a:ext cx="700088" cy="111125"/>
          </a:xfrm>
          <a:prstGeom prst="line">
            <a:avLst/>
          </a:prstGeom>
          <a:noFill/>
          <a:ln w="9525">
            <a:solidFill>
              <a:schemeClr val="tx1"/>
            </a:solidFill>
            <a:round/>
            <a:headEnd/>
            <a:tailEnd type="triangle" w="med" len="med"/>
          </a:ln>
        </p:spPr>
        <p:txBody>
          <a:bodyPr/>
          <a:lstStyle/>
          <a:p>
            <a:endParaRPr lang="es-ES"/>
          </a:p>
        </p:txBody>
      </p:sp>
      <p:sp>
        <p:nvSpPr>
          <p:cNvPr id="39971" name="Oval 103"/>
          <p:cNvSpPr>
            <a:spLocks noChangeArrowheads="1"/>
          </p:cNvSpPr>
          <p:nvPr/>
        </p:nvSpPr>
        <p:spPr bwMode="auto">
          <a:xfrm>
            <a:off x="5867400" y="3716338"/>
            <a:ext cx="360363" cy="144462"/>
          </a:xfrm>
          <a:prstGeom prst="ellipse">
            <a:avLst/>
          </a:prstGeom>
          <a:noFill/>
          <a:ln w="9525">
            <a:solidFill>
              <a:schemeClr val="tx1"/>
            </a:solidFill>
            <a:round/>
            <a:headEnd/>
            <a:tailEnd/>
          </a:ln>
        </p:spPr>
        <p:txBody>
          <a:bodyPr wrap="none" anchor="ctr"/>
          <a:lstStyle/>
          <a:p>
            <a:endParaRPr lang="es-ES"/>
          </a:p>
        </p:txBody>
      </p:sp>
      <p:sp>
        <p:nvSpPr>
          <p:cNvPr id="41" name="4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38</a:t>
            </a:fld>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85800" y="404813"/>
            <a:ext cx="7772400" cy="1143000"/>
          </a:xfrm>
        </p:spPr>
        <p:txBody>
          <a:bodyPr/>
          <a:lstStyle/>
          <a:p>
            <a:pPr eaLnBrk="1" hangingPunct="1"/>
            <a:r>
              <a:rPr lang="es-ES_tradnl" smtClean="0"/>
              <a:t>POS sin SONET/SDH</a:t>
            </a:r>
            <a:endParaRPr lang="es-ES" smtClean="0"/>
          </a:p>
        </p:txBody>
      </p:sp>
      <p:sp>
        <p:nvSpPr>
          <p:cNvPr id="40964" name="Rectangle 3"/>
          <p:cNvSpPr>
            <a:spLocks noGrp="1" noChangeArrowheads="1"/>
          </p:cNvSpPr>
          <p:nvPr>
            <p:ph type="body" idx="1"/>
          </p:nvPr>
        </p:nvSpPr>
        <p:spPr>
          <a:xfrm>
            <a:off x="685800" y="1676400"/>
            <a:ext cx="7924800" cy="4632325"/>
          </a:xfrm>
        </p:spPr>
        <p:txBody>
          <a:bodyPr/>
          <a:lstStyle/>
          <a:p>
            <a:pPr eaLnBrk="1" hangingPunct="1">
              <a:lnSpc>
                <a:spcPct val="80000"/>
              </a:lnSpc>
            </a:pPr>
            <a:r>
              <a:rPr lang="es-ES_tradnl" sz="2400" smtClean="0"/>
              <a:t>La fiabilidad en este caso la da el protocolo de routing (OSPF por ejemplo). No hay recursos en standby, todo se aprovecha.</a:t>
            </a:r>
          </a:p>
          <a:p>
            <a:pPr eaLnBrk="1" hangingPunct="1">
              <a:lnSpc>
                <a:spcPct val="80000"/>
              </a:lnSpc>
            </a:pPr>
            <a:r>
              <a:rPr lang="es-ES_tradnl" sz="2400" smtClean="0"/>
              <a:t>El protocolo de routing elige siempre el camino más corto del anillo, y son posibles otras topologías</a:t>
            </a:r>
          </a:p>
          <a:p>
            <a:pPr eaLnBrk="1" hangingPunct="1">
              <a:lnSpc>
                <a:spcPct val="80000"/>
              </a:lnSpc>
            </a:pPr>
            <a:r>
              <a:rPr lang="es-ES_tradnl" sz="2400" smtClean="0"/>
              <a:t>Se tiene mayor rendimiento y menor costo (se suprime el equipamiento SONET/SDH)</a:t>
            </a:r>
          </a:p>
          <a:p>
            <a:pPr eaLnBrk="1" hangingPunct="1">
              <a:lnSpc>
                <a:spcPct val="80000"/>
              </a:lnSpc>
            </a:pPr>
            <a:r>
              <a:rPr lang="es-ES_tradnl" sz="2400" smtClean="0"/>
              <a:t>Aunque no haya equipos SONET/SDH se sigue utilizando la misma estructura de trama, ya que esto permite aprovechar las mismas interfaces POS y usar equipamiento SONET/SDH de diagnóstico a bajo nivel (repetidores, analizadores, etc.)</a:t>
            </a:r>
          </a:p>
          <a:p>
            <a:pPr eaLnBrk="1" hangingPunct="1">
              <a:lnSpc>
                <a:spcPct val="80000"/>
              </a:lnSpc>
            </a:pPr>
            <a:r>
              <a:rPr lang="es-ES_tradnl" sz="2400" smtClean="0"/>
              <a:t>Ahora ya no podemos configurar circuitos por servicio (datos, voz, vídeo). El router ‘posee’ la fibra en su totalidad</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39</a:t>
            </a:fld>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Line 6"/>
          <p:cNvSpPr>
            <a:spLocks noChangeShapeType="1"/>
          </p:cNvSpPr>
          <p:nvPr/>
        </p:nvSpPr>
        <p:spPr bwMode="auto">
          <a:xfrm>
            <a:off x="5791200" y="3511550"/>
            <a:ext cx="1066800" cy="0"/>
          </a:xfrm>
          <a:prstGeom prst="line">
            <a:avLst/>
          </a:prstGeom>
          <a:noFill/>
          <a:ln w="25400">
            <a:solidFill>
              <a:srgbClr val="FF0000"/>
            </a:solidFill>
            <a:round/>
            <a:headEnd/>
            <a:tailEnd/>
          </a:ln>
        </p:spPr>
        <p:txBody>
          <a:bodyPr/>
          <a:lstStyle/>
          <a:p>
            <a:endParaRPr lang="es-ES"/>
          </a:p>
        </p:txBody>
      </p:sp>
      <p:sp>
        <p:nvSpPr>
          <p:cNvPr id="6148" name="Line 8"/>
          <p:cNvSpPr>
            <a:spLocks noChangeShapeType="1"/>
          </p:cNvSpPr>
          <p:nvPr/>
        </p:nvSpPr>
        <p:spPr bwMode="auto">
          <a:xfrm>
            <a:off x="2133600" y="3511550"/>
            <a:ext cx="1066800" cy="0"/>
          </a:xfrm>
          <a:prstGeom prst="line">
            <a:avLst/>
          </a:prstGeom>
          <a:noFill/>
          <a:ln w="25400">
            <a:solidFill>
              <a:srgbClr val="FF0000"/>
            </a:solidFill>
            <a:round/>
            <a:headEnd/>
            <a:tailEnd/>
          </a:ln>
        </p:spPr>
        <p:txBody>
          <a:bodyPr/>
          <a:lstStyle/>
          <a:p>
            <a:endParaRPr lang="es-ES"/>
          </a:p>
        </p:txBody>
      </p:sp>
      <p:sp>
        <p:nvSpPr>
          <p:cNvPr id="6149" name="Oval 57"/>
          <p:cNvSpPr>
            <a:spLocks noChangeArrowheads="1"/>
          </p:cNvSpPr>
          <p:nvPr/>
        </p:nvSpPr>
        <p:spPr bwMode="auto">
          <a:xfrm>
            <a:off x="6786563" y="3284538"/>
            <a:ext cx="449262" cy="44926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6150" name="Oval 56"/>
          <p:cNvSpPr>
            <a:spLocks noChangeArrowheads="1"/>
          </p:cNvSpPr>
          <p:nvPr/>
        </p:nvSpPr>
        <p:spPr bwMode="auto">
          <a:xfrm>
            <a:off x="1763713" y="3284538"/>
            <a:ext cx="449262" cy="449262"/>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6151" name="Text Box 2"/>
          <p:cNvSpPr txBox="1">
            <a:spLocks noChangeArrowheads="1"/>
          </p:cNvSpPr>
          <p:nvPr/>
        </p:nvSpPr>
        <p:spPr bwMode="auto">
          <a:xfrm>
            <a:off x="485775" y="333375"/>
            <a:ext cx="8118475" cy="1190625"/>
          </a:xfrm>
          <a:prstGeom prst="rect">
            <a:avLst/>
          </a:prstGeom>
          <a:noFill/>
          <a:ln w="12700">
            <a:noFill/>
            <a:miter lim="800000"/>
            <a:headEnd/>
            <a:tailEnd/>
          </a:ln>
        </p:spPr>
        <p:txBody>
          <a:bodyPr>
            <a:spAutoFit/>
          </a:bodyPr>
          <a:lstStyle/>
          <a:p>
            <a:pPr algn="ctr" eaLnBrk="0" hangingPunct="0"/>
            <a:r>
              <a:rPr lang="es-ES_tradnl" sz="3600">
                <a:latin typeface="Times New Roman" pitchFamily="18" charset="0"/>
              </a:rPr>
              <a:t>Comunicación entre teléfonos analógicos en una red moderna</a:t>
            </a:r>
            <a:endParaRPr lang="es-ES" sz="3600">
              <a:latin typeface="Times New Roman" pitchFamily="18" charset="0"/>
            </a:endParaRPr>
          </a:p>
        </p:txBody>
      </p:sp>
      <p:sp>
        <p:nvSpPr>
          <p:cNvPr id="6152" name="Line 3"/>
          <p:cNvSpPr>
            <a:spLocks noChangeShapeType="1"/>
          </p:cNvSpPr>
          <p:nvPr/>
        </p:nvSpPr>
        <p:spPr bwMode="auto">
          <a:xfrm>
            <a:off x="914400" y="3511550"/>
            <a:ext cx="1066800" cy="0"/>
          </a:xfrm>
          <a:prstGeom prst="line">
            <a:avLst/>
          </a:prstGeom>
          <a:noFill/>
          <a:ln w="12700">
            <a:solidFill>
              <a:schemeClr val="accent2"/>
            </a:solidFill>
            <a:round/>
            <a:headEnd/>
            <a:tailEnd/>
          </a:ln>
        </p:spPr>
        <p:txBody>
          <a:bodyPr/>
          <a:lstStyle/>
          <a:p>
            <a:endParaRPr lang="es-ES"/>
          </a:p>
        </p:txBody>
      </p:sp>
      <p:sp>
        <p:nvSpPr>
          <p:cNvPr id="6153" name="Line 4"/>
          <p:cNvSpPr>
            <a:spLocks noChangeShapeType="1"/>
          </p:cNvSpPr>
          <p:nvPr/>
        </p:nvSpPr>
        <p:spPr bwMode="auto">
          <a:xfrm>
            <a:off x="3352800" y="3511550"/>
            <a:ext cx="1066800" cy="0"/>
          </a:xfrm>
          <a:prstGeom prst="line">
            <a:avLst/>
          </a:prstGeom>
          <a:noFill/>
          <a:ln w="50800">
            <a:solidFill>
              <a:srgbClr val="FF0000"/>
            </a:solidFill>
            <a:round/>
            <a:headEnd/>
            <a:tailEnd/>
          </a:ln>
        </p:spPr>
        <p:txBody>
          <a:bodyPr/>
          <a:lstStyle/>
          <a:p>
            <a:endParaRPr lang="es-ES"/>
          </a:p>
        </p:txBody>
      </p:sp>
      <p:sp>
        <p:nvSpPr>
          <p:cNvPr id="6154" name="Line 5"/>
          <p:cNvSpPr>
            <a:spLocks noChangeShapeType="1"/>
          </p:cNvSpPr>
          <p:nvPr/>
        </p:nvSpPr>
        <p:spPr bwMode="auto">
          <a:xfrm>
            <a:off x="4572000" y="3511550"/>
            <a:ext cx="1066800" cy="0"/>
          </a:xfrm>
          <a:prstGeom prst="line">
            <a:avLst/>
          </a:prstGeom>
          <a:noFill/>
          <a:ln w="50800">
            <a:solidFill>
              <a:srgbClr val="FF0000"/>
            </a:solidFill>
            <a:round/>
            <a:headEnd/>
            <a:tailEnd/>
          </a:ln>
        </p:spPr>
        <p:txBody>
          <a:bodyPr/>
          <a:lstStyle/>
          <a:p>
            <a:endParaRPr lang="es-ES"/>
          </a:p>
        </p:txBody>
      </p:sp>
      <p:sp>
        <p:nvSpPr>
          <p:cNvPr id="6155" name="Line 7"/>
          <p:cNvSpPr>
            <a:spLocks noChangeShapeType="1"/>
          </p:cNvSpPr>
          <p:nvPr/>
        </p:nvSpPr>
        <p:spPr bwMode="auto">
          <a:xfrm>
            <a:off x="7010400" y="3511550"/>
            <a:ext cx="1066800" cy="0"/>
          </a:xfrm>
          <a:prstGeom prst="line">
            <a:avLst/>
          </a:prstGeom>
          <a:noFill/>
          <a:ln w="12700">
            <a:solidFill>
              <a:schemeClr val="accent2"/>
            </a:solidFill>
            <a:round/>
            <a:headEnd/>
            <a:tailEnd/>
          </a:ln>
        </p:spPr>
        <p:txBody>
          <a:bodyPr/>
          <a:lstStyle/>
          <a:p>
            <a:endParaRPr lang="es-ES"/>
          </a:p>
        </p:txBody>
      </p:sp>
      <p:pic>
        <p:nvPicPr>
          <p:cNvPr id="6156" name="Picture 9"/>
          <p:cNvPicPr>
            <a:picLocks noChangeArrowheads="1"/>
          </p:cNvPicPr>
          <p:nvPr/>
        </p:nvPicPr>
        <p:blipFill>
          <a:blip r:embed="rId3" cstate="print"/>
          <a:srcRect/>
          <a:stretch>
            <a:fillRect/>
          </a:stretch>
        </p:blipFill>
        <p:spPr bwMode="auto">
          <a:xfrm>
            <a:off x="7772400" y="3195638"/>
            <a:ext cx="812800" cy="620712"/>
          </a:xfrm>
          <a:prstGeom prst="rect">
            <a:avLst/>
          </a:prstGeom>
          <a:noFill/>
          <a:ln w="12700">
            <a:noFill/>
            <a:miter lim="800000"/>
            <a:headEnd/>
            <a:tailEnd/>
          </a:ln>
        </p:spPr>
      </p:pic>
      <p:pic>
        <p:nvPicPr>
          <p:cNvPr id="6157" name="Picture 11"/>
          <p:cNvPicPr>
            <a:picLocks noChangeArrowheads="1"/>
          </p:cNvPicPr>
          <p:nvPr/>
        </p:nvPicPr>
        <p:blipFill>
          <a:blip r:embed="rId3" cstate="print"/>
          <a:srcRect/>
          <a:stretch>
            <a:fillRect/>
          </a:stretch>
        </p:blipFill>
        <p:spPr bwMode="auto">
          <a:xfrm>
            <a:off x="446088" y="3195638"/>
            <a:ext cx="812800" cy="620712"/>
          </a:xfrm>
          <a:prstGeom prst="rect">
            <a:avLst/>
          </a:prstGeom>
          <a:noFill/>
          <a:ln w="12700">
            <a:noFill/>
            <a:miter lim="800000"/>
            <a:headEnd/>
            <a:tailEnd/>
          </a:ln>
        </p:spPr>
      </p:pic>
      <p:grpSp>
        <p:nvGrpSpPr>
          <p:cNvPr id="6158" name="Group 17"/>
          <p:cNvGrpSpPr>
            <a:grpSpLocks/>
          </p:cNvGrpSpPr>
          <p:nvPr/>
        </p:nvGrpSpPr>
        <p:grpSpPr bwMode="auto">
          <a:xfrm>
            <a:off x="1828800" y="3435350"/>
            <a:ext cx="152400" cy="152400"/>
            <a:chOff x="2208" y="3504"/>
            <a:chExt cx="96" cy="96"/>
          </a:xfrm>
        </p:grpSpPr>
        <p:sp>
          <p:nvSpPr>
            <p:cNvPr id="6188" name="AutoShape 18"/>
            <p:cNvSpPr>
              <a:spLocks noChangeArrowheads="1"/>
            </p:cNvSpPr>
            <p:nvPr/>
          </p:nvSpPr>
          <p:spPr bwMode="auto">
            <a:xfrm rot="10800000">
              <a:off x="2208" y="3504"/>
              <a:ext cx="96" cy="96"/>
            </a:xfrm>
            <a:prstGeom prst="rtTriangle">
              <a:avLst/>
            </a:prstGeom>
            <a:solidFill>
              <a:srgbClr val="FF0000"/>
            </a:solidFill>
            <a:ln w="12700">
              <a:solidFill>
                <a:schemeClr val="tx1"/>
              </a:solidFill>
              <a:miter lim="800000"/>
              <a:headEnd/>
              <a:tailEnd/>
            </a:ln>
          </p:spPr>
          <p:txBody>
            <a:bodyPr wrap="none" anchor="ctr"/>
            <a:lstStyle/>
            <a:p>
              <a:endParaRPr lang="es-ES"/>
            </a:p>
          </p:txBody>
        </p:sp>
        <p:sp>
          <p:nvSpPr>
            <p:cNvPr id="6189" name="AutoShape 19"/>
            <p:cNvSpPr>
              <a:spLocks noChangeArrowheads="1"/>
            </p:cNvSpPr>
            <p:nvPr/>
          </p:nvSpPr>
          <p:spPr bwMode="auto">
            <a:xfrm>
              <a:off x="2208" y="3504"/>
              <a:ext cx="96" cy="96"/>
            </a:xfrm>
            <a:prstGeom prst="rtTriangle">
              <a:avLst/>
            </a:prstGeom>
            <a:solidFill>
              <a:schemeClr val="accent2"/>
            </a:solidFill>
            <a:ln w="12700">
              <a:solidFill>
                <a:schemeClr val="tx1"/>
              </a:solidFill>
              <a:miter lim="800000"/>
              <a:headEnd/>
              <a:tailEnd/>
            </a:ln>
          </p:spPr>
          <p:txBody>
            <a:bodyPr wrap="none" anchor="ctr"/>
            <a:lstStyle/>
            <a:p>
              <a:endParaRPr lang="es-ES"/>
            </a:p>
          </p:txBody>
        </p:sp>
      </p:grpSp>
      <p:grpSp>
        <p:nvGrpSpPr>
          <p:cNvPr id="6159" name="Group 20"/>
          <p:cNvGrpSpPr>
            <a:grpSpLocks/>
          </p:cNvGrpSpPr>
          <p:nvPr/>
        </p:nvGrpSpPr>
        <p:grpSpPr bwMode="auto">
          <a:xfrm rot="10800000">
            <a:off x="7010400" y="3435350"/>
            <a:ext cx="152400" cy="152400"/>
            <a:chOff x="2208" y="3504"/>
            <a:chExt cx="96" cy="96"/>
          </a:xfrm>
        </p:grpSpPr>
        <p:sp>
          <p:nvSpPr>
            <p:cNvPr id="6186" name="AutoShape 21"/>
            <p:cNvSpPr>
              <a:spLocks noChangeArrowheads="1"/>
            </p:cNvSpPr>
            <p:nvPr/>
          </p:nvSpPr>
          <p:spPr bwMode="auto">
            <a:xfrm rot="10800000">
              <a:off x="2208" y="3504"/>
              <a:ext cx="96" cy="96"/>
            </a:xfrm>
            <a:prstGeom prst="rtTriangle">
              <a:avLst/>
            </a:prstGeom>
            <a:solidFill>
              <a:srgbClr val="FF0000"/>
            </a:solidFill>
            <a:ln w="12700">
              <a:solidFill>
                <a:schemeClr val="tx1"/>
              </a:solidFill>
              <a:miter lim="800000"/>
              <a:headEnd/>
              <a:tailEnd/>
            </a:ln>
          </p:spPr>
          <p:txBody>
            <a:bodyPr wrap="none" anchor="ctr"/>
            <a:lstStyle/>
            <a:p>
              <a:endParaRPr lang="es-ES"/>
            </a:p>
          </p:txBody>
        </p:sp>
        <p:sp>
          <p:nvSpPr>
            <p:cNvPr id="6187" name="AutoShape 22"/>
            <p:cNvSpPr>
              <a:spLocks noChangeArrowheads="1"/>
            </p:cNvSpPr>
            <p:nvPr/>
          </p:nvSpPr>
          <p:spPr bwMode="auto">
            <a:xfrm>
              <a:off x="2208" y="3504"/>
              <a:ext cx="96" cy="96"/>
            </a:xfrm>
            <a:prstGeom prst="rtTriangle">
              <a:avLst/>
            </a:prstGeom>
            <a:solidFill>
              <a:schemeClr val="accent2"/>
            </a:solidFill>
            <a:ln w="12700">
              <a:solidFill>
                <a:schemeClr val="tx1"/>
              </a:solidFill>
              <a:miter lim="800000"/>
              <a:headEnd/>
              <a:tailEnd/>
            </a:ln>
          </p:spPr>
          <p:txBody>
            <a:bodyPr wrap="none" anchor="ctr"/>
            <a:lstStyle/>
            <a:p>
              <a:endParaRPr lang="es-ES"/>
            </a:p>
          </p:txBody>
        </p:sp>
      </p:grpSp>
      <p:sp>
        <p:nvSpPr>
          <p:cNvPr id="6160" name="Line 26"/>
          <p:cNvSpPr>
            <a:spLocks noChangeShapeType="1"/>
          </p:cNvSpPr>
          <p:nvPr/>
        </p:nvSpPr>
        <p:spPr bwMode="auto">
          <a:xfrm>
            <a:off x="1524000" y="2673350"/>
            <a:ext cx="0" cy="762000"/>
          </a:xfrm>
          <a:prstGeom prst="line">
            <a:avLst/>
          </a:prstGeom>
          <a:noFill/>
          <a:ln w="12700">
            <a:solidFill>
              <a:schemeClr val="tx1"/>
            </a:solidFill>
            <a:round/>
            <a:headEnd/>
            <a:tailEnd type="triangle" w="med" len="med"/>
          </a:ln>
        </p:spPr>
        <p:txBody>
          <a:bodyPr/>
          <a:lstStyle/>
          <a:p>
            <a:endParaRPr lang="es-ES"/>
          </a:p>
        </p:txBody>
      </p:sp>
      <p:sp>
        <p:nvSpPr>
          <p:cNvPr id="6161" name="Text Box 27"/>
          <p:cNvSpPr txBox="1">
            <a:spLocks noChangeArrowheads="1"/>
          </p:cNvSpPr>
          <p:nvPr/>
        </p:nvSpPr>
        <p:spPr bwMode="auto">
          <a:xfrm>
            <a:off x="990600" y="2155825"/>
            <a:ext cx="922338" cy="517525"/>
          </a:xfrm>
          <a:prstGeom prst="rect">
            <a:avLst/>
          </a:prstGeom>
          <a:noFill/>
          <a:ln w="12700">
            <a:noFill/>
            <a:miter lim="800000"/>
            <a:headEnd/>
            <a:tailEnd/>
          </a:ln>
        </p:spPr>
        <p:txBody>
          <a:bodyPr wrap="none">
            <a:spAutoFit/>
          </a:bodyPr>
          <a:lstStyle/>
          <a:p>
            <a:pPr algn="ctr" eaLnBrk="0" hangingPunct="0"/>
            <a:r>
              <a:rPr lang="es-ES" sz="1400" b="1"/>
              <a:t>Bucle de</a:t>
            </a:r>
          </a:p>
          <a:p>
            <a:pPr algn="ctr" eaLnBrk="0" hangingPunct="0"/>
            <a:r>
              <a:rPr lang="es-ES" sz="1400" b="1"/>
              <a:t>abonado</a:t>
            </a:r>
          </a:p>
        </p:txBody>
      </p:sp>
      <p:sp>
        <p:nvSpPr>
          <p:cNvPr id="6162" name="Line 28"/>
          <p:cNvSpPr>
            <a:spLocks noChangeShapeType="1"/>
          </p:cNvSpPr>
          <p:nvPr/>
        </p:nvSpPr>
        <p:spPr bwMode="auto">
          <a:xfrm>
            <a:off x="7467600" y="2657475"/>
            <a:ext cx="0" cy="762000"/>
          </a:xfrm>
          <a:prstGeom prst="line">
            <a:avLst/>
          </a:prstGeom>
          <a:noFill/>
          <a:ln w="12700">
            <a:solidFill>
              <a:schemeClr val="tx1"/>
            </a:solidFill>
            <a:round/>
            <a:headEnd/>
            <a:tailEnd type="triangle" w="med" len="med"/>
          </a:ln>
        </p:spPr>
        <p:txBody>
          <a:bodyPr/>
          <a:lstStyle/>
          <a:p>
            <a:endParaRPr lang="es-ES"/>
          </a:p>
        </p:txBody>
      </p:sp>
      <p:sp>
        <p:nvSpPr>
          <p:cNvPr id="6163" name="Text Box 29"/>
          <p:cNvSpPr txBox="1">
            <a:spLocks noChangeArrowheads="1"/>
          </p:cNvSpPr>
          <p:nvPr/>
        </p:nvSpPr>
        <p:spPr bwMode="auto">
          <a:xfrm>
            <a:off x="7010400" y="2139950"/>
            <a:ext cx="922338" cy="517525"/>
          </a:xfrm>
          <a:prstGeom prst="rect">
            <a:avLst/>
          </a:prstGeom>
          <a:noFill/>
          <a:ln w="12700">
            <a:noFill/>
            <a:miter lim="800000"/>
            <a:headEnd/>
            <a:tailEnd/>
          </a:ln>
        </p:spPr>
        <p:txBody>
          <a:bodyPr wrap="none">
            <a:spAutoFit/>
          </a:bodyPr>
          <a:lstStyle/>
          <a:p>
            <a:pPr algn="ctr" eaLnBrk="0" hangingPunct="0"/>
            <a:r>
              <a:rPr lang="es-ES" sz="1400" b="1"/>
              <a:t>Bucle de</a:t>
            </a:r>
          </a:p>
          <a:p>
            <a:pPr algn="ctr" eaLnBrk="0" hangingPunct="0"/>
            <a:r>
              <a:rPr lang="es-ES" sz="1400" b="1"/>
              <a:t>abonado</a:t>
            </a:r>
          </a:p>
        </p:txBody>
      </p:sp>
      <p:sp>
        <p:nvSpPr>
          <p:cNvPr id="6164" name="Text Box 37"/>
          <p:cNvSpPr txBox="1">
            <a:spLocks noChangeArrowheads="1"/>
          </p:cNvSpPr>
          <p:nvPr/>
        </p:nvSpPr>
        <p:spPr bwMode="auto">
          <a:xfrm>
            <a:off x="1524000" y="2673350"/>
            <a:ext cx="725488" cy="304800"/>
          </a:xfrm>
          <a:prstGeom prst="rect">
            <a:avLst/>
          </a:prstGeom>
          <a:noFill/>
          <a:ln w="12700">
            <a:noFill/>
            <a:miter lim="800000"/>
            <a:headEnd/>
            <a:tailEnd/>
          </a:ln>
        </p:spPr>
        <p:txBody>
          <a:bodyPr wrap="none">
            <a:spAutoFit/>
          </a:bodyPr>
          <a:lstStyle/>
          <a:p>
            <a:pPr algn="ctr" eaLnBrk="0" hangingPunct="0"/>
            <a:r>
              <a:rPr lang="es-ES" sz="1400" b="1"/>
              <a:t>Códec</a:t>
            </a:r>
          </a:p>
        </p:txBody>
      </p:sp>
      <p:sp>
        <p:nvSpPr>
          <p:cNvPr id="6165" name="Line 38"/>
          <p:cNvSpPr>
            <a:spLocks noChangeShapeType="1"/>
          </p:cNvSpPr>
          <p:nvPr/>
        </p:nvSpPr>
        <p:spPr bwMode="auto">
          <a:xfrm>
            <a:off x="1905000" y="2901950"/>
            <a:ext cx="0" cy="457200"/>
          </a:xfrm>
          <a:prstGeom prst="line">
            <a:avLst/>
          </a:prstGeom>
          <a:noFill/>
          <a:ln w="12700">
            <a:solidFill>
              <a:schemeClr val="tx1"/>
            </a:solidFill>
            <a:round/>
            <a:headEnd/>
            <a:tailEnd type="triangle" w="med" len="med"/>
          </a:ln>
        </p:spPr>
        <p:txBody>
          <a:bodyPr/>
          <a:lstStyle/>
          <a:p>
            <a:endParaRPr lang="es-ES"/>
          </a:p>
        </p:txBody>
      </p:sp>
      <p:sp>
        <p:nvSpPr>
          <p:cNvPr id="6166" name="Text Box 39"/>
          <p:cNvSpPr txBox="1">
            <a:spLocks noChangeArrowheads="1"/>
          </p:cNvSpPr>
          <p:nvPr/>
        </p:nvSpPr>
        <p:spPr bwMode="auto">
          <a:xfrm>
            <a:off x="6665913" y="2673350"/>
            <a:ext cx="725487" cy="304800"/>
          </a:xfrm>
          <a:prstGeom prst="rect">
            <a:avLst/>
          </a:prstGeom>
          <a:noFill/>
          <a:ln w="12700">
            <a:noFill/>
            <a:miter lim="800000"/>
            <a:headEnd/>
            <a:tailEnd/>
          </a:ln>
        </p:spPr>
        <p:txBody>
          <a:bodyPr wrap="none">
            <a:spAutoFit/>
          </a:bodyPr>
          <a:lstStyle/>
          <a:p>
            <a:pPr algn="ctr" eaLnBrk="0" hangingPunct="0"/>
            <a:r>
              <a:rPr lang="es-ES" sz="1400" b="1"/>
              <a:t>Códec</a:t>
            </a:r>
          </a:p>
        </p:txBody>
      </p:sp>
      <p:sp>
        <p:nvSpPr>
          <p:cNvPr id="6167" name="Line 40"/>
          <p:cNvSpPr>
            <a:spLocks noChangeShapeType="1"/>
          </p:cNvSpPr>
          <p:nvPr/>
        </p:nvSpPr>
        <p:spPr bwMode="auto">
          <a:xfrm>
            <a:off x="7046913" y="2901950"/>
            <a:ext cx="0" cy="457200"/>
          </a:xfrm>
          <a:prstGeom prst="line">
            <a:avLst/>
          </a:prstGeom>
          <a:noFill/>
          <a:ln w="12700">
            <a:solidFill>
              <a:schemeClr val="tx1"/>
            </a:solidFill>
            <a:round/>
            <a:headEnd/>
            <a:tailEnd type="triangle" w="med" len="med"/>
          </a:ln>
        </p:spPr>
        <p:txBody>
          <a:bodyPr/>
          <a:lstStyle/>
          <a:p>
            <a:endParaRPr lang="es-ES"/>
          </a:p>
        </p:txBody>
      </p:sp>
      <p:sp>
        <p:nvSpPr>
          <p:cNvPr id="6168" name="Oval 41"/>
          <p:cNvSpPr>
            <a:spLocks noChangeArrowheads="1"/>
          </p:cNvSpPr>
          <p:nvPr/>
        </p:nvSpPr>
        <p:spPr bwMode="auto">
          <a:xfrm>
            <a:off x="4114800" y="3159125"/>
            <a:ext cx="685800" cy="68580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6169" name="Line 44"/>
          <p:cNvSpPr>
            <a:spLocks noChangeShapeType="1"/>
          </p:cNvSpPr>
          <p:nvPr/>
        </p:nvSpPr>
        <p:spPr bwMode="auto">
          <a:xfrm>
            <a:off x="1906588" y="5661025"/>
            <a:ext cx="5186362" cy="0"/>
          </a:xfrm>
          <a:prstGeom prst="line">
            <a:avLst/>
          </a:prstGeom>
          <a:noFill/>
          <a:ln w="19050">
            <a:solidFill>
              <a:srgbClr val="FF0000"/>
            </a:solidFill>
            <a:round/>
            <a:headEnd/>
            <a:tailEnd/>
          </a:ln>
        </p:spPr>
        <p:txBody>
          <a:bodyPr/>
          <a:lstStyle/>
          <a:p>
            <a:endParaRPr lang="es-ES"/>
          </a:p>
        </p:txBody>
      </p:sp>
      <p:sp>
        <p:nvSpPr>
          <p:cNvPr id="6170" name="Line 45"/>
          <p:cNvSpPr>
            <a:spLocks noChangeShapeType="1"/>
          </p:cNvSpPr>
          <p:nvPr/>
        </p:nvSpPr>
        <p:spPr bwMode="auto">
          <a:xfrm>
            <a:off x="7092950" y="5661025"/>
            <a:ext cx="1079500" cy="0"/>
          </a:xfrm>
          <a:prstGeom prst="line">
            <a:avLst/>
          </a:prstGeom>
          <a:noFill/>
          <a:ln w="19050">
            <a:solidFill>
              <a:srgbClr val="0000FF"/>
            </a:solidFill>
            <a:round/>
            <a:headEnd/>
            <a:tailEnd/>
          </a:ln>
        </p:spPr>
        <p:txBody>
          <a:bodyPr/>
          <a:lstStyle/>
          <a:p>
            <a:endParaRPr lang="es-ES"/>
          </a:p>
        </p:txBody>
      </p:sp>
      <p:sp>
        <p:nvSpPr>
          <p:cNvPr id="6171" name="Line 46"/>
          <p:cNvSpPr>
            <a:spLocks noChangeShapeType="1"/>
          </p:cNvSpPr>
          <p:nvPr/>
        </p:nvSpPr>
        <p:spPr bwMode="auto">
          <a:xfrm>
            <a:off x="7092950" y="5516563"/>
            <a:ext cx="0" cy="288925"/>
          </a:xfrm>
          <a:prstGeom prst="line">
            <a:avLst/>
          </a:prstGeom>
          <a:noFill/>
          <a:ln w="9525">
            <a:solidFill>
              <a:schemeClr val="tx1"/>
            </a:solidFill>
            <a:round/>
            <a:headEnd/>
            <a:tailEnd/>
          </a:ln>
        </p:spPr>
        <p:txBody>
          <a:bodyPr/>
          <a:lstStyle/>
          <a:p>
            <a:endParaRPr lang="es-ES"/>
          </a:p>
        </p:txBody>
      </p:sp>
      <p:sp>
        <p:nvSpPr>
          <p:cNvPr id="6172" name="Line 47"/>
          <p:cNvSpPr>
            <a:spLocks noChangeShapeType="1"/>
          </p:cNvSpPr>
          <p:nvPr/>
        </p:nvSpPr>
        <p:spPr bwMode="auto">
          <a:xfrm>
            <a:off x="827088" y="5661025"/>
            <a:ext cx="1079500" cy="0"/>
          </a:xfrm>
          <a:prstGeom prst="line">
            <a:avLst/>
          </a:prstGeom>
          <a:noFill/>
          <a:ln w="19050">
            <a:solidFill>
              <a:srgbClr val="0000FF"/>
            </a:solidFill>
            <a:round/>
            <a:headEnd/>
            <a:tailEnd/>
          </a:ln>
        </p:spPr>
        <p:txBody>
          <a:bodyPr/>
          <a:lstStyle/>
          <a:p>
            <a:endParaRPr lang="es-ES"/>
          </a:p>
        </p:txBody>
      </p:sp>
      <p:sp>
        <p:nvSpPr>
          <p:cNvPr id="6173" name="Line 48"/>
          <p:cNvSpPr>
            <a:spLocks noChangeShapeType="1"/>
          </p:cNvSpPr>
          <p:nvPr/>
        </p:nvSpPr>
        <p:spPr bwMode="auto">
          <a:xfrm>
            <a:off x="1908175" y="5516563"/>
            <a:ext cx="0" cy="288925"/>
          </a:xfrm>
          <a:prstGeom prst="line">
            <a:avLst/>
          </a:prstGeom>
          <a:noFill/>
          <a:ln w="9525">
            <a:solidFill>
              <a:schemeClr val="tx1"/>
            </a:solidFill>
            <a:round/>
            <a:headEnd/>
            <a:tailEnd/>
          </a:ln>
        </p:spPr>
        <p:txBody>
          <a:bodyPr/>
          <a:lstStyle/>
          <a:p>
            <a:endParaRPr lang="es-ES"/>
          </a:p>
        </p:txBody>
      </p:sp>
      <p:sp>
        <p:nvSpPr>
          <p:cNvPr id="6174" name="Text Box 49"/>
          <p:cNvSpPr txBox="1">
            <a:spLocks noChangeArrowheads="1"/>
          </p:cNvSpPr>
          <p:nvPr/>
        </p:nvSpPr>
        <p:spPr bwMode="auto">
          <a:xfrm>
            <a:off x="627063" y="5648325"/>
            <a:ext cx="1365250" cy="730250"/>
          </a:xfrm>
          <a:prstGeom prst="rect">
            <a:avLst/>
          </a:prstGeom>
          <a:noFill/>
          <a:ln w="12700">
            <a:noFill/>
            <a:miter lim="800000"/>
            <a:headEnd/>
            <a:tailEnd/>
          </a:ln>
        </p:spPr>
        <p:txBody>
          <a:bodyPr wrap="none">
            <a:spAutoFit/>
          </a:bodyPr>
          <a:lstStyle/>
          <a:p>
            <a:pPr algn="ctr" eaLnBrk="0" hangingPunct="0"/>
            <a:r>
              <a:rPr lang="es-ES" sz="1400" b="1"/>
              <a:t>Señal</a:t>
            </a:r>
          </a:p>
          <a:p>
            <a:pPr algn="ctr" eaLnBrk="0" hangingPunct="0"/>
            <a:r>
              <a:rPr lang="es-ES" sz="1400" b="1"/>
              <a:t>Analógica</a:t>
            </a:r>
          </a:p>
          <a:p>
            <a:pPr algn="ctr" eaLnBrk="0" hangingPunct="0"/>
            <a:r>
              <a:rPr lang="es-ES" sz="1400" b="1"/>
              <a:t>(300-3.400 Hz)</a:t>
            </a:r>
          </a:p>
        </p:txBody>
      </p:sp>
      <p:sp>
        <p:nvSpPr>
          <p:cNvPr id="6175" name="Text Box 50"/>
          <p:cNvSpPr txBox="1">
            <a:spLocks noChangeArrowheads="1"/>
          </p:cNvSpPr>
          <p:nvPr/>
        </p:nvSpPr>
        <p:spPr bwMode="auto">
          <a:xfrm>
            <a:off x="3424238" y="5661025"/>
            <a:ext cx="2155825" cy="517525"/>
          </a:xfrm>
          <a:prstGeom prst="rect">
            <a:avLst/>
          </a:prstGeom>
          <a:noFill/>
          <a:ln w="12700">
            <a:noFill/>
            <a:miter lim="800000"/>
            <a:headEnd/>
            <a:tailEnd/>
          </a:ln>
        </p:spPr>
        <p:txBody>
          <a:bodyPr>
            <a:spAutoFit/>
          </a:bodyPr>
          <a:lstStyle/>
          <a:p>
            <a:pPr algn="ctr" eaLnBrk="0" hangingPunct="0"/>
            <a:r>
              <a:rPr lang="es-ES" sz="1400" b="1"/>
              <a:t>Señal Digital G.711</a:t>
            </a:r>
          </a:p>
          <a:p>
            <a:pPr algn="ctr" eaLnBrk="0" hangingPunct="0"/>
            <a:r>
              <a:rPr lang="es-ES" sz="1400" b="1"/>
              <a:t>(64 Kb/s)</a:t>
            </a:r>
          </a:p>
        </p:txBody>
      </p:sp>
      <p:sp>
        <p:nvSpPr>
          <p:cNvPr id="6176" name="Text Box 51"/>
          <p:cNvSpPr txBox="1">
            <a:spLocks noChangeArrowheads="1"/>
          </p:cNvSpPr>
          <p:nvPr/>
        </p:nvSpPr>
        <p:spPr bwMode="auto">
          <a:xfrm>
            <a:off x="6977063" y="5661025"/>
            <a:ext cx="1365250" cy="730250"/>
          </a:xfrm>
          <a:prstGeom prst="rect">
            <a:avLst/>
          </a:prstGeom>
          <a:noFill/>
          <a:ln w="12700">
            <a:noFill/>
            <a:miter lim="800000"/>
            <a:headEnd/>
            <a:tailEnd/>
          </a:ln>
        </p:spPr>
        <p:txBody>
          <a:bodyPr wrap="none">
            <a:spAutoFit/>
          </a:bodyPr>
          <a:lstStyle/>
          <a:p>
            <a:pPr algn="ctr" eaLnBrk="0" hangingPunct="0"/>
            <a:r>
              <a:rPr lang="es-ES" sz="1400" b="1"/>
              <a:t>Señal</a:t>
            </a:r>
          </a:p>
          <a:p>
            <a:pPr algn="ctr" eaLnBrk="0" hangingPunct="0"/>
            <a:r>
              <a:rPr lang="es-ES" sz="1400" b="1"/>
              <a:t>Analógica</a:t>
            </a:r>
          </a:p>
          <a:p>
            <a:pPr algn="ctr" eaLnBrk="0" hangingPunct="0"/>
            <a:r>
              <a:rPr lang="es-ES" sz="1400" b="1"/>
              <a:t>(300-3.400 Hz)</a:t>
            </a:r>
          </a:p>
        </p:txBody>
      </p:sp>
      <p:sp>
        <p:nvSpPr>
          <p:cNvPr id="6177" name="Line 52"/>
          <p:cNvSpPr>
            <a:spLocks noChangeShapeType="1"/>
          </p:cNvSpPr>
          <p:nvPr/>
        </p:nvSpPr>
        <p:spPr bwMode="auto">
          <a:xfrm>
            <a:off x="8172450" y="5516563"/>
            <a:ext cx="0" cy="288925"/>
          </a:xfrm>
          <a:prstGeom prst="line">
            <a:avLst/>
          </a:prstGeom>
          <a:noFill/>
          <a:ln w="9525">
            <a:solidFill>
              <a:schemeClr val="tx1"/>
            </a:solidFill>
            <a:round/>
            <a:headEnd/>
            <a:tailEnd/>
          </a:ln>
        </p:spPr>
        <p:txBody>
          <a:bodyPr/>
          <a:lstStyle/>
          <a:p>
            <a:endParaRPr lang="es-ES"/>
          </a:p>
        </p:txBody>
      </p:sp>
      <p:sp>
        <p:nvSpPr>
          <p:cNvPr id="6178" name="Line 53"/>
          <p:cNvSpPr>
            <a:spLocks noChangeShapeType="1"/>
          </p:cNvSpPr>
          <p:nvPr/>
        </p:nvSpPr>
        <p:spPr bwMode="auto">
          <a:xfrm>
            <a:off x="827088" y="5516563"/>
            <a:ext cx="0" cy="288925"/>
          </a:xfrm>
          <a:prstGeom prst="line">
            <a:avLst/>
          </a:prstGeom>
          <a:noFill/>
          <a:ln w="9525">
            <a:solidFill>
              <a:schemeClr val="tx1"/>
            </a:solidFill>
            <a:round/>
            <a:headEnd/>
            <a:tailEnd/>
          </a:ln>
        </p:spPr>
        <p:txBody>
          <a:bodyPr/>
          <a:lstStyle/>
          <a:p>
            <a:endParaRPr lang="es-ES"/>
          </a:p>
        </p:txBody>
      </p:sp>
      <p:sp>
        <p:nvSpPr>
          <p:cNvPr id="6179" name="Oval 54"/>
          <p:cNvSpPr>
            <a:spLocks noChangeArrowheads="1"/>
          </p:cNvSpPr>
          <p:nvPr/>
        </p:nvSpPr>
        <p:spPr bwMode="auto">
          <a:xfrm>
            <a:off x="5508625" y="3249613"/>
            <a:ext cx="539750" cy="5397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6180" name="Oval 55"/>
          <p:cNvSpPr>
            <a:spLocks noChangeArrowheads="1"/>
          </p:cNvSpPr>
          <p:nvPr/>
        </p:nvSpPr>
        <p:spPr bwMode="auto">
          <a:xfrm>
            <a:off x="2987675" y="3249613"/>
            <a:ext cx="539750" cy="539750"/>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6181" name="Line 58"/>
          <p:cNvSpPr>
            <a:spLocks noChangeShapeType="1"/>
          </p:cNvSpPr>
          <p:nvPr/>
        </p:nvSpPr>
        <p:spPr bwMode="auto">
          <a:xfrm flipH="1" flipV="1">
            <a:off x="3779838" y="3644900"/>
            <a:ext cx="431800" cy="647700"/>
          </a:xfrm>
          <a:prstGeom prst="line">
            <a:avLst/>
          </a:prstGeom>
          <a:noFill/>
          <a:ln w="9525">
            <a:solidFill>
              <a:schemeClr val="tx1"/>
            </a:solidFill>
            <a:round/>
            <a:headEnd/>
            <a:tailEnd type="triangle" w="med" len="med"/>
          </a:ln>
        </p:spPr>
        <p:txBody>
          <a:bodyPr/>
          <a:lstStyle/>
          <a:p>
            <a:endParaRPr lang="es-ES"/>
          </a:p>
        </p:txBody>
      </p:sp>
      <p:sp>
        <p:nvSpPr>
          <p:cNvPr id="6182" name="Text Box 59"/>
          <p:cNvSpPr txBox="1">
            <a:spLocks noChangeArrowheads="1"/>
          </p:cNvSpPr>
          <p:nvPr/>
        </p:nvSpPr>
        <p:spPr bwMode="auto">
          <a:xfrm>
            <a:off x="3648075" y="4365625"/>
            <a:ext cx="1787525" cy="517525"/>
          </a:xfrm>
          <a:prstGeom prst="rect">
            <a:avLst/>
          </a:prstGeom>
          <a:noFill/>
          <a:ln w="12700">
            <a:noFill/>
            <a:miter lim="800000"/>
            <a:headEnd/>
            <a:tailEnd/>
          </a:ln>
        </p:spPr>
        <p:txBody>
          <a:bodyPr wrap="none">
            <a:spAutoFit/>
          </a:bodyPr>
          <a:lstStyle/>
          <a:p>
            <a:pPr algn="ctr" eaLnBrk="0" hangingPunct="0"/>
            <a:r>
              <a:rPr lang="es-ES" sz="1400" b="1"/>
              <a:t>Enlaces digitales</a:t>
            </a:r>
          </a:p>
          <a:p>
            <a:pPr algn="ctr" eaLnBrk="0" hangingPunct="0"/>
            <a:r>
              <a:rPr lang="es-ES" sz="1400" b="1"/>
              <a:t>con multiplexación</a:t>
            </a:r>
          </a:p>
        </p:txBody>
      </p:sp>
      <p:sp>
        <p:nvSpPr>
          <p:cNvPr id="6183" name="Line 60"/>
          <p:cNvSpPr>
            <a:spLocks noChangeShapeType="1"/>
          </p:cNvSpPr>
          <p:nvPr/>
        </p:nvSpPr>
        <p:spPr bwMode="auto">
          <a:xfrm flipV="1">
            <a:off x="4787900" y="3644900"/>
            <a:ext cx="288925" cy="647700"/>
          </a:xfrm>
          <a:prstGeom prst="line">
            <a:avLst/>
          </a:prstGeom>
          <a:noFill/>
          <a:ln w="9525">
            <a:solidFill>
              <a:schemeClr val="tx1"/>
            </a:solidFill>
            <a:round/>
            <a:headEnd/>
            <a:tailEnd type="triangle" w="med" len="med"/>
          </a:ln>
        </p:spPr>
        <p:txBody>
          <a:bodyPr/>
          <a:lstStyle/>
          <a:p>
            <a:endParaRPr lang="es-ES"/>
          </a:p>
        </p:txBody>
      </p:sp>
      <p:sp>
        <p:nvSpPr>
          <p:cNvPr id="6184" name="Line 61"/>
          <p:cNvSpPr>
            <a:spLocks noChangeShapeType="1"/>
          </p:cNvSpPr>
          <p:nvPr/>
        </p:nvSpPr>
        <p:spPr bwMode="auto">
          <a:xfrm flipH="1" flipV="1">
            <a:off x="2627313" y="3644900"/>
            <a:ext cx="1152525" cy="720725"/>
          </a:xfrm>
          <a:prstGeom prst="line">
            <a:avLst/>
          </a:prstGeom>
          <a:noFill/>
          <a:ln w="9525">
            <a:solidFill>
              <a:schemeClr val="tx1"/>
            </a:solidFill>
            <a:round/>
            <a:headEnd/>
            <a:tailEnd type="triangle" w="med" len="med"/>
          </a:ln>
        </p:spPr>
        <p:txBody>
          <a:bodyPr/>
          <a:lstStyle/>
          <a:p>
            <a:endParaRPr lang="es-ES"/>
          </a:p>
        </p:txBody>
      </p:sp>
      <p:sp>
        <p:nvSpPr>
          <p:cNvPr id="6185" name="Line 62"/>
          <p:cNvSpPr>
            <a:spLocks noChangeShapeType="1"/>
          </p:cNvSpPr>
          <p:nvPr/>
        </p:nvSpPr>
        <p:spPr bwMode="auto">
          <a:xfrm flipV="1">
            <a:off x="5364163" y="3644900"/>
            <a:ext cx="863600" cy="792163"/>
          </a:xfrm>
          <a:prstGeom prst="line">
            <a:avLst/>
          </a:prstGeom>
          <a:noFill/>
          <a:ln w="9525">
            <a:solidFill>
              <a:schemeClr val="tx1"/>
            </a:solidFill>
            <a:round/>
            <a:headEnd/>
            <a:tailEnd type="triangle" w="med" len="med"/>
          </a:ln>
        </p:spPr>
        <p:txBody>
          <a:bodyPr/>
          <a:lstStyle/>
          <a:p>
            <a:endParaRPr lang="es-ES"/>
          </a:p>
        </p:txBody>
      </p:sp>
      <p:sp>
        <p:nvSpPr>
          <p:cNvPr id="49" name="4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4</a:t>
            </a:fld>
            <a:endParaRPr lang="es-E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260350"/>
            <a:ext cx="7772400" cy="1143000"/>
          </a:xfrm>
        </p:spPr>
        <p:txBody>
          <a:bodyPr/>
          <a:lstStyle/>
          <a:p>
            <a:pPr eaLnBrk="1" hangingPunct="1"/>
            <a:r>
              <a:rPr lang="es-ES" smtClean="0"/>
              <a:t>Multiplexación TDM</a:t>
            </a:r>
          </a:p>
        </p:txBody>
      </p:sp>
      <p:sp>
        <p:nvSpPr>
          <p:cNvPr id="7172" name="Rectangle 3"/>
          <p:cNvSpPr>
            <a:spLocks noGrp="1" noChangeArrowheads="1"/>
          </p:cNvSpPr>
          <p:nvPr>
            <p:ph type="body" idx="1"/>
          </p:nvPr>
        </p:nvSpPr>
        <p:spPr>
          <a:xfrm>
            <a:off x="685800" y="1557338"/>
            <a:ext cx="7772400" cy="4824412"/>
          </a:xfrm>
        </p:spPr>
        <p:txBody>
          <a:bodyPr/>
          <a:lstStyle/>
          <a:p>
            <a:pPr eaLnBrk="1" hangingPunct="1">
              <a:lnSpc>
                <a:spcPct val="80000"/>
              </a:lnSpc>
            </a:pPr>
            <a:r>
              <a:rPr lang="es-ES" sz="2400" smtClean="0"/>
              <a:t>En la red telefónica troncal los enlaces llevan bits, no señales analógicas. Cada conversación ocupa 64 Kb/s</a:t>
            </a:r>
          </a:p>
          <a:p>
            <a:pPr eaLnBrk="1" hangingPunct="1">
              <a:lnSpc>
                <a:spcPct val="80000"/>
              </a:lnSpc>
            </a:pPr>
            <a:r>
              <a:rPr lang="es-ES" sz="2400" smtClean="0"/>
              <a:t>Para aprovechar mejor la red las conversaciones se transmiten agrupadas (multiplexadas)</a:t>
            </a:r>
          </a:p>
          <a:p>
            <a:pPr eaLnBrk="1" hangingPunct="1">
              <a:lnSpc>
                <a:spcPct val="80000"/>
              </a:lnSpc>
            </a:pPr>
            <a:r>
              <a:rPr lang="es-ES" sz="2400" smtClean="0">
                <a:cs typeface="Times New Roman" pitchFamily="18" charset="0"/>
              </a:rPr>
              <a:t>Si enviamos 30 conversaciones por un canal dedicamos 1/30 del tiempo a cada una. El tiempo está dividido en 30 intervalos (slots) y dedicamos un intervalo a cada conversación. Por eso llamamos a esta técnica multiplexación TDM (Time Division Multiplexing)</a:t>
            </a:r>
            <a:endParaRPr lang="es-ES" sz="2400" smtClean="0"/>
          </a:p>
          <a:p>
            <a:pPr eaLnBrk="1" hangingPunct="1">
              <a:lnSpc>
                <a:spcPct val="80000"/>
              </a:lnSpc>
            </a:pPr>
            <a:r>
              <a:rPr lang="es-ES" sz="2400" smtClean="0"/>
              <a:t>Cada conversación genera un byte cada 125 </a:t>
            </a:r>
            <a:r>
              <a:rPr lang="es-ES" sz="2400" smtClean="0">
                <a:cs typeface="Times New Roman" pitchFamily="18" charset="0"/>
              </a:rPr>
              <a:t>µs. Al multiplexar 30 conversaciones enviamos 30 bytes cada 125 µs, que equivalen a 64 Kb/s * 30 = 1920 Kb/s </a:t>
            </a:r>
          </a:p>
          <a:p>
            <a:pPr eaLnBrk="1" hangingPunct="1">
              <a:lnSpc>
                <a:spcPct val="80000"/>
              </a:lnSpc>
            </a:pPr>
            <a:r>
              <a:rPr lang="es-ES" sz="2400" smtClean="0">
                <a:cs typeface="Times New Roman" pitchFamily="18" charset="0"/>
              </a:rPr>
              <a:t>En realidad para multiplexar 30 conversaciones es preciso enviar 32 bytes cada 125 µs, 64 Kb/s * 32 = 2048 Kb/s</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5</a:t>
            </a:fld>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99"/>
          <p:cNvSpPr>
            <a:spLocks noChangeArrowheads="1"/>
          </p:cNvSpPr>
          <p:nvPr/>
        </p:nvSpPr>
        <p:spPr bwMode="auto">
          <a:xfrm>
            <a:off x="8207375" y="2820988"/>
            <a:ext cx="233363" cy="244475"/>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8196" name="Rectangle 298"/>
          <p:cNvSpPr>
            <a:spLocks noChangeArrowheads="1"/>
          </p:cNvSpPr>
          <p:nvPr/>
        </p:nvSpPr>
        <p:spPr bwMode="auto">
          <a:xfrm>
            <a:off x="4527550" y="2822575"/>
            <a:ext cx="233363" cy="244475"/>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8197" name="Rectangle 297"/>
          <p:cNvSpPr>
            <a:spLocks noChangeArrowheads="1"/>
          </p:cNvSpPr>
          <p:nvPr/>
        </p:nvSpPr>
        <p:spPr bwMode="auto">
          <a:xfrm>
            <a:off x="841375" y="2824163"/>
            <a:ext cx="233363" cy="244475"/>
          </a:xfrm>
          <a:prstGeom prst="rect">
            <a:avLst/>
          </a:prstGeom>
          <a:solidFill>
            <a:srgbClr val="00FF00"/>
          </a:solidFill>
          <a:ln w="9525">
            <a:solidFill>
              <a:schemeClr val="tx1"/>
            </a:solidFill>
            <a:miter lim="800000"/>
            <a:headEnd/>
            <a:tailEnd/>
          </a:ln>
        </p:spPr>
        <p:txBody>
          <a:bodyPr wrap="none" anchor="ctr"/>
          <a:lstStyle/>
          <a:p>
            <a:endParaRPr lang="es-ES"/>
          </a:p>
        </p:txBody>
      </p:sp>
      <p:graphicFrame>
        <p:nvGraphicFramePr>
          <p:cNvPr id="1684548" name="Group 68"/>
          <p:cNvGraphicFramePr>
            <a:graphicFrameLocks noGrp="1"/>
          </p:cNvGraphicFramePr>
          <p:nvPr/>
        </p:nvGraphicFramePr>
        <p:xfrm>
          <a:off x="381000" y="2820988"/>
          <a:ext cx="8516938" cy="243840"/>
        </p:xfrm>
        <a:graphic>
          <a:graphicData uri="http://schemas.openxmlformats.org/drawingml/2006/table">
            <a:tbl>
              <a:tblPr/>
              <a:tblGrid>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gridCol w="230187"/>
                <a:gridCol w="230188"/>
              </a:tblGrid>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a:t>
                      </a:r>
                    </a:p>
                  </a:txBody>
                  <a:tcPr marL="57150" marR="38100"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31</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00</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01</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02</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03</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04</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05</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06</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07</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08</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09</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10</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11</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12</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13</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14</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15</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16</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17</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18</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19</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20</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21</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22</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23</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24</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25</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26</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27</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28</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29</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30</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31</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00</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01</a:t>
                      </a:r>
                    </a:p>
                  </a:txBody>
                  <a:tcPr marL="57150" marR="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rPr>
                        <a:t>--</a:t>
                      </a:r>
                    </a:p>
                  </a:txBody>
                  <a:tcPr marL="57150" marR="38100"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74" name="Text Box 146"/>
          <p:cNvSpPr txBox="1">
            <a:spLocks noChangeArrowheads="1"/>
          </p:cNvSpPr>
          <p:nvPr/>
        </p:nvSpPr>
        <p:spPr bwMode="auto">
          <a:xfrm>
            <a:off x="1042988" y="401638"/>
            <a:ext cx="7386637" cy="579437"/>
          </a:xfrm>
          <a:prstGeom prst="rect">
            <a:avLst/>
          </a:prstGeom>
          <a:noFill/>
          <a:ln w="12700">
            <a:noFill/>
            <a:miter lim="800000"/>
            <a:headEnd/>
            <a:tailEnd/>
          </a:ln>
        </p:spPr>
        <p:txBody>
          <a:bodyPr wrap="none">
            <a:spAutoFit/>
          </a:bodyPr>
          <a:lstStyle/>
          <a:p>
            <a:pPr eaLnBrk="0" hangingPunct="0"/>
            <a:r>
              <a:rPr lang="es-ES" sz="3200">
                <a:latin typeface="Times New Roman" pitchFamily="18" charset="0"/>
              </a:rPr>
              <a:t>Formato de la trama E1 (30 conversaciones)</a:t>
            </a:r>
          </a:p>
        </p:txBody>
      </p:sp>
      <p:sp>
        <p:nvSpPr>
          <p:cNvPr id="8275" name="Line 148"/>
          <p:cNvSpPr>
            <a:spLocks noChangeShapeType="1"/>
          </p:cNvSpPr>
          <p:nvPr/>
        </p:nvSpPr>
        <p:spPr bwMode="auto">
          <a:xfrm>
            <a:off x="835025" y="2222500"/>
            <a:ext cx="3175" cy="460375"/>
          </a:xfrm>
          <a:prstGeom prst="line">
            <a:avLst/>
          </a:prstGeom>
          <a:noFill/>
          <a:ln w="12700">
            <a:solidFill>
              <a:schemeClr val="tx1"/>
            </a:solidFill>
            <a:round/>
            <a:headEnd/>
            <a:tailEnd/>
          </a:ln>
        </p:spPr>
        <p:txBody>
          <a:bodyPr/>
          <a:lstStyle/>
          <a:p>
            <a:endParaRPr lang="es-ES"/>
          </a:p>
        </p:txBody>
      </p:sp>
      <p:sp>
        <p:nvSpPr>
          <p:cNvPr id="8276" name="Line 150"/>
          <p:cNvSpPr>
            <a:spLocks noChangeShapeType="1"/>
          </p:cNvSpPr>
          <p:nvPr/>
        </p:nvSpPr>
        <p:spPr bwMode="auto">
          <a:xfrm flipH="1">
            <a:off x="838200" y="2419350"/>
            <a:ext cx="1933575" cy="0"/>
          </a:xfrm>
          <a:prstGeom prst="line">
            <a:avLst/>
          </a:prstGeom>
          <a:noFill/>
          <a:ln w="12700">
            <a:solidFill>
              <a:schemeClr val="tx1"/>
            </a:solidFill>
            <a:round/>
            <a:headEnd/>
            <a:tailEnd type="triangle" w="med" len="med"/>
          </a:ln>
        </p:spPr>
        <p:txBody>
          <a:bodyPr/>
          <a:lstStyle/>
          <a:p>
            <a:endParaRPr lang="es-ES"/>
          </a:p>
        </p:txBody>
      </p:sp>
      <p:sp>
        <p:nvSpPr>
          <p:cNvPr id="8277" name="Line 151"/>
          <p:cNvSpPr>
            <a:spLocks noChangeShapeType="1"/>
          </p:cNvSpPr>
          <p:nvPr/>
        </p:nvSpPr>
        <p:spPr bwMode="auto">
          <a:xfrm>
            <a:off x="5940425" y="2419350"/>
            <a:ext cx="2260600" cy="1588"/>
          </a:xfrm>
          <a:prstGeom prst="line">
            <a:avLst/>
          </a:prstGeom>
          <a:noFill/>
          <a:ln w="12700">
            <a:solidFill>
              <a:schemeClr val="tx1"/>
            </a:solidFill>
            <a:round/>
            <a:headEnd/>
            <a:tailEnd type="triangle" w="med" len="med"/>
          </a:ln>
        </p:spPr>
        <p:txBody>
          <a:bodyPr/>
          <a:lstStyle/>
          <a:p>
            <a:endParaRPr lang="es-ES"/>
          </a:p>
        </p:txBody>
      </p:sp>
      <p:sp>
        <p:nvSpPr>
          <p:cNvPr id="8278" name="Text Box 152"/>
          <p:cNvSpPr txBox="1">
            <a:spLocks noChangeArrowheads="1"/>
          </p:cNvSpPr>
          <p:nvPr/>
        </p:nvSpPr>
        <p:spPr bwMode="auto">
          <a:xfrm>
            <a:off x="2803525" y="2132013"/>
            <a:ext cx="3171825" cy="517525"/>
          </a:xfrm>
          <a:prstGeom prst="rect">
            <a:avLst/>
          </a:prstGeom>
          <a:noFill/>
          <a:ln w="12700">
            <a:noFill/>
            <a:miter lim="800000"/>
            <a:headEnd/>
            <a:tailEnd/>
          </a:ln>
        </p:spPr>
        <p:txBody>
          <a:bodyPr wrap="none">
            <a:spAutoFit/>
          </a:bodyPr>
          <a:lstStyle/>
          <a:p>
            <a:pPr algn="ctr" eaLnBrk="0" hangingPunct="0"/>
            <a:r>
              <a:rPr lang="es-ES" sz="1400" b="1"/>
              <a:t>1 trama </a:t>
            </a:r>
            <a:r>
              <a:rPr lang="es-ES" sz="1400" b="1">
                <a:sym typeface="Symbol" pitchFamily="18" charset="2"/>
              </a:rPr>
              <a:t>= 32 intervalos de 8 bits</a:t>
            </a:r>
          </a:p>
          <a:p>
            <a:pPr algn="ctr" eaLnBrk="0" hangingPunct="0"/>
            <a:r>
              <a:rPr lang="es-ES" sz="1400" b="1">
                <a:sym typeface="Symbol" pitchFamily="18" charset="2"/>
              </a:rPr>
              <a:t>Todo esto se transmite cada 125 </a:t>
            </a:r>
            <a:r>
              <a:rPr lang="es-ES" sz="1400" b="1">
                <a:cs typeface="Arial" charset="0"/>
                <a:sym typeface="Symbol" pitchFamily="18" charset="2"/>
              </a:rPr>
              <a:t>µs</a:t>
            </a:r>
            <a:endParaRPr lang="es-ES" sz="1400" b="1">
              <a:cs typeface="Arial" charset="0"/>
            </a:endParaRPr>
          </a:p>
        </p:txBody>
      </p:sp>
      <p:grpSp>
        <p:nvGrpSpPr>
          <p:cNvPr id="8279" name="Group 153"/>
          <p:cNvGrpSpPr>
            <a:grpSpLocks/>
          </p:cNvGrpSpPr>
          <p:nvPr/>
        </p:nvGrpSpPr>
        <p:grpSpPr bwMode="auto">
          <a:xfrm>
            <a:off x="533400" y="3692525"/>
            <a:ext cx="857250" cy="285750"/>
            <a:chOff x="36" y="1551"/>
            <a:chExt cx="540" cy="180"/>
          </a:xfrm>
        </p:grpSpPr>
        <p:sp>
          <p:nvSpPr>
            <p:cNvPr id="8335" name="Line 154"/>
            <p:cNvSpPr>
              <a:spLocks noChangeShapeType="1"/>
            </p:cNvSpPr>
            <p:nvPr/>
          </p:nvSpPr>
          <p:spPr bwMode="auto">
            <a:xfrm>
              <a:off x="105" y="1557"/>
              <a:ext cx="0" cy="36"/>
            </a:xfrm>
            <a:prstGeom prst="line">
              <a:avLst/>
            </a:prstGeom>
            <a:noFill/>
            <a:ln w="12700">
              <a:solidFill>
                <a:schemeClr val="tx1"/>
              </a:solidFill>
              <a:round/>
              <a:headEnd/>
              <a:tailEnd/>
            </a:ln>
          </p:spPr>
          <p:txBody>
            <a:bodyPr/>
            <a:lstStyle/>
            <a:p>
              <a:endParaRPr lang="es-ES"/>
            </a:p>
          </p:txBody>
        </p:sp>
        <p:sp>
          <p:nvSpPr>
            <p:cNvPr id="8336" name="Line 155"/>
            <p:cNvSpPr>
              <a:spLocks noChangeShapeType="1"/>
            </p:cNvSpPr>
            <p:nvPr/>
          </p:nvSpPr>
          <p:spPr bwMode="auto">
            <a:xfrm>
              <a:off x="174" y="1557"/>
              <a:ext cx="0" cy="33"/>
            </a:xfrm>
            <a:prstGeom prst="line">
              <a:avLst/>
            </a:prstGeom>
            <a:noFill/>
            <a:ln w="12700">
              <a:solidFill>
                <a:schemeClr val="tx1"/>
              </a:solidFill>
              <a:round/>
              <a:headEnd/>
              <a:tailEnd/>
            </a:ln>
          </p:spPr>
          <p:txBody>
            <a:bodyPr/>
            <a:lstStyle/>
            <a:p>
              <a:endParaRPr lang="es-ES"/>
            </a:p>
          </p:txBody>
        </p:sp>
        <p:sp>
          <p:nvSpPr>
            <p:cNvPr id="8337" name="Line 156"/>
            <p:cNvSpPr>
              <a:spLocks noChangeShapeType="1"/>
            </p:cNvSpPr>
            <p:nvPr/>
          </p:nvSpPr>
          <p:spPr bwMode="auto">
            <a:xfrm>
              <a:off x="240" y="1557"/>
              <a:ext cx="0" cy="36"/>
            </a:xfrm>
            <a:prstGeom prst="line">
              <a:avLst/>
            </a:prstGeom>
            <a:noFill/>
            <a:ln w="12700">
              <a:solidFill>
                <a:schemeClr val="tx1"/>
              </a:solidFill>
              <a:round/>
              <a:headEnd/>
              <a:tailEnd/>
            </a:ln>
          </p:spPr>
          <p:txBody>
            <a:bodyPr/>
            <a:lstStyle/>
            <a:p>
              <a:endParaRPr lang="es-ES"/>
            </a:p>
          </p:txBody>
        </p:sp>
        <p:sp>
          <p:nvSpPr>
            <p:cNvPr id="8338" name="Line 157"/>
            <p:cNvSpPr>
              <a:spLocks noChangeShapeType="1"/>
            </p:cNvSpPr>
            <p:nvPr/>
          </p:nvSpPr>
          <p:spPr bwMode="auto">
            <a:xfrm>
              <a:off x="309" y="1557"/>
              <a:ext cx="0" cy="33"/>
            </a:xfrm>
            <a:prstGeom prst="line">
              <a:avLst/>
            </a:prstGeom>
            <a:noFill/>
            <a:ln w="12700">
              <a:solidFill>
                <a:schemeClr val="tx1"/>
              </a:solidFill>
              <a:round/>
              <a:headEnd/>
              <a:tailEnd/>
            </a:ln>
          </p:spPr>
          <p:txBody>
            <a:bodyPr/>
            <a:lstStyle/>
            <a:p>
              <a:endParaRPr lang="es-ES"/>
            </a:p>
          </p:txBody>
        </p:sp>
        <p:sp>
          <p:nvSpPr>
            <p:cNvPr id="8339" name="Line 158"/>
            <p:cNvSpPr>
              <a:spLocks noChangeShapeType="1"/>
            </p:cNvSpPr>
            <p:nvPr/>
          </p:nvSpPr>
          <p:spPr bwMode="auto">
            <a:xfrm>
              <a:off x="105" y="1692"/>
              <a:ext cx="0" cy="36"/>
            </a:xfrm>
            <a:prstGeom prst="line">
              <a:avLst/>
            </a:prstGeom>
            <a:noFill/>
            <a:ln w="12700">
              <a:solidFill>
                <a:schemeClr val="tx1"/>
              </a:solidFill>
              <a:round/>
              <a:headEnd/>
              <a:tailEnd/>
            </a:ln>
          </p:spPr>
          <p:txBody>
            <a:bodyPr/>
            <a:lstStyle/>
            <a:p>
              <a:endParaRPr lang="es-ES"/>
            </a:p>
          </p:txBody>
        </p:sp>
        <p:sp>
          <p:nvSpPr>
            <p:cNvPr id="8340" name="Line 159"/>
            <p:cNvSpPr>
              <a:spLocks noChangeShapeType="1"/>
            </p:cNvSpPr>
            <p:nvPr/>
          </p:nvSpPr>
          <p:spPr bwMode="auto">
            <a:xfrm>
              <a:off x="177" y="1695"/>
              <a:ext cx="0" cy="33"/>
            </a:xfrm>
            <a:prstGeom prst="line">
              <a:avLst/>
            </a:prstGeom>
            <a:noFill/>
            <a:ln w="12700">
              <a:solidFill>
                <a:schemeClr val="tx1"/>
              </a:solidFill>
              <a:round/>
              <a:headEnd/>
              <a:tailEnd/>
            </a:ln>
          </p:spPr>
          <p:txBody>
            <a:bodyPr/>
            <a:lstStyle/>
            <a:p>
              <a:endParaRPr lang="es-ES"/>
            </a:p>
          </p:txBody>
        </p:sp>
        <p:sp>
          <p:nvSpPr>
            <p:cNvPr id="8341" name="Line 160"/>
            <p:cNvSpPr>
              <a:spLocks noChangeShapeType="1"/>
            </p:cNvSpPr>
            <p:nvPr/>
          </p:nvSpPr>
          <p:spPr bwMode="auto">
            <a:xfrm>
              <a:off x="240" y="1689"/>
              <a:ext cx="0" cy="36"/>
            </a:xfrm>
            <a:prstGeom prst="line">
              <a:avLst/>
            </a:prstGeom>
            <a:noFill/>
            <a:ln w="12700">
              <a:solidFill>
                <a:schemeClr val="tx1"/>
              </a:solidFill>
              <a:round/>
              <a:headEnd/>
              <a:tailEnd/>
            </a:ln>
          </p:spPr>
          <p:txBody>
            <a:bodyPr/>
            <a:lstStyle/>
            <a:p>
              <a:endParaRPr lang="es-ES"/>
            </a:p>
          </p:txBody>
        </p:sp>
        <p:sp>
          <p:nvSpPr>
            <p:cNvPr id="8342" name="Line 161"/>
            <p:cNvSpPr>
              <a:spLocks noChangeShapeType="1"/>
            </p:cNvSpPr>
            <p:nvPr/>
          </p:nvSpPr>
          <p:spPr bwMode="auto">
            <a:xfrm>
              <a:off x="309" y="1698"/>
              <a:ext cx="0" cy="33"/>
            </a:xfrm>
            <a:prstGeom prst="line">
              <a:avLst/>
            </a:prstGeom>
            <a:noFill/>
            <a:ln w="12700">
              <a:solidFill>
                <a:schemeClr val="tx1"/>
              </a:solidFill>
              <a:round/>
              <a:headEnd/>
              <a:tailEnd/>
            </a:ln>
          </p:spPr>
          <p:txBody>
            <a:bodyPr/>
            <a:lstStyle/>
            <a:p>
              <a:endParaRPr lang="es-ES"/>
            </a:p>
          </p:txBody>
        </p:sp>
        <p:sp>
          <p:nvSpPr>
            <p:cNvPr id="8343" name="Line 162"/>
            <p:cNvSpPr>
              <a:spLocks noChangeShapeType="1"/>
            </p:cNvSpPr>
            <p:nvPr/>
          </p:nvSpPr>
          <p:spPr bwMode="auto">
            <a:xfrm>
              <a:off x="372" y="1692"/>
              <a:ext cx="0" cy="36"/>
            </a:xfrm>
            <a:prstGeom prst="line">
              <a:avLst/>
            </a:prstGeom>
            <a:noFill/>
            <a:ln w="12700">
              <a:solidFill>
                <a:schemeClr val="tx1"/>
              </a:solidFill>
              <a:round/>
              <a:headEnd/>
              <a:tailEnd/>
            </a:ln>
          </p:spPr>
          <p:txBody>
            <a:bodyPr/>
            <a:lstStyle/>
            <a:p>
              <a:endParaRPr lang="es-ES"/>
            </a:p>
          </p:txBody>
        </p:sp>
        <p:sp>
          <p:nvSpPr>
            <p:cNvPr id="8344" name="Line 163"/>
            <p:cNvSpPr>
              <a:spLocks noChangeShapeType="1"/>
            </p:cNvSpPr>
            <p:nvPr/>
          </p:nvSpPr>
          <p:spPr bwMode="auto">
            <a:xfrm>
              <a:off x="441" y="1692"/>
              <a:ext cx="0" cy="33"/>
            </a:xfrm>
            <a:prstGeom prst="line">
              <a:avLst/>
            </a:prstGeom>
            <a:noFill/>
            <a:ln w="12700">
              <a:solidFill>
                <a:schemeClr val="tx1"/>
              </a:solidFill>
              <a:round/>
              <a:headEnd/>
              <a:tailEnd/>
            </a:ln>
          </p:spPr>
          <p:txBody>
            <a:bodyPr/>
            <a:lstStyle/>
            <a:p>
              <a:endParaRPr lang="es-ES"/>
            </a:p>
          </p:txBody>
        </p:sp>
        <p:sp>
          <p:nvSpPr>
            <p:cNvPr id="8345" name="Line 164"/>
            <p:cNvSpPr>
              <a:spLocks noChangeShapeType="1"/>
            </p:cNvSpPr>
            <p:nvPr/>
          </p:nvSpPr>
          <p:spPr bwMode="auto">
            <a:xfrm>
              <a:off x="507" y="1692"/>
              <a:ext cx="0" cy="36"/>
            </a:xfrm>
            <a:prstGeom prst="line">
              <a:avLst/>
            </a:prstGeom>
            <a:noFill/>
            <a:ln w="12700">
              <a:solidFill>
                <a:schemeClr val="tx1"/>
              </a:solidFill>
              <a:round/>
              <a:headEnd/>
              <a:tailEnd/>
            </a:ln>
          </p:spPr>
          <p:txBody>
            <a:bodyPr/>
            <a:lstStyle/>
            <a:p>
              <a:endParaRPr lang="es-ES"/>
            </a:p>
          </p:txBody>
        </p:sp>
        <p:sp>
          <p:nvSpPr>
            <p:cNvPr id="8346" name="Line 165"/>
            <p:cNvSpPr>
              <a:spLocks noChangeShapeType="1"/>
            </p:cNvSpPr>
            <p:nvPr/>
          </p:nvSpPr>
          <p:spPr bwMode="auto">
            <a:xfrm>
              <a:off x="372" y="1557"/>
              <a:ext cx="0" cy="36"/>
            </a:xfrm>
            <a:prstGeom prst="line">
              <a:avLst/>
            </a:prstGeom>
            <a:noFill/>
            <a:ln w="12700">
              <a:solidFill>
                <a:schemeClr val="tx1"/>
              </a:solidFill>
              <a:round/>
              <a:headEnd/>
              <a:tailEnd/>
            </a:ln>
          </p:spPr>
          <p:txBody>
            <a:bodyPr/>
            <a:lstStyle/>
            <a:p>
              <a:endParaRPr lang="es-ES"/>
            </a:p>
          </p:txBody>
        </p:sp>
        <p:sp>
          <p:nvSpPr>
            <p:cNvPr id="8347" name="Line 166"/>
            <p:cNvSpPr>
              <a:spLocks noChangeShapeType="1"/>
            </p:cNvSpPr>
            <p:nvPr/>
          </p:nvSpPr>
          <p:spPr bwMode="auto">
            <a:xfrm>
              <a:off x="441" y="1557"/>
              <a:ext cx="0" cy="33"/>
            </a:xfrm>
            <a:prstGeom prst="line">
              <a:avLst/>
            </a:prstGeom>
            <a:noFill/>
            <a:ln w="12700">
              <a:solidFill>
                <a:schemeClr val="tx1"/>
              </a:solidFill>
              <a:round/>
              <a:headEnd/>
              <a:tailEnd/>
            </a:ln>
          </p:spPr>
          <p:txBody>
            <a:bodyPr/>
            <a:lstStyle/>
            <a:p>
              <a:endParaRPr lang="es-ES"/>
            </a:p>
          </p:txBody>
        </p:sp>
        <p:sp>
          <p:nvSpPr>
            <p:cNvPr id="8348" name="Line 167"/>
            <p:cNvSpPr>
              <a:spLocks noChangeShapeType="1"/>
            </p:cNvSpPr>
            <p:nvPr/>
          </p:nvSpPr>
          <p:spPr bwMode="auto">
            <a:xfrm>
              <a:off x="507" y="1554"/>
              <a:ext cx="0" cy="36"/>
            </a:xfrm>
            <a:prstGeom prst="line">
              <a:avLst/>
            </a:prstGeom>
            <a:noFill/>
            <a:ln w="12700">
              <a:solidFill>
                <a:schemeClr val="tx1"/>
              </a:solidFill>
              <a:round/>
              <a:headEnd/>
              <a:tailEnd/>
            </a:ln>
          </p:spPr>
          <p:txBody>
            <a:bodyPr/>
            <a:lstStyle/>
            <a:p>
              <a:endParaRPr lang="es-ES"/>
            </a:p>
          </p:txBody>
        </p:sp>
        <p:sp>
          <p:nvSpPr>
            <p:cNvPr id="8349" name="Rectangle 168"/>
            <p:cNvSpPr>
              <a:spLocks noChangeArrowheads="1"/>
            </p:cNvSpPr>
            <p:nvPr/>
          </p:nvSpPr>
          <p:spPr bwMode="auto">
            <a:xfrm>
              <a:off x="36" y="1551"/>
              <a:ext cx="540" cy="177"/>
            </a:xfrm>
            <a:prstGeom prst="rect">
              <a:avLst/>
            </a:prstGeom>
            <a:noFill/>
            <a:ln w="12700">
              <a:solidFill>
                <a:schemeClr val="tx1"/>
              </a:solidFill>
              <a:miter lim="800000"/>
              <a:headEnd/>
              <a:tailEnd/>
            </a:ln>
          </p:spPr>
          <p:txBody>
            <a:bodyPr wrap="none" anchor="ctr"/>
            <a:lstStyle/>
            <a:p>
              <a:endParaRPr lang="es-ES"/>
            </a:p>
          </p:txBody>
        </p:sp>
      </p:grpSp>
      <p:sp>
        <p:nvSpPr>
          <p:cNvPr id="8280" name="Line 169"/>
          <p:cNvSpPr>
            <a:spLocks noChangeShapeType="1"/>
          </p:cNvSpPr>
          <p:nvPr/>
        </p:nvSpPr>
        <p:spPr bwMode="auto">
          <a:xfrm>
            <a:off x="847725" y="3140075"/>
            <a:ext cx="0" cy="190500"/>
          </a:xfrm>
          <a:prstGeom prst="line">
            <a:avLst/>
          </a:prstGeom>
          <a:noFill/>
          <a:ln w="12700">
            <a:solidFill>
              <a:schemeClr val="tx1"/>
            </a:solidFill>
            <a:round/>
            <a:headEnd/>
            <a:tailEnd/>
          </a:ln>
        </p:spPr>
        <p:txBody>
          <a:bodyPr/>
          <a:lstStyle/>
          <a:p>
            <a:endParaRPr lang="es-ES"/>
          </a:p>
        </p:txBody>
      </p:sp>
      <p:sp>
        <p:nvSpPr>
          <p:cNvPr id="8281" name="Line 170"/>
          <p:cNvSpPr>
            <a:spLocks noChangeShapeType="1"/>
          </p:cNvSpPr>
          <p:nvPr/>
        </p:nvSpPr>
        <p:spPr bwMode="auto">
          <a:xfrm>
            <a:off x="1066800" y="3140075"/>
            <a:ext cx="0" cy="190500"/>
          </a:xfrm>
          <a:prstGeom prst="line">
            <a:avLst/>
          </a:prstGeom>
          <a:noFill/>
          <a:ln w="12700">
            <a:solidFill>
              <a:schemeClr val="tx1"/>
            </a:solidFill>
            <a:round/>
            <a:headEnd/>
            <a:tailEnd/>
          </a:ln>
        </p:spPr>
        <p:txBody>
          <a:bodyPr/>
          <a:lstStyle/>
          <a:p>
            <a:endParaRPr lang="es-ES"/>
          </a:p>
        </p:txBody>
      </p:sp>
      <p:sp>
        <p:nvSpPr>
          <p:cNvPr id="8282" name="Line 171"/>
          <p:cNvSpPr>
            <a:spLocks noChangeShapeType="1"/>
          </p:cNvSpPr>
          <p:nvPr/>
        </p:nvSpPr>
        <p:spPr bwMode="auto">
          <a:xfrm>
            <a:off x="519113" y="3482975"/>
            <a:ext cx="0" cy="190500"/>
          </a:xfrm>
          <a:prstGeom prst="line">
            <a:avLst/>
          </a:prstGeom>
          <a:noFill/>
          <a:ln w="12700">
            <a:solidFill>
              <a:schemeClr val="tx1"/>
            </a:solidFill>
            <a:round/>
            <a:headEnd/>
            <a:tailEnd/>
          </a:ln>
        </p:spPr>
        <p:txBody>
          <a:bodyPr/>
          <a:lstStyle/>
          <a:p>
            <a:endParaRPr lang="es-ES"/>
          </a:p>
        </p:txBody>
      </p:sp>
      <p:sp>
        <p:nvSpPr>
          <p:cNvPr id="8283" name="Line 172"/>
          <p:cNvSpPr>
            <a:spLocks noChangeShapeType="1"/>
          </p:cNvSpPr>
          <p:nvPr/>
        </p:nvSpPr>
        <p:spPr bwMode="auto">
          <a:xfrm>
            <a:off x="1390650" y="3473450"/>
            <a:ext cx="0" cy="190500"/>
          </a:xfrm>
          <a:prstGeom prst="line">
            <a:avLst/>
          </a:prstGeom>
          <a:noFill/>
          <a:ln w="12700">
            <a:solidFill>
              <a:schemeClr val="tx1"/>
            </a:solidFill>
            <a:round/>
            <a:headEnd/>
            <a:tailEnd/>
          </a:ln>
        </p:spPr>
        <p:txBody>
          <a:bodyPr/>
          <a:lstStyle/>
          <a:p>
            <a:endParaRPr lang="es-ES"/>
          </a:p>
        </p:txBody>
      </p:sp>
      <p:sp>
        <p:nvSpPr>
          <p:cNvPr id="8284" name="Line 173"/>
          <p:cNvSpPr>
            <a:spLocks noChangeShapeType="1"/>
          </p:cNvSpPr>
          <p:nvPr/>
        </p:nvSpPr>
        <p:spPr bwMode="auto">
          <a:xfrm flipH="1">
            <a:off x="514350" y="3321050"/>
            <a:ext cx="333375" cy="166688"/>
          </a:xfrm>
          <a:prstGeom prst="line">
            <a:avLst/>
          </a:prstGeom>
          <a:noFill/>
          <a:ln w="12700">
            <a:solidFill>
              <a:schemeClr val="tx1"/>
            </a:solidFill>
            <a:round/>
            <a:headEnd/>
            <a:tailEnd/>
          </a:ln>
        </p:spPr>
        <p:txBody>
          <a:bodyPr/>
          <a:lstStyle/>
          <a:p>
            <a:endParaRPr lang="es-ES"/>
          </a:p>
        </p:txBody>
      </p:sp>
      <p:sp>
        <p:nvSpPr>
          <p:cNvPr id="8285" name="Line 174"/>
          <p:cNvSpPr>
            <a:spLocks noChangeShapeType="1"/>
          </p:cNvSpPr>
          <p:nvPr/>
        </p:nvSpPr>
        <p:spPr bwMode="auto">
          <a:xfrm>
            <a:off x="1066800" y="3321050"/>
            <a:ext cx="323850" cy="161925"/>
          </a:xfrm>
          <a:prstGeom prst="line">
            <a:avLst/>
          </a:prstGeom>
          <a:noFill/>
          <a:ln w="12700">
            <a:solidFill>
              <a:schemeClr val="tx1"/>
            </a:solidFill>
            <a:round/>
            <a:headEnd/>
            <a:tailEnd/>
          </a:ln>
        </p:spPr>
        <p:txBody>
          <a:bodyPr/>
          <a:lstStyle/>
          <a:p>
            <a:endParaRPr lang="es-ES"/>
          </a:p>
        </p:txBody>
      </p:sp>
      <p:grpSp>
        <p:nvGrpSpPr>
          <p:cNvPr id="8286" name="Group 175"/>
          <p:cNvGrpSpPr>
            <a:grpSpLocks/>
          </p:cNvGrpSpPr>
          <p:nvPr/>
        </p:nvGrpSpPr>
        <p:grpSpPr bwMode="auto">
          <a:xfrm>
            <a:off x="4210050" y="3692525"/>
            <a:ext cx="857250" cy="285750"/>
            <a:chOff x="36" y="1551"/>
            <a:chExt cx="540" cy="180"/>
          </a:xfrm>
        </p:grpSpPr>
        <p:sp>
          <p:nvSpPr>
            <p:cNvPr id="8320" name="Line 176"/>
            <p:cNvSpPr>
              <a:spLocks noChangeShapeType="1"/>
            </p:cNvSpPr>
            <p:nvPr/>
          </p:nvSpPr>
          <p:spPr bwMode="auto">
            <a:xfrm>
              <a:off x="105" y="1557"/>
              <a:ext cx="0" cy="36"/>
            </a:xfrm>
            <a:prstGeom prst="line">
              <a:avLst/>
            </a:prstGeom>
            <a:noFill/>
            <a:ln w="12700">
              <a:solidFill>
                <a:schemeClr val="tx1"/>
              </a:solidFill>
              <a:round/>
              <a:headEnd/>
              <a:tailEnd/>
            </a:ln>
          </p:spPr>
          <p:txBody>
            <a:bodyPr/>
            <a:lstStyle/>
            <a:p>
              <a:endParaRPr lang="es-ES"/>
            </a:p>
          </p:txBody>
        </p:sp>
        <p:sp>
          <p:nvSpPr>
            <p:cNvPr id="8321" name="Line 177"/>
            <p:cNvSpPr>
              <a:spLocks noChangeShapeType="1"/>
            </p:cNvSpPr>
            <p:nvPr/>
          </p:nvSpPr>
          <p:spPr bwMode="auto">
            <a:xfrm>
              <a:off x="174" y="1557"/>
              <a:ext cx="0" cy="33"/>
            </a:xfrm>
            <a:prstGeom prst="line">
              <a:avLst/>
            </a:prstGeom>
            <a:noFill/>
            <a:ln w="12700">
              <a:solidFill>
                <a:schemeClr val="tx1"/>
              </a:solidFill>
              <a:round/>
              <a:headEnd/>
              <a:tailEnd/>
            </a:ln>
          </p:spPr>
          <p:txBody>
            <a:bodyPr/>
            <a:lstStyle/>
            <a:p>
              <a:endParaRPr lang="es-ES"/>
            </a:p>
          </p:txBody>
        </p:sp>
        <p:sp>
          <p:nvSpPr>
            <p:cNvPr id="8322" name="Line 178"/>
            <p:cNvSpPr>
              <a:spLocks noChangeShapeType="1"/>
            </p:cNvSpPr>
            <p:nvPr/>
          </p:nvSpPr>
          <p:spPr bwMode="auto">
            <a:xfrm>
              <a:off x="240" y="1557"/>
              <a:ext cx="0" cy="36"/>
            </a:xfrm>
            <a:prstGeom prst="line">
              <a:avLst/>
            </a:prstGeom>
            <a:noFill/>
            <a:ln w="12700">
              <a:solidFill>
                <a:schemeClr val="tx1"/>
              </a:solidFill>
              <a:round/>
              <a:headEnd/>
              <a:tailEnd/>
            </a:ln>
          </p:spPr>
          <p:txBody>
            <a:bodyPr/>
            <a:lstStyle/>
            <a:p>
              <a:endParaRPr lang="es-ES"/>
            </a:p>
          </p:txBody>
        </p:sp>
        <p:sp>
          <p:nvSpPr>
            <p:cNvPr id="8323" name="Line 179"/>
            <p:cNvSpPr>
              <a:spLocks noChangeShapeType="1"/>
            </p:cNvSpPr>
            <p:nvPr/>
          </p:nvSpPr>
          <p:spPr bwMode="auto">
            <a:xfrm>
              <a:off x="309" y="1557"/>
              <a:ext cx="0" cy="33"/>
            </a:xfrm>
            <a:prstGeom prst="line">
              <a:avLst/>
            </a:prstGeom>
            <a:noFill/>
            <a:ln w="12700">
              <a:solidFill>
                <a:schemeClr val="tx1"/>
              </a:solidFill>
              <a:round/>
              <a:headEnd/>
              <a:tailEnd/>
            </a:ln>
          </p:spPr>
          <p:txBody>
            <a:bodyPr/>
            <a:lstStyle/>
            <a:p>
              <a:endParaRPr lang="es-ES"/>
            </a:p>
          </p:txBody>
        </p:sp>
        <p:sp>
          <p:nvSpPr>
            <p:cNvPr id="8324" name="Line 180"/>
            <p:cNvSpPr>
              <a:spLocks noChangeShapeType="1"/>
            </p:cNvSpPr>
            <p:nvPr/>
          </p:nvSpPr>
          <p:spPr bwMode="auto">
            <a:xfrm>
              <a:off x="105" y="1692"/>
              <a:ext cx="0" cy="36"/>
            </a:xfrm>
            <a:prstGeom prst="line">
              <a:avLst/>
            </a:prstGeom>
            <a:noFill/>
            <a:ln w="12700">
              <a:solidFill>
                <a:schemeClr val="tx1"/>
              </a:solidFill>
              <a:round/>
              <a:headEnd/>
              <a:tailEnd/>
            </a:ln>
          </p:spPr>
          <p:txBody>
            <a:bodyPr/>
            <a:lstStyle/>
            <a:p>
              <a:endParaRPr lang="es-ES"/>
            </a:p>
          </p:txBody>
        </p:sp>
        <p:sp>
          <p:nvSpPr>
            <p:cNvPr id="8325" name="Line 181"/>
            <p:cNvSpPr>
              <a:spLocks noChangeShapeType="1"/>
            </p:cNvSpPr>
            <p:nvPr/>
          </p:nvSpPr>
          <p:spPr bwMode="auto">
            <a:xfrm>
              <a:off x="177" y="1695"/>
              <a:ext cx="0" cy="33"/>
            </a:xfrm>
            <a:prstGeom prst="line">
              <a:avLst/>
            </a:prstGeom>
            <a:noFill/>
            <a:ln w="12700">
              <a:solidFill>
                <a:schemeClr val="tx1"/>
              </a:solidFill>
              <a:round/>
              <a:headEnd/>
              <a:tailEnd/>
            </a:ln>
          </p:spPr>
          <p:txBody>
            <a:bodyPr/>
            <a:lstStyle/>
            <a:p>
              <a:endParaRPr lang="es-ES"/>
            </a:p>
          </p:txBody>
        </p:sp>
        <p:sp>
          <p:nvSpPr>
            <p:cNvPr id="8326" name="Line 182"/>
            <p:cNvSpPr>
              <a:spLocks noChangeShapeType="1"/>
            </p:cNvSpPr>
            <p:nvPr/>
          </p:nvSpPr>
          <p:spPr bwMode="auto">
            <a:xfrm>
              <a:off x="240" y="1689"/>
              <a:ext cx="0" cy="36"/>
            </a:xfrm>
            <a:prstGeom prst="line">
              <a:avLst/>
            </a:prstGeom>
            <a:noFill/>
            <a:ln w="12700">
              <a:solidFill>
                <a:schemeClr val="tx1"/>
              </a:solidFill>
              <a:round/>
              <a:headEnd/>
              <a:tailEnd/>
            </a:ln>
          </p:spPr>
          <p:txBody>
            <a:bodyPr/>
            <a:lstStyle/>
            <a:p>
              <a:endParaRPr lang="es-ES"/>
            </a:p>
          </p:txBody>
        </p:sp>
        <p:sp>
          <p:nvSpPr>
            <p:cNvPr id="8327" name="Line 183"/>
            <p:cNvSpPr>
              <a:spLocks noChangeShapeType="1"/>
            </p:cNvSpPr>
            <p:nvPr/>
          </p:nvSpPr>
          <p:spPr bwMode="auto">
            <a:xfrm>
              <a:off x="309" y="1698"/>
              <a:ext cx="0" cy="33"/>
            </a:xfrm>
            <a:prstGeom prst="line">
              <a:avLst/>
            </a:prstGeom>
            <a:noFill/>
            <a:ln w="12700">
              <a:solidFill>
                <a:schemeClr val="tx1"/>
              </a:solidFill>
              <a:round/>
              <a:headEnd/>
              <a:tailEnd/>
            </a:ln>
          </p:spPr>
          <p:txBody>
            <a:bodyPr/>
            <a:lstStyle/>
            <a:p>
              <a:endParaRPr lang="es-ES"/>
            </a:p>
          </p:txBody>
        </p:sp>
        <p:sp>
          <p:nvSpPr>
            <p:cNvPr id="8328" name="Line 184"/>
            <p:cNvSpPr>
              <a:spLocks noChangeShapeType="1"/>
            </p:cNvSpPr>
            <p:nvPr/>
          </p:nvSpPr>
          <p:spPr bwMode="auto">
            <a:xfrm>
              <a:off x="372" y="1692"/>
              <a:ext cx="0" cy="36"/>
            </a:xfrm>
            <a:prstGeom prst="line">
              <a:avLst/>
            </a:prstGeom>
            <a:noFill/>
            <a:ln w="12700">
              <a:solidFill>
                <a:schemeClr val="tx1"/>
              </a:solidFill>
              <a:round/>
              <a:headEnd/>
              <a:tailEnd/>
            </a:ln>
          </p:spPr>
          <p:txBody>
            <a:bodyPr/>
            <a:lstStyle/>
            <a:p>
              <a:endParaRPr lang="es-ES"/>
            </a:p>
          </p:txBody>
        </p:sp>
        <p:sp>
          <p:nvSpPr>
            <p:cNvPr id="8329" name="Line 185"/>
            <p:cNvSpPr>
              <a:spLocks noChangeShapeType="1"/>
            </p:cNvSpPr>
            <p:nvPr/>
          </p:nvSpPr>
          <p:spPr bwMode="auto">
            <a:xfrm>
              <a:off x="441" y="1692"/>
              <a:ext cx="0" cy="33"/>
            </a:xfrm>
            <a:prstGeom prst="line">
              <a:avLst/>
            </a:prstGeom>
            <a:noFill/>
            <a:ln w="12700">
              <a:solidFill>
                <a:schemeClr val="tx1"/>
              </a:solidFill>
              <a:round/>
              <a:headEnd/>
              <a:tailEnd/>
            </a:ln>
          </p:spPr>
          <p:txBody>
            <a:bodyPr/>
            <a:lstStyle/>
            <a:p>
              <a:endParaRPr lang="es-ES"/>
            </a:p>
          </p:txBody>
        </p:sp>
        <p:sp>
          <p:nvSpPr>
            <p:cNvPr id="8330" name="Line 186"/>
            <p:cNvSpPr>
              <a:spLocks noChangeShapeType="1"/>
            </p:cNvSpPr>
            <p:nvPr/>
          </p:nvSpPr>
          <p:spPr bwMode="auto">
            <a:xfrm>
              <a:off x="507" y="1692"/>
              <a:ext cx="0" cy="36"/>
            </a:xfrm>
            <a:prstGeom prst="line">
              <a:avLst/>
            </a:prstGeom>
            <a:noFill/>
            <a:ln w="12700">
              <a:solidFill>
                <a:schemeClr val="tx1"/>
              </a:solidFill>
              <a:round/>
              <a:headEnd/>
              <a:tailEnd/>
            </a:ln>
          </p:spPr>
          <p:txBody>
            <a:bodyPr/>
            <a:lstStyle/>
            <a:p>
              <a:endParaRPr lang="es-ES"/>
            </a:p>
          </p:txBody>
        </p:sp>
        <p:sp>
          <p:nvSpPr>
            <p:cNvPr id="8331" name="Line 187"/>
            <p:cNvSpPr>
              <a:spLocks noChangeShapeType="1"/>
            </p:cNvSpPr>
            <p:nvPr/>
          </p:nvSpPr>
          <p:spPr bwMode="auto">
            <a:xfrm>
              <a:off x="372" y="1557"/>
              <a:ext cx="0" cy="36"/>
            </a:xfrm>
            <a:prstGeom prst="line">
              <a:avLst/>
            </a:prstGeom>
            <a:noFill/>
            <a:ln w="12700">
              <a:solidFill>
                <a:schemeClr val="tx1"/>
              </a:solidFill>
              <a:round/>
              <a:headEnd/>
              <a:tailEnd/>
            </a:ln>
          </p:spPr>
          <p:txBody>
            <a:bodyPr/>
            <a:lstStyle/>
            <a:p>
              <a:endParaRPr lang="es-ES"/>
            </a:p>
          </p:txBody>
        </p:sp>
        <p:sp>
          <p:nvSpPr>
            <p:cNvPr id="8332" name="Line 188"/>
            <p:cNvSpPr>
              <a:spLocks noChangeShapeType="1"/>
            </p:cNvSpPr>
            <p:nvPr/>
          </p:nvSpPr>
          <p:spPr bwMode="auto">
            <a:xfrm>
              <a:off x="441" y="1557"/>
              <a:ext cx="0" cy="33"/>
            </a:xfrm>
            <a:prstGeom prst="line">
              <a:avLst/>
            </a:prstGeom>
            <a:noFill/>
            <a:ln w="12700">
              <a:solidFill>
                <a:schemeClr val="tx1"/>
              </a:solidFill>
              <a:round/>
              <a:headEnd/>
              <a:tailEnd/>
            </a:ln>
          </p:spPr>
          <p:txBody>
            <a:bodyPr/>
            <a:lstStyle/>
            <a:p>
              <a:endParaRPr lang="es-ES"/>
            </a:p>
          </p:txBody>
        </p:sp>
        <p:sp>
          <p:nvSpPr>
            <p:cNvPr id="8333" name="Line 189"/>
            <p:cNvSpPr>
              <a:spLocks noChangeShapeType="1"/>
            </p:cNvSpPr>
            <p:nvPr/>
          </p:nvSpPr>
          <p:spPr bwMode="auto">
            <a:xfrm>
              <a:off x="507" y="1554"/>
              <a:ext cx="0" cy="36"/>
            </a:xfrm>
            <a:prstGeom prst="line">
              <a:avLst/>
            </a:prstGeom>
            <a:noFill/>
            <a:ln w="12700">
              <a:solidFill>
                <a:schemeClr val="tx1"/>
              </a:solidFill>
              <a:round/>
              <a:headEnd/>
              <a:tailEnd/>
            </a:ln>
          </p:spPr>
          <p:txBody>
            <a:bodyPr/>
            <a:lstStyle/>
            <a:p>
              <a:endParaRPr lang="es-ES"/>
            </a:p>
          </p:txBody>
        </p:sp>
        <p:sp>
          <p:nvSpPr>
            <p:cNvPr id="8334" name="Rectangle 190"/>
            <p:cNvSpPr>
              <a:spLocks noChangeArrowheads="1"/>
            </p:cNvSpPr>
            <p:nvPr/>
          </p:nvSpPr>
          <p:spPr bwMode="auto">
            <a:xfrm>
              <a:off x="36" y="1551"/>
              <a:ext cx="540" cy="177"/>
            </a:xfrm>
            <a:prstGeom prst="rect">
              <a:avLst/>
            </a:prstGeom>
            <a:noFill/>
            <a:ln w="12700">
              <a:solidFill>
                <a:schemeClr val="tx1"/>
              </a:solidFill>
              <a:miter lim="800000"/>
              <a:headEnd/>
              <a:tailEnd/>
            </a:ln>
          </p:spPr>
          <p:txBody>
            <a:bodyPr wrap="none" anchor="ctr"/>
            <a:lstStyle/>
            <a:p>
              <a:endParaRPr lang="es-ES"/>
            </a:p>
          </p:txBody>
        </p:sp>
      </p:grpSp>
      <p:sp>
        <p:nvSpPr>
          <p:cNvPr id="8287" name="Line 191"/>
          <p:cNvSpPr>
            <a:spLocks noChangeShapeType="1"/>
          </p:cNvSpPr>
          <p:nvPr/>
        </p:nvSpPr>
        <p:spPr bwMode="auto">
          <a:xfrm>
            <a:off x="4524375" y="3140075"/>
            <a:ext cx="0" cy="190500"/>
          </a:xfrm>
          <a:prstGeom prst="line">
            <a:avLst/>
          </a:prstGeom>
          <a:noFill/>
          <a:ln w="12700">
            <a:solidFill>
              <a:schemeClr val="tx1"/>
            </a:solidFill>
            <a:round/>
            <a:headEnd/>
            <a:tailEnd/>
          </a:ln>
        </p:spPr>
        <p:txBody>
          <a:bodyPr/>
          <a:lstStyle/>
          <a:p>
            <a:endParaRPr lang="es-ES"/>
          </a:p>
        </p:txBody>
      </p:sp>
      <p:sp>
        <p:nvSpPr>
          <p:cNvPr id="8288" name="Line 192"/>
          <p:cNvSpPr>
            <a:spLocks noChangeShapeType="1"/>
          </p:cNvSpPr>
          <p:nvPr/>
        </p:nvSpPr>
        <p:spPr bwMode="auto">
          <a:xfrm>
            <a:off x="4743450" y="3140075"/>
            <a:ext cx="0" cy="190500"/>
          </a:xfrm>
          <a:prstGeom prst="line">
            <a:avLst/>
          </a:prstGeom>
          <a:noFill/>
          <a:ln w="12700">
            <a:solidFill>
              <a:schemeClr val="tx1"/>
            </a:solidFill>
            <a:round/>
            <a:headEnd/>
            <a:tailEnd/>
          </a:ln>
        </p:spPr>
        <p:txBody>
          <a:bodyPr/>
          <a:lstStyle/>
          <a:p>
            <a:endParaRPr lang="es-ES"/>
          </a:p>
        </p:txBody>
      </p:sp>
      <p:sp>
        <p:nvSpPr>
          <p:cNvPr id="8289" name="Line 193"/>
          <p:cNvSpPr>
            <a:spLocks noChangeShapeType="1"/>
          </p:cNvSpPr>
          <p:nvPr/>
        </p:nvSpPr>
        <p:spPr bwMode="auto">
          <a:xfrm>
            <a:off x="4195763" y="3482975"/>
            <a:ext cx="0" cy="190500"/>
          </a:xfrm>
          <a:prstGeom prst="line">
            <a:avLst/>
          </a:prstGeom>
          <a:noFill/>
          <a:ln w="12700">
            <a:solidFill>
              <a:schemeClr val="tx1"/>
            </a:solidFill>
            <a:round/>
            <a:headEnd/>
            <a:tailEnd/>
          </a:ln>
        </p:spPr>
        <p:txBody>
          <a:bodyPr/>
          <a:lstStyle/>
          <a:p>
            <a:endParaRPr lang="es-ES"/>
          </a:p>
        </p:txBody>
      </p:sp>
      <p:sp>
        <p:nvSpPr>
          <p:cNvPr id="8290" name="Line 194"/>
          <p:cNvSpPr>
            <a:spLocks noChangeShapeType="1"/>
          </p:cNvSpPr>
          <p:nvPr/>
        </p:nvSpPr>
        <p:spPr bwMode="auto">
          <a:xfrm>
            <a:off x="5067300" y="3473450"/>
            <a:ext cx="0" cy="190500"/>
          </a:xfrm>
          <a:prstGeom prst="line">
            <a:avLst/>
          </a:prstGeom>
          <a:noFill/>
          <a:ln w="12700">
            <a:solidFill>
              <a:schemeClr val="tx1"/>
            </a:solidFill>
            <a:round/>
            <a:headEnd/>
            <a:tailEnd/>
          </a:ln>
        </p:spPr>
        <p:txBody>
          <a:bodyPr/>
          <a:lstStyle/>
          <a:p>
            <a:endParaRPr lang="es-ES"/>
          </a:p>
        </p:txBody>
      </p:sp>
      <p:sp>
        <p:nvSpPr>
          <p:cNvPr id="8291" name="Line 195"/>
          <p:cNvSpPr>
            <a:spLocks noChangeShapeType="1"/>
          </p:cNvSpPr>
          <p:nvPr/>
        </p:nvSpPr>
        <p:spPr bwMode="auto">
          <a:xfrm flipH="1">
            <a:off x="4191000" y="3321050"/>
            <a:ext cx="333375" cy="166688"/>
          </a:xfrm>
          <a:prstGeom prst="line">
            <a:avLst/>
          </a:prstGeom>
          <a:noFill/>
          <a:ln w="12700">
            <a:solidFill>
              <a:schemeClr val="tx1"/>
            </a:solidFill>
            <a:round/>
            <a:headEnd/>
            <a:tailEnd/>
          </a:ln>
        </p:spPr>
        <p:txBody>
          <a:bodyPr/>
          <a:lstStyle/>
          <a:p>
            <a:endParaRPr lang="es-ES"/>
          </a:p>
        </p:txBody>
      </p:sp>
      <p:sp>
        <p:nvSpPr>
          <p:cNvPr id="8292" name="Line 196"/>
          <p:cNvSpPr>
            <a:spLocks noChangeShapeType="1"/>
          </p:cNvSpPr>
          <p:nvPr/>
        </p:nvSpPr>
        <p:spPr bwMode="auto">
          <a:xfrm>
            <a:off x="4743450" y="3321050"/>
            <a:ext cx="323850" cy="161925"/>
          </a:xfrm>
          <a:prstGeom prst="line">
            <a:avLst/>
          </a:prstGeom>
          <a:noFill/>
          <a:ln w="12700">
            <a:solidFill>
              <a:schemeClr val="tx1"/>
            </a:solidFill>
            <a:round/>
            <a:headEnd/>
            <a:tailEnd/>
          </a:ln>
        </p:spPr>
        <p:txBody>
          <a:bodyPr/>
          <a:lstStyle/>
          <a:p>
            <a:endParaRPr lang="es-ES"/>
          </a:p>
        </p:txBody>
      </p:sp>
      <p:grpSp>
        <p:nvGrpSpPr>
          <p:cNvPr id="8293" name="Group 197"/>
          <p:cNvGrpSpPr>
            <a:grpSpLocks/>
          </p:cNvGrpSpPr>
          <p:nvPr/>
        </p:nvGrpSpPr>
        <p:grpSpPr bwMode="auto">
          <a:xfrm>
            <a:off x="6750050" y="3717925"/>
            <a:ext cx="857250" cy="285750"/>
            <a:chOff x="36" y="1551"/>
            <a:chExt cx="540" cy="180"/>
          </a:xfrm>
        </p:grpSpPr>
        <p:sp>
          <p:nvSpPr>
            <p:cNvPr id="8305" name="Line 198"/>
            <p:cNvSpPr>
              <a:spLocks noChangeShapeType="1"/>
            </p:cNvSpPr>
            <p:nvPr/>
          </p:nvSpPr>
          <p:spPr bwMode="auto">
            <a:xfrm>
              <a:off x="105" y="1557"/>
              <a:ext cx="0" cy="36"/>
            </a:xfrm>
            <a:prstGeom prst="line">
              <a:avLst/>
            </a:prstGeom>
            <a:noFill/>
            <a:ln w="12700">
              <a:solidFill>
                <a:schemeClr val="tx1"/>
              </a:solidFill>
              <a:round/>
              <a:headEnd/>
              <a:tailEnd/>
            </a:ln>
          </p:spPr>
          <p:txBody>
            <a:bodyPr/>
            <a:lstStyle/>
            <a:p>
              <a:endParaRPr lang="es-ES"/>
            </a:p>
          </p:txBody>
        </p:sp>
        <p:sp>
          <p:nvSpPr>
            <p:cNvPr id="8306" name="Line 199"/>
            <p:cNvSpPr>
              <a:spLocks noChangeShapeType="1"/>
            </p:cNvSpPr>
            <p:nvPr/>
          </p:nvSpPr>
          <p:spPr bwMode="auto">
            <a:xfrm>
              <a:off x="174" y="1557"/>
              <a:ext cx="0" cy="33"/>
            </a:xfrm>
            <a:prstGeom prst="line">
              <a:avLst/>
            </a:prstGeom>
            <a:noFill/>
            <a:ln w="12700">
              <a:solidFill>
                <a:schemeClr val="tx1"/>
              </a:solidFill>
              <a:round/>
              <a:headEnd/>
              <a:tailEnd/>
            </a:ln>
          </p:spPr>
          <p:txBody>
            <a:bodyPr/>
            <a:lstStyle/>
            <a:p>
              <a:endParaRPr lang="es-ES"/>
            </a:p>
          </p:txBody>
        </p:sp>
        <p:sp>
          <p:nvSpPr>
            <p:cNvPr id="8307" name="Line 200"/>
            <p:cNvSpPr>
              <a:spLocks noChangeShapeType="1"/>
            </p:cNvSpPr>
            <p:nvPr/>
          </p:nvSpPr>
          <p:spPr bwMode="auto">
            <a:xfrm>
              <a:off x="240" y="1557"/>
              <a:ext cx="0" cy="36"/>
            </a:xfrm>
            <a:prstGeom prst="line">
              <a:avLst/>
            </a:prstGeom>
            <a:noFill/>
            <a:ln w="12700">
              <a:solidFill>
                <a:schemeClr val="tx1"/>
              </a:solidFill>
              <a:round/>
              <a:headEnd/>
              <a:tailEnd/>
            </a:ln>
          </p:spPr>
          <p:txBody>
            <a:bodyPr/>
            <a:lstStyle/>
            <a:p>
              <a:endParaRPr lang="es-ES"/>
            </a:p>
          </p:txBody>
        </p:sp>
        <p:sp>
          <p:nvSpPr>
            <p:cNvPr id="8308" name="Line 201"/>
            <p:cNvSpPr>
              <a:spLocks noChangeShapeType="1"/>
            </p:cNvSpPr>
            <p:nvPr/>
          </p:nvSpPr>
          <p:spPr bwMode="auto">
            <a:xfrm>
              <a:off x="309" y="1557"/>
              <a:ext cx="0" cy="33"/>
            </a:xfrm>
            <a:prstGeom prst="line">
              <a:avLst/>
            </a:prstGeom>
            <a:noFill/>
            <a:ln w="12700">
              <a:solidFill>
                <a:schemeClr val="tx1"/>
              </a:solidFill>
              <a:round/>
              <a:headEnd/>
              <a:tailEnd/>
            </a:ln>
          </p:spPr>
          <p:txBody>
            <a:bodyPr/>
            <a:lstStyle/>
            <a:p>
              <a:endParaRPr lang="es-ES"/>
            </a:p>
          </p:txBody>
        </p:sp>
        <p:sp>
          <p:nvSpPr>
            <p:cNvPr id="8309" name="Line 202"/>
            <p:cNvSpPr>
              <a:spLocks noChangeShapeType="1"/>
            </p:cNvSpPr>
            <p:nvPr/>
          </p:nvSpPr>
          <p:spPr bwMode="auto">
            <a:xfrm>
              <a:off x="105" y="1692"/>
              <a:ext cx="0" cy="36"/>
            </a:xfrm>
            <a:prstGeom prst="line">
              <a:avLst/>
            </a:prstGeom>
            <a:noFill/>
            <a:ln w="12700">
              <a:solidFill>
                <a:schemeClr val="tx1"/>
              </a:solidFill>
              <a:round/>
              <a:headEnd/>
              <a:tailEnd/>
            </a:ln>
          </p:spPr>
          <p:txBody>
            <a:bodyPr/>
            <a:lstStyle/>
            <a:p>
              <a:endParaRPr lang="es-ES"/>
            </a:p>
          </p:txBody>
        </p:sp>
        <p:sp>
          <p:nvSpPr>
            <p:cNvPr id="8310" name="Line 203"/>
            <p:cNvSpPr>
              <a:spLocks noChangeShapeType="1"/>
            </p:cNvSpPr>
            <p:nvPr/>
          </p:nvSpPr>
          <p:spPr bwMode="auto">
            <a:xfrm>
              <a:off x="177" y="1695"/>
              <a:ext cx="0" cy="33"/>
            </a:xfrm>
            <a:prstGeom prst="line">
              <a:avLst/>
            </a:prstGeom>
            <a:noFill/>
            <a:ln w="12700">
              <a:solidFill>
                <a:schemeClr val="tx1"/>
              </a:solidFill>
              <a:round/>
              <a:headEnd/>
              <a:tailEnd/>
            </a:ln>
          </p:spPr>
          <p:txBody>
            <a:bodyPr/>
            <a:lstStyle/>
            <a:p>
              <a:endParaRPr lang="es-ES"/>
            </a:p>
          </p:txBody>
        </p:sp>
        <p:sp>
          <p:nvSpPr>
            <p:cNvPr id="8311" name="Line 204"/>
            <p:cNvSpPr>
              <a:spLocks noChangeShapeType="1"/>
            </p:cNvSpPr>
            <p:nvPr/>
          </p:nvSpPr>
          <p:spPr bwMode="auto">
            <a:xfrm>
              <a:off x="240" y="1689"/>
              <a:ext cx="0" cy="36"/>
            </a:xfrm>
            <a:prstGeom prst="line">
              <a:avLst/>
            </a:prstGeom>
            <a:noFill/>
            <a:ln w="12700">
              <a:solidFill>
                <a:schemeClr val="tx1"/>
              </a:solidFill>
              <a:round/>
              <a:headEnd/>
              <a:tailEnd/>
            </a:ln>
          </p:spPr>
          <p:txBody>
            <a:bodyPr/>
            <a:lstStyle/>
            <a:p>
              <a:endParaRPr lang="es-ES"/>
            </a:p>
          </p:txBody>
        </p:sp>
        <p:sp>
          <p:nvSpPr>
            <p:cNvPr id="8312" name="Line 205"/>
            <p:cNvSpPr>
              <a:spLocks noChangeShapeType="1"/>
            </p:cNvSpPr>
            <p:nvPr/>
          </p:nvSpPr>
          <p:spPr bwMode="auto">
            <a:xfrm>
              <a:off x="309" y="1698"/>
              <a:ext cx="0" cy="33"/>
            </a:xfrm>
            <a:prstGeom prst="line">
              <a:avLst/>
            </a:prstGeom>
            <a:noFill/>
            <a:ln w="12700">
              <a:solidFill>
                <a:schemeClr val="tx1"/>
              </a:solidFill>
              <a:round/>
              <a:headEnd/>
              <a:tailEnd/>
            </a:ln>
          </p:spPr>
          <p:txBody>
            <a:bodyPr/>
            <a:lstStyle/>
            <a:p>
              <a:endParaRPr lang="es-ES"/>
            </a:p>
          </p:txBody>
        </p:sp>
        <p:sp>
          <p:nvSpPr>
            <p:cNvPr id="8313" name="Line 206"/>
            <p:cNvSpPr>
              <a:spLocks noChangeShapeType="1"/>
            </p:cNvSpPr>
            <p:nvPr/>
          </p:nvSpPr>
          <p:spPr bwMode="auto">
            <a:xfrm>
              <a:off x="372" y="1692"/>
              <a:ext cx="0" cy="36"/>
            </a:xfrm>
            <a:prstGeom prst="line">
              <a:avLst/>
            </a:prstGeom>
            <a:noFill/>
            <a:ln w="12700">
              <a:solidFill>
                <a:schemeClr val="tx1"/>
              </a:solidFill>
              <a:round/>
              <a:headEnd/>
              <a:tailEnd/>
            </a:ln>
          </p:spPr>
          <p:txBody>
            <a:bodyPr/>
            <a:lstStyle/>
            <a:p>
              <a:endParaRPr lang="es-ES"/>
            </a:p>
          </p:txBody>
        </p:sp>
        <p:sp>
          <p:nvSpPr>
            <p:cNvPr id="8314" name="Line 207"/>
            <p:cNvSpPr>
              <a:spLocks noChangeShapeType="1"/>
            </p:cNvSpPr>
            <p:nvPr/>
          </p:nvSpPr>
          <p:spPr bwMode="auto">
            <a:xfrm>
              <a:off x="441" y="1692"/>
              <a:ext cx="0" cy="33"/>
            </a:xfrm>
            <a:prstGeom prst="line">
              <a:avLst/>
            </a:prstGeom>
            <a:noFill/>
            <a:ln w="12700">
              <a:solidFill>
                <a:schemeClr val="tx1"/>
              </a:solidFill>
              <a:round/>
              <a:headEnd/>
              <a:tailEnd/>
            </a:ln>
          </p:spPr>
          <p:txBody>
            <a:bodyPr/>
            <a:lstStyle/>
            <a:p>
              <a:endParaRPr lang="es-ES"/>
            </a:p>
          </p:txBody>
        </p:sp>
        <p:sp>
          <p:nvSpPr>
            <p:cNvPr id="8315" name="Line 208"/>
            <p:cNvSpPr>
              <a:spLocks noChangeShapeType="1"/>
            </p:cNvSpPr>
            <p:nvPr/>
          </p:nvSpPr>
          <p:spPr bwMode="auto">
            <a:xfrm>
              <a:off x="507" y="1692"/>
              <a:ext cx="0" cy="36"/>
            </a:xfrm>
            <a:prstGeom prst="line">
              <a:avLst/>
            </a:prstGeom>
            <a:noFill/>
            <a:ln w="12700">
              <a:solidFill>
                <a:schemeClr val="tx1"/>
              </a:solidFill>
              <a:round/>
              <a:headEnd/>
              <a:tailEnd/>
            </a:ln>
          </p:spPr>
          <p:txBody>
            <a:bodyPr/>
            <a:lstStyle/>
            <a:p>
              <a:endParaRPr lang="es-ES"/>
            </a:p>
          </p:txBody>
        </p:sp>
        <p:sp>
          <p:nvSpPr>
            <p:cNvPr id="8316" name="Line 209"/>
            <p:cNvSpPr>
              <a:spLocks noChangeShapeType="1"/>
            </p:cNvSpPr>
            <p:nvPr/>
          </p:nvSpPr>
          <p:spPr bwMode="auto">
            <a:xfrm>
              <a:off x="372" y="1557"/>
              <a:ext cx="0" cy="36"/>
            </a:xfrm>
            <a:prstGeom prst="line">
              <a:avLst/>
            </a:prstGeom>
            <a:noFill/>
            <a:ln w="12700">
              <a:solidFill>
                <a:schemeClr val="tx1"/>
              </a:solidFill>
              <a:round/>
              <a:headEnd/>
              <a:tailEnd/>
            </a:ln>
          </p:spPr>
          <p:txBody>
            <a:bodyPr/>
            <a:lstStyle/>
            <a:p>
              <a:endParaRPr lang="es-ES"/>
            </a:p>
          </p:txBody>
        </p:sp>
        <p:sp>
          <p:nvSpPr>
            <p:cNvPr id="8317" name="Line 210"/>
            <p:cNvSpPr>
              <a:spLocks noChangeShapeType="1"/>
            </p:cNvSpPr>
            <p:nvPr/>
          </p:nvSpPr>
          <p:spPr bwMode="auto">
            <a:xfrm>
              <a:off x="441" y="1557"/>
              <a:ext cx="0" cy="33"/>
            </a:xfrm>
            <a:prstGeom prst="line">
              <a:avLst/>
            </a:prstGeom>
            <a:noFill/>
            <a:ln w="12700">
              <a:solidFill>
                <a:schemeClr val="tx1"/>
              </a:solidFill>
              <a:round/>
              <a:headEnd/>
              <a:tailEnd/>
            </a:ln>
          </p:spPr>
          <p:txBody>
            <a:bodyPr/>
            <a:lstStyle/>
            <a:p>
              <a:endParaRPr lang="es-ES"/>
            </a:p>
          </p:txBody>
        </p:sp>
        <p:sp>
          <p:nvSpPr>
            <p:cNvPr id="8318" name="Line 211"/>
            <p:cNvSpPr>
              <a:spLocks noChangeShapeType="1"/>
            </p:cNvSpPr>
            <p:nvPr/>
          </p:nvSpPr>
          <p:spPr bwMode="auto">
            <a:xfrm>
              <a:off x="507" y="1554"/>
              <a:ext cx="0" cy="36"/>
            </a:xfrm>
            <a:prstGeom prst="line">
              <a:avLst/>
            </a:prstGeom>
            <a:noFill/>
            <a:ln w="12700">
              <a:solidFill>
                <a:schemeClr val="tx1"/>
              </a:solidFill>
              <a:round/>
              <a:headEnd/>
              <a:tailEnd/>
            </a:ln>
          </p:spPr>
          <p:txBody>
            <a:bodyPr/>
            <a:lstStyle/>
            <a:p>
              <a:endParaRPr lang="es-ES"/>
            </a:p>
          </p:txBody>
        </p:sp>
        <p:sp>
          <p:nvSpPr>
            <p:cNvPr id="8319" name="Rectangle 212"/>
            <p:cNvSpPr>
              <a:spLocks noChangeArrowheads="1"/>
            </p:cNvSpPr>
            <p:nvPr/>
          </p:nvSpPr>
          <p:spPr bwMode="auto">
            <a:xfrm>
              <a:off x="36" y="1551"/>
              <a:ext cx="540" cy="177"/>
            </a:xfrm>
            <a:prstGeom prst="rect">
              <a:avLst/>
            </a:prstGeom>
            <a:noFill/>
            <a:ln w="12700">
              <a:solidFill>
                <a:schemeClr val="tx1"/>
              </a:solidFill>
              <a:miter lim="800000"/>
              <a:headEnd/>
              <a:tailEnd/>
            </a:ln>
          </p:spPr>
          <p:txBody>
            <a:bodyPr wrap="none" anchor="ctr"/>
            <a:lstStyle/>
            <a:p>
              <a:endParaRPr lang="es-ES"/>
            </a:p>
          </p:txBody>
        </p:sp>
      </p:grpSp>
      <p:sp>
        <p:nvSpPr>
          <p:cNvPr id="8294" name="Line 213"/>
          <p:cNvSpPr>
            <a:spLocks noChangeShapeType="1"/>
          </p:cNvSpPr>
          <p:nvPr/>
        </p:nvSpPr>
        <p:spPr bwMode="auto">
          <a:xfrm>
            <a:off x="7064375" y="3165475"/>
            <a:ext cx="0" cy="190500"/>
          </a:xfrm>
          <a:prstGeom prst="line">
            <a:avLst/>
          </a:prstGeom>
          <a:noFill/>
          <a:ln w="12700">
            <a:solidFill>
              <a:schemeClr val="tx1"/>
            </a:solidFill>
            <a:round/>
            <a:headEnd/>
            <a:tailEnd/>
          </a:ln>
        </p:spPr>
        <p:txBody>
          <a:bodyPr/>
          <a:lstStyle/>
          <a:p>
            <a:endParaRPr lang="es-ES"/>
          </a:p>
        </p:txBody>
      </p:sp>
      <p:sp>
        <p:nvSpPr>
          <p:cNvPr id="8295" name="Line 214"/>
          <p:cNvSpPr>
            <a:spLocks noChangeShapeType="1"/>
          </p:cNvSpPr>
          <p:nvPr/>
        </p:nvSpPr>
        <p:spPr bwMode="auto">
          <a:xfrm>
            <a:off x="7283450" y="3165475"/>
            <a:ext cx="0" cy="190500"/>
          </a:xfrm>
          <a:prstGeom prst="line">
            <a:avLst/>
          </a:prstGeom>
          <a:noFill/>
          <a:ln w="12700">
            <a:solidFill>
              <a:schemeClr val="tx1"/>
            </a:solidFill>
            <a:round/>
            <a:headEnd/>
            <a:tailEnd/>
          </a:ln>
        </p:spPr>
        <p:txBody>
          <a:bodyPr/>
          <a:lstStyle/>
          <a:p>
            <a:endParaRPr lang="es-ES"/>
          </a:p>
        </p:txBody>
      </p:sp>
      <p:sp>
        <p:nvSpPr>
          <p:cNvPr id="8296" name="Line 215"/>
          <p:cNvSpPr>
            <a:spLocks noChangeShapeType="1"/>
          </p:cNvSpPr>
          <p:nvPr/>
        </p:nvSpPr>
        <p:spPr bwMode="auto">
          <a:xfrm>
            <a:off x="6735763" y="3508375"/>
            <a:ext cx="0" cy="190500"/>
          </a:xfrm>
          <a:prstGeom prst="line">
            <a:avLst/>
          </a:prstGeom>
          <a:noFill/>
          <a:ln w="12700">
            <a:solidFill>
              <a:schemeClr val="tx1"/>
            </a:solidFill>
            <a:round/>
            <a:headEnd/>
            <a:tailEnd/>
          </a:ln>
        </p:spPr>
        <p:txBody>
          <a:bodyPr/>
          <a:lstStyle/>
          <a:p>
            <a:endParaRPr lang="es-ES"/>
          </a:p>
        </p:txBody>
      </p:sp>
      <p:sp>
        <p:nvSpPr>
          <p:cNvPr id="8297" name="Line 216"/>
          <p:cNvSpPr>
            <a:spLocks noChangeShapeType="1"/>
          </p:cNvSpPr>
          <p:nvPr/>
        </p:nvSpPr>
        <p:spPr bwMode="auto">
          <a:xfrm>
            <a:off x="7607300" y="3498850"/>
            <a:ext cx="0" cy="190500"/>
          </a:xfrm>
          <a:prstGeom prst="line">
            <a:avLst/>
          </a:prstGeom>
          <a:noFill/>
          <a:ln w="12700">
            <a:solidFill>
              <a:schemeClr val="tx1"/>
            </a:solidFill>
            <a:round/>
            <a:headEnd/>
            <a:tailEnd/>
          </a:ln>
        </p:spPr>
        <p:txBody>
          <a:bodyPr/>
          <a:lstStyle/>
          <a:p>
            <a:endParaRPr lang="es-ES"/>
          </a:p>
        </p:txBody>
      </p:sp>
      <p:sp>
        <p:nvSpPr>
          <p:cNvPr id="8298" name="Line 217"/>
          <p:cNvSpPr>
            <a:spLocks noChangeShapeType="1"/>
          </p:cNvSpPr>
          <p:nvPr/>
        </p:nvSpPr>
        <p:spPr bwMode="auto">
          <a:xfrm flipH="1">
            <a:off x="6731000" y="3346450"/>
            <a:ext cx="333375" cy="166688"/>
          </a:xfrm>
          <a:prstGeom prst="line">
            <a:avLst/>
          </a:prstGeom>
          <a:noFill/>
          <a:ln w="12700">
            <a:solidFill>
              <a:schemeClr val="tx1"/>
            </a:solidFill>
            <a:round/>
            <a:headEnd/>
            <a:tailEnd/>
          </a:ln>
        </p:spPr>
        <p:txBody>
          <a:bodyPr/>
          <a:lstStyle/>
          <a:p>
            <a:endParaRPr lang="es-ES"/>
          </a:p>
        </p:txBody>
      </p:sp>
      <p:sp>
        <p:nvSpPr>
          <p:cNvPr id="8299" name="Line 218"/>
          <p:cNvSpPr>
            <a:spLocks noChangeShapeType="1"/>
          </p:cNvSpPr>
          <p:nvPr/>
        </p:nvSpPr>
        <p:spPr bwMode="auto">
          <a:xfrm>
            <a:off x="7283450" y="3346450"/>
            <a:ext cx="323850" cy="161925"/>
          </a:xfrm>
          <a:prstGeom prst="line">
            <a:avLst/>
          </a:prstGeom>
          <a:noFill/>
          <a:ln w="12700">
            <a:solidFill>
              <a:schemeClr val="tx1"/>
            </a:solidFill>
            <a:round/>
            <a:headEnd/>
            <a:tailEnd/>
          </a:ln>
        </p:spPr>
        <p:txBody>
          <a:bodyPr/>
          <a:lstStyle/>
          <a:p>
            <a:endParaRPr lang="es-ES"/>
          </a:p>
        </p:txBody>
      </p:sp>
      <p:sp>
        <p:nvSpPr>
          <p:cNvPr id="8300" name="Text Box 219"/>
          <p:cNvSpPr txBox="1">
            <a:spLocks noChangeArrowheads="1"/>
          </p:cNvSpPr>
          <p:nvPr/>
        </p:nvSpPr>
        <p:spPr bwMode="auto">
          <a:xfrm>
            <a:off x="244475" y="4076700"/>
            <a:ext cx="1447800" cy="730250"/>
          </a:xfrm>
          <a:prstGeom prst="rect">
            <a:avLst/>
          </a:prstGeom>
          <a:noFill/>
          <a:ln w="12700">
            <a:noFill/>
            <a:miter lim="800000"/>
            <a:headEnd/>
            <a:tailEnd/>
          </a:ln>
        </p:spPr>
        <p:txBody>
          <a:bodyPr>
            <a:spAutoFit/>
          </a:bodyPr>
          <a:lstStyle/>
          <a:p>
            <a:pPr algn="ctr" eaLnBrk="0" hangingPunct="0"/>
            <a:r>
              <a:rPr lang="es-ES" sz="1400" b="1"/>
              <a:t>1 canal de alineamiento y sincronización</a:t>
            </a:r>
          </a:p>
        </p:txBody>
      </p:sp>
      <p:sp>
        <p:nvSpPr>
          <p:cNvPr id="8301" name="Text Box 220"/>
          <p:cNvSpPr txBox="1">
            <a:spLocks noChangeArrowheads="1"/>
          </p:cNvSpPr>
          <p:nvPr/>
        </p:nvSpPr>
        <p:spPr bwMode="auto">
          <a:xfrm>
            <a:off x="3708400" y="4064000"/>
            <a:ext cx="1871663" cy="730250"/>
          </a:xfrm>
          <a:prstGeom prst="rect">
            <a:avLst/>
          </a:prstGeom>
          <a:noFill/>
          <a:ln w="12700">
            <a:noFill/>
            <a:miter lim="800000"/>
            <a:headEnd/>
            <a:tailEnd/>
          </a:ln>
        </p:spPr>
        <p:txBody>
          <a:bodyPr>
            <a:spAutoFit/>
          </a:bodyPr>
          <a:lstStyle/>
          <a:p>
            <a:pPr algn="ctr" eaLnBrk="0" hangingPunct="0"/>
            <a:r>
              <a:rPr lang="es-ES" sz="1400" b="1"/>
              <a:t>1 Canal de señalización</a:t>
            </a:r>
          </a:p>
          <a:p>
            <a:pPr algn="ctr" eaLnBrk="0" hangingPunct="0"/>
            <a:r>
              <a:rPr lang="es-ES" sz="1400" b="1"/>
              <a:t>(canal D en RDSI)</a:t>
            </a:r>
          </a:p>
        </p:txBody>
      </p:sp>
      <p:sp>
        <p:nvSpPr>
          <p:cNvPr id="8302" name="Text Box 221"/>
          <p:cNvSpPr txBox="1">
            <a:spLocks noChangeArrowheads="1"/>
          </p:cNvSpPr>
          <p:nvPr/>
        </p:nvSpPr>
        <p:spPr bwMode="auto">
          <a:xfrm>
            <a:off x="5795963" y="4070350"/>
            <a:ext cx="2663825" cy="730250"/>
          </a:xfrm>
          <a:prstGeom prst="rect">
            <a:avLst/>
          </a:prstGeom>
          <a:noFill/>
          <a:ln w="12700">
            <a:noFill/>
            <a:miter lim="800000"/>
            <a:headEnd/>
            <a:tailEnd/>
          </a:ln>
        </p:spPr>
        <p:txBody>
          <a:bodyPr>
            <a:spAutoFit/>
          </a:bodyPr>
          <a:lstStyle/>
          <a:p>
            <a:pPr algn="ctr" eaLnBrk="0" hangingPunct="0"/>
            <a:r>
              <a:rPr lang="es-ES" sz="1400" b="1"/>
              <a:t>30 Canales de información </a:t>
            </a:r>
          </a:p>
          <a:p>
            <a:pPr algn="ctr" eaLnBrk="0" hangingPunct="0"/>
            <a:r>
              <a:rPr lang="es-ES" sz="1400" b="1"/>
              <a:t>intervalos 1-15 y 17-31</a:t>
            </a:r>
          </a:p>
          <a:p>
            <a:pPr algn="ctr" eaLnBrk="0" hangingPunct="0"/>
            <a:r>
              <a:rPr lang="es-ES" sz="1400" b="1"/>
              <a:t>(canal B en RDSI)</a:t>
            </a:r>
          </a:p>
        </p:txBody>
      </p:sp>
      <p:sp>
        <p:nvSpPr>
          <p:cNvPr id="8303" name="Text Box 260"/>
          <p:cNvSpPr txBox="1">
            <a:spLocks noChangeArrowheads="1"/>
          </p:cNvSpPr>
          <p:nvPr/>
        </p:nvSpPr>
        <p:spPr bwMode="auto">
          <a:xfrm>
            <a:off x="2557463" y="5284788"/>
            <a:ext cx="4319587" cy="304800"/>
          </a:xfrm>
          <a:prstGeom prst="rect">
            <a:avLst/>
          </a:prstGeom>
          <a:noFill/>
          <a:ln w="12700">
            <a:noFill/>
            <a:miter lim="800000"/>
            <a:headEnd/>
            <a:tailEnd/>
          </a:ln>
        </p:spPr>
        <p:txBody>
          <a:bodyPr>
            <a:spAutoFit/>
          </a:bodyPr>
          <a:lstStyle/>
          <a:p>
            <a:pPr algn="ctr" eaLnBrk="0" hangingPunct="0"/>
            <a:r>
              <a:rPr lang="es-ES" sz="1400" b="1"/>
              <a:t>Cada canal ocupa 8 bits en la trama (64 Kb/s)</a:t>
            </a:r>
          </a:p>
        </p:txBody>
      </p:sp>
      <p:sp>
        <p:nvSpPr>
          <p:cNvPr id="8304" name="Line 296"/>
          <p:cNvSpPr>
            <a:spLocks noChangeShapeType="1"/>
          </p:cNvSpPr>
          <p:nvPr/>
        </p:nvSpPr>
        <p:spPr bwMode="auto">
          <a:xfrm>
            <a:off x="8202613" y="2203450"/>
            <a:ext cx="3175" cy="460375"/>
          </a:xfrm>
          <a:prstGeom prst="line">
            <a:avLst/>
          </a:prstGeom>
          <a:noFill/>
          <a:ln w="12700">
            <a:solidFill>
              <a:schemeClr val="tx1"/>
            </a:solidFill>
            <a:round/>
            <a:headEnd/>
            <a:tailEnd/>
          </a:ln>
        </p:spPr>
        <p:txBody>
          <a:bodyPr/>
          <a:lstStyle/>
          <a:p>
            <a:endParaRPr lang="es-ES"/>
          </a:p>
        </p:txBody>
      </p:sp>
      <p:sp>
        <p:nvSpPr>
          <p:cNvPr id="86" name="85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6</a:t>
            </a:fld>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s-ES" smtClean="0"/>
              <a:t>Jerarquía PDH</a:t>
            </a:r>
          </a:p>
        </p:txBody>
      </p:sp>
      <p:sp>
        <p:nvSpPr>
          <p:cNvPr id="9220" name="Rectangle 3"/>
          <p:cNvSpPr>
            <a:spLocks noGrp="1" noChangeArrowheads="1"/>
          </p:cNvSpPr>
          <p:nvPr>
            <p:ph type="body" idx="1"/>
          </p:nvPr>
        </p:nvSpPr>
        <p:spPr/>
        <p:txBody>
          <a:bodyPr/>
          <a:lstStyle/>
          <a:p>
            <a:pPr eaLnBrk="1" hangingPunct="1">
              <a:lnSpc>
                <a:spcPct val="90000"/>
              </a:lnSpc>
            </a:pPr>
            <a:r>
              <a:rPr lang="es-ES" sz="2400" smtClean="0"/>
              <a:t>La multiplexación TDM se hace según valores fijos. El primer sistema estándar se desarrolló en los años 70 y se denomina Jerarquía PDH (Plesiochronous Digital Hierarchy). Plesio=casi ya que diferentes partes de la red estan ‘casi’ sincronizadas</a:t>
            </a:r>
          </a:p>
          <a:p>
            <a:pPr eaLnBrk="1" hangingPunct="1">
              <a:lnSpc>
                <a:spcPct val="90000"/>
              </a:lnSpc>
            </a:pPr>
            <a:r>
              <a:rPr lang="es-ES" sz="2400" smtClean="0"/>
              <a:t>En Europa se utiliza la PDH del sistema ‘</a:t>
            </a:r>
            <a:r>
              <a:rPr lang="es-ES" sz="2400" b="1" smtClean="0"/>
              <a:t>E</a:t>
            </a:r>
            <a:r>
              <a:rPr lang="es-ES" sz="2400" smtClean="0"/>
              <a:t>’ (G.732) que utiliza como agrupación básica la señal E1, contiene 30 canales y transmite 2048 Kb/s</a:t>
            </a:r>
          </a:p>
          <a:p>
            <a:pPr eaLnBrk="1" hangingPunct="1">
              <a:lnSpc>
                <a:spcPct val="90000"/>
              </a:lnSpc>
            </a:pPr>
            <a:r>
              <a:rPr lang="es-ES" sz="2400" smtClean="0"/>
              <a:t>En Norteamérica y Japón se utiliza el sistema ‘</a:t>
            </a:r>
            <a:r>
              <a:rPr lang="es-ES" sz="2400" b="1" smtClean="0"/>
              <a:t>T</a:t>
            </a:r>
            <a:r>
              <a:rPr lang="es-ES" sz="2400" smtClean="0"/>
              <a:t>’ (G.733) que tiene su base en la señal T1 con 24 canales y 1544 Kb/s </a:t>
            </a:r>
          </a:p>
          <a:p>
            <a:pPr eaLnBrk="1" hangingPunct="1">
              <a:lnSpc>
                <a:spcPct val="90000"/>
              </a:lnSpc>
            </a:pPr>
            <a:endParaRPr lang="es-ES" sz="240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7</a:t>
            </a:fld>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9602" name="Group 98"/>
          <p:cNvGraphicFramePr>
            <a:graphicFrameLocks noGrp="1"/>
          </p:cNvGraphicFramePr>
          <p:nvPr/>
        </p:nvGraphicFramePr>
        <p:xfrm>
          <a:off x="1295400" y="1371600"/>
          <a:ext cx="6648450" cy="4358640"/>
        </p:xfrm>
        <a:graphic>
          <a:graphicData uri="http://schemas.openxmlformats.org/drawingml/2006/table">
            <a:tbl>
              <a:tblPr/>
              <a:tblGrid>
                <a:gridCol w="747713"/>
                <a:gridCol w="987425"/>
                <a:gridCol w="1268412"/>
                <a:gridCol w="1752600"/>
                <a:gridCol w="882650"/>
                <a:gridCol w="1009650"/>
              </a:tblGrid>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Nivel</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Canales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Nombre</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EEUU, Canadá</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Japón</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ITU-T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E0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0,064</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0,064</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0,064</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24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T1 o DS1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1,544</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1,544</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30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E1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2,048</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96</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T2 o DS2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6,312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6,312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120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E2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8,448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3</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480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E3</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32,064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34,368</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3</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672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T3 o DS3</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smtClean="0">
                          <a:ln>
                            <a:noFill/>
                          </a:ln>
                          <a:solidFill>
                            <a:schemeClr val="tx1"/>
                          </a:solidFill>
                          <a:effectLst/>
                          <a:latin typeface="Times New Roman" pitchFamily="18" charset="0"/>
                        </a:rPr>
                        <a:t>44,736</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3</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1440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J3</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97,728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1920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E4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139,264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4032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T4 o DS4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274,176</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29" name="Text Box 88"/>
          <p:cNvSpPr txBox="1">
            <a:spLocks noChangeArrowheads="1"/>
          </p:cNvSpPr>
          <p:nvPr/>
        </p:nvSpPr>
        <p:spPr bwMode="auto">
          <a:xfrm>
            <a:off x="539750" y="434975"/>
            <a:ext cx="7966075" cy="579438"/>
          </a:xfrm>
          <a:prstGeom prst="rect">
            <a:avLst/>
          </a:prstGeom>
          <a:noFill/>
          <a:ln w="12700">
            <a:noFill/>
            <a:miter lim="800000"/>
            <a:headEnd/>
            <a:tailEnd/>
          </a:ln>
        </p:spPr>
        <p:txBody>
          <a:bodyPr wrap="none">
            <a:spAutoFit/>
          </a:bodyPr>
          <a:lstStyle/>
          <a:p>
            <a:pPr eaLnBrk="0" hangingPunct="0"/>
            <a:r>
              <a:rPr lang="es-ES_tradnl" sz="3200">
                <a:latin typeface="Times New Roman" pitchFamily="18" charset="0"/>
              </a:rPr>
              <a:t>Niveles en la jerarquía PDH (caudales en Mb/s)</a:t>
            </a:r>
            <a:endParaRPr lang="es-ES" sz="3200">
              <a:latin typeface="Times New Roman" pitchFamily="18" charset="0"/>
            </a:endParaRPr>
          </a:p>
        </p:txBody>
      </p:sp>
      <p:sp>
        <p:nvSpPr>
          <p:cNvPr id="10330" name="Text Box 90"/>
          <p:cNvSpPr txBox="1">
            <a:spLocks noChangeArrowheads="1"/>
          </p:cNvSpPr>
          <p:nvPr/>
        </p:nvSpPr>
        <p:spPr bwMode="auto">
          <a:xfrm>
            <a:off x="900113" y="5791200"/>
            <a:ext cx="7594600" cy="366713"/>
          </a:xfrm>
          <a:prstGeom prst="rect">
            <a:avLst/>
          </a:prstGeom>
          <a:noFill/>
          <a:ln w="12700">
            <a:noFill/>
            <a:miter lim="800000"/>
            <a:headEnd/>
            <a:tailEnd/>
          </a:ln>
        </p:spPr>
        <p:txBody>
          <a:bodyPr wrap="none">
            <a:spAutoFit/>
          </a:bodyPr>
          <a:lstStyle/>
          <a:p>
            <a:pPr eaLnBrk="0" hangingPunct="0"/>
            <a:r>
              <a:rPr lang="es-ES_tradnl" sz="1800">
                <a:latin typeface="Times New Roman" pitchFamily="18" charset="0"/>
              </a:rPr>
              <a:t>Los valores en negrita son los utilizados habitualmente para transmisión de datos</a:t>
            </a:r>
            <a:endParaRPr lang="es-ES" sz="1800">
              <a:latin typeface="Times New Roman" pitchFamily="18" charset="0"/>
            </a:endParaRPr>
          </a:p>
        </p:txBody>
      </p:sp>
      <p:sp>
        <p:nvSpPr>
          <p:cNvPr id="9" name="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8</a:t>
            </a:fld>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954088" y="617538"/>
            <a:ext cx="7141699" cy="584775"/>
          </a:xfrm>
          <a:prstGeom prst="rect">
            <a:avLst/>
          </a:prstGeom>
          <a:noFill/>
          <a:ln w="12700">
            <a:noFill/>
            <a:miter lim="800000"/>
            <a:headEnd/>
            <a:tailEnd/>
          </a:ln>
        </p:spPr>
        <p:txBody>
          <a:bodyPr wrap="none">
            <a:spAutoFit/>
          </a:bodyPr>
          <a:lstStyle/>
          <a:p>
            <a:pPr eaLnBrk="0" hangingPunct="0"/>
            <a:r>
              <a:rPr lang="es-ES_tradnl" sz="3200" dirty="0" err="1">
                <a:latin typeface="Times New Roman" pitchFamily="18" charset="0"/>
              </a:rPr>
              <a:t>Multiplexación</a:t>
            </a:r>
            <a:r>
              <a:rPr lang="es-ES_tradnl" sz="3200" dirty="0">
                <a:latin typeface="Times New Roman" pitchFamily="18" charset="0"/>
              </a:rPr>
              <a:t> PDH, </a:t>
            </a:r>
            <a:r>
              <a:rPr lang="es-ES_tradnl" sz="3200" dirty="0" smtClean="0">
                <a:latin typeface="Times New Roman" pitchFamily="18" charset="0"/>
              </a:rPr>
              <a:t>sistema </a:t>
            </a:r>
            <a:r>
              <a:rPr lang="es-ES_tradnl" sz="3200" dirty="0">
                <a:latin typeface="Times New Roman" pitchFamily="18" charset="0"/>
              </a:rPr>
              <a:t>‘E’ (G.732)</a:t>
            </a:r>
            <a:endParaRPr lang="es-ES" sz="3200" dirty="0">
              <a:latin typeface="Times New Roman" pitchFamily="18" charset="0"/>
            </a:endParaRPr>
          </a:p>
        </p:txBody>
      </p:sp>
      <p:graphicFrame>
        <p:nvGraphicFramePr>
          <p:cNvPr id="1682435" name="Group 3"/>
          <p:cNvGraphicFramePr>
            <a:graphicFrameLocks noGrp="1"/>
          </p:cNvGraphicFramePr>
          <p:nvPr/>
        </p:nvGraphicFramePr>
        <p:xfrm>
          <a:off x="228600" y="1514475"/>
          <a:ext cx="1478280" cy="213360"/>
        </p:xfrm>
        <a:graphic>
          <a:graphicData uri="http://schemas.openxmlformats.org/drawingml/2006/table">
            <a:tbl>
              <a:tblPr/>
              <a:tblGrid>
                <a:gridCol w="208280"/>
                <a:gridCol w="208280"/>
                <a:gridCol w="208280"/>
                <a:gridCol w="208280"/>
                <a:gridCol w="208280"/>
                <a:gridCol w="208280"/>
                <a:gridCol w="22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82453" name="Group 21"/>
          <p:cNvGraphicFramePr>
            <a:graphicFrameLocks noGrp="1"/>
          </p:cNvGraphicFramePr>
          <p:nvPr/>
        </p:nvGraphicFramePr>
        <p:xfrm>
          <a:off x="228600" y="1865313"/>
          <a:ext cx="1478280" cy="213360"/>
        </p:xfrm>
        <a:graphic>
          <a:graphicData uri="http://schemas.openxmlformats.org/drawingml/2006/table">
            <a:tbl>
              <a:tblPr/>
              <a:tblGrid>
                <a:gridCol w="208280"/>
                <a:gridCol w="208280"/>
                <a:gridCol w="208280"/>
                <a:gridCol w="208280"/>
                <a:gridCol w="208280"/>
                <a:gridCol w="208280"/>
                <a:gridCol w="22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82471" name="Group 39"/>
          <p:cNvGraphicFramePr>
            <a:graphicFrameLocks noGrp="1"/>
          </p:cNvGraphicFramePr>
          <p:nvPr/>
        </p:nvGraphicFramePr>
        <p:xfrm>
          <a:off x="228600" y="2184400"/>
          <a:ext cx="1478280" cy="213360"/>
        </p:xfrm>
        <a:graphic>
          <a:graphicData uri="http://schemas.openxmlformats.org/drawingml/2006/table">
            <a:tbl>
              <a:tblPr/>
              <a:tblGrid>
                <a:gridCol w="208280"/>
                <a:gridCol w="208280"/>
                <a:gridCol w="208280"/>
                <a:gridCol w="208280"/>
                <a:gridCol w="208280"/>
                <a:gridCol w="208280"/>
                <a:gridCol w="22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82489" name="Group 57"/>
          <p:cNvGraphicFramePr>
            <a:graphicFrameLocks noGrp="1"/>
          </p:cNvGraphicFramePr>
          <p:nvPr/>
        </p:nvGraphicFramePr>
        <p:xfrm>
          <a:off x="228600" y="2489200"/>
          <a:ext cx="1478280" cy="213360"/>
        </p:xfrm>
        <a:graphic>
          <a:graphicData uri="http://schemas.openxmlformats.org/drawingml/2006/table">
            <a:tbl>
              <a:tblPr/>
              <a:tblGrid>
                <a:gridCol w="208280"/>
                <a:gridCol w="208280"/>
                <a:gridCol w="208280"/>
                <a:gridCol w="208280"/>
                <a:gridCol w="208280"/>
                <a:gridCol w="208280"/>
                <a:gridCol w="22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82507" name="Group 75"/>
          <p:cNvGraphicFramePr>
            <a:graphicFrameLocks noGrp="1"/>
          </p:cNvGraphicFramePr>
          <p:nvPr/>
        </p:nvGraphicFramePr>
        <p:xfrm>
          <a:off x="2713038" y="2057400"/>
          <a:ext cx="1666240" cy="213360"/>
        </p:xfrm>
        <a:graphic>
          <a:graphicData uri="http://schemas.openxmlformats.org/drawingml/2006/table">
            <a:tbl>
              <a:tblPr/>
              <a:tblGrid>
                <a:gridCol w="208280"/>
                <a:gridCol w="208280"/>
                <a:gridCol w="208280"/>
                <a:gridCol w="208280"/>
                <a:gridCol w="208280"/>
                <a:gridCol w="208280"/>
                <a:gridCol w="208280"/>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55" name="Rectangle 95"/>
          <p:cNvSpPr>
            <a:spLocks noChangeArrowheads="1"/>
          </p:cNvSpPr>
          <p:nvPr/>
        </p:nvSpPr>
        <p:spPr bwMode="auto">
          <a:xfrm>
            <a:off x="1970088" y="1574800"/>
            <a:ext cx="457200" cy="1066800"/>
          </a:xfrm>
          <a:prstGeom prst="rect">
            <a:avLst/>
          </a:prstGeom>
          <a:noFill/>
          <a:ln w="12700">
            <a:solidFill>
              <a:schemeClr val="tx1"/>
            </a:solidFill>
            <a:miter lim="800000"/>
            <a:headEnd/>
            <a:tailEnd/>
          </a:ln>
        </p:spPr>
        <p:txBody>
          <a:bodyPr wrap="none" anchor="ctr"/>
          <a:lstStyle/>
          <a:p>
            <a:endParaRPr lang="es-ES"/>
          </a:p>
        </p:txBody>
      </p:sp>
      <p:sp>
        <p:nvSpPr>
          <p:cNvPr id="11356" name="Text Box 96"/>
          <p:cNvSpPr txBox="1">
            <a:spLocks noChangeArrowheads="1"/>
          </p:cNvSpPr>
          <p:nvPr/>
        </p:nvSpPr>
        <p:spPr bwMode="auto">
          <a:xfrm>
            <a:off x="1951038" y="1873250"/>
            <a:ext cx="508000" cy="396875"/>
          </a:xfrm>
          <a:prstGeom prst="rect">
            <a:avLst/>
          </a:prstGeom>
          <a:noFill/>
          <a:ln w="12700">
            <a:noFill/>
            <a:miter lim="800000"/>
            <a:headEnd/>
            <a:tailEnd/>
          </a:ln>
        </p:spPr>
        <p:txBody>
          <a:bodyPr wrap="none">
            <a:spAutoFit/>
          </a:bodyPr>
          <a:lstStyle/>
          <a:p>
            <a:pPr eaLnBrk="0" hangingPunct="0"/>
            <a:r>
              <a:rPr lang="es-ES" sz="2000">
                <a:latin typeface="Times New Roman" pitchFamily="18" charset="0"/>
              </a:rPr>
              <a:t>4:1</a:t>
            </a:r>
          </a:p>
        </p:txBody>
      </p:sp>
      <p:sp>
        <p:nvSpPr>
          <p:cNvPr id="11357" name="Line 97"/>
          <p:cNvSpPr>
            <a:spLocks noChangeShapeType="1"/>
          </p:cNvSpPr>
          <p:nvPr/>
        </p:nvSpPr>
        <p:spPr bwMode="auto">
          <a:xfrm>
            <a:off x="1593850" y="1625600"/>
            <a:ext cx="349250" cy="139700"/>
          </a:xfrm>
          <a:prstGeom prst="line">
            <a:avLst/>
          </a:prstGeom>
          <a:noFill/>
          <a:ln w="25400">
            <a:solidFill>
              <a:schemeClr val="tx1"/>
            </a:solidFill>
            <a:round/>
            <a:headEnd/>
            <a:tailEnd type="stealth" w="med" len="med"/>
          </a:ln>
        </p:spPr>
        <p:txBody>
          <a:bodyPr/>
          <a:lstStyle/>
          <a:p>
            <a:endParaRPr lang="es-ES"/>
          </a:p>
        </p:txBody>
      </p:sp>
      <p:sp>
        <p:nvSpPr>
          <p:cNvPr id="11358" name="Line 98"/>
          <p:cNvSpPr>
            <a:spLocks noChangeShapeType="1"/>
          </p:cNvSpPr>
          <p:nvPr/>
        </p:nvSpPr>
        <p:spPr bwMode="auto">
          <a:xfrm flipV="1">
            <a:off x="1608138" y="2432050"/>
            <a:ext cx="292100" cy="133350"/>
          </a:xfrm>
          <a:prstGeom prst="line">
            <a:avLst/>
          </a:prstGeom>
          <a:noFill/>
          <a:ln w="25400">
            <a:solidFill>
              <a:schemeClr val="tx1"/>
            </a:solidFill>
            <a:round/>
            <a:headEnd/>
            <a:tailEnd type="stealth" w="med" len="med"/>
          </a:ln>
        </p:spPr>
        <p:txBody>
          <a:bodyPr/>
          <a:lstStyle/>
          <a:p>
            <a:endParaRPr lang="es-ES"/>
          </a:p>
        </p:txBody>
      </p:sp>
      <p:sp>
        <p:nvSpPr>
          <p:cNvPr id="11359" name="Line 99"/>
          <p:cNvSpPr>
            <a:spLocks noChangeShapeType="1"/>
          </p:cNvSpPr>
          <p:nvPr/>
        </p:nvSpPr>
        <p:spPr bwMode="auto">
          <a:xfrm flipV="1">
            <a:off x="1589088" y="2197100"/>
            <a:ext cx="330200" cy="95250"/>
          </a:xfrm>
          <a:prstGeom prst="line">
            <a:avLst/>
          </a:prstGeom>
          <a:noFill/>
          <a:ln w="25400">
            <a:solidFill>
              <a:schemeClr val="tx1"/>
            </a:solidFill>
            <a:round/>
            <a:headEnd/>
            <a:tailEnd type="stealth" w="med" len="med"/>
          </a:ln>
        </p:spPr>
        <p:txBody>
          <a:bodyPr/>
          <a:lstStyle/>
          <a:p>
            <a:endParaRPr lang="es-ES"/>
          </a:p>
        </p:txBody>
      </p:sp>
      <p:sp>
        <p:nvSpPr>
          <p:cNvPr id="11360" name="Line 100"/>
          <p:cNvSpPr>
            <a:spLocks noChangeShapeType="1"/>
          </p:cNvSpPr>
          <p:nvPr/>
        </p:nvSpPr>
        <p:spPr bwMode="auto">
          <a:xfrm>
            <a:off x="1608138" y="1955800"/>
            <a:ext cx="330200" cy="63500"/>
          </a:xfrm>
          <a:prstGeom prst="line">
            <a:avLst/>
          </a:prstGeom>
          <a:noFill/>
          <a:ln w="25400">
            <a:solidFill>
              <a:schemeClr val="tx1"/>
            </a:solidFill>
            <a:round/>
            <a:headEnd/>
            <a:tailEnd type="stealth" w="med" len="med"/>
          </a:ln>
        </p:spPr>
        <p:txBody>
          <a:bodyPr/>
          <a:lstStyle/>
          <a:p>
            <a:endParaRPr lang="es-ES"/>
          </a:p>
        </p:txBody>
      </p:sp>
      <p:sp>
        <p:nvSpPr>
          <p:cNvPr id="11361" name="Line 101"/>
          <p:cNvSpPr>
            <a:spLocks noChangeShapeType="1"/>
          </p:cNvSpPr>
          <p:nvPr/>
        </p:nvSpPr>
        <p:spPr bwMode="auto">
          <a:xfrm>
            <a:off x="2484438" y="2184400"/>
            <a:ext cx="228600" cy="0"/>
          </a:xfrm>
          <a:prstGeom prst="line">
            <a:avLst/>
          </a:prstGeom>
          <a:noFill/>
          <a:ln w="25400">
            <a:solidFill>
              <a:schemeClr val="tx1"/>
            </a:solidFill>
            <a:round/>
            <a:headEnd/>
            <a:tailEnd type="stealth" w="med" len="med"/>
          </a:ln>
        </p:spPr>
        <p:txBody>
          <a:bodyPr/>
          <a:lstStyle/>
          <a:p>
            <a:endParaRPr lang="es-ES"/>
          </a:p>
        </p:txBody>
      </p:sp>
      <p:graphicFrame>
        <p:nvGraphicFramePr>
          <p:cNvPr id="1682534" name="Group 102"/>
          <p:cNvGraphicFramePr>
            <a:graphicFrameLocks noGrp="1"/>
          </p:cNvGraphicFramePr>
          <p:nvPr/>
        </p:nvGraphicFramePr>
        <p:xfrm>
          <a:off x="5532438" y="2032000"/>
          <a:ext cx="1249680" cy="213360"/>
        </p:xfrm>
        <a:graphic>
          <a:graphicData uri="http://schemas.openxmlformats.org/drawingml/2006/table">
            <a:tbl>
              <a:tblPr/>
              <a:tblGrid>
                <a:gridCol w="208280"/>
                <a:gridCol w="208280"/>
                <a:gridCol w="208280"/>
                <a:gridCol w="208280"/>
                <a:gridCol w="208280"/>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77" name="Rectangle 118"/>
          <p:cNvSpPr>
            <a:spLocks noChangeArrowheads="1"/>
          </p:cNvSpPr>
          <p:nvPr/>
        </p:nvSpPr>
        <p:spPr bwMode="auto">
          <a:xfrm>
            <a:off x="4713288" y="1651000"/>
            <a:ext cx="457200" cy="1066800"/>
          </a:xfrm>
          <a:prstGeom prst="rect">
            <a:avLst/>
          </a:prstGeom>
          <a:noFill/>
          <a:ln w="12700">
            <a:solidFill>
              <a:schemeClr val="tx1"/>
            </a:solidFill>
            <a:miter lim="800000"/>
            <a:headEnd/>
            <a:tailEnd/>
          </a:ln>
        </p:spPr>
        <p:txBody>
          <a:bodyPr wrap="none" anchor="ctr"/>
          <a:lstStyle/>
          <a:p>
            <a:endParaRPr lang="es-ES"/>
          </a:p>
        </p:txBody>
      </p:sp>
      <p:sp>
        <p:nvSpPr>
          <p:cNvPr id="11378" name="Text Box 119"/>
          <p:cNvSpPr txBox="1">
            <a:spLocks noChangeArrowheads="1"/>
          </p:cNvSpPr>
          <p:nvPr/>
        </p:nvSpPr>
        <p:spPr bwMode="auto">
          <a:xfrm>
            <a:off x="4694238" y="1949450"/>
            <a:ext cx="508000" cy="396875"/>
          </a:xfrm>
          <a:prstGeom prst="rect">
            <a:avLst/>
          </a:prstGeom>
          <a:noFill/>
          <a:ln w="12700">
            <a:noFill/>
            <a:miter lim="800000"/>
            <a:headEnd/>
            <a:tailEnd/>
          </a:ln>
        </p:spPr>
        <p:txBody>
          <a:bodyPr wrap="none">
            <a:spAutoFit/>
          </a:bodyPr>
          <a:lstStyle/>
          <a:p>
            <a:pPr eaLnBrk="0" hangingPunct="0"/>
            <a:r>
              <a:rPr lang="es-ES" sz="2000">
                <a:latin typeface="Times New Roman" pitchFamily="18" charset="0"/>
              </a:rPr>
              <a:t>4:1</a:t>
            </a:r>
          </a:p>
        </p:txBody>
      </p:sp>
      <p:sp>
        <p:nvSpPr>
          <p:cNvPr id="11379" name="Text Box 120"/>
          <p:cNvSpPr txBox="1">
            <a:spLocks noChangeArrowheads="1"/>
          </p:cNvSpPr>
          <p:nvPr/>
        </p:nvSpPr>
        <p:spPr bwMode="auto">
          <a:xfrm>
            <a:off x="1189038" y="2900363"/>
            <a:ext cx="1022350" cy="274637"/>
          </a:xfrm>
          <a:prstGeom prst="rect">
            <a:avLst/>
          </a:prstGeom>
          <a:noFill/>
          <a:ln w="12700">
            <a:noFill/>
            <a:miter lim="800000"/>
            <a:headEnd/>
            <a:tailEnd/>
          </a:ln>
        </p:spPr>
        <p:txBody>
          <a:bodyPr wrap="none">
            <a:spAutoFit/>
          </a:bodyPr>
          <a:lstStyle/>
          <a:p>
            <a:pPr eaLnBrk="0" hangingPunct="0"/>
            <a:r>
              <a:rPr lang="es-ES" sz="1200" b="1"/>
              <a:t>Entran 4 E1</a:t>
            </a:r>
          </a:p>
        </p:txBody>
      </p:sp>
      <p:sp>
        <p:nvSpPr>
          <p:cNvPr id="11380" name="Text Box 121"/>
          <p:cNvSpPr txBox="1">
            <a:spLocks noChangeArrowheads="1"/>
          </p:cNvSpPr>
          <p:nvPr/>
        </p:nvSpPr>
        <p:spPr bwMode="auto">
          <a:xfrm>
            <a:off x="2332038" y="2824163"/>
            <a:ext cx="955675" cy="274637"/>
          </a:xfrm>
          <a:prstGeom prst="rect">
            <a:avLst/>
          </a:prstGeom>
          <a:noFill/>
          <a:ln w="12700">
            <a:noFill/>
            <a:miter lim="800000"/>
            <a:headEnd/>
            <a:tailEnd/>
          </a:ln>
        </p:spPr>
        <p:txBody>
          <a:bodyPr wrap="none">
            <a:spAutoFit/>
          </a:bodyPr>
          <a:lstStyle/>
          <a:p>
            <a:pPr eaLnBrk="0" hangingPunct="0"/>
            <a:r>
              <a:rPr lang="es-ES" sz="1200" b="1"/>
              <a:t>Sale un E2</a:t>
            </a:r>
          </a:p>
        </p:txBody>
      </p:sp>
      <p:sp>
        <p:nvSpPr>
          <p:cNvPr id="11381" name="Text Box 122"/>
          <p:cNvSpPr txBox="1">
            <a:spLocks noChangeArrowheads="1"/>
          </p:cNvSpPr>
          <p:nvPr/>
        </p:nvSpPr>
        <p:spPr bwMode="auto">
          <a:xfrm>
            <a:off x="7818438" y="2260600"/>
            <a:ext cx="1122362" cy="274638"/>
          </a:xfrm>
          <a:prstGeom prst="rect">
            <a:avLst/>
          </a:prstGeom>
          <a:noFill/>
          <a:ln w="12700">
            <a:noFill/>
            <a:miter lim="800000"/>
            <a:headEnd/>
            <a:tailEnd/>
          </a:ln>
        </p:spPr>
        <p:txBody>
          <a:bodyPr wrap="none">
            <a:spAutoFit/>
          </a:bodyPr>
          <a:lstStyle/>
          <a:p>
            <a:pPr eaLnBrk="0" hangingPunct="0"/>
            <a:r>
              <a:rPr lang="es-ES" sz="1200" b="1"/>
              <a:t>139,264 Mb/s</a:t>
            </a:r>
          </a:p>
        </p:txBody>
      </p:sp>
      <p:sp>
        <p:nvSpPr>
          <p:cNvPr id="11382" name="Text Box 123"/>
          <p:cNvSpPr txBox="1">
            <a:spLocks noChangeArrowheads="1"/>
          </p:cNvSpPr>
          <p:nvPr/>
        </p:nvSpPr>
        <p:spPr bwMode="auto">
          <a:xfrm>
            <a:off x="5532438" y="2260600"/>
            <a:ext cx="1038225" cy="274638"/>
          </a:xfrm>
          <a:prstGeom prst="rect">
            <a:avLst/>
          </a:prstGeom>
          <a:noFill/>
          <a:ln w="12700">
            <a:noFill/>
            <a:miter lim="800000"/>
            <a:headEnd/>
            <a:tailEnd/>
          </a:ln>
        </p:spPr>
        <p:txBody>
          <a:bodyPr wrap="none">
            <a:spAutoFit/>
          </a:bodyPr>
          <a:lstStyle/>
          <a:p>
            <a:pPr eaLnBrk="0" hangingPunct="0"/>
            <a:r>
              <a:rPr lang="es-ES" sz="1200" b="1"/>
              <a:t>34,368 Mb/s</a:t>
            </a:r>
          </a:p>
        </p:txBody>
      </p:sp>
      <p:sp>
        <p:nvSpPr>
          <p:cNvPr id="11383" name="Line 124"/>
          <p:cNvSpPr>
            <a:spLocks noChangeShapeType="1"/>
          </p:cNvSpPr>
          <p:nvPr/>
        </p:nvSpPr>
        <p:spPr bwMode="auto">
          <a:xfrm flipV="1">
            <a:off x="1722438" y="2565400"/>
            <a:ext cx="0" cy="304800"/>
          </a:xfrm>
          <a:prstGeom prst="line">
            <a:avLst/>
          </a:prstGeom>
          <a:noFill/>
          <a:ln w="12700">
            <a:solidFill>
              <a:schemeClr val="tx1"/>
            </a:solidFill>
            <a:round/>
            <a:headEnd/>
            <a:tailEnd type="triangle" w="med" len="med"/>
          </a:ln>
        </p:spPr>
        <p:txBody>
          <a:bodyPr/>
          <a:lstStyle/>
          <a:p>
            <a:endParaRPr lang="es-ES"/>
          </a:p>
        </p:txBody>
      </p:sp>
      <p:sp>
        <p:nvSpPr>
          <p:cNvPr id="11384" name="Line 125"/>
          <p:cNvSpPr>
            <a:spLocks noChangeShapeType="1"/>
          </p:cNvSpPr>
          <p:nvPr/>
        </p:nvSpPr>
        <p:spPr bwMode="auto">
          <a:xfrm flipV="1">
            <a:off x="2636838" y="2336800"/>
            <a:ext cx="0" cy="457200"/>
          </a:xfrm>
          <a:prstGeom prst="line">
            <a:avLst/>
          </a:prstGeom>
          <a:noFill/>
          <a:ln w="12700">
            <a:solidFill>
              <a:schemeClr val="tx1"/>
            </a:solidFill>
            <a:round/>
            <a:headEnd/>
            <a:tailEnd type="triangle" w="med" len="med"/>
          </a:ln>
        </p:spPr>
        <p:txBody>
          <a:bodyPr/>
          <a:lstStyle/>
          <a:p>
            <a:endParaRPr lang="es-ES"/>
          </a:p>
        </p:txBody>
      </p:sp>
      <p:sp>
        <p:nvSpPr>
          <p:cNvPr id="11385" name="Line 126"/>
          <p:cNvSpPr>
            <a:spLocks noChangeShapeType="1"/>
          </p:cNvSpPr>
          <p:nvPr/>
        </p:nvSpPr>
        <p:spPr bwMode="auto">
          <a:xfrm>
            <a:off x="4281488" y="1651000"/>
            <a:ext cx="349250" cy="139700"/>
          </a:xfrm>
          <a:prstGeom prst="line">
            <a:avLst/>
          </a:prstGeom>
          <a:noFill/>
          <a:ln w="25400">
            <a:solidFill>
              <a:schemeClr val="tx1"/>
            </a:solidFill>
            <a:round/>
            <a:headEnd/>
            <a:tailEnd type="stealth" w="med" len="med"/>
          </a:ln>
        </p:spPr>
        <p:txBody>
          <a:bodyPr/>
          <a:lstStyle/>
          <a:p>
            <a:endParaRPr lang="es-ES"/>
          </a:p>
        </p:txBody>
      </p:sp>
      <p:sp>
        <p:nvSpPr>
          <p:cNvPr id="11386" name="Line 127"/>
          <p:cNvSpPr>
            <a:spLocks noChangeShapeType="1"/>
          </p:cNvSpPr>
          <p:nvPr/>
        </p:nvSpPr>
        <p:spPr bwMode="auto">
          <a:xfrm flipV="1">
            <a:off x="4313238" y="2425700"/>
            <a:ext cx="285750" cy="165100"/>
          </a:xfrm>
          <a:prstGeom prst="line">
            <a:avLst/>
          </a:prstGeom>
          <a:noFill/>
          <a:ln w="25400">
            <a:solidFill>
              <a:schemeClr val="tx1"/>
            </a:solidFill>
            <a:round/>
            <a:headEnd/>
            <a:tailEnd type="stealth" w="med" len="med"/>
          </a:ln>
        </p:spPr>
        <p:txBody>
          <a:bodyPr/>
          <a:lstStyle/>
          <a:p>
            <a:endParaRPr lang="es-ES"/>
          </a:p>
        </p:txBody>
      </p:sp>
      <p:sp>
        <p:nvSpPr>
          <p:cNvPr id="11387" name="Line 128"/>
          <p:cNvSpPr>
            <a:spLocks noChangeShapeType="1"/>
          </p:cNvSpPr>
          <p:nvPr/>
        </p:nvSpPr>
        <p:spPr bwMode="auto">
          <a:xfrm flipV="1">
            <a:off x="4300538" y="2222500"/>
            <a:ext cx="330200" cy="95250"/>
          </a:xfrm>
          <a:prstGeom prst="line">
            <a:avLst/>
          </a:prstGeom>
          <a:noFill/>
          <a:ln w="25400">
            <a:solidFill>
              <a:schemeClr val="tx1"/>
            </a:solidFill>
            <a:round/>
            <a:headEnd/>
            <a:tailEnd type="stealth" w="med" len="med"/>
          </a:ln>
        </p:spPr>
        <p:txBody>
          <a:bodyPr/>
          <a:lstStyle/>
          <a:p>
            <a:endParaRPr lang="es-ES"/>
          </a:p>
        </p:txBody>
      </p:sp>
      <p:sp>
        <p:nvSpPr>
          <p:cNvPr id="11388" name="Line 129"/>
          <p:cNvSpPr>
            <a:spLocks noChangeShapeType="1"/>
          </p:cNvSpPr>
          <p:nvPr/>
        </p:nvSpPr>
        <p:spPr bwMode="auto">
          <a:xfrm>
            <a:off x="4313238" y="1981200"/>
            <a:ext cx="330200" cy="63500"/>
          </a:xfrm>
          <a:prstGeom prst="line">
            <a:avLst/>
          </a:prstGeom>
          <a:noFill/>
          <a:ln w="25400">
            <a:solidFill>
              <a:schemeClr val="tx1"/>
            </a:solidFill>
            <a:round/>
            <a:headEnd/>
            <a:tailEnd type="stealth" w="med" len="med"/>
          </a:ln>
        </p:spPr>
        <p:txBody>
          <a:bodyPr/>
          <a:lstStyle/>
          <a:p>
            <a:endParaRPr lang="es-ES"/>
          </a:p>
        </p:txBody>
      </p:sp>
      <p:sp>
        <p:nvSpPr>
          <p:cNvPr id="11389" name="Text Box 130"/>
          <p:cNvSpPr txBox="1">
            <a:spLocks noChangeArrowheads="1"/>
          </p:cNvSpPr>
          <p:nvPr/>
        </p:nvSpPr>
        <p:spPr bwMode="auto">
          <a:xfrm>
            <a:off x="3932238" y="2925763"/>
            <a:ext cx="1022350" cy="274637"/>
          </a:xfrm>
          <a:prstGeom prst="rect">
            <a:avLst/>
          </a:prstGeom>
          <a:noFill/>
          <a:ln w="12700">
            <a:noFill/>
            <a:miter lim="800000"/>
            <a:headEnd/>
            <a:tailEnd/>
          </a:ln>
        </p:spPr>
        <p:txBody>
          <a:bodyPr wrap="none">
            <a:spAutoFit/>
          </a:bodyPr>
          <a:lstStyle/>
          <a:p>
            <a:pPr eaLnBrk="0" hangingPunct="0"/>
            <a:r>
              <a:rPr lang="es-ES" sz="1200" b="1"/>
              <a:t>Entran 4 E2</a:t>
            </a:r>
          </a:p>
        </p:txBody>
      </p:sp>
      <p:sp>
        <p:nvSpPr>
          <p:cNvPr id="11390" name="Line 131"/>
          <p:cNvSpPr>
            <a:spLocks noChangeShapeType="1"/>
          </p:cNvSpPr>
          <p:nvPr/>
        </p:nvSpPr>
        <p:spPr bwMode="auto">
          <a:xfrm flipV="1">
            <a:off x="4465638" y="2590800"/>
            <a:ext cx="0" cy="304800"/>
          </a:xfrm>
          <a:prstGeom prst="line">
            <a:avLst/>
          </a:prstGeom>
          <a:noFill/>
          <a:ln w="12700">
            <a:solidFill>
              <a:schemeClr val="tx1"/>
            </a:solidFill>
            <a:round/>
            <a:headEnd/>
            <a:tailEnd type="triangle" w="med" len="med"/>
          </a:ln>
        </p:spPr>
        <p:txBody>
          <a:bodyPr/>
          <a:lstStyle/>
          <a:p>
            <a:endParaRPr lang="es-ES"/>
          </a:p>
        </p:txBody>
      </p:sp>
      <p:sp>
        <p:nvSpPr>
          <p:cNvPr id="11391" name="Text Box 132"/>
          <p:cNvSpPr txBox="1">
            <a:spLocks noChangeArrowheads="1"/>
          </p:cNvSpPr>
          <p:nvPr/>
        </p:nvSpPr>
        <p:spPr bwMode="auto">
          <a:xfrm>
            <a:off x="4999038" y="2824163"/>
            <a:ext cx="955675" cy="274637"/>
          </a:xfrm>
          <a:prstGeom prst="rect">
            <a:avLst/>
          </a:prstGeom>
          <a:noFill/>
          <a:ln w="12700">
            <a:noFill/>
            <a:miter lim="800000"/>
            <a:headEnd/>
            <a:tailEnd/>
          </a:ln>
        </p:spPr>
        <p:txBody>
          <a:bodyPr wrap="none">
            <a:spAutoFit/>
          </a:bodyPr>
          <a:lstStyle/>
          <a:p>
            <a:pPr eaLnBrk="0" hangingPunct="0"/>
            <a:r>
              <a:rPr lang="es-ES" sz="1200" b="1"/>
              <a:t>Sale un E3</a:t>
            </a:r>
          </a:p>
        </p:txBody>
      </p:sp>
      <p:sp>
        <p:nvSpPr>
          <p:cNvPr id="11392" name="Line 133"/>
          <p:cNvSpPr>
            <a:spLocks noChangeShapeType="1"/>
          </p:cNvSpPr>
          <p:nvPr/>
        </p:nvSpPr>
        <p:spPr bwMode="auto">
          <a:xfrm flipV="1">
            <a:off x="5303838" y="2336800"/>
            <a:ext cx="0" cy="457200"/>
          </a:xfrm>
          <a:prstGeom prst="line">
            <a:avLst/>
          </a:prstGeom>
          <a:noFill/>
          <a:ln w="12700">
            <a:solidFill>
              <a:schemeClr val="tx1"/>
            </a:solidFill>
            <a:round/>
            <a:headEnd/>
            <a:tailEnd type="triangle" w="med" len="med"/>
          </a:ln>
        </p:spPr>
        <p:txBody>
          <a:bodyPr/>
          <a:lstStyle/>
          <a:p>
            <a:endParaRPr lang="es-ES"/>
          </a:p>
        </p:txBody>
      </p:sp>
      <p:sp>
        <p:nvSpPr>
          <p:cNvPr id="11393" name="Line 134"/>
          <p:cNvSpPr>
            <a:spLocks noChangeShapeType="1"/>
          </p:cNvSpPr>
          <p:nvPr/>
        </p:nvSpPr>
        <p:spPr bwMode="auto">
          <a:xfrm>
            <a:off x="5227638" y="2184400"/>
            <a:ext cx="228600" cy="0"/>
          </a:xfrm>
          <a:prstGeom prst="line">
            <a:avLst/>
          </a:prstGeom>
          <a:noFill/>
          <a:ln w="25400">
            <a:solidFill>
              <a:schemeClr val="tx1"/>
            </a:solidFill>
            <a:round/>
            <a:headEnd/>
            <a:tailEnd type="stealth" w="med" len="med"/>
          </a:ln>
        </p:spPr>
        <p:txBody>
          <a:bodyPr/>
          <a:lstStyle/>
          <a:p>
            <a:endParaRPr lang="es-ES"/>
          </a:p>
        </p:txBody>
      </p:sp>
      <p:sp>
        <p:nvSpPr>
          <p:cNvPr id="11394" name="Text Box 135"/>
          <p:cNvSpPr txBox="1">
            <a:spLocks noChangeArrowheads="1"/>
          </p:cNvSpPr>
          <p:nvPr/>
        </p:nvSpPr>
        <p:spPr bwMode="auto">
          <a:xfrm>
            <a:off x="2825750" y="2260600"/>
            <a:ext cx="954088" cy="274638"/>
          </a:xfrm>
          <a:prstGeom prst="rect">
            <a:avLst/>
          </a:prstGeom>
          <a:noFill/>
          <a:ln w="12700">
            <a:noFill/>
            <a:miter lim="800000"/>
            <a:headEnd/>
            <a:tailEnd/>
          </a:ln>
        </p:spPr>
        <p:txBody>
          <a:bodyPr wrap="none">
            <a:spAutoFit/>
          </a:bodyPr>
          <a:lstStyle/>
          <a:p>
            <a:pPr eaLnBrk="0" hangingPunct="0"/>
            <a:r>
              <a:rPr lang="es-ES" sz="1200" b="1"/>
              <a:t>8,448 Mb/s</a:t>
            </a:r>
          </a:p>
        </p:txBody>
      </p:sp>
      <p:sp>
        <p:nvSpPr>
          <p:cNvPr id="11395" name="Text Box 136"/>
          <p:cNvSpPr txBox="1">
            <a:spLocks noChangeArrowheads="1"/>
          </p:cNvSpPr>
          <p:nvPr/>
        </p:nvSpPr>
        <p:spPr bwMode="auto">
          <a:xfrm>
            <a:off x="234950" y="2717800"/>
            <a:ext cx="1182688" cy="274638"/>
          </a:xfrm>
          <a:prstGeom prst="rect">
            <a:avLst/>
          </a:prstGeom>
          <a:noFill/>
          <a:ln w="12700">
            <a:noFill/>
            <a:miter lim="800000"/>
            <a:headEnd/>
            <a:tailEnd/>
          </a:ln>
        </p:spPr>
        <p:txBody>
          <a:bodyPr wrap="none">
            <a:spAutoFit/>
          </a:bodyPr>
          <a:lstStyle/>
          <a:p>
            <a:pPr eaLnBrk="0" hangingPunct="0"/>
            <a:r>
              <a:rPr lang="es-ES" sz="1200" b="1"/>
              <a:t>4 * 2,048 Mb/s</a:t>
            </a:r>
          </a:p>
        </p:txBody>
      </p:sp>
      <p:sp>
        <p:nvSpPr>
          <p:cNvPr id="11396" name="Rectangle 137"/>
          <p:cNvSpPr>
            <a:spLocks noChangeArrowheads="1"/>
          </p:cNvSpPr>
          <p:nvPr/>
        </p:nvSpPr>
        <p:spPr bwMode="auto">
          <a:xfrm>
            <a:off x="7034213" y="1651000"/>
            <a:ext cx="457200" cy="1066800"/>
          </a:xfrm>
          <a:prstGeom prst="rect">
            <a:avLst/>
          </a:prstGeom>
          <a:noFill/>
          <a:ln w="12700">
            <a:solidFill>
              <a:schemeClr val="tx1"/>
            </a:solidFill>
            <a:miter lim="800000"/>
            <a:headEnd/>
            <a:tailEnd/>
          </a:ln>
        </p:spPr>
        <p:txBody>
          <a:bodyPr wrap="none" anchor="ctr"/>
          <a:lstStyle/>
          <a:p>
            <a:endParaRPr lang="es-ES"/>
          </a:p>
        </p:txBody>
      </p:sp>
      <p:sp>
        <p:nvSpPr>
          <p:cNvPr id="11397" name="Text Box 138"/>
          <p:cNvSpPr txBox="1">
            <a:spLocks noChangeArrowheads="1"/>
          </p:cNvSpPr>
          <p:nvPr/>
        </p:nvSpPr>
        <p:spPr bwMode="auto">
          <a:xfrm>
            <a:off x="7015163" y="1949450"/>
            <a:ext cx="508000" cy="396875"/>
          </a:xfrm>
          <a:prstGeom prst="rect">
            <a:avLst/>
          </a:prstGeom>
          <a:noFill/>
          <a:ln w="12700">
            <a:noFill/>
            <a:miter lim="800000"/>
            <a:headEnd/>
            <a:tailEnd/>
          </a:ln>
        </p:spPr>
        <p:txBody>
          <a:bodyPr wrap="none">
            <a:spAutoFit/>
          </a:bodyPr>
          <a:lstStyle/>
          <a:p>
            <a:pPr eaLnBrk="0" hangingPunct="0"/>
            <a:r>
              <a:rPr lang="es-ES" sz="2000">
                <a:latin typeface="Times New Roman" pitchFamily="18" charset="0"/>
              </a:rPr>
              <a:t>4:1</a:t>
            </a:r>
          </a:p>
        </p:txBody>
      </p:sp>
      <p:sp>
        <p:nvSpPr>
          <p:cNvPr id="11398" name="Line 139"/>
          <p:cNvSpPr>
            <a:spLocks noChangeShapeType="1"/>
          </p:cNvSpPr>
          <p:nvPr/>
        </p:nvSpPr>
        <p:spPr bwMode="auto">
          <a:xfrm>
            <a:off x="6602413" y="1651000"/>
            <a:ext cx="349250" cy="139700"/>
          </a:xfrm>
          <a:prstGeom prst="line">
            <a:avLst/>
          </a:prstGeom>
          <a:noFill/>
          <a:ln w="25400">
            <a:solidFill>
              <a:schemeClr val="tx1"/>
            </a:solidFill>
            <a:round/>
            <a:headEnd/>
            <a:tailEnd type="stealth" w="med" len="med"/>
          </a:ln>
        </p:spPr>
        <p:txBody>
          <a:bodyPr/>
          <a:lstStyle/>
          <a:p>
            <a:endParaRPr lang="es-ES"/>
          </a:p>
        </p:txBody>
      </p:sp>
      <p:sp>
        <p:nvSpPr>
          <p:cNvPr id="11399" name="Line 140"/>
          <p:cNvSpPr>
            <a:spLocks noChangeShapeType="1"/>
          </p:cNvSpPr>
          <p:nvPr/>
        </p:nvSpPr>
        <p:spPr bwMode="auto">
          <a:xfrm flipV="1">
            <a:off x="6634163" y="2425700"/>
            <a:ext cx="285750" cy="165100"/>
          </a:xfrm>
          <a:prstGeom prst="line">
            <a:avLst/>
          </a:prstGeom>
          <a:noFill/>
          <a:ln w="25400">
            <a:solidFill>
              <a:schemeClr val="tx1"/>
            </a:solidFill>
            <a:round/>
            <a:headEnd/>
            <a:tailEnd type="stealth" w="med" len="med"/>
          </a:ln>
        </p:spPr>
        <p:txBody>
          <a:bodyPr/>
          <a:lstStyle/>
          <a:p>
            <a:endParaRPr lang="es-ES"/>
          </a:p>
        </p:txBody>
      </p:sp>
      <p:sp>
        <p:nvSpPr>
          <p:cNvPr id="11400" name="Line 141"/>
          <p:cNvSpPr>
            <a:spLocks noChangeShapeType="1"/>
          </p:cNvSpPr>
          <p:nvPr/>
        </p:nvSpPr>
        <p:spPr bwMode="auto">
          <a:xfrm flipV="1">
            <a:off x="6621463" y="2222500"/>
            <a:ext cx="330200" cy="95250"/>
          </a:xfrm>
          <a:prstGeom prst="line">
            <a:avLst/>
          </a:prstGeom>
          <a:noFill/>
          <a:ln w="25400">
            <a:solidFill>
              <a:schemeClr val="tx1"/>
            </a:solidFill>
            <a:round/>
            <a:headEnd/>
            <a:tailEnd type="stealth" w="med" len="med"/>
          </a:ln>
        </p:spPr>
        <p:txBody>
          <a:bodyPr/>
          <a:lstStyle/>
          <a:p>
            <a:endParaRPr lang="es-ES"/>
          </a:p>
        </p:txBody>
      </p:sp>
      <p:sp>
        <p:nvSpPr>
          <p:cNvPr id="11401" name="Line 142"/>
          <p:cNvSpPr>
            <a:spLocks noChangeShapeType="1"/>
          </p:cNvSpPr>
          <p:nvPr/>
        </p:nvSpPr>
        <p:spPr bwMode="auto">
          <a:xfrm>
            <a:off x="6634163" y="1981200"/>
            <a:ext cx="330200" cy="63500"/>
          </a:xfrm>
          <a:prstGeom prst="line">
            <a:avLst/>
          </a:prstGeom>
          <a:noFill/>
          <a:ln w="25400">
            <a:solidFill>
              <a:schemeClr val="tx1"/>
            </a:solidFill>
            <a:round/>
            <a:headEnd/>
            <a:tailEnd type="stealth" w="med" len="med"/>
          </a:ln>
        </p:spPr>
        <p:txBody>
          <a:bodyPr/>
          <a:lstStyle/>
          <a:p>
            <a:endParaRPr lang="es-ES"/>
          </a:p>
        </p:txBody>
      </p:sp>
      <p:sp>
        <p:nvSpPr>
          <p:cNvPr id="11402" name="Text Box 143"/>
          <p:cNvSpPr txBox="1">
            <a:spLocks noChangeArrowheads="1"/>
          </p:cNvSpPr>
          <p:nvPr/>
        </p:nvSpPr>
        <p:spPr bwMode="auto">
          <a:xfrm>
            <a:off x="6253163" y="2925763"/>
            <a:ext cx="1022350" cy="274637"/>
          </a:xfrm>
          <a:prstGeom prst="rect">
            <a:avLst/>
          </a:prstGeom>
          <a:noFill/>
          <a:ln w="12700">
            <a:noFill/>
            <a:miter lim="800000"/>
            <a:headEnd/>
            <a:tailEnd/>
          </a:ln>
        </p:spPr>
        <p:txBody>
          <a:bodyPr wrap="none">
            <a:spAutoFit/>
          </a:bodyPr>
          <a:lstStyle/>
          <a:p>
            <a:pPr eaLnBrk="0" hangingPunct="0"/>
            <a:r>
              <a:rPr lang="es-ES" sz="1200" b="1"/>
              <a:t>Entran 4 E3</a:t>
            </a:r>
          </a:p>
        </p:txBody>
      </p:sp>
      <p:sp>
        <p:nvSpPr>
          <p:cNvPr id="11403" name="Line 144"/>
          <p:cNvSpPr>
            <a:spLocks noChangeShapeType="1"/>
          </p:cNvSpPr>
          <p:nvPr/>
        </p:nvSpPr>
        <p:spPr bwMode="auto">
          <a:xfrm flipV="1">
            <a:off x="6786563" y="2590800"/>
            <a:ext cx="0" cy="304800"/>
          </a:xfrm>
          <a:prstGeom prst="line">
            <a:avLst/>
          </a:prstGeom>
          <a:noFill/>
          <a:ln w="12700">
            <a:solidFill>
              <a:schemeClr val="tx1"/>
            </a:solidFill>
            <a:round/>
            <a:headEnd/>
            <a:tailEnd type="triangle" w="med" len="med"/>
          </a:ln>
        </p:spPr>
        <p:txBody>
          <a:bodyPr/>
          <a:lstStyle/>
          <a:p>
            <a:endParaRPr lang="es-ES"/>
          </a:p>
        </p:txBody>
      </p:sp>
      <p:sp>
        <p:nvSpPr>
          <p:cNvPr id="11404" name="Text Box 145"/>
          <p:cNvSpPr txBox="1">
            <a:spLocks noChangeArrowheads="1"/>
          </p:cNvSpPr>
          <p:nvPr/>
        </p:nvSpPr>
        <p:spPr bwMode="auto">
          <a:xfrm>
            <a:off x="7319963" y="2824163"/>
            <a:ext cx="955675" cy="274637"/>
          </a:xfrm>
          <a:prstGeom prst="rect">
            <a:avLst/>
          </a:prstGeom>
          <a:noFill/>
          <a:ln w="12700">
            <a:noFill/>
            <a:miter lim="800000"/>
            <a:headEnd/>
            <a:tailEnd/>
          </a:ln>
        </p:spPr>
        <p:txBody>
          <a:bodyPr wrap="none">
            <a:spAutoFit/>
          </a:bodyPr>
          <a:lstStyle/>
          <a:p>
            <a:pPr eaLnBrk="0" hangingPunct="0"/>
            <a:r>
              <a:rPr lang="es-ES" sz="1200" b="1"/>
              <a:t>Sale un E4</a:t>
            </a:r>
          </a:p>
        </p:txBody>
      </p:sp>
      <p:sp>
        <p:nvSpPr>
          <p:cNvPr id="11405" name="Line 146"/>
          <p:cNvSpPr>
            <a:spLocks noChangeShapeType="1"/>
          </p:cNvSpPr>
          <p:nvPr/>
        </p:nvSpPr>
        <p:spPr bwMode="auto">
          <a:xfrm flipV="1">
            <a:off x="7624763" y="2336800"/>
            <a:ext cx="0" cy="457200"/>
          </a:xfrm>
          <a:prstGeom prst="line">
            <a:avLst/>
          </a:prstGeom>
          <a:noFill/>
          <a:ln w="12700">
            <a:solidFill>
              <a:schemeClr val="tx1"/>
            </a:solidFill>
            <a:round/>
            <a:headEnd/>
            <a:tailEnd type="triangle" w="med" len="med"/>
          </a:ln>
        </p:spPr>
        <p:txBody>
          <a:bodyPr/>
          <a:lstStyle/>
          <a:p>
            <a:endParaRPr lang="es-ES"/>
          </a:p>
        </p:txBody>
      </p:sp>
      <p:sp>
        <p:nvSpPr>
          <p:cNvPr id="11406" name="Line 147"/>
          <p:cNvSpPr>
            <a:spLocks noChangeShapeType="1"/>
          </p:cNvSpPr>
          <p:nvPr/>
        </p:nvSpPr>
        <p:spPr bwMode="auto">
          <a:xfrm>
            <a:off x="7548563" y="2184400"/>
            <a:ext cx="228600" cy="0"/>
          </a:xfrm>
          <a:prstGeom prst="line">
            <a:avLst/>
          </a:prstGeom>
          <a:noFill/>
          <a:ln w="25400">
            <a:solidFill>
              <a:schemeClr val="tx1"/>
            </a:solidFill>
            <a:round/>
            <a:headEnd/>
            <a:tailEnd type="stealth" w="med" len="med"/>
          </a:ln>
        </p:spPr>
        <p:txBody>
          <a:bodyPr/>
          <a:lstStyle/>
          <a:p>
            <a:endParaRPr lang="es-ES"/>
          </a:p>
        </p:txBody>
      </p:sp>
      <p:graphicFrame>
        <p:nvGraphicFramePr>
          <p:cNvPr id="1682580" name="Group 148"/>
          <p:cNvGraphicFramePr>
            <a:graphicFrameLocks noGrp="1"/>
          </p:cNvGraphicFramePr>
          <p:nvPr/>
        </p:nvGraphicFramePr>
        <p:xfrm>
          <a:off x="7858125" y="2032000"/>
          <a:ext cx="1249680" cy="213360"/>
        </p:xfrm>
        <a:graphic>
          <a:graphicData uri="http://schemas.openxmlformats.org/drawingml/2006/table">
            <a:tbl>
              <a:tblPr/>
              <a:tblGrid>
                <a:gridCol w="208280"/>
                <a:gridCol w="208280"/>
                <a:gridCol w="208280"/>
                <a:gridCol w="208280"/>
                <a:gridCol w="208280"/>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422" name="Text Box 164"/>
          <p:cNvSpPr txBox="1">
            <a:spLocks noChangeArrowheads="1"/>
          </p:cNvSpPr>
          <p:nvPr/>
        </p:nvSpPr>
        <p:spPr bwMode="auto">
          <a:xfrm>
            <a:off x="900113" y="3570288"/>
            <a:ext cx="7002462" cy="579437"/>
          </a:xfrm>
          <a:prstGeom prst="rect">
            <a:avLst/>
          </a:prstGeom>
          <a:noFill/>
          <a:ln w="12700">
            <a:noFill/>
            <a:miter lim="800000"/>
            <a:headEnd/>
            <a:tailEnd/>
          </a:ln>
        </p:spPr>
        <p:txBody>
          <a:bodyPr wrap="none">
            <a:spAutoFit/>
          </a:bodyPr>
          <a:lstStyle/>
          <a:p>
            <a:pPr eaLnBrk="0" hangingPunct="0"/>
            <a:r>
              <a:rPr lang="es-ES_tradnl" sz="3200">
                <a:latin typeface="Times New Roman" pitchFamily="18" charset="0"/>
              </a:rPr>
              <a:t>Multiplexación PDH, sistema ‘T’ (G.733)</a:t>
            </a:r>
            <a:endParaRPr lang="es-ES" sz="3200">
              <a:latin typeface="Times New Roman" pitchFamily="18" charset="0"/>
            </a:endParaRPr>
          </a:p>
        </p:txBody>
      </p:sp>
      <p:graphicFrame>
        <p:nvGraphicFramePr>
          <p:cNvPr id="1682597" name="Group 165"/>
          <p:cNvGraphicFramePr>
            <a:graphicFrameLocks noGrp="1"/>
          </p:cNvGraphicFramePr>
          <p:nvPr/>
        </p:nvGraphicFramePr>
        <p:xfrm>
          <a:off x="228600" y="4460875"/>
          <a:ext cx="1478280" cy="213360"/>
        </p:xfrm>
        <a:graphic>
          <a:graphicData uri="http://schemas.openxmlformats.org/drawingml/2006/table">
            <a:tbl>
              <a:tblPr/>
              <a:tblGrid>
                <a:gridCol w="208280"/>
                <a:gridCol w="208280"/>
                <a:gridCol w="208280"/>
                <a:gridCol w="208280"/>
                <a:gridCol w="208280"/>
                <a:gridCol w="208280"/>
                <a:gridCol w="22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82615" name="Group 183"/>
          <p:cNvGraphicFramePr>
            <a:graphicFrameLocks noGrp="1"/>
          </p:cNvGraphicFramePr>
          <p:nvPr/>
        </p:nvGraphicFramePr>
        <p:xfrm>
          <a:off x="228600" y="4811713"/>
          <a:ext cx="1478280" cy="213360"/>
        </p:xfrm>
        <a:graphic>
          <a:graphicData uri="http://schemas.openxmlformats.org/drawingml/2006/table">
            <a:tbl>
              <a:tblPr/>
              <a:tblGrid>
                <a:gridCol w="208280"/>
                <a:gridCol w="208280"/>
                <a:gridCol w="208280"/>
                <a:gridCol w="208280"/>
                <a:gridCol w="208280"/>
                <a:gridCol w="208280"/>
                <a:gridCol w="22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82633" name="Group 201"/>
          <p:cNvGraphicFramePr>
            <a:graphicFrameLocks noGrp="1"/>
          </p:cNvGraphicFramePr>
          <p:nvPr/>
        </p:nvGraphicFramePr>
        <p:xfrm>
          <a:off x="228600" y="5130800"/>
          <a:ext cx="1478280" cy="213360"/>
        </p:xfrm>
        <a:graphic>
          <a:graphicData uri="http://schemas.openxmlformats.org/drawingml/2006/table">
            <a:tbl>
              <a:tblPr/>
              <a:tblGrid>
                <a:gridCol w="208280"/>
                <a:gridCol w="208280"/>
                <a:gridCol w="208280"/>
                <a:gridCol w="208280"/>
                <a:gridCol w="208280"/>
                <a:gridCol w="208280"/>
                <a:gridCol w="22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82651" name="Group 219"/>
          <p:cNvGraphicFramePr>
            <a:graphicFrameLocks noGrp="1"/>
          </p:cNvGraphicFramePr>
          <p:nvPr/>
        </p:nvGraphicFramePr>
        <p:xfrm>
          <a:off x="228600" y="5435600"/>
          <a:ext cx="1478280" cy="213360"/>
        </p:xfrm>
        <a:graphic>
          <a:graphicData uri="http://schemas.openxmlformats.org/drawingml/2006/table">
            <a:tbl>
              <a:tblPr/>
              <a:tblGrid>
                <a:gridCol w="208280"/>
                <a:gridCol w="208280"/>
                <a:gridCol w="208280"/>
                <a:gridCol w="208280"/>
                <a:gridCol w="208280"/>
                <a:gridCol w="208280"/>
                <a:gridCol w="22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82669" name="Group 237"/>
          <p:cNvGraphicFramePr>
            <a:graphicFrameLocks noGrp="1"/>
          </p:cNvGraphicFramePr>
          <p:nvPr/>
        </p:nvGraphicFramePr>
        <p:xfrm>
          <a:off x="2713038" y="5003800"/>
          <a:ext cx="1666240" cy="213360"/>
        </p:xfrm>
        <a:graphic>
          <a:graphicData uri="http://schemas.openxmlformats.org/drawingml/2006/table">
            <a:tbl>
              <a:tblPr/>
              <a:tblGrid>
                <a:gridCol w="208280"/>
                <a:gridCol w="208280"/>
                <a:gridCol w="208280"/>
                <a:gridCol w="208280"/>
                <a:gridCol w="208280"/>
                <a:gridCol w="208280"/>
                <a:gridCol w="208280"/>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10" name="Rectangle 257"/>
          <p:cNvSpPr>
            <a:spLocks noChangeArrowheads="1"/>
          </p:cNvSpPr>
          <p:nvPr/>
        </p:nvSpPr>
        <p:spPr bwMode="auto">
          <a:xfrm>
            <a:off x="1970088" y="4521200"/>
            <a:ext cx="457200" cy="1066800"/>
          </a:xfrm>
          <a:prstGeom prst="rect">
            <a:avLst/>
          </a:prstGeom>
          <a:noFill/>
          <a:ln w="12700">
            <a:solidFill>
              <a:schemeClr val="tx1"/>
            </a:solidFill>
            <a:miter lim="800000"/>
            <a:headEnd/>
            <a:tailEnd/>
          </a:ln>
        </p:spPr>
        <p:txBody>
          <a:bodyPr wrap="none" anchor="ctr"/>
          <a:lstStyle/>
          <a:p>
            <a:endParaRPr lang="es-ES"/>
          </a:p>
        </p:txBody>
      </p:sp>
      <p:sp>
        <p:nvSpPr>
          <p:cNvPr id="11511" name="Text Box 258"/>
          <p:cNvSpPr txBox="1">
            <a:spLocks noChangeArrowheads="1"/>
          </p:cNvSpPr>
          <p:nvPr/>
        </p:nvSpPr>
        <p:spPr bwMode="auto">
          <a:xfrm>
            <a:off x="1951038" y="4819650"/>
            <a:ext cx="508000" cy="396875"/>
          </a:xfrm>
          <a:prstGeom prst="rect">
            <a:avLst/>
          </a:prstGeom>
          <a:noFill/>
          <a:ln w="12700">
            <a:noFill/>
            <a:miter lim="800000"/>
            <a:headEnd/>
            <a:tailEnd/>
          </a:ln>
        </p:spPr>
        <p:txBody>
          <a:bodyPr wrap="none">
            <a:spAutoFit/>
          </a:bodyPr>
          <a:lstStyle/>
          <a:p>
            <a:pPr eaLnBrk="0" hangingPunct="0"/>
            <a:r>
              <a:rPr lang="es-ES" sz="2000">
                <a:latin typeface="Times New Roman" pitchFamily="18" charset="0"/>
              </a:rPr>
              <a:t>4:1</a:t>
            </a:r>
          </a:p>
        </p:txBody>
      </p:sp>
      <p:sp>
        <p:nvSpPr>
          <p:cNvPr id="11512" name="Line 259"/>
          <p:cNvSpPr>
            <a:spLocks noChangeShapeType="1"/>
          </p:cNvSpPr>
          <p:nvPr/>
        </p:nvSpPr>
        <p:spPr bwMode="auto">
          <a:xfrm>
            <a:off x="1593850" y="4572000"/>
            <a:ext cx="349250" cy="139700"/>
          </a:xfrm>
          <a:prstGeom prst="line">
            <a:avLst/>
          </a:prstGeom>
          <a:noFill/>
          <a:ln w="25400">
            <a:solidFill>
              <a:schemeClr val="tx1"/>
            </a:solidFill>
            <a:round/>
            <a:headEnd/>
            <a:tailEnd type="stealth" w="med" len="med"/>
          </a:ln>
        </p:spPr>
        <p:txBody>
          <a:bodyPr/>
          <a:lstStyle/>
          <a:p>
            <a:endParaRPr lang="es-ES"/>
          </a:p>
        </p:txBody>
      </p:sp>
      <p:sp>
        <p:nvSpPr>
          <p:cNvPr id="11513" name="Line 260"/>
          <p:cNvSpPr>
            <a:spLocks noChangeShapeType="1"/>
          </p:cNvSpPr>
          <p:nvPr/>
        </p:nvSpPr>
        <p:spPr bwMode="auto">
          <a:xfrm flipV="1">
            <a:off x="1608138" y="5378450"/>
            <a:ext cx="292100" cy="133350"/>
          </a:xfrm>
          <a:prstGeom prst="line">
            <a:avLst/>
          </a:prstGeom>
          <a:noFill/>
          <a:ln w="25400">
            <a:solidFill>
              <a:schemeClr val="tx1"/>
            </a:solidFill>
            <a:round/>
            <a:headEnd/>
            <a:tailEnd type="stealth" w="med" len="med"/>
          </a:ln>
        </p:spPr>
        <p:txBody>
          <a:bodyPr/>
          <a:lstStyle/>
          <a:p>
            <a:endParaRPr lang="es-ES"/>
          </a:p>
        </p:txBody>
      </p:sp>
      <p:sp>
        <p:nvSpPr>
          <p:cNvPr id="11514" name="Line 261"/>
          <p:cNvSpPr>
            <a:spLocks noChangeShapeType="1"/>
          </p:cNvSpPr>
          <p:nvPr/>
        </p:nvSpPr>
        <p:spPr bwMode="auto">
          <a:xfrm flipV="1">
            <a:off x="1589088" y="5143500"/>
            <a:ext cx="330200" cy="95250"/>
          </a:xfrm>
          <a:prstGeom prst="line">
            <a:avLst/>
          </a:prstGeom>
          <a:noFill/>
          <a:ln w="25400">
            <a:solidFill>
              <a:schemeClr val="tx1"/>
            </a:solidFill>
            <a:round/>
            <a:headEnd/>
            <a:tailEnd type="stealth" w="med" len="med"/>
          </a:ln>
        </p:spPr>
        <p:txBody>
          <a:bodyPr/>
          <a:lstStyle/>
          <a:p>
            <a:endParaRPr lang="es-ES"/>
          </a:p>
        </p:txBody>
      </p:sp>
      <p:sp>
        <p:nvSpPr>
          <p:cNvPr id="11515" name="Line 262"/>
          <p:cNvSpPr>
            <a:spLocks noChangeShapeType="1"/>
          </p:cNvSpPr>
          <p:nvPr/>
        </p:nvSpPr>
        <p:spPr bwMode="auto">
          <a:xfrm>
            <a:off x="1608138" y="4902200"/>
            <a:ext cx="330200" cy="63500"/>
          </a:xfrm>
          <a:prstGeom prst="line">
            <a:avLst/>
          </a:prstGeom>
          <a:noFill/>
          <a:ln w="25400">
            <a:solidFill>
              <a:schemeClr val="tx1"/>
            </a:solidFill>
            <a:round/>
            <a:headEnd/>
            <a:tailEnd type="stealth" w="med" len="med"/>
          </a:ln>
        </p:spPr>
        <p:txBody>
          <a:bodyPr/>
          <a:lstStyle/>
          <a:p>
            <a:endParaRPr lang="es-ES"/>
          </a:p>
        </p:txBody>
      </p:sp>
      <p:sp>
        <p:nvSpPr>
          <p:cNvPr id="11516" name="Line 263"/>
          <p:cNvSpPr>
            <a:spLocks noChangeShapeType="1"/>
          </p:cNvSpPr>
          <p:nvPr/>
        </p:nvSpPr>
        <p:spPr bwMode="auto">
          <a:xfrm>
            <a:off x="2484438" y="5130800"/>
            <a:ext cx="228600" cy="0"/>
          </a:xfrm>
          <a:prstGeom prst="line">
            <a:avLst/>
          </a:prstGeom>
          <a:noFill/>
          <a:ln w="25400">
            <a:solidFill>
              <a:schemeClr val="tx1"/>
            </a:solidFill>
            <a:round/>
            <a:headEnd/>
            <a:tailEnd type="stealth" w="med" len="med"/>
          </a:ln>
        </p:spPr>
        <p:txBody>
          <a:bodyPr/>
          <a:lstStyle/>
          <a:p>
            <a:endParaRPr lang="es-ES"/>
          </a:p>
        </p:txBody>
      </p:sp>
      <p:graphicFrame>
        <p:nvGraphicFramePr>
          <p:cNvPr id="1682696" name="Group 264"/>
          <p:cNvGraphicFramePr>
            <a:graphicFrameLocks noGrp="1"/>
          </p:cNvGraphicFramePr>
          <p:nvPr/>
        </p:nvGraphicFramePr>
        <p:xfrm>
          <a:off x="5532438" y="4978400"/>
          <a:ext cx="1249680" cy="213360"/>
        </p:xfrm>
        <a:graphic>
          <a:graphicData uri="http://schemas.openxmlformats.org/drawingml/2006/table">
            <a:tbl>
              <a:tblPr/>
              <a:tblGrid>
                <a:gridCol w="208280"/>
                <a:gridCol w="208280"/>
                <a:gridCol w="208280"/>
                <a:gridCol w="208280"/>
                <a:gridCol w="208280"/>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32" name="Rectangle 280"/>
          <p:cNvSpPr>
            <a:spLocks noChangeArrowheads="1"/>
          </p:cNvSpPr>
          <p:nvPr/>
        </p:nvSpPr>
        <p:spPr bwMode="auto">
          <a:xfrm>
            <a:off x="4713288" y="4597400"/>
            <a:ext cx="457200" cy="1066800"/>
          </a:xfrm>
          <a:prstGeom prst="rect">
            <a:avLst/>
          </a:prstGeom>
          <a:noFill/>
          <a:ln w="12700">
            <a:solidFill>
              <a:schemeClr val="tx1"/>
            </a:solidFill>
            <a:miter lim="800000"/>
            <a:headEnd/>
            <a:tailEnd/>
          </a:ln>
        </p:spPr>
        <p:txBody>
          <a:bodyPr wrap="none" anchor="ctr"/>
          <a:lstStyle/>
          <a:p>
            <a:endParaRPr lang="es-ES"/>
          </a:p>
        </p:txBody>
      </p:sp>
      <p:sp>
        <p:nvSpPr>
          <p:cNvPr id="11533" name="Text Box 281"/>
          <p:cNvSpPr txBox="1">
            <a:spLocks noChangeArrowheads="1"/>
          </p:cNvSpPr>
          <p:nvPr/>
        </p:nvSpPr>
        <p:spPr bwMode="auto">
          <a:xfrm>
            <a:off x="4694238" y="4895850"/>
            <a:ext cx="508000" cy="396875"/>
          </a:xfrm>
          <a:prstGeom prst="rect">
            <a:avLst/>
          </a:prstGeom>
          <a:noFill/>
          <a:ln w="12700">
            <a:noFill/>
            <a:miter lim="800000"/>
            <a:headEnd/>
            <a:tailEnd/>
          </a:ln>
        </p:spPr>
        <p:txBody>
          <a:bodyPr wrap="none">
            <a:spAutoFit/>
          </a:bodyPr>
          <a:lstStyle/>
          <a:p>
            <a:pPr eaLnBrk="0" hangingPunct="0"/>
            <a:r>
              <a:rPr lang="es-ES" sz="2000">
                <a:latin typeface="Times New Roman" pitchFamily="18" charset="0"/>
              </a:rPr>
              <a:t>7:1</a:t>
            </a:r>
          </a:p>
        </p:txBody>
      </p:sp>
      <p:sp>
        <p:nvSpPr>
          <p:cNvPr id="11534" name="Text Box 282"/>
          <p:cNvSpPr txBox="1">
            <a:spLocks noChangeArrowheads="1"/>
          </p:cNvSpPr>
          <p:nvPr/>
        </p:nvSpPr>
        <p:spPr bwMode="auto">
          <a:xfrm>
            <a:off x="1189038" y="5846763"/>
            <a:ext cx="1014412" cy="274637"/>
          </a:xfrm>
          <a:prstGeom prst="rect">
            <a:avLst/>
          </a:prstGeom>
          <a:noFill/>
          <a:ln w="12700">
            <a:noFill/>
            <a:miter lim="800000"/>
            <a:headEnd/>
            <a:tailEnd/>
          </a:ln>
        </p:spPr>
        <p:txBody>
          <a:bodyPr wrap="none">
            <a:spAutoFit/>
          </a:bodyPr>
          <a:lstStyle/>
          <a:p>
            <a:pPr eaLnBrk="0" hangingPunct="0"/>
            <a:r>
              <a:rPr lang="es-ES" sz="1200" b="1"/>
              <a:t>Entran 4 T1</a:t>
            </a:r>
          </a:p>
        </p:txBody>
      </p:sp>
      <p:sp>
        <p:nvSpPr>
          <p:cNvPr id="11535" name="Text Box 283"/>
          <p:cNvSpPr txBox="1">
            <a:spLocks noChangeArrowheads="1"/>
          </p:cNvSpPr>
          <p:nvPr/>
        </p:nvSpPr>
        <p:spPr bwMode="auto">
          <a:xfrm>
            <a:off x="2332038" y="5770563"/>
            <a:ext cx="947737" cy="274637"/>
          </a:xfrm>
          <a:prstGeom prst="rect">
            <a:avLst/>
          </a:prstGeom>
          <a:noFill/>
          <a:ln w="12700">
            <a:noFill/>
            <a:miter lim="800000"/>
            <a:headEnd/>
            <a:tailEnd/>
          </a:ln>
        </p:spPr>
        <p:txBody>
          <a:bodyPr wrap="none">
            <a:spAutoFit/>
          </a:bodyPr>
          <a:lstStyle/>
          <a:p>
            <a:pPr eaLnBrk="0" hangingPunct="0"/>
            <a:r>
              <a:rPr lang="es-ES" sz="1200" b="1"/>
              <a:t>Sale un T2</a:t>
            </a:r>
          </a:p>
        </p:txBody>
      </p:sp>
      <p:sp>
        <p:nvSpPr>
          <p:cNvPr id="11536" name="Text Box 284"/>
          <p:cNvSpPr txBox="1">
            <a:spLocks noChangeArrowheads="1"/>
          </p:cNvSpPr>
          <p:nvPr/>
        </p:nvSpPr>
        <p:spPr bwMode="auto">
          <a:xfrm>
            <a:off x="7818438" y="5207000"/>
            <a:ext cx="1122362" cy="274638"/>
          </a:xfrm>
          <a:prstGeom prst="rect">
            <a:avLst/>
          </a:prstGeom>
          <a:noFill/>
          <a:ln w="12700">
            <a:noFill/>
            <a:miter lim="800000"/>
            <a:headEnd/>
            <a:tailEnd/>
          </a:ln>
        </p:spPr>
        <p:txBody>
          <a:bodyPr wrap="none">
            <a:spAutoFit/>
          </a:bodyPr>
          <a:lstStyle/>
          <a:p>
            <a:pPr eaLnBrk="0" hangingPunct="0"/>
            <a:r>
              <a:rPr lang="es-ES" sz="1200" b="1"/>
              <a:t>274,176 Mb/s</a:t>
            </a:r>
          </a:p>
        </p:txBody>
      </p:sp>
      <p:sp>
        <p:nvSpPr>
          <p:cNvPr id="11537" name="Text Box 285"/>
          <p:cNvSpPr txBox="1">
            <a:spLocks noChangeArrowheads="1"/>
          </p:cNvSpPr>
          <p:nvPr/>
        </p:nvSpPr>
        <p:spPr bwMode="auto">
          <a:xfrm>
            <a:off x="5532438" y="5207000"/>
            <a:ext cx="1038225" cy="274638"/>
          </a:xfrm>
          <a:prstGeom prst="rect">
            <a:avLst/>
          </a:prstGeom>
          <a:noFill/>
          <a:ln w="12700">
            <a:noFill/>
            <a:miter lim="800000"/>
            <a:headEnd/>
            <a:tailEnd/>
          </a:ln>
        </p:spPr>
        <p:txBody>
          <a:bodyPr wrap="none">
            <a:spAutoFit/>
          </a:bodyPr>
          <a:lstStyle/>
          <a:p>
            <a:pPr eaLnBrk="0" hangingPunct="0"/>
            <a:r>
              <a:rPr lang="es-ES" sz="1200" b="1"/>
              <a:t>44,736 Mb/s</a:t>
            </a:r>
          </a:p>
        </p:txBody>
      </p:sp>
      <p:sp>
        <p:nvSpPr>
          <p:cNvPr id="11538" name="Line 286"/>
          <p:cNvSpPr>
            <a:spLocks noChangeShapeType="1"/>
          </p:cNvSpPr>
          <p:nvPr/>
        </p:nvSpPr>
        <p:spPr bwMode="auto">
          <a:xfrm flipV="1">
            <a:off x="1722438" y="5511800"/>
            <a:ext cx="0" cy="304800"/>
          </a:xfrm>
          <a:prstGeom prst="line">
            <a:avLst/>
          </a:prstGeom>
          <a:noFill/>
          <a:ln w="12700">
            <a:solidFill>
              <a:schemeClr val="tx1"/>
            </a:solidFill>
            <a:round/>
            <a:headEnd/>
            <a:tailEnd type="triangle" w="med" len="med"/>
          </a:ln>
        </p:spPr>
        <p:txBody>
          <a:bodyPr/>
          <a:lstStyle/>
          <a:p>
            <a:endParaRPr lang="es-ES"/>
          </a:p>
        </p:txBody>
      </p:sp>
      <p:sp>
        <p:nvSpPr>
          <p:cNvPr id="11539" name="Line 287"/>
          <p:cNvSpPr>
            <a:spLocks noChangeShapeType="1"/>
          </p:cNvSpPr>
          <p:nvPr/>
        </p:nvSpPr>
        <p:spPr bwMode="auto">
          <a:xfrm flipV="1">
            <a:off x="2636838" y="5283200"/>
            <a:ext cx="0" cy="457200"/>
          </a:xfrm>
          <a:prstGeom prst="line">
            <a:avLst/>
          </a:prstGeom>
          <a:noFill/>
          <a:ln w="12700">
            <a:solidFill>
              <a:schemeClr val="tx1"/>
            </a:solidFill>
            <a:round/>
            <a:headEnd/>
            <a:tailEnd type="triangle" w="med" len="med"/>
          </a:ln>
        </p:spPr>
        <p:txBody>
          <a:bodyPr/>
          <a:lstStyle/>
          <a:p>
            <a:endParaRPr lang="es-ES"/>
          </a:p>
        </p:txBody>
      </p:sp>
      <p:sp>
        <p:nvSpPr>
          <p:cNvPr id="11540" name="Line 288"/>
          <p:cNvSpPr>
            <a:spLocks noChangeShapeType="1"/>
          </p:cNvSpPr>
          <p:nvPr/>
        </p:nvSpPr>
        <p:spPr bwMode="auto">
          <a:xfrm>
            <a:off x="4257675" y="4683125"/>
            <a:ext cx="349250" cy="139700"/>
          </a:xfrm>
          <a:prstGeom prst="line">
            <a:avLst/>
          </a:prstGeom>
          <a:noFill/>
          <a:ln w="25400">
            <a:solidFill>
              <a:schemeClr val="tx1"/>
            </a:solidFill>
            <a:round/>
            <a:headEnd/>
            <a:tailEnd type="stealth" w="med" len="med"/>
          </a:ln>
        </p:spPr>
        <p:txBody>
          <a:bodyPr/>
          <a:lstStyle/>
          <a:p>
            <a:endParaRPr lang="es-ES"/>
          </a:p>
        </p:txBody>
      </p:sp>
      <p:sp>
        <p:nvSpPr>
          <p:cNvPr id="11541" name="Line 289"/>
          <p:cNvSpPr>
            <a:spLocks noChangeShapeType="1"/>
          </p:cNvSpPr>
          <p:nvPr/>
        </p:nvSpPr>
        <p:spPr bwMode="auto">
          <a:xfrm flipV="1">
            <a:off x="4284663" y="5372100"/>
            <a:ext cx="314325" cy="117475"/>
          </a:xfrm>
          <a:prstGeom prst="line">
            <a:avLst/>
          </a:prstGeom>
          <a:noFill/>
          <a:ln w="25400">
            <a:solidFill>
              <a:schemeClr val="tx1"/>
            </a:solidFill>
            <a:round/>
            <a:headEnd/>
            <a:tailEnd type="stealth" w="med" len="med"/>
          </a:ln>
        </p:spPr>
        <p:txBody>
          <a:bodyPr/>
          <a:lstStyle/>
          <a:p>
            <a:endParaRPr lang="es-ES"/>
          </a:p>
        </p:txBody>
      </p:sp>
      <p:sp>
        <p:nvSpPr>
          <p:cNvPr id="11542" name="Line 290"/>
          <p:cNvSpPr>
            <a:spLocks noChangeShapeType="1"/>
          </p:cNvSpPr>
          <p:nvPr/>
        </p:nvSpPr>
        <p:spPr bwMode="auto">
          <a:xfrm flipV="1">
            <a:off x="4300538" y="5168900"/>
            <a:ext cx="330200" cy="95250"/>
          </a:xfrm>
          <a:prstGeom prst="line">
            <a:avLst/>
          </a:prstGeom>
          <a:noFill/>
          <a:ln w="25400">
            <a:solidFill>
              <a:schemeClr val="tx1"/>
            </a:solidFill>
            <a:round/>
            <a:headEnd/>
            <a:tailEnd type="stealth" w="med" len="med"/>
          </a:ln>
        </p:spPr>
        <p:txBody>
          <a:bodyPr/>
          <a:lstStyle/>
          <a:p>
            <a:endParaRPr lang="es-ES"/>
          </a:p>
        </p:txBody>
      </p:sp>
      <p:sp>
        <p:nvSpPr>
          <p:cNvPr id="11543" name="Line 291"/>
          <p:cNvSpPr>
            <a:spLocks noChangeShapeType="1"/>
          </p:cNvSpPr>
          <p:nvPr/>
        </p:nvSpPr>
        <p:spPr bwMode="auto">
          <a:xfrm>
            <a:off x="4275138" y="4937125"/>
            <a:ext cx="330200" cy="63500"/>
          </a:xfrm>
          <a:prstGeom prst="line">
            <a:avLst/>
          </a:prstGeom>
          <a:noFill/>
          <a:ln w="25400">
            <a:solidFill>
              <a:schemeClr val="tx1"/>
            </a:solidFill>
            <a:round/>
            <a:headEnd/>
            <a:tailEnd type="stealth" w="med" len="med"/>
          </a:ln>
        </p:spPr>
        <p:txBody>
          <a:bodyPr/>
          <a:lstStyle/>
          <a:p>
            <a:endParaRPr lang="es-ES"/>
          </a:p>
        </p:txBody>
      </p:sp>
      <p:sp>
        <p:nvSpPr>
          <p:cNvPr id="11544" name="Text Box 292"/>
          <p:cNvSpPr txBox="1">
            <a:spLocks noChangeArrowheads="1"/>
          </p:cNvSpPr>
          <p:nvPr/>
        </p:nvSpPr>
        <p:spPr bwMode="auto">
          <a:xfrm>
            <a:off x="3932238" y="5948363"/>
            <a:ext cx="1014412" cy="274637"/>
          </a:xfrm>
          <a:prstGeom prst="rect">
            <a:avLst/>
          </a:prstGeom>
          <a:noFill/>
          <a:ln w="12700">
            <a:noFill/>
            <a:miter lim="800000"/>
            <a:headEnd/>
            <a:tailEnd/>
          </a:ln>
        </p:spPr>
        <p:txBody>
          <a:bodyPr wrap="none">
            <a:spAutoFit/>
          </a:bodyPr>
          <a:lstStyle/>
          <a:p>
            <a:pPr eaLnBrk="0" hangingPunct="0"/>
            <a:r>
              <a:rPr lang="es-ES" sz="1200" b="1"/>
              <a:t>Entran 7 T2</a:t>
            </a:r>
          </a:p>
        </p:txBody>
      </p:sp>
      <p:sp>
        <p:nvSpPr>
          <p:cNvPr id="11545" name="Line 293"/>
          <p:cNvSpPr>
            <a:spLocks noChangeShapeType="1"/>
          </p:cNvSpPr>
          <p:nvPr/>
        </p:nvSpPr>
        <p:spPr bwMode="auto">
          <a:xfrm flipV="1">
            <a:off x="4495800" y="5689600"/>
            <a:ext cx="0" cy="304800"/>
          </a:xfrm>
          <a:prstGeom prst="line">
            <a:avLst/>
          </a:prstGeom>
          <a:noFill/>
          <a:ln w="12700">
            <a:solidFill>
              <a:schemeClr val="tx1"/>
            </a:solidFill>
            <a:round/>
            <a:headEnd/>
            <a:tailEnd type="triangle" w="med" len="med"/>
          </a:ln>
        </p:spPr>
        <p:txBody>
          <a:bodyPr/>
          <a:lstStyle/>
          <a:p>
            <a:endParaRPr lang="es-ES"/>
          </a:p>
        </p:txBody>
      </p:sp>
      <p:sp>
        <p:nvSpPr>
          <p:cNvPr id="11546" name="Text Box 294"/>
          <p:cNvSpPr txBox="1">
            <a:spLocks noChangeArrowheads="1"/>
          </p:cNvSpPr>
          <p:nvPr/>
        </p:nvSpPr>
        <p:spPr bwMode="auto">
          <a:xfrm>
            <a:off x="4999038" y="5770563"/>
            <a:ext cx="947737" cy="274637"/>
          </a:xfrm>
          <a:prstGeom prst="rect">
            <a:avLst/>
          </a:prstGeom>
          <a:noFill/>
          <a:ln w="12700">
            <a:noFill/>
            <a:miter lim="800000"/>
            <a:headEnd/>
            <a:tailEnd/>
          </a:ln>
        </p:spPr>
        <p:txBody>
          <a:bodyPr wrap="none">
            <a:spAutoFit/>
          </a:bodyPr>
          <a:lstStyle/>
          <a:p>
            <a:pPr eaLnBrk="0" hangingPunct="0"/>
            <a:r>
              <a:rPr lang="es-ES" sz="1200" b="1"/>
              <a:t>Sale un T3</a:t>
            </a:r>
          </a:p>
        </p:txBody>
      </p:sp>
      <p:sp>
        <p:nvSpPr>
          <p:cNvPr id="11547" name="Line 295"/>
          <p:cNvSpPr>
            <a:spLocks noChangeShapeType="1"/>
          </p:cNvSpPr>
          <p:nvPr/>
        </p:nvSpPr>
        <p:spPr bwMode="auto">
          <a:xfrm flipV="1">
            <a:off x="5303838" y="5283200"/>
            <a:ext cx="0" cy="457200"/>
          </a:xfrm>
          <a:prstGeom prst="line">
            <a:avLst/>
          </a:prstGeom>
          <a:noFill/>
          <a:ln w="12700">
            <a:solidFill>
              <a:schemeClr val="tx1"/>
            </a:solidFill>
            <a:round/>
            <a:headEnd/>
            <a:tailEnd type="triangle" w="med" len="med"/>
          </a:ln>
        </p:spPr>
        <p:txBody>
          <a:bodyPr/>
          <a:lstStyle/>
          <a:p>
            <a:endParaRPr lang="es-ES"/>
          </a:p>
        </p:txBody>
      </p:sp>
      <p:sp>
        <p:nvSpPr>
          <p:cNvPr id="11548" name="Line 296"/>
          <p:cNvSpPr>
            <a:spLocks noChangeShapeType="1"/>
          </p:cNvSpPr>
          <p:nvPr/>
        </p:nvSpPr>
        <p:spPr bwMode="auto">
          <a:xfrm>
            <a:off x="5227638" y="5130800"/>
            <a:ext cx="228600" cy="0"/>
          </a:xfrm>
          <a:prstGeom prst="line">
            <a:avLst/>
          </a:prstGeom>
          <a:noFill/>
          <a:ln w="25400">
            <a:solidFill>
              <a:schemeClr val="tx1"/>
            </a:solidFill>
            <a:round/>
            <a:headEnd/>
            <a:tailEnd type="stealth" w="med" len="med"/>
          </a:ln>
        </p:spPr>
        <p:txBody>
          <a:bodyPr/>
          <a:lstStyle/>
          <a:p>
            <a:endParaRPr lang="es-ES"/>
          </a:p>
        </p:txBody>
      </p:sp>
      <p:sp>
        <p:nvSpPr>
          <p:cNvPr id="11549" name="Text Box 297"/>
          <p:cNvSpPr txBox="1">
            <a:spLocks noChangeArrowheads="1"/>
          </p:cNvSpPr>
          <p:nvPr/>
        </p:nvSpPr>
        <p:spPr bwMode="auto">
          <a:xfrm>
            <a:off x="2825750" y="5207000"/>
            <a:ext cx="954088" cy="274638"/>
          </a:xfrm>
          <a:prstGeom prst="rect">
            <a:avLst/>
          </a:prstGeom>
          <a:noFill/>
          <a:ln w="12700">
            <a:noFill/>
            <a:miter lim="800000"/>
            <a:headEnd/>
            <a:tailEnd/>
          </a:ln>
        </p:spPr>
        <p:txBody>
          <a:bodyPr wrap="none">
            <a:spAutoFit/>
          </a:bodyPr>
          <a:lstStyle/>
          <a:p>
            <a:pPr eaLnBrk="0" hangingPunct="0"/>
            <a:r>
              <a:rPr lang="es-ES" sz="1200" b="1"/>
              <a:t>6,312 Mb/s</a:t>
            </a:r>
          </a:p>
        </p:txBody>
      </p:sp>
      <p:sp>
        <p:nvSpPr>
          <p:cNvPr id="11550" name="Text Box 298"/>
          <p:cNvSpPr txBox="1">
            <a:spLocks noChangeArrowheads="1"/>
          </p:cNvSpPr>
          <p:nvPr/>
        </p:nvSpPr>
        <p:spPr bwMode="auto">
          <a:xfrm>
            <a:off x="234950" y="5664200"/>
            <a:ext cx="1182688" cy="274638"/>
          </a:xfrm>
          <a:prstGeom prst="rect">
            <a:avLst/>
          </a:prstGeom>
          <a:noFill/>
          <a:ln w="12700">
            <a:noFill/>
            <a:miter lim="800000"/>
            <a:headEnd/>
            <a:tailEnd/>
          </a:ln>
        </p:spPr>
        <p:txBody>
          <a:bodyPr wrap="none">
            <a:spAutoFit/>
          </a:bodyPr>
          <a:lstStyle/>
          <a:p>
            <a:pPr eaLnBrk="0" hangingPunct="0"/>
            <a:r>
              <a:rPr lang="es-ES" sz="1200" b="1"/>
              <a:t>4 * 1,544 Mb/s</a:t>
            </a:r>
          </a:p>
        </p:txBody>
      </p:sp>
      <p:sp>
        <p:nvSpPr>
          <p:cNvPr id="11551" name="Rectangle 299"/>
          <p:cNvSpPr>
            <a:spLocks noChangeArrowheads="1"/>
          </p:cNvSpPr>
          <p:nvPr/>
        </p:nvSpPr>
        <p:spPr bwMode="auto">
          <a:xfrm>
            <a:off x="7034213" y="4597400"/>
            <a:ext cx="457200" cy="1066800"/>
          </a:xfrm>
          <a:prstGeom prst="rect">
            <a:avLst/>
          </a:prstGeom>
          <a:noFill/>
          <a:ln w="12700">
            <a:solidFill>
              <a:schemeClr val="tx1"/>
            </a:solidFill>
            <a:miter lim="800000"/>
            <a:headEnd/>
            <a:tailEnd/>
          </a:ln>
        </p:spPr>
        <p:txBody>
          <a:bodyPr wrap="none" anchor="ctr"/>
          <a:lstStyle/>
          <a:p>
            <a:endParaRPr lang="es-ES"/>
          </a:p>
        </p:txBody>
      </p:sp>
      <p:sp>
        <p:nvSpPr>
          <p:cNvPr id="11552" name="Text Box 300"/>
          <p:cNvSpPr txBox="1">
            <a:spLocks noChangeArrowheads="1"/>
          </p:cNvSpPr>
          <p:nvPr/>
        </p:nvSpPr>
        <p:spPr bwMode="auto">
          <a:xfrm>
            <a:off x="7015163" y="4895850"/>
            <a:ext cx="508000" cy="396875"/>
          </a:xfrm>
          <a:prstGeom prst="rect">
            <a:avLst/>
          </a:prstGeom>
          <a:noFill/>
          <a:ln w="12700">
            <a:noFill/>
            <a:miter lim="800000"/>
            <a:headEnd/>
            <a:tailEnd/>
          </a:ln>
        </p:spPr>
        <p:txBody>
          <a:bodyPr wrap="none">
            <a:spAutoFit/>
          </a:bodyPr>
          <a:lstStyle/>
          <a:p>
            <a:pPr eaLnBrk="0" hangingPunct="0"/>
            <a:r>
              <a:rPr lang="es-ES" sz="2000">
                <a:latin typeface="Times New Roman" pitchFamily="18" charset="0"/>
              </a:rPr>
              <a:t>7:1</a:t>
            </a:r>
          </a:p>
        </p:txBody>
      </p:sp>
      <p:sp>
        <p:nvSpPr>
          <p:cNvPr id="11553" name="Line 301"/>
          <p:cNvSpPr>
            <a:spLocks noChangeShapeType="1"/>
          </p:cNvSpPr>
          <p:nvPr/>
        </p:nvSpPr>
        <p:spPr bwMode="auto">
          <a:xfrm>
            <a:off x="6602413" y="4699000"/>
            <a:ext cx="349250" cy="139700"/>
          </a:xfrm>
          <a:prstGeom prst="line">
            <a:avLst/>
          </a:prstGeom>
          <a:noFill/>
          <a:ln w="25400">
            <a:solidFill>
              <a:schemeClr val="tx1"/>
            </a:solidFill>
            <a:round/>
            <a:headEnd/>
            <a:tailEnd type="stealth" w="med" len="med"/>
          </a:ln>
        </p:spPr>
        <p:txBody>
          <a:bodyPr/>
          <a:lstStyle/>
          <a:p>
            <a:endParaRPr lang="es-ES"/>
          </a:p>
        </p:txBody>
      </p:sp>
      <p:sp>
        <p:nvSpPr>
          <p:cNvPr id="11554" name="Line 302"/>
          <p:cNvSpPr>
            <a:spLocks noChangeShapeType="1"/>
          </p:cNvSpPr>
          <p:nvPr/>
        </p:nvSpPr>
        <p:spPr bwMode="auto">
          <a:xfrm flipV="1">
            <a:off x="6629400" y="5319713"/>
            <a:ext cx="309563" cy="163512"/>
          </a:xfrm>
          <a:prstGeom prst="line">
            <a:avLst/>
          </a:prstGeom>
          <a:noFill/>
          <a:ln w="25400">
            <a:solidFill>
              <a:schemeClr val="tx1"/>
            </a:solidFill>
            <a:round/>
            <a:headEnd/>
            <a:tailEnd type="stealth" w="med" len="med"/>
          </a:ln>
        </p:spPr>
        <p:txBody>
          <a:bodyPr/>
          <a:lstStyle/>
          <a:p>
            <a:endParaRPr lang="es-ES"/>
          </a:p>
        </p:txBody>
      </p:sp>
      <p:sp>
        <p:nvSpPr>
          <p:cNvPr id="11555" name="Line 303"/>
          <p:cNvSpPr>
            <a:spLocks noChangeShapeType="1"/>
          </p:cNvSpPr>
          <p:nvPr/>
        </p:nvSpPr>
        <p:spPr bwMode="auto">
          <a:xfrm flipV="1">
            <a:off x="6607175" y="5168900"/>
            <a:ext cx="344488" cy="147638"/>
          </a:xfrm>
          <a:prstGeom prst="line">
            <a:avLst/>
          </a:prstGeom>
          <a:noFill/>
          <a:ln w="25400">
            <a:solidFill>
              <a:schemeClr val="tx1"/>
            </a:solidFill>
            <a:round/>
            <a:headEnd/>
            <a:tailEnd type="stealth" w="med" len="med"/>
          </a:ln>
        </p:spPr>
        <p:txBody>
          <a:bodyPr/>
          <a:lstStyle/>
          <a:p>
            <a:endParaRPr lang="es-ES"/>
          </a:p>
        </p:txBody>
      </p:sp>
      <p:sp>
        <p:nvSpPr>
          <p:cNvPr id="11556" name="Line 304"/>
          <p:cNvSpPr>
            <a:spLocks noChangeShapeType="1"/>
          </p:cNvSpPr>
          <p:nvPr/>
        </p:nvSpPr>
        <p:spPr bwMode="auto">
          <a:xfrm>
            <a:off x="6591300" y="4875213"/>
            <a:ext cx="368300" cy="115887"/>
          </a:xfrm>
          <a:prstGeom prst="line">
            <a:avLst/>
          </a:prstGeom>
          <a:noFill/>
          <a:ln w="25400">
            <a:solidFill>
              <a:schemeClr val="tx1"/>
            </a:solidFill>
            <a:round/>
            <a:headEnd/>
            <a:tailEnd type="stealth" w="med" len="med"/>
          </a:ln>
        </p:spPr>
        <p:txBody>
          <a:bodyPr/>
          <a:lstStyle/>
          <a:p>
            <a:endParaRPr lang="es-ES"/>
          </a:p>
        </p:txBody>
      </p:sp>
      <p:sp>
        <p:nvSpPr>
          <p:cNvPr id="11557" name="Text Box 305"/>
          <p:cNvSpPr txBox="1">
            <a:spLocks noChangeArrowheads="1"/>
          </p:cNvSpPr>
          <p:nvPr/>
        </p:nvSpPr>
        <p:spPr bwMode="auto">
          <a:xfrm>
            <a:off x="6253163" y="6024563"/>
            <a:ext cx="1014412" cy="274637"/>
          </a:xfrm>
          <a:prstGeom prst="rect">
            <a:avLst/>
          </a:prstGeom>
          <a:noFill/>
          <a:ln w="12700">
            <a:noFill/>
            <a:miter lim="800000"/>
            <a:headEnd/>
            <a:tailEnd/>
          </a:ln>
        </p:spPr>
        <p:txBody>
          <a:bodyPr wrap="none">
            <a:spAutoFit/>
          </a:bodyPr>
          <a:lstStyle/>
          <a:p>
            <a:pPr eaLnBrk="0" hangingPunct="0"/>
            <a:r>
              <a:rPr lang="es-ES" sz="1200" b="1"/>
              <a:t>Entran 7 T3</a:t>
            </a:r>
          </a:p>
        </p:txBody>
      </p:sp>
      <p:sp>
        <p:nvSpPr>
          <p:cNvPr id="11558" name="Line 306"/>
          <p:cNvSpPr>
            <a:spLocks noChangeShapeType="1"/>
          </p:cNvSpPr>
          <p:nvPr/>
        </p:nvSpPr>
        <p:spPr bwMode="auto">
          <a:xfrm flipV="1">
            <a:off x="6786563" y="5765800"/>
            <a:ext cx="0" cy="304800"/>
          </a:xfrm>
          <a:prstGeom prst="line">
            <a:avLst/>
          </a:prstGeom>
          <a:noFill/>
          <a:ln w="12700">
            <a:solidFill>
              <a:schemeClr val="tx1"/>
            </a:solidFill>
            <a:round/>
            <a:headEnd/>
            <a:tailEnd type="triangle" w="med" len="med"/>
          </a:ln>
        </p:spPr>
        <p:txBody>
          <a:bodyPr/>
          <a:lstStyle/>
          <a:p>
            <a:endParaRPr lang="es-ES"/>
          </a:p>
        </p:txBody>
      </p:sp>
      <p:sp>
        <p:nvSpPr>
          <p:cNvPr id="11559" name="Text Box 307"/>
          <p:cNvSpPr txBox="1">
            <a:spLocks noChangeArrowheads="1"/>
          </p:cNvSpPr>
          <p:nvPr/>
        </p:nvSpPr>
        <p:spPr bwMode="auto">
          <a:xfrm>
            <a:off x="7319963" y="5770563"/>
            <a:ext cx="947737" cy="274637"/>
          </a:xfrm>
          <a:prstGeom prst="rect">
            <a:avLst/>
          </a:prstGeom>
          <a:noFill/>
          <a:ln w="12700">
            <a:noFill/>
            <a:miter lim="800000"/>
            <a:headEnd/>
            <a:tailEnd/>
          </a:ln>
        </p:spPr>
        <p:txBody>
          <a:bodyPr wrap="none">
            <a:spAutoFit/>
          </a:bodyPr>
          <a:lstStyle/>
          <a:p>
            <a:pPr eaLnBrk="0" hangingPunct="0"/>
            <a:r>
              <a:rPr lang="es-ES" sz="1200" b="1"/>
              <a:t>Sale un T4</a:t>
            </a:r>
          </a:p>
        </p:txBody>
      </p:sp>
      <p:sp>
        <p:nvSpPr>
          <p:cNvPr id="11560" name="Line 308"/>
          <p:cNvSpPr>
            <a:spLocks noChangeShapeType="1"/>
          </p:cNvSpPr>
          <p:nvPr/>
        </p:nvSpPr>
        <p:spPr bwMode="auto">
          <a:xfrm flipV="1">
            <a:off x="7624763" y="5283200"/>
            <a:ext cx="0" cy="457200"/>
          </a:xfrm>
          <a:prstGeom prst="line">
            <a:avLst/>
          </a:prstGeom>
          <a:noFill/>
          <a:ln w="12700">
            <a:solidFill>
              <a:schemeClr val="tx1"/>
            </a:solidFill>
            <a:round/>
            <a:headEnd/>
            <a:tailEnd type="triangle" w="med" len="med"/>
          </a:ln>
        </p:spPr>
        <p:txBody>
          <a:bodyPr/>
          <a:lstStyle/>
          <a:p>
            <a:endParaRPr lang="es-ES"/>
          </a:p>
        </p:txBody>
      </p:sp>
      <p:sp>
        <p:nvSpPr>
          <p:cNvPr id="11561" name="Line 309"/>
          <p:cNvSpPr>
            <a:spLocks noChangeShapeType="1"/>
          </p:cNvSpPr>
          <p:nvPr/>
        </p:nvSpPr>
        <p:spPr bwMode="auto">
          <a:xfrm>
            <a:off x="7548563" y="5130800"/>
            <a:ext cx="228600" cy="0"/>
          </a:xfrm>
          <a:prstGeom prst="line">
            <a:avLst/>
          </a:prstGeom>
          <a:noFill/>
          <a:ln w="25400">
            <a:solidFill>
              <a:schemeClr val="tx1"/>
            </a:solidFill>
            <a:round/>
            <a:headEnd/>
            <a:tailEnd type="stealth" w="med" len="med"/>
          </a:ln>
        </p:spPr>
        <p:txBody>
          <a:bodyPr/>
          <a:lstStyle/>
          <a:p>
            <a:endParaRPr lang="es-ES"/>
          </a:p>
        </p:txBody>
      </p:sp>
      <p:graphicFrame>
        <p:nvGraphicFramePr>
          <p:cNvPr id="1682742" name="Group 310"/>
          <p:cNvGraphicFramePr>
            <a:graphicFrameLocks noGrp="1"/>
          </p:cNvGraphicFramePr>
          <p:nvPr/>
        </p:nvGraphicFramePr>
        <p:xfrm>
          <a:off x="7858125" y="4978400"/>
          <a:ext cx="1249680" cy="213360"/>
        </p:xfrm>
        <a:graphic>
          <a:graphicData uri="http://schemas.openxmlformats.org/drawingml/2006/table">
            <a:tbl>
              <a:tblPr/>
              <a:tblGrid>
                <a:gridCol w="208280"/>
                <a:gridCol w="208280"/>
                <a:gridCol w="208280"/>
                <a:gridCol w="208280"/>
                <a:gridCol w="208280"/>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77" name="Line 326"/>
          <p:cNvSpPr>
            <a:spLocks noChangeShapeType="1"/>
          </p:cNvSpPr>
          <p:nvPr/>
        </p:nvSpPr>
        <p:spPr bwMode="auto">
          <a:xfrm flipV="1">
            <a:off x="4284663" y="5524500"/>
            <a:ext cx="323850" cy="141288"/>
          </a:xfrm>
          <a:prstGeom prst="line">
            <a:avLst/>
          </a:prstGeom>
          <a:noFill/>
          <a:ln w="25400">
            <a:solidFill>
              <a:schemeClr val="tx1"/>
            </a:solidFill>
            <a:round/>
            <a:headEnd/>
            <a:tailEnd type="stealth" w="med" len="med"/>
          </a:ln>
        </p:spPr>
        <p:txBody>
          <a:bodyPr/>
          <a:lstStyle/>
          <a:p>
            <a:endParaRPr lang="es-ES"/>
          </a:p>
        </p:txBody>
      </p:sp>
      <p:sp>
        <p:nvSpPr>
          <p:cNvPr id="11578" name="Line 327"/>
          <p:cNvSpPr>
            <a:spLocks noChangeShapeType="1"/>
          </p:cNvSpPr>
          <p:nvPr/>
        </p:nvSpPr>
        <p:spPr bwMode="auto">
          <a:xfrm>
            <a:off x="4286250" y="4525963"/>
            <a:ext cx="349250" cy="139700"/>
          </a:xfrm>
          <a:prstGeom prst="line">
            <a:avLst/>
          </a:prstGeom>
          <a:noFill/>
          <a:ln w="25400">
            <a:solidFill>
              <a:schemeClr val="tx1"/>
            </a:solidFill>
            <a:round/>
            <a:headEnd/>
            <a:tailEnd type="stealth" w="med" len="med"/>
          </a:ln>
        </p:spPr>
        <p:txBody>
          <a:bodyPr/>
          <a:lstStyle/>
          <a:p>
            <a:endParaRPr lang="es-ES"/>
          </a:p>
        </p:txBody>
      </p:sp>
      <p:sp>
        <p:nvSpPr>
          <p:cNvPr id="11579" name="Line 328"/>
          <p:cNvSpPr>
            <a:spLocks noChangeShapeType="1"/>
          </p:cNvSpPr>
          <p:nvPr/>
        </p:nvSpPr>
        <p:spPr bwMode="auto">
          <a:xfrm flipV="1">
            <a:off x="6648450" y="5467350"/>
            <a:ext cx="285750" cy="165100"/>
          </a:xfrm>
          <a:prstGeom prst="line">
            <a:avLst/>
          </a:prstGeom>
          <a:noFill/>
          <a:ln w="25400">
            <a:solidFill>
              <a:schemeClr val="tx1"/>
            </a:solidFill>
            <a:round/>
            <a:headEnd/>
            <a:tailEnd type="stealth" w="med" len="med"/>
          </a:ln>
        </p:spPr>
        <p:txBody>
          <a:bodyPr/>
          <a:lstStyle/>
          <a:p>
            <a:endParaRPr lang="es-ES"/>
          </a:p>
        </p:txBody>
      </p:sp>
      <p:sp>
        <p:nvSpPr>
          <p:cNvPr id="11580" name="Line 329"/>
          <p:cNvSpPr>
            <a:spLocks noChangeShapeType="1"/>
          </p:cNvSpPr>
          <p:nvPr/>
        </p:nvSpPr>
        <p:spPr bwMode="auto">
          <a:xfrm>
            <a:off x="6626225" y="4556125"/>
            <a:ext cx="349250" cy="139700"/>
          </a:xfrm>
          <a:prstGeom prst="line">
            <a:avLst/>
          </a:prstGeom>
          <a:noFill/>
          <a:ln w="25400">
            <a:solidFill>
              <a:schemeClr val="tx1"/>
            </a:solidFill>
            <a:round/>
            <a:headEnd/>
            <a:tailEnd type="stealth" w="med" len="med"/>
          </a:ln>
        </p:spPr>
        <p:txBody>
          <a:bodyPr/>
          <a:lstStyle/>
          <a:p>
            <a:endParaRPr lang="es-ES"/>
          </a:p>
        </p:txBody>
      </p:sp>
      <p:sp>
        <p:nvSpPr>
          <p:cNvPr id="11581" name="Line 330"/>
          <p:cNvSpPr>
            <a:spLocks noChangeShapeType="1"/>
          </p:cNvSpPr>
          <p:nvPr/>
        </p:nvSpPr>
        <p:spPr bwMode="auto">
          <a:xfrm flipV="1">
            <a:off x="6662738" y="5619750"/>
            <a:ext cx="285750" cy="165100"/>
          </a:xfrm>
          <a:prstGeom prst="line">
            <a:avLst/>
          </a:prstGeom>
          <a:noFill/>
          <a:ln w="25400">
            <a:solidFill>
              <a:schemeClr val="tx1"/>
            </a:solidFill>
            <a:round/>
            <a:headEnd/>
            <a:tailEnd type="stealth" w="med" len="med"/>
          </a:ln>
        </p:spPr>
        <p:txBody>
          <a:bodyPr/>
          <a:lstStyle/>
          <a:p>
            <a:endParaRPr lang="es-ES"/>
          </a:p>
        </p:txBody>
      </p:sp>
      <p:sp>
        <p:nvSpPr>
          <p:cNvPr id="101" name="10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9</a:t>
            </a:fld>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55096</TotalTime>
  <Words>7977</Words>
  <Application>Microsoft Office PowerPoint</Application>
  <PresentationFormat>Presentación en pantalla (4:3)</PresentationFormat>
  <Paragraphs>940</Paragraphs>
  <Slides>39</Slides>
  <Notes>39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Symbol</vt:lpstr>
      <vt:lpstr>Times New Roman</vt:lpstr>
      <vt:lpstr>Diseño predeterminado</vt:lpstr>
      <vt:lpstr>Presentación de PowerPoint</vt:lpstr>
      <vt:lpstr>Sumario</vt:lpstr>
      <vt:lpstr>Presentación de PowerPoint</vt:lpstr>
      <vt:lpstr>Presentación de PowerPoint</vt:lpstr>
      <vt:lpstr>Multiplexación TDM</vt:lpstr>
      <vt:lpstr>Presentación de PowerPoint</vt:lpstr>
      <vt:lpstr>Jerarquía PDH</vt:lpstr>
      <vt:lpstr>Presentación de PowerPoint</vt:lpstr>
      <vt:lpstr>Presentación de PowerPoint</vt:lpstr>
      <vt:lpstr>Los cinco problemas de la jerarquía PDH</vt:lpstr>
      <vt:lpstr>Sumario</vt:lpstr>
      <vt:lpstr>Jerarquía digital SONET/SDH</vt:lpstr>
      <vt:lpstr>Jerarquía SONET/SDH Velocidades estandarizadas</vt:lpstr>
      <vt:lpstr>Las seis soluciones de SONET/SDH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ATM sobre SONET/SDH</vt:lpstr>
      <vt:lpstr>Sumario</vt:lpstr>
      <vt:lpstr>Presentación de PowerPoint</vt:lpstr>
      <vt:lpstr>Presentación de PowerPoint</vt:lpstr>
      <vt:lpstr>Presentación de PowerPoint</vt:lpstr>
      <vt:lpstr>Presentación de PowerPoint</vt:lpstr>
      <vt:lpstr>Presentación de PowerPoint</vt:lpstr>
      <vt:lpstr>Inconvenientes de SONET/SDH para transmitir datos</vt:lpstr>
      <vt:lpstr>Presentación de PowerPoint</vt:lpstr>
      <vt:lpstr>POS sin SONET/SDH</vt:lpstr>
    </vt:vector>
  </TitlesOfParts>
  <Company>Universidad de Valencia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Tendencias de Internet en el Nivel Físico</dc:title>
  <dc:creator>Rogelio Montañana</dc:creator>
  <cp:lastModifiedBy>montanan</cp:lastModifiedBy>
  <cp:revision>929</cp:revision>
  <dcterms:created xsi:type="dcterms:W3CDTF">1999-12-07T18:45:38Z</dcterms:created>
  <dcterms:modified xsi:type="dcterms:W3CDTF">2016-01-18T22:57:09Z</dcterms:modified>
</cp:coreProperties>
</file>