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256" r:id="rId2"/>
    <p:sldId id="728" r:id="rId3"/>
    <p:sldId id="729" r:id="rId4"/>
    <p:sldId id="730" r:id="rId5"/>
    <p:sldId id="868" r:id="rId6"/>
    <p:sldId id="316" r:id="rId7"/>
    <p:sldId id="732" r:id="rId8"/>
    <p:sldId id="733" r:id="rId9"/>
    <p:sldId id="734" r:id="rId10"/>
    <p:sldId id="912" r:id="rId11"/>
    <p:sldId id="913" r:id="rId12"/>
    <p:sldId id="740" r:id="rId13"/>
    <p:sldId id="490" r:id="rId14"/>
    <p:sldId id="262" r:id="rId15"/>
    <p:sldId id="537" r:id="rId16"/>
    <p:sldId id="263" r:id="rId17"/>
    <p:sldId id="741" r:id="rId18"/>
    <p:sldId id="742" r:id="rId19"/>
    <p:sldId id="743" r:id="rId20"/>
    <p:sldId id="744" r:id="rId21"/>
    <p:sldId id="341" r:id="rId22"/>
    <p:sldId id="342" r:id="rId23"/>
    <p:sldId id="859" r:id="rId24"/>
    <p:sldId id="746" r:id="rId25"/>
    <p:sldId id="306" r:id="rId26"/>
    <p:sldId id="267" r:id="rId27"/>
    <p:sldId id="747" r:id="rId28"/>
    <p:sldId id="748" r:id="rId29"/>
    <p:sldId id="515" r:id="rId30"/>
    <p:sldId id="749" r:id="rId31"/>
    <p:sldId id="750" r:id="rId32"/>
    <p:sldId id="291" r:id="rId33"/>
    <p:sldId id="751" r:id="rId34"/>
    <p:sldId id="864" r:id="rId35"/>
    <p:sldId id="405" r:id="rId36"/>
    <p:sldId id="541" r:id="rId37"/>
    <p:sldId id="752" r:id="rId38"/>
    <p:sldId id="761" r:id="rId39"/>
    <p:sldId id="918" r:id="rId40"/>
    <p:sldId id="922" r:id="rId41"/>
    <p:sldId id="362" r:id="rId42"/>
    <p:sldId id="753" r:id="rId43"/>
    <p:sldId id="762" r:id="rId44"/>
    <p:sldId id="917" r:id="rId45"/>
    <p:sldId id="754" r:id="rId46"/>
    <p:sldId id="763" r:id="rId47"/>
    <p:sldId id="755" r:id="rId48"/>
    <p:sldId id="764" r:id="rId49"/>
    <p:sldId id="309" r:id="rId50"/>
    <p:sldId id="680" r:id="rId51"/>
    <p:sldId id="308" r:id="rId52"/>
    <p:sldId id="756" r:id="rId53"/>
    <p:sldId id="767" r:id="rId54"/>
    <p:sldId id="720" r:id="rId55"/>
    <p:sldId id="768" r:id="rId56"/>
    <p:sldId id="769" r:id="rId57"/>
    <p:sldId id="770" r:id="rId58"/>
    <p:sldId id="771" r:id="rId59"/>
    <p:sldId id="772" r:id="rId60"/>
    <p:sldId id="773" r:id="rId61"/>
    <p:sldId id="774" r:id="rId62"/>
    <p:sldId id="775" r:id="rId63"/>
    <p:sldId id="925" r:id="rId64"/>
    <p:sldId id="926" r:id="rId65"/>
    <p:sldId id="927" r:id="rId66"/>
    <p:sldId id="779" r:id="rId67"/>
    <p:sldId id="700" r:id="rId68"/>
    <p:sldId id="703" r:id="rId69"/>
    <p:sldId id="783" r:id="rId70"/>
    <p:sldId id="725" r:id="rId71"/>
    <p:sldId id="924" r:id="rId72"/>
    <p:sldId id="784" r:id="rId73"/>
    <p:sldId id="785" r:id="rId74"/>
    <p:sldId id="786" r:id="rId75"/>
    <p:sldId id="871" r:id="rId76"/>
    <p:sldId id="872" r:id="rId77"/>
    <p:sldId id="873" r:id="rId78"/>
    <p:sldId id="875" r:id="rId79"/>
    <p:sldId id="877" r:id="rId80"/>
    <p:sldId id="693" r:id="rId81"/>
    <p:sldId id="694" r:id="rId82"/>
    <p:sldId id="695" r:id="rId83"/>
    <p:sldId id="699" r:id="rId84"/>
    <p:sldId id="789" r:id="rId85"/>
    <p:sldId id="704" r:id="rId86"/>
    <p:sldId id="701" r:id="rId87"/>
    <p:sldId id="776" r:id="rId88"/>
    <p:sldId id="791" r:id="rId89"/>
    <p:sldId id="914" r:id="rId90"/>
    <p:sldId id="910" r:id="rId91"/>
    <p:sldId id="915" r:id="rId92"/>
    <p:sldId id="874" r:id="rId93"/>
    <p:sldId id="923" r:id="rId94"/>
    <p:sldId id="929" r:id="rId95"/>
    <p:sldId id="928" r:id="rId96"/>
    <p:sldId id="663" r:id="rId97"/>
    <p:sldId id="705" r:id="rId98"/>
    <p:sldId id="706" r:id="rId99"/>
    <p:sldId id="707" r:id="rId100"/>
    <p:sldId id="708" r:id="rId101"/>
    <p:sldId id="709" r:id="rId102"/>
    <p:sldId id="710" r:id="rId103"/>
    <p:sldId id="711" r:id="rId104"/>
    <p:sldId id="712" r:id="rId105"/>
    <p:sldId id="713" r:id="rId106"/>
    <p:sldId id="714" r:id="rId107"/>
    <p:sldId id="715" r:id="rId108"/>
    <p:sldId id="716" r:id="rId109"/>
    <p:sldId id="806" r:id="rId110"/>
    <p:sldId id="878" r:id="rId111"/>
    <p:sldId id="895" r:id="rId112"/>
    <p:sldId id="896" r:id="rId113"/>
    <p:sldId id="897" r:id="rId114"/>
    <p:sldId id="898" r:id="rId115"/>
    <p:sldId id="899" r:id="rId116"/>
    <p:sldId id="900" r:id="rId117"/>
    <p:sldId id="901" r:id="rId118"/>
    <p:sldId id="902" r:id="rId119"/>
    <p:sldId id="903" r:id="rId120"/>
    <p:sldId id="904" r:id="rId121"/>
    <p:sldId id="905" r:id="rId122"/>
    <p:sldId id="906" r:id="rId123"/>
  </p:sldIdLst>
  <p:sldSz cx="9144000" cy="6858000" type="screen4x3"/>
  <p:notesSz cx="6794500" cy="9906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15600" autoAdjust="0"/>
    <p:restoredTop sz="99771" autoAdjust="0"/>
  </p:normalViewPr>
  <p:slideViewPr>
    <p:cSldViewPr>
      <p:cViewPr>
        <p:scale>
          <a:sx n="100" d="100"/>
          <a:sy n="100" d="100"/>
        </p:scale>
        <p:origin x="619"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00" d="100"/>
        <a:sy n="100" d="100"/>
      </p:scale>
      <p:origin x="0" y="-30346"/>
    </p:cViewPr>
  </p:sorterViewPr>
  <p:notesViewPr>
    <p:cSldViewPr>
      <p:cViewPr varScale="1">
        <p:scale>
          <a:sx n="66" d="100"/>
          <a:sy n="66" d="100"/>
        </p:scale>
        <p:origin x="2362" y="72"/>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7" Type="http://schemas.openxmlformats.org/officeDocument/2006/relationships/slide" Target="slides/slide118.xml"/><Relationship Id="rId2"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85.xml"/><Relationship Id="rId5" Type="http://schemas.openxmlformats.org/officeDocument/2006/relationships/slide" Target="slides/slide80.xml"/><Relationship Id="rId4" Type="http://schemas.openxmlformats.org/officeDocument/2006/relationships/slide" Target="slides/slide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619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cs typeface="+mn-cs"/>
              </a:defRPr>
            </a:lvl1pPr>
          </a:lstStyle>
          <a:p>
            <a:pPr>
              <a:defRPr/>
            </a:pPr>
            <a:endParaRPr lang="es-ES"/>
          </a:p>
        </p:txBody>
      </p:sp>
      <p:sp>
        <p:nvSpPr>
          <p:cNvPr id="776195"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cs typeface="+mn-cs"/>
              </a:defRPr>
            </a:lvl1pPr>
          </a:lstStyle>
          <a:p>
            <a:pPr>
              <a:defRPr/>
            </a:pPr>
            <a:endParaRPr lang="es-ES"/>
          </a:p>
        </p:txBody>
      </p:sp>
      <p:sp>
        <p:nvSpPr>
          <p:cNvPr id="776196"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cs typeface="+mn-cs"/>
              </a:defRPr>
            </a:lvl1pPr>
          </a:lstStyle>
          <a:p>
            <a:pPr>
              <a:defRPr/>
            </a:pPr>
            <a:endParaRPr lang="es-ES"/>
          </a:p>
        </p:txBody>
      </p:sp>
      <p:sp>
        <p:nvSpPr>
          <p:cNvPr id="776197"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cs typeface="+mn-cs"/>
              </a:defRPr>
            </a:lvl1pPr>
          </a:lstStyle>
          <a:p>
            <a:pPr>
              <a:defRPr/>
            </a:pPr>
            <a:fld id="{4C2C7C2F-F33D-4AFC-8846-A233FBF03E61}" type="slidenum">
              <a:rPr lang="es-ES"/>
              <a:pPr>
                <a:defRPr/>
              </a:pPr>
              <a:t>‹Nº›</a:t>
            </a:fld>
            <a:endParaRPr lang="es-ES"/>
          </a:p>
        </p:txBody>
      </p:sp>
    </p:spTree>
    <p:extLst>
      <p:ext uri="{BB962C8B-B14F-4D97-AF65-F5344CB8AC3E}">
        <p14:creationId xmlns:p14="http://schemas.microsoft.com/office/powerpoint/2010/main" val="23292207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cs typeface="+mn-cs"/>
              </a:defRPr>
            </a:lvl1pPr>
          </a:lstStyle>
          <a:p>
            <a:pPr>
              <a:defRPr/>
            </a:pPr>
            <a:r>
              <a:rPr lang="es-ES"/>
              <a:t>Acceso Residencial de Banda Ancha</a:t>
            </a:r>
          </a:p>
        </p:txBody>
      </p:sp>
      <p:sp>
        <p:nvSpPr>
          <p:cNvPr id="22531"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cs typeface="+mn-cs"/>
              </a:defRPr>
            </a:lvl1pPr>
          </a:lstStyle>
          <a:p>
            <a:pPr>
              <a:defRPr/>
            </a:pPr>
            <a:endParaRPr lang="es-ES"/>
          </a:p>
        </p:txBody>
      </p:sp>
      <p:sp>
        <p:nvSpPr>
          <p:cNvPr id="126980" name="Rectangle 4"/>
          <p:cNvSpPr>
            <a:spLocks noGrp="1" noRot="1" noChangeAspect="1" noChangeArrowheads="1" noTextEdit="1"/>
          </p:cNvSpPr>
          <p:nvPr>
            <p:ph type="sldImg" idx="2"/>
          </p:nvPr>
        </p:nvSpPr>
        <p:spPr bwMode="auto">
          <a:xfrm>
            <a:off x="566738" y="488950"/>
            <a:ext cx="5664200" cy="424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506413" y="4965700"/>
            <a:ext cx="5802312" cy="44624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cs typeface="+mn-cs"/>
              </a:defRPr>
            </a:lvl1pPr>
          </a:lstStyle>
          <a:p>
            <a:pPr>
              <a:defRPr/>
            </a:pPr>
            <a:r>
              <a:rPr lang="es-ES"/>
              <a:t>Ampliación Redes</a:t>
            </a:r>
          </a:p>
        </p:txBody>
      </p:sp>
      <p:sp>
        <p:nvSpPr>
          <p:cNvPr id="22535"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dirty="0">
                <a:cs typeface="+mn-cs"/>
              </a:defRPr>
            </a:lvl1pPr>
          </a:lstStyle>
          <a:p>
            <a:pPr>
              <a:defRPr/>
            </a:pPr>
            <a:r>
              <a:rPr lang="es-ES"/>
              <a:t>3</a:t>
            </a:r>
            <a:r>
              <a:rPr lang="es-ES" smtClean="0"/>
              <a:t>-</a:t>
            </a:r>
            <a:fld id="{DA2CD25B-C3D8-4F8F-94DB-EAF378C45C86}" type="slidenum">
              <a:rPr lang="es-ES"/>
              <a:pPr>
                <a:defRPr/>
              </a:pPr>
              <a:t>‹Nº›</a:t>
            </a:fld>
            <a:endParaRPr lang="es-ES"/>
          </a:p>
        </p:txBody>
      </p:sp>
    </p:spTree>
    <p:extLst>
      <p:ext uri="{BB962C8B-B14F-4D97-AF65-F5344CB8AC3E}">
        <p14:creationId xmlns:p14="http://schemas.microsoft.com/office/powerpoint/2010/main" val="4200794336"/>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48.wmf"/><Relationship Id="rId4" Type="http://schemas.openxmlformats.org/officeDocument/2006/relationships/oleObject" Target="../embeddings/oleObject2.bin"/></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2800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BC67182-08EE-4C4F-82F0-EB1A1A717A57}" type="slidenum">
              <a:rPr lang="es-ES" sz="1200" smtClean="0"/>
              <a:pPr eaLnBrk="1" hangingPunct="1"/>
              <a:t>1</a:t>
            </a:fld>
            <a:endParaRPr lang="es-ES" sz="1200" smtClean="0"/>
          </a:p>
        </p:txBody>
      </p:sp>
      <p:sp>
        <p:nvSpPr>
          <p:cNvPr id="12800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0917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372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7BE8B93-BD18-42B1-B603-086E133E55EA}" type="slidenum">
              <a:rPr lang="es-ES" sz="1200" smtClean="0"/>
              <a:pPr eaLnBrk="1" hangingPunct="1"/>
              <a:t>10</a:t>
            </a:fld>
            <a:endParaRPr lang="es-ES" sz="1200" smtClean="0"/>
          </a:p>
        </p:txBody>
      </p:sp>
      <p:sp>
        <p:nvSpPr>
          <p:cNvPr id="1372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5010240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221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8AF13D78-4D2D-4D61-BCE6-81C9AB2D44B6}" type="slidenum">
              <a:rPr lang="es-ES" sz="1200" smtClean="0"/>
              <a:pPr eaLnBrk="1" hangingPunct="1"/>
              <a:t>100</a:t>
            </a:fld>
            <a:endParaRPr lang="es-ES" sz="1200" smtClean="0"/>
          </a:p>
        </p:txBody>
      </p:sp>
      <p:sp>
        <p:nvSpPr>
          <p:cNvPr id="22221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7470688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323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776BDA2-A88E-431C-A409-B5B33C7D5951}" type="slidenum">
              <a:rPr lang="es-ES" sz="1200" smtClean="0"/>
              <a:pPr eaLnBrk="1" hangingPunct="1"/>
              <a:t>101</a:t>
            </a:fld>
            <a:endParaRPr lang="es-ES" sz="1200" smtClean="0"/>
          </a:p>
        </p:txBody>
      </p:sp>
      <p:sp>
        <p:nvSpPr>
          <p:cNvPr id="22323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7487558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426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70C1EAD-6C4A-4CC5-B8A3-F9CDD710AAF1}" type="slidenum">
              <a:rPr lang="es-ES" sz="1200" smtClean="0"/>
              <a:pPr eaLnBrk="1" hangingPunct="1"/>
              <a:t>102</a:t>
            </a:fld>
            <a:endParaRPr lang="es-ES" sz="1200" smtClean="0"/>
          </a:p>
        </p:txBody>
      </p:sp>
      <p:sp>
        <p:nvSpPr>
          <p:cNvPr id="22426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7157366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528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B149A5F-CC04-4967-8B95-249CC82B8227}" type="slidenum">
              <a:rPr lang="es-ES" sz="1200" smtClean="0"/>
              <a:pPr eaLnBrk="1" hangingPunct="1"/>
              <a:t>103</a:t>
            </a:fld>
            <a:endParaRPr lang="es-ES" sz="1200" smtClean="0"/>
          </a:p>
        </p:txBody>
      </p:sp>
      <p:sp>
        <p:nvSpPr>
          <p:cNvPr id="22528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660813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630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D2D0F7D-AE05-42F7-8680-29D5E0A5231E}" type="slidenum">
              <a:rPr lang="es-ES" sz="1200" smtClean="0"/>
              <a:pPr eaLnBrk="1" hangingPunct="1"/>
              <a:t>104</a:t>
            </a:fld>
            <a:endParaRPr lang="es-ES" sz="1200" smtClean="0"/>
          </a:p>
        </p:txBody>
      </p:sp>
      <p:sp>
        <p:nvSpPr>
          <p:cNvPr id="22631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9587482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733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BCB91E89-60FE-4F5A-8C2A-F1DD3A1D6224}" type="slidenum">
              <a:rPr lang="es-ES" sz="1200" smtClean="0"/>
              <a:pPr eaLnBrk="1" hangingPunct="1"/>
              <a:t>105</a:t>
            </a:fld>
            <a:endParaRPr lang="es-ES" sz="1200" smtClean="0"/>
          </a:p>
        </p:txBody>
      </p:sp>
      <p:sp>
        <p:nvSpPr>
          <p:cNvPr id="22733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22770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835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B7CE38B0-0C67-4107-B4F3-16F05826CF95}" type="slidenum">
              <a:rPr lang="es-ES" sz="1200" smtClean="0"/>
              <a:pPr eaLnBrk="1" hangingPunct="1"/>
              <a:t>106</a:t>
            </a:fld>
            <a:endParaRPr lang="es-ES" sz="1200" smtClean="0"/>
          </a:p>
        </p:txBody>
      </p:sp>
      <p:sp>
        <p:nvSpPr>
          <p:cNvPr id="22835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42021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938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3131161-1626-4B38-A13F-9C435D7C16CC}" type="slidenum">
              <a:rPr lang="es-ES" sz="1200" smtClean="0"/>
              <a:pPr eaLnBrk="1" hangingPunct="1"/>
              <a:t>107</a:t>
            </a:fld>
            <a:endParaRPr lang="es-ES" sz="1200" smtClean="0"/>
          </a:p>
        </p:txBody>
      </p:sp>
      <p:sp>
        <p:nvSpPr>
          <p:cNvPr id="22938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7682422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3040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E8A2A60-CE53-41AB-93A5-D44467EA5A7F}" type="slidenum">
              <a:rPr lang="es-ES" sz="1200" smtClean="0"/>
              <a:pPr eaLnBrk="1" hangingPunct="1"/>
              <a:t>108</a:t>
            </a:fld>
            <a:endParaRPr lang="es-ES" sz="1200" smtClean="0"/>
          </a:p>
        </p:txBody>
      </p:sp>
      <p:sp>
        <p:nvSpPr>
          <p:cNvPr id="23040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252436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3142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8F1CBED-6E8B-49D8-9AF9-2A24DA282528}" type="slidenum">
              <a:rPr lang="es-ES" sz="1200" smtClean="0"/>
              <a:pPr eaLnBrk="1" hangingPunct="1"/>
              <a:t>109</a:t>
            </a:fld>
            <a:endParaRPr lang="es-ES" sz="1200" smtClean="0"/>
          </a:p>
        </p:txBody>
      </p:sp>
      <p:sp>
        <p:nvSpPr>
          <p:cNvPr id="23143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80173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3824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39A756A-6764-4608-8543-40030675BCB4}" type="slidenum">
              <a:rPr lang="es-ES" sz="1200" smtClean="0"/>
              <a:pPr eaLnBrk="1" hangingPunct="1"/>
              <a:t>11</a:t>
            </a:fld>
            <a:endParaRPr lang="es-ES" sz="1200" smtClean="0"/>
          </a:p>
        </p:txBody>
      </p:sp>
      <p:sp>
        <p:nvSpPr>
          <p:cNvPr id="13824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797077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3245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9240BD6-943F-4F9D-85D7-1A21D113E0B3}" type="slidenum">
              <a:rPr lang="es-ES" sz="1200" smtClean="0"/>
              <a:pPr eaLnBrk="1" hangingPunct="1"/>
              <a:t>110</a:t>
            </a:fld>
            <a:endParaRPr lang="es-ES" sz="1200" smtClean="0"/>
          </a:p>
        </p:txBody>
      </p:sp>
      <p:sp>
        <p:nvSpPr>
          <p:cNvPr id="23245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0669005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Los satélites geoestacionarios se encuentran a 36.000 Km de altura. A esta distancia una órbita dura exactamente 24 horas, por lo que estos satélites mantienen su posición relativa en el cielo, de ahí su nombre. Esto los hace especialmente interesantes para las comunicaciones, ya que actúan como repetidores ’colgados del cielo’ que reenvían hacia la tierra la señal recibida desde abajo.</a:t>
            </a:r>
          </a:p>
          <a:p>
            <a:pPr eaLnBrk="1" hangingPunct="1"/>
            <a:r>
              <a:rPr lang="es-ES_tradnl" smtClean="0"/>
              <a:t>Al no necesitar el despliegue de infraestructuras sobre el terreno, los satélites representan una solución interesante cuando se quiere disponer de la conexión con rapidez. Además, dado que pueden cubrir vastas áreas geográficas el costo de la conexión es independiente de la distancia y son apropiados para cubrir zonas con baja densidad de población.</a:t>
            </a:r>
          </a:p>
          <a:p>
            <a:pPr eaLnBrk="1" hangingPunct="1"/>
            <a:r>
              <a:rPr lang="es-ES_tradnl" smtClean="0"/>
              <a:t>Los satélites geoestacionarios se utilizan desde hace bastantes años para comunicaciones. Recientemente se ha popularizado su uso como medio para captar las señales de televisión digital, que utiliza la norma DVB-S (Digital Video Broadcast - Satellite). Gracias a estos desarrollos se han abaratado los componentes para la captura de señales digitales vía satélite, lo cual ha permitido plantear el satélite como alternativa para el acceso RBB.</a:t>
            </a:r>
            <a:endParaRPr lang="es-ES" smtClean="0"/>
          </a:p>
          <a:p>
            <a:pPr eaLnBrk="1" hangingPunct="1"/>
            <a:endParaRPr lang="es-ES" smtClean="0"/>
          </a:p>
        </p:txBody>
      </p:sp>
      <p:sp>
        <p:nvSpPr>
          <p:cNvPr id="23347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BAD0190-09D7-4AC8-8059-2CE840781071}" type="slidenum">
              <a:rPr lang="es-ES" sz="1200" smtClean="0"/>
              <a:pPr eaLnBrk="1" hangingPunct="1"/>
              <a:t>111</a:t>
            </a:fld>
            <a:endParaRPr lang="es-ES" sz="1200" smtClean="0"/>
          </a:p>
        </p:txBody>
      </p:sp>
      <p:sp>
        <p:nvSpPr>
          <p:cNvPr id="23347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9764171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Las frecuencias utilizadas por los satélites se encuentran dentro del rango de las microondas. A estas frecuencias las señales tienen una elevada direccionalidad, por lo que orientando adecuadamente las antenas se puede elegir con bastante precisión la zona que se desea cubrir. Esto es lo que se denomina la ‘huella’ del satélite.</a:t>
            </a:r>
          </a:p>
          <a:p>
            <a:pPr eaLnBrk="1" hangingPunct="1"/>
            <a:r>
              <a:rPr lang="es-ES_tradnl" smtClean="0"/>
              <a:t>Normalmente se intenta que la huella cubra lo mejor posible las zonas a las que va destinada la emisión. En la figura se muestra una de las huellas del satélite Eutelsat (un satélite puede tener varias huellas, a veces muy diferentes entre sí). Puede observarse que sigue con bastante aproximación el perfil del continente europeo (incluidas las islas Canarias). La huella se muestra mediante curvas isopotenciales, es decir curvas que representan niveles constantes de intensidad de la señal emitida. Así por ejemplo Valencia y Estocolmo, que se encuentran en la curva de 53 dBW, necesitarán una antena de unos 60 cm. En cambio Lisboa, que está en la curva de 50 dBW, recibe una señal de la mitad de potencia (al ser una escala logarítmica 3 dB de diferencia significa la mitad de potencia); por tanto Lisboa necesitará una antena con el doble de ganancia (el doble de superficie) que Valencia o Estocolmo, es decir una antena de unos 60 * 1,414 = 85 cm. </a:t>
            </a:r>
            <a:endParaRPr lang="es-ES" smtClean="0"/>
          </a:p>
          <a:p>
            <a:pPr eaLnBrk="1" hangingPunct="1"/>
            <a:endParaRPr lang="es-ES" smtClean="0"/>
          </a:p>
        </p:txBody>
      </p:sp>
      <p:sp>
        <p:nvSpPr>
          <p:cNvPr id="23450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55869C4-17DB-48C5-91EA-921C7E9BDB1E}" type="slidenum">
              <a:rPr lang="es-ES" sz="1200" smtClean="0"/>
              <a:pPr eaLnBrk="1" hangingPunct="1"/>
              <a:t>112</a:t>
            </a:fld>
            <a:endParaRPr lang="es-ES" sz="1200" smtClean="0"/>
          </a:p>
        </p:txBody>
      </p:sp>
      <p:sp>
        <p:nvSpPr>
          <p:cNvPr id="23450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0938804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Dado que generalmente el emisor y receptor de la señal de radio se encuentran en la misma zona geográfica se utiliza para evitar interferencias una frecuencia diferente para las señales de subida y de bajada.</a:t>
            </a:r>
          </a:p>
          <a:p>
            <a:pPr eaLnBrk="1" hangingPunct="1"/>
            <a:r>
              <a:rPr lang="es-ES_tradnl" smtClean="0"/>
              <a:t>Existen varias bandas reservadas a nivel mundial para las comunicaciones vía satélite. En la tabla se muestran las tres más habituales. La banda Ku es la mas utilizada actualmente, aunque la banda Ka con su gran ancho de banda promete grandes capacidades. </a:t>
            </a:r>
            <a:endParaRPr lang="es-ES" smtClean="0"/>
          </a:p>
          <a:p>
            <a:pPr eaLnBrk="1" hangingPunct="1"/>
            <a:endParaRPr lang="es-ES" smtClean="0"/>
          </a:p>
        </p:txBody>
      </p:sp>
      <p:sp>
        <p:nvSpPr>
          <p:cNvPr id="23552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BB56EEC-F67B-4D3C-A3D9-AC116AE5502E}" type="slidenum">
              <a:rPr lang="es-ES" sz="1200" smtClean="0"/>
              <a:pPr eaLnBrk="1" hangingPunct="1"/>
              <a:t>113</a:t>
            </a:fld>
            <a:endParaRPr lang="es-ES" sz="1200" smtClean="0"/>
          </a:p>
        </p:txBody>
      </p:sp>
      <p:sp>
        <p:nvSpPr>
          <p:cNvPr id="23552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6902734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banda de frecuencias atendidas por un satélite se divide en canales. Cada canal es atendido por un dispositivo encargado de captar la señal proviniente de la tierra, amplificarla y reenviarla de nuevo hacia la tierra por la frecuencia descendente corrrespondiente (con una potencia típica de entre 50 y 100 vatios). Dicho dispositivo se denomina transponder (o transpondedor). Un satélite moderno puede soportar en torno a 20 transponders. </a:t>
            </a:r>
          </a:p>
          <a:p>
            <a:pPr eaLnBrk="1" hangingPunct="1"/>
            <a:r>
              <a:rPr lang="es-ES_tradnl" smtClean="0"/>
              <a:t>Dado que generalmente un satélite no es capaz de cubrir toda la banda Ku, se suele poner en la misma posición orbital varios satélites de forma que abarquen toda la banda, formando lo que se conoce como una constelación.</a:t>
            </a:r>
          </a:p>
          <a:p>
            <a:pPr eaLnBrk="1" hangingPunct="1"/>
            <a:r>
              <a:rPr lang="es-ES_tradnl" smtClean="0"/>
              <a:t>Para aprovechar mejor la banda y minimizar la interferencia entre canales vecinos se utiliza diferente polarización entre transponders contiguos, por ejemplo horizontal/vertical o circular derecha/circular izquierda.</a:t>
            </a:r>
          </a:p>
          <a:p>
            <a:pPr eaLnBrk="1" hangingPunct="1"/>
            <a:endParaRPr lang="es-ES_tradnl" smtClean="0"/>
          </a:p>
          <a:p>
            <a:pPr eaLnBrk="1" hangingPunct="1"/>
            <a:endParaRPr lang="es-ES" smtClean="0"/>
          </a:p>
          <a:p>
            <a:pPr eaLnBrk="1" hangingPunct="1"/>
            <a:endParaRPr lang="es-ES" smtClean="0"/>
          </a:p>
        </p:txBody>
      </p:sp>
      <p:sp>
        <p:nvSpPr>
          <p:cNvPr id="23654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F522656-4E31-437D-8BCD-9A6F7CD5AD6F}" type="slidenum">
              <a:rPr lang="es-ES" sz="1200" smtClean="0"/>
              <a:pPr eaLnBrk="1" hangingPunct="1"/>
              <a:t>114</a:t>
            </a:fld>
            <a:endParaRPr lang="es-ES" sz="1200" smtClean="0"/>
          </a:p>
        </p:txBody>
      </p:sp>
      <p:sp>
        <p:nvSpPr>
          <p:cNvPr id="23655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6602540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Las emisiones por satélite son de naturaleza broadcast, por lo que la capacidad de un canal de datos  es compartida por todos los usuarios del mismo.</a:t>
            </a:r>
          </a:p>
          <a:p>
            <a:pPr eaLnBrk="1" hangingPunct="1"/>
            <a:r>
              <a:rPr lang="es-ES_tradnl" smtClean="0"/>
              <a:t>El retorno en las comunicaciones vía satélite se hace normalmente por canal telefónico. Es posible realizar el retorno también vía satélite, pero para ello hay que disponer de un equipo transmisor hacia el satélite, lo cual requiere una antena parabólica mayor y resulta excesivamente costoso para aplicaciones residenciales.</a:t>
            </a:r>
          </a:p>
          <a:p>
            <a:pPr eaLnBrk="1" hangingPunct="1"/>
            <a:endParaRPr lang="es-ES_tradnl" smtClean="0"/>
          </a:p>
          <a:p>
            <a:pPr eaLnBrk="1" hangingPunct="1"/>
            <a:endParaRPr lang="es-ES" smtClean="0"/>
          </a:p>
        </p:txBody>
      </p:sp>
      <p:sp>
        <p:nvSpPr>
          <p:cNvPr id="23757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6E58CEE-DB95-449A-B6B1-4E4A130A1FA6}" type="slidenum">
              <a:rPr lang="es-ES" sz="1200" smtClean="0"/>
              <a:pPr eaLnBrk="1" hangingPunct="1"/>
              <a:t>115</a:t>
            </a:fld>
            <a:endParaRPr lang="es-ES" sz="1200" smtClean="0"/>
          </a:p>
        </p:txBody>
      </p:sp>
      <p:sp>
        <p:nvSpPr>
          <p:cNvPr id="23757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981054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Las comunicaciones a través de satélite presentan inconvenientes que dependen de la banda utilizada. La banda C se ve afectada por la interferencia de señales terrestres. Las señales de alta frecuencia son absorbidas por el agua, por lo que la recepción en las bandas Ku y Ka se ve afectada por la lluvia. Por último las elevadas frecuencias de la banda Ka requieren equipos costosos, aunque este problema se reduce a medida que dichos equipos se popularizan.</a:t>
            </a:r>
          </a:p>
          <a:p>
            <a:pPr eaLnBrk="1" hangingPunct="1"/>
            <a:r>
              <a:rPr lang="es-ES_tradnl" smtClean="0"/>
              <a:t>El problema mas grave de la comunicación por satélites geoestacionarios es consecuencia de su distancia a la tierra. El viaje de ida y vuelta introduce un retardo adicional de 240 ms o mas (480 ms si el retorno se realiza también por satélite). Esto impide o dificulta mucho el unos de aplicaciones interactivas como videoconferencia o vídeo bajo demanda. Con el protocolo de transporte más utilizado en Internet, TCP, este retardo limita el rendimiento máximo a valores entre 1 y 2 Mb/s, salvo que se utilicen versiones modificadas de TCP (la denominada ventana extendida). Pero estas modificaciones han de estar disponibles en el TCP de los dos hosts que participan en la comunicación para que sean efectivas.</a:t>
            </a:r>
          </a:p>
          <a:p>
            <a:pPr eaLnBrk="1" hangingPunct="1"/>
            <a:r>
              <a:rPr lang="es-ES_tradnl" smtClean="0"/>
              <a:t>La puesta en órbita y mantenimiento de satélites son labores muy costosas, lo cual repercute en los costos de los servicios.</a:t>
            </a:r>
          </a:p>
          <a:p>
            <a:pPr eaLnBrk="1" hangingPunct="1"/>
            <a:r>
              <a:rPr lang="es-ES_tradnl" smtClean="0"/>
              <a:t>Por último el retorno telefónico (que es lo normal en las conexiones vía satélite) encarece las conexiones permanentes.  </a:t>
            </a:r>
            <a:endParaRPr lang="es-ES" smtClean="0"/>
          </a:p>
          <a:p>
            <a:pPr eaLnBrk="1" hangingPunct="1"/>
            <a:endParaRPr lang="es-ES" smtClean="0"/>
          </a:p>
        </p:txBody>
      </p:sp>
      <p:sp>
        <p:nvSpPr>
          <p:cNvPr id="23859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CC9E05C-5E3F-4A2A-A06F-D5ED68360114}" type="slidenum">
              <a:rPr lang="es-ES" sz="1200" smtClean="0"/>
              <a:pPr eaLnBrk="1" hangingPunct="1"/>
              <a:t>116</a:t>
            </a:fld>
            <a:endParaRPr lang="es-ES" sz="1200" smtClean="0"/>
          </a:p>
        </p:txBody>
      </p:sp>
      <p:sp>
        <p:nvSpPr>
          <p:cNvPr id="23859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619397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Como un ejemplo de servicio RBB vía satélite comentamos aquí el servicio Astra-Net.</a:t>
            </a:r>
          </a:p>
          <a:p>
            <a:pPr eaLnBrk="1" hangingPunct="1"/>
            <a:r>
              <a:rPr lang="es-ES_tradnl" smtClean="0"/>
              <a:t>En este caso se utiliza retorno telefónico, por lo que al costo de suscripción del servicio hemos de añadir el de la conexión telefónica.</a:t>
            </a:r>
          </a:p>
          <a:p>
            <a:pPr eaLnBrk="1" hangingPunct="1"/>
            <a:r>
              <a:rPr lang="es-ES_tradnl" smtClean="0"/>
              <a:t>En sentido descendente se puede disponer de un caudal de 64 a 400 Kb/s.</a:t>
            </a:r>
          </a:p>
          <a:p>
            <a:pPr eaLnBrk="1" hangingPunct="1"/>
            <a:endParaRPr lang="es-ES" smtClean="0"/>
          </a:p>
        </p:txBody>
      </p:sp>
      <p:sp>
        <p:nvSpPr>
          <p:cNvPr id="2396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86C6F5A5-6F90-4590-B1FC-E8A91E9067E0}" type="slidenum">
              <a:rPr lang="es-ES" sz="1200" smtClean="0"/>
              <a:pPr eaLnBrk="1" hangingPunct="1"/>
              <a:t>117</a:t>
            </a:fld>
            <a:endParaRPr lang="es-ES" sz="1200" smtClean="0"/>
          </a:p>
        </p:txBody>
      </p:sp>
      <p:sp>
        <p:nvSpPr>
          <p:cNvPr id="2396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1657655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Este esquema muestra el funcionamiento del servicio de acceso vía satélite con retorno telefónico, que se asemeja bastante a las redes CATV con retorno telefónico.</a:t>
            </a:r>
          </a:p>
        </p:txBody>
      </p:sp>
      <p:sp>
        <p:nvSpPr>
          <p:cNvPr id="24064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9F5305C-C87D-45D5-ABEF-EB6C9343F5FA}" type="slidenum">
              <a:rPr lang="es-ES" sz="1200" smtClean="0"/>
              <a:pPr eaLnBrk="1" hangingPunct="1"/>
              <a:t>118</a:t>
            </a:fld>
            <a:endParaRPr lang="es-ES" sz="1200" smtClean="0"/>
          </a:p>
        </p:txBody>
      </p:sp>
      <p:sp>
        <p:nvSpPr>
          <p:cNvPr id="24064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5343270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Astra también ofrece un servicio denominado Astra Broadband Interactive con retorno por satélite. En este caso se ofrece un caudal descendente de hasta 38 Mb/s, aunque el máximo por sesión TCP es de 1,6 Mb/s (por el problema del tamaño de ventana de TCP). En ascendente se anuncia un caudal de hasta 2 Mb/s.</a:t>
            </a:r>
          </a:p>
          <a:p>
            <a:pPr eaLnBrk="1" hangingPunct="1"/>
            <a:r>
              <a:rPr lang="es-ES_tradnl" smtClean="0"/>
              <a:t>La antena parabólica es en este caso de mayor diámetro ya que se requiere transmitir hacia el satélite.</a:t>
            </a:r>
          </a:p>
          <a:p>
            <a:pPr eaLnBrk="1" hangingPunct="1"/>
            <a:r>
              <a:rPr lang="es-ES_tradnl" smtClean="0"/>
              <a:t>Dados los costes del equipamiento necesario no podemos calificar este servicio como una opción para el acceso residencial, siendo este un servicio pensado para empresas.</a:t>
            </a:r>
          </a:p>
          <a:p>
            <a:pPr eaLnBrk="1" hangingPunct="1"/>
            <a:endParaRPr lang="es-ES" smtClean="0"/>
          </a:p>
          <a:p>
            <a:pPr eaLnBrk="1" hangingPunct="1"/>
            <a:endParaRPr lang="es-ES" smtClean="0"/>
          </a:p>
        </p:txBody>
      </p:sp>
      <p:sp>
        <p:nvSpPr>
          <p:cNvPr id="24166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9174ED7-E4DE-469A-842C-1876468DF9D8}" type="slidenum">
              <a:rPr lang="es-ES" sz="1200" smtClean="0"/>
              <a:pPr eaLnBrk="1" hangingPunct="1"/>
              <a:t>119</a:t>
            </a:fld>
            <a:endParaRPr lang="es-ES" sz="1200" smtClean="0"/>
          </a:p>
        </p:txBody>
      </p:sp>
      <p:sp>
        <p:nvSpPr>
          <p:cNvPr id="24167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34166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Los estados de una técnica de modulación se representan en gráficos bidimensionales con la fase en el eje de abscisas y la amplitud en el de ordenadas. Dichas gráficas se denominan ‘constelaciones’. En esta figura se muestran las constelaciones de algunas de las modulaciones más habituales.</a:t>
            </a:r>
          </a:p>
          <a:p>
            <a:pPr eaLnBrk="1" hangingPunct="1"/>
            <a:r>
              <a:rPr lang="es-ES_tradnl" smtClean="0"/>
              <a:t>La codificación 2B1Q (utilizada en RDSI) contempla cuatro valores diferentes de amplitud, con lo que un símbolo puede transportar dos bits. Al no existir en este caso una portadora analógica, pues la señal se transmite de forma digital, no cambia la fase. </a:t>
            </a:r>
          </a:p>
          <a:p>
            <a:pPr eaLnBrk="1" hangingPunct="1"/>
            <a:r>
              <a:rPr lang="es-ES_tradnl" smtClean="0"/>
              <a:t>Las modulaciones sobre portadora analógica normalmente combinan amplitud y fase. Por ejemplo la codificación 4QAM consigue también dos bits por baudio combinando para cada baudio dos posibles valores de amplitud y dos de fase.</a:t>
            </a:r>
          </a:p>
          <a:p>
            <a:pPr eaLnBrk="1" hangingPunct="1"/>
            <a:r>
              <a:rPr lang="es-ES_tradnl" smtClean="0"/>
              <a:t>En la figura podemos ver también la constelación de la modulación 32QAM, utilizada en los módems V.32 (9,6 Kb/s) . Esta define 32 estados combinando diversos valores de amplitud y fase, lo cual permite representar 5 bits por símbolo. Así  V.32 sólo ha de transmitir a 1,92 Kbaudios para conseguir los 9,6 Kb/s. </a:t>
            </a:r>
            <a:endParaRPr lang="es-ES" smtClean="0"/>
          </a:p>
          <a:p>
            <a:pPr eaLnBrk="1" hangingPunct="1"/>
            <a:endParaRPr lang="es-ES" smtClean="0"/>
          </a:p>
        </p:txBody>
      </p:sp>
      <p:sp>
        <p:nvSpPr>
          <p:cNvPr id="13926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BA05433-A399-49C7-A24C-DBC0C9309D54}" type="slidenum">
              <a:rPr lang="es-ES" sz="1200" smtClean="0"/>
              <a:pPr eaLnBrk="1" hangingPunct="1"/>
              <a:t>12</a:t>
            </a:fld>
            <a:endParaRPr lang="es-ES" sz="1200" smtClean="0"/>
          </a:p>
        </p:txBody>
      </p:sp>
      <p:sp>
        <p:nvSpPr>
          <p:cNvPr id="13927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6997025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comunicación vía satélite bidireccional se asemeja a las redes CATV HFC; en este caso el canal de retorno vía satélite compartido requiere el uso de protocolos MAC para resolver los conflictos que se producen cuando dos clientes transmiten a la vez.</a:t>
            </a:r>
          </a:p>
          <a:p>
            <a:pPr eaLnBrk="1" hangingPunct="1"/>
            <a:r>
              <a:rPr lang="es-ES_tradnl" smtClean="0"/>
              <a:t>En la figura se representa un ejemplo de comunicación entre varios ordenadores utilizando en ambos sentidos la comunicación vía satélite.</a:t>
            </a:r>
          </a:p>
          <a:p>
            <a:pPr eaLnBrk="1" hangingPunct="1"/>
            <a:endParaRPr lang="es-ES" smtClean="0"/>
          </a:p>
          <a:p>
            <a:pPr eaLnBrk="1" hangingPunct="1"/>
            <a:endParaRPr lang="es-ES" smtClean="0"/>
          </a:p>
        </p:txBody>
      </p:sp>
      <p:sp>
        <p:nvSpPr>
          <p:cNvPr id="24269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10B962B-5CC7-468C-B0C4-14520A3249A3}" type="slidenum">
              <a:rPr lang="es-ES" sz="1200" smtClean="0"/>
              <a:pPr eaLnBrk="1" hangingPunct="1"/>
              <a:t>120</a:t>
            </a:fld>
            <a:endParaRPr lang="es-ES" sz="1200" smtClean="0"/>
          </a:p>
        </p:txBody>
      </p:sp>
      <p:sp>
        <p:nvSpPr>
          <p:cNvPr id="24269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graphicFrame>
        <p:nvGraphicFramePr>
          <p:cNvPr id="242695" name="1 Objeto"/>
          <p:cNvGraphicFramePr>
            <a:graphicFrameLocks noChangeAspect="1"/>
          </p:cNvGraphicFramePr>
          <p:nvPr/>
        </p:nvGraphicFramePr>
        <p:xfrm>
          <a:off x="4975225" y="2398713"/>
          <a:ext cx="2322513" cy="647700"/>
        </p:xfrm>
        <a:graphic>
          <a:graphicData uri="http://schemas.openxmlformats.org/presentationml/2006/ole">
            <mc:AlternateContent xmlns:mc="http://schemas.openxmlformats.org/markup-compatibility/2006">
              <mc:Choice xmlns:v="urn:schemas-microsoft-com:vml" Requires="v">
                <p:oleObj spid="_x0000_s242720" name="Objeto empaquetador del shell" showAsIcon="1" r:id="rId4" imgW="2323080" imgH="647280" progId="Package">
                  <p:embed/>
                </p:oleObj>
              </mc:Choice>
              <mc:Fallback>
                <p:oleObj name="Objeto empaquetador del shell" showAsIcon="1" r:id="rId4" imgW="2323080" imgH="647280" progId="Package">
                  <p:embed/>
                  <p:pic>
                    <p:nvPicPr>
                      <p:cNvPr id="0" name="1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225" y="2398713"/>
                        <a:ext cx="2322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389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4371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CEABC1C-0069-41E5-9E73-818A0E003D8F}" type="slidenum">
              <a:rPr lang="es-ES" sz="1200" smtClean="0"/>
              <a:pPr eaLnBrk="1" hangingPunct="1"/>
              <a:t>121</a:t>
            </a:fld>
            <a:endParaRPr lang="es-ES" sz="1200" smtClean="0"/>
          </a:p>
        </p:txBody>
      </p:sp>
      <p:sp>
        <p:nvSpPr>
          <p:cNvPr id="24371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653738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4474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5A0E8C2-E1DF-4808-AA53-01D5A9ACDD9C}" type="slidenum">
              <a:rPr lang="es-ES" sz="1200" smtClean="0"/>
              <a:pPr eaLnBrk="1" hangingPunct="1"/>
              <a:t>122</a:t>
            </a:fld>
            <a:endParaRPr lang="es-ES" sz="1200" smtClean="0"/>
          </a:p>
        </p:txBody>
      </p:sp>
      <p:sp>
        <p:nvSpPr>
          <p:cNvPr id="24474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954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tabla se muestran las modulaciones mas utilizadas en redes RBB. Las modulaciones más eficientes suelen ir asociadas a canales de comunicación más fiables (con una mayor relación señal/ruido).</a:t>
            </a:r>
            <a:endParaRPr lang="es-ES" smtClean="0"/>
          </a:p>
        </p:txBody>
      </p:sp>
      <p:sp>
        <p:nvSpPr>
          <p:cNvPr id="14029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B7B2939-8C95-4203-B6F3-30B4F8C5FA81}" type="slidenum">
              <a:rPr lang="es-ES" sz="1200" smtClean="0"/>
              <a:pPr eaLnBrk="1" hangingPunct="1"/>
              <a:t>13</a:t>
            </a:fld>
            <a:endParaRPr lang="es-ES" sz="1200" smtClean="0"/>
          </a:p>
        </p:txBody>
      </p:sp>
      <p:sp>
        <p:nvSpPr>
          <p:cNvPr id="14029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89053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Ya en 1924 Nyquist demostró por procedimientos puramente teóricos que existía un límite máximo en el número de baudios que podían transmitirse por un canal, y que dicho límite era igual al doble de su ancho de banda. Por ejemplo en el caso de un canal telefónico, con una anchura de 3,1 KHz, el máximo es de 6,2 Kbaudios. Para un canal de televisión PAL con una anchura de 8 MHz el máximo sería de 16 Mbaudios.</a:t>
            </a:r>
          </a:p>
          <a:p>
            <a:pPr eaLnBrk="1" hangingPunct="1"/>
            <a:r>
              <a:rPr lang="es-ES_tradnl" smtClean="0"/>
              <a:t>Podemos comprender intuitivamente el Teorema de Nyquist si pensamos que la secuencia de símbolos a transmitir puede fluctuar entre dos situaciones extremas: transmitir siempre el mismo símbolo o transmitir cada vez un símbolo con un valor de amplitud opuesto al anterior. En el primer caso tendríamos una señal constante d frecuencia cero, mientras que en el segundo la frecuencia será la mitad que el número de símbolos transmitido (ya que dos símbolos consecutivos formarían una oscilación completa). Así pues la anchura de banda, que sería igual a la diferencia entre estos dos casos extremos, sería la mitad del número de símbolos transmitidos por segundo.</a:t>
            </a:r>
          </a:p>
          <a:p>
            <a:pPr eaLnBrk="1" hangingPunct="1"/>
            <a:r>
              <a:rPr lang="es-ES_tradnl" smtClean="0"/>
              <a:t>En la práctica, cuando se trata de señales moduladas (que es el tipo de señales que se dan en casi todos los casos en RBB) el número de baudios no puede ser mayor que el ancho de banda del canal. Por tanto en los ejemplos anteriores (canal telefónico y canal de televisión PAL) el máximo sería de 3,1 Kbaudios y 8 Mbaudios, respectivamente.</a:t>
            </a:r>
            <a:endParaRPr lang="es-ES" smtClean="0"/>
          </a:p>
        </p:txBody>
      </p:sp>
      <p:sp>
        <p:nvSpPr>
          <p:cNvPr id="14131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1B1FB76-28F2-4FA5-8C09-C6EE63AB3882}" type="slidenum">
              <a:rPr lang="es-ES" sz="1200" smtClean="0"/>
              <a:pPr eaLnBrk="1" hangingPunct="1"/>
              <a:t>14</a:t>
            </a:fld>
            <a:endParaRPr lang="es-ES" sz="1200" smtClean="0"/>
          </a:p>
        </p:txBody>
      </p:sp>
      <p:sp>
        <p:nvSpPr>
          <p:cNvPr id="14131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5173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El teorema de Nyquist nos limita los baudios, pero no dice nada respecto al número de bits por baudio. Por tanto nos permite transmitir información de forma ilimitada ya que podemos enviar un numero en principio ilimitado de bits por baudio.</a:t>
            </a:r>
          </a:p>
          <a:p>
            <a:pPr eaLnBrk="1" hangingPunct="1"/>
            <a:r>
              <a:rPr lang="es-ES" smtClean="0"/>
              <a:t>Por ejemplo en el caso de los módems telefónicos esta es básicamente la técnica que se ha empleado para ir aumentando el caudal sin aumentar la anchura del canal utilizado.</a:t>
            </a:r>
          </a:p>
          <a:p>
            <a:pPr eaLnBrk="1" hangingPunct="1"/>
            <a:r>
              <a:rPr lang="es-ES" smtClean="0"/>
              <a:t>En la práctica para enviar varios bits por baudio es necesario utilizar muchos símbolos diferentes, ya que el aumento se realiza de manera exponencial.</a:t>
            </a:r>
          </a:p>
        </p:txBody>
      </p:sp>
      <p:sp>
        <p:nvSpPr>
          <p:cNvPr id="14234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50BBF99-8905-420F-AF33-CC118BD0C724}" type="slidenum">
              <a:rPr lang="es-ES" sz="1200" smtClean="0"/>
              <a:pPr eaLnBrk="1" hangingPunct="1"/>
              <a:t>15</a:t>
            </a:fld>
            <a:endParaRPr lang="es-ES" sz="1200" smtClean="0"/>
          </a:p>
        </p:txBody>
      </p:sp>
      <p:sp>
        <p:nvSpPr>
          <p:cNvPr id="14234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457584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 medida que aumenta el número de bits por baudio se incrementa el número de estados diferentes que el receptor ha de poder discernir, y se reduce la distancia entre éstos en la correspondiente constelación. En canales muy ruidosos puede llegar a ser difícil distinguir dos estados muy próximos. Como cabría esperar, el número máximo de estados que el receptor pueda distinguir depende de la calidad del canal de transmisión, es decir de su relación señal/ruido. Ya en 1948 Shannon dedujo una expresión que cuantificaba la capacidad máxima de un canal analógico en función de dos parámetros: su ancho de banda y su relación señal/ruido.</a:t>
            </a:r>
            <a:endParaRPr lang="es-ES" smtClean="0"/>
          </a:p>
        </p:txBody>
      </p:sp>
      <p:sp>
        <p:nvSpPr>
          <p:cNvPr id="14336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AFF6FE2-E356-4677-B309-5DEB934F0EC2}" type="slidenum">
              <a:rPr lang="es-ES" sz="1200" smtClean="0"/>
              <a:pPr eaLnBrk="1" hangingPunct="1"/>
              <a:t>16</a:t>
            </a:fld>
            <a:endParaRPr lang="es-ES" sz="1200" smtClean="0"/>
          </a:p>
        </p:txBody>
      </p:sp>
      <p:sp>
        <p:nvSpPr>
          <p:cNvPr id="14336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595690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Aquí tenemos la aplicación de la ley de Shannon a nuestros dos ejemplos: un canal telefónico con una relación señal/ruido de 36 dB (que corresponde a condiciones ideales) y un canal de televisión por cable PAL, con una relación señal/ruido de 46 dB (valor que se da normalmente en la realidad).</a:t>
            </a:r>
          </a:p>
          <a:p>
            <a:pPr eaLnBrk="1" hangingPunct="1"/>
            <a:r>
              <a:rPr lang="es-ES_tradnl" smtClean="0"/>
              <a:t>Se puede observar que la capacidad de un canal telefónico se encuentra ya cerca del límite de sus posibilidades con la última generación de módems de 33,6 Kb/s.  Por eso en la práctica cualquier imperfección en las características de la línea es razón suficiente para que la comunicación no pueda establecerse a dicha velocidad.</a:t>
            </a:r>
          </a:p>
          <a:p>
            <a:pPr eaLnBrk="1" hangingPunct="1"/>
            <a:r>
              <a:rPr lang="es-ES_tradnl" smtClean="0"/>
              <a:t>El teorema de Shannon no se aplica a los módems V.90 (56 Kb/s) ya que en este caso el canal no es analógico. Los módems V.90 consiguen una velocidad superior aprovechando el hecho de que la comunicación se inicia en la RDSI. Los módems V.90 solo mejoran la comunicación en un sentido, ya que en el sentido opuesto se mantiene la velocidad máxima en 33,6 Kb/s.</a:t>
            </a:r>
          </a:p>
          <a:p>
            <a:pPr eaLnBrk="1" hangingPunct="1"/>
            <a:r>
              <a:rPr lang="es-ES_tradnl" smtClean="0"/>
              <a:t>Una simplificación del Teorema de Shannon fácil de recordar es la siguiente: </a:t>
            </a:r>
            <a:r>
              <a:rPr lang="es-ES_tradnl" i="1" smtClean="0"/>
              <a:t>la eficiencia de un canal analógico es su relación señal/ruido dividida por 3</a:t>
            </a:r>
            <a:r>
              <a:rPr lang="es-ES_tradnl" smtClean="0"/>
              <a:t>. Esta es una aproximación válida en prácticamente todos los casos, excepto para valores extremadamente pequeños de la relación señal/ruido.</a:t>
            </a:r>
            <a:endParaRPr lang="es-ES" smtClean="0"/>
          </a:p>
          <a:p>
            <a:pPr eaLnBrk="1" hangingPunct="1"/>
            <a:endParaRPr lang="es-ES" smtClean="0"/>
          </a:p>
        </p:txBody>
      </p:sp>
      <p:sp>
        <p:nvSpPr>
          <p:cNvPr id="14438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DF2BB10-E072-401F-A119-2331800C8D4D}" type="slidenum">
              <a:rPr lang="es-ES" sz="1200" smtClean="0"/>
              <a:pPr eaLnBrk="1" hangingPunct="1"/>
              <a:t>17</a:t>
            </a:fld>
            <a:endParaRPr lang="es-ES" sz="1200" smtClean="0"/>
          </a:p>
        </p:txBody>
      </p:sp>
      <p:sp>
        <p:nvSpPr>
          <p:cNvPr id="14439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5668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Cualquier medio de transmisión está sujeto a errores. En LANs son típicas tasas de error o BER (Bit Error Rate) de 10</a:t>
            </a:r>
            <a:r>
              <a:rPr lang="es-ES_tradnl" baseline="30000" smtClean="0"/>
              <a:t>-8</a:t>
            </a:r>
            <a:r>
              <a:rPr lang="es-ES_tradnl" smtClean="0"/>
              <a:t> a 10</a:t>
            </a:r>
            <a:r>
              <a:rPr lang="es-ES_tradnl" baseline="30000" smtClean="0"/>
              <a:t>-12</a:t>
            </a:r>
            <a:r>
              <a:rPr lang="es-ES_tradnl" smtClean="0"/>
              <a:t>, en función del medio físico utilizado.</a:t>
            </a:r>
          </a:p>
          <a:p>
            <a:pPr eaLnBrk="1" hangingPunct="1"/>
            <a:r>
              <a:rPr lang="es-ES_tradnl" smtClean="0"/>
              <a:t>Los sistemas RBB no suelen tener fiabilidades tan elevadas, ya que utilizan cableados diseñados para otros fines, o enlaces vía radio que son intrínsecamente menos fiables. En RBB son normales valores de BER de 10</a:t>
            </a:r>
            <a:r>
              <a:rPr lang="es-ES_tradnl" baseline="30000" smtClean="0"/>
              <a:t>-5</a:t>
            </a:r>
            <a:r>
              <a:rPr lang="es-ES_tradnl" smtClean="0"/>
              <a:t>, o incluso 10</a:t>
            </a:r>
            <a:r>
              <a:rPr lang="es-ES_tradnl" baseline="30000" smtClean="0"/>
              <a:t>-4</a:t>
            </a:r>
            <a:r>
              <a:rPr lang="es-ES_tradnl" smtClean="0"/>
              <a:t>.</a:t>
            </a:r>
            <a:endParaRPr lang="es-ES" smtClean="0"/>
          </a:p>
          <a:p>
            <a:pPr eaLnBrk="1" hangingPunct="1"/>
            <a:endParaRPr lang="es-ES" smtClean="0"/>
          </a:p>
        </p:txBody>
      </p:sp>
      <p:sp>
        <p:nvSpPr>
          <p:cNvPr id="14541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C7072CD-E4D8-4D4A-AA8B-9BEE7CD11D0E}" type="slidenum">
              <a:rPr lang="es-ES" sz="1200" smtClean="0"/>
              <a:pPr eaLnBrk="1" hangingPunct="1"/>
              <a:t>18</a:t>
            </a:fld>
            <a:endParaRPr lang="es-ES" sz="1200" smtClean="0"/>
          </a:p>
        </p:txBody>
      </p:sp>
      <p:sp>
        <p:nvSpPr>
          <p:cNvPr id="14541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06122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transmisión de flujos MPEG-2 es muy sensible a los errores, requiere un medio altamente fiable (BER de 10</a:t>
            </a:r>
            <a:r>
              <a:rPr lang="es-ES_tradnl" baseline="30000" smtClean="0"/>
              <a:t>-10</a:t>
            </a:r>
            <a:r>
              <a:rPr lang="es-ES_tradnl" smtClean="0"/>
              <a:t> - 10</a:t>
            </a:r>
            <a:r>
              <a:rPr lang="es-ES_tradnl" baseline="30000" smtClean="0"/>
              <a:t>-11</a:t>
            </a:r>
            <a:r>
              <a:rPr lang="es-ES_tradnl" smtClean="0"/>
              <a:t>). Por tanto es preciso adoptar medidas correctoras.</a:t>
            </a:r>
          </a:p>
          <a:p>
            <a:pPr eaLnBrk="1" hangingPunct="1"/>
            <a:endParaRPr lang="es-ES" smtClean="0"/>
          </a:p>
          <a:p>
            <a:pPr eaLnBrk="1" hangingPunct="1"/>
            <a:endParaRPr lang="es-ES" smtClean="0"/>
          </a:p>
        </p:txBody>
      </p:sp>
      <p:sp>
        <p:nvSpPr>
          <p:cNvPr id="14643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611C81C-8010-4F46-A769-69000277CC42}" type="slidenum">
              <a:rPr lang="es-ES" sz="1200" smtClean="0"/>
              <a:pPr eaLnBrk="1" hangingPunct="1"/>
              <a:t>19</a:t>
            </a:fld>
            <a:endParaRPr lang="es-ES" sz="1200" smtClean="0"/>
          </a:p>
        </p:txBody>
      </p:sp>
      <p:sp>
        <p:nvSpPr>
          <p:cNvPr id="14643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717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2902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1D94530-8324-4CDA-A5B7-34C046588246}" type="slidenum">
              <a:rPr lang="es-ES" sz="1200" smtClean="0"/>
              <a:pPr eaLnBrk="1" hangingPunct="1"/>
              <a:t>2</a:t>
            </a:fld>
            <a:endParaRPr lang="es-ES" sz="1200" smtClean="0"/>
          </a:p>
        </p:txBody>
      </p:sp>
      <p:sp>
        <p:nvSpPr>
          <p:cNvPr id="12903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7757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De las diversas estrategias posibles ante la aparición de errores en RBB se adopta la de enviar redundancia suficiente en los datos para que el receptor sea capaz de corregirlos.</a:t>
            </a:r>
          </a:p>
          <a:p>
            <a:pPr eaLnBrk="1" hangingPunct="1"/>
            <a:endParaRPr lang="es-ES" smtClean="0"/>
          </a:p>
          <a:p>
            <a:pPr eaLnBrk="1" hangingPunct="1"/>
            <a:endParaRPr lang="es-ES" smtClean="0"/>
          </a:p>
        </p:txBody>
      </p:sp>
      <p:sp>
        <p:nvSpPr>
          <p:cNvPr id="14746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6337642-9314-47CD-8A86-EA05C9CEF20B}" type="slidenum">
              <a:rPr lang="es-ES" sz="1200" smtClean="0"/>
              <a:pPr eaLnBrk="1" hangingPunct="1"/>
              <a:t>20</a:t>
            </a:fld>
            <a:endParaRPr lang="es-ES" sz="1200" smtClean="0"/>
          </a:p>
        </p:txBody>
      </p:sp>
      <p:sp>
        <p:nvSpPr>
          <p:cNvPr id="14746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34859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 pesar de su mayor overhead en televisión digital siempre se emplean códigos correctores, llamados FEC (Forward Error Correction). No sería posible emplear códigos detectores porque no se puede pedir retransmisión debido a tres razones:</a:t>
            </a:r>
          </a:p>
          <a:p>
            <a:pPr eaLnBrk="1" hangingPunct="1">
              <a:buFontTx/>
              <a:buChar char="•"/>
            </a:pPr>
            <a:r>
              <a:rPr lang="es-ES_tradnl" smtClean="0"/>
              <a:t>La comunicación en televisión digital es normalmente simplex; al no haber canal de retorno el receptor no puede pedir retransmisión.</a:t>
            </a:r>
          </a:p>
          <a:p>
            <a:pPr eaLnBrk="1" hangingPunct="1">
              <a:buFontTx/>
              <a:buChar char="•"/>
            </a:pPr>
            <a:r>
              <a:rPr lang="es-ES_tradnl" smtClean="0"/>
              <a:t>Se trata de una comunicación broadcast, es decir de un emisor a muchos receptores. Aún en el caso de disponer de un canal de retorno no sería factible que el emisor atendiera las peticiones de retransmisión originadas por los receptores (que podrían ser miles).</a:t>
            </a:r>
          </a:p>
          <a:p>
            <a:pPr eaLnBrk="1" hangingPunct="1">
              <a:buFontTx/>
              <a:buChar char="•"/>
            </a:pPr>
            <a:r>
              <a:rPr lang="es-ES_tradnl" smtClean="0"/>
              <a:t>Al tratarse de información en tiempo real el retardo introducido por las peticiones de retransmisión sería excesivo. Dicho de otro modo, para cuando la información errónea llegara correctamente ya no sería útil puesto que el receptor ya habría tenido que reproducir información posterior (fotogramas o sonido).</a:t>
            </a:r>
          </a:p>
          <a:p>
            <a:pPr eaLnBrk="1" hangingPunct="1"/>
            <a:r>
              <a:rPr lang="es-ES_tradnl" smtClean="0"/>
              <a:t>Todas las tecnologías de RBB emplean códigos FEC Reed-Solomon. Dado que estas funciones se implementan a bajo nivel en el hardware siempre que usamos sistemas RBB empleamos códigos FEC, queramos o no. El overhead introducido por el FEC es de un 8-10% aproximadamente. Gracias al FEC  el BER típico puede pasar de 10</a:t>
            </a:r>
            <a:r>
              <a:rPr lang="es-ES_tradnl" baseline="30000" smtClean="0"/>
              <a:t>-5</a:t>
            </a:r>
            <a:r>
              <a:rPr lang="es-ES_tradnl" smtClean="0"/>
              <a:t> a 10</a:t>
            </a:r>
            <a:r>
              <a:rPr lang="es-ES_tradnl" baseline="30000" smtClean="0"/>
              <a:t>-10</a:t>
            </a:r>
            <a:r>
              <a:rPr lang="es-ES_tradnl" smtClean="0"/>
              <a:t>, o menos;  esto representa un error por hora en una emisión MPEG-2 de 3 Mb/s, valor que es aceptable en todas las aplicaciones normales.</a:t>
            </a:r>
          </a:p>
          <a:p>
            <a:pPr eaLnBrk="1" hangingPunct="1"/>
            <a:endParaRPr lang="es-ES" smtClean="0"/>
          </a:p>
        </p:txBody>
      </p:sp>
      <p:sp>
        <p:nvSpPr>
          <p:cNvPr id="14848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AA47ED2-E3F8-4F71-89AB-FAF00856930E}" type="slidenum">
              <a:rPr lang="es-ES" sz="1200" smtClean="0"/>
              <a:pPr eaLnBrk="1" hangingPunct="1"/>
              <a:t>21</a:t>
            </a:fld>
            <a:endParaRPr lang="es-ES" sz="1200" smtClean="0"/>
          </a:p>
        </p:txBody>
      </p:sp>
      <p:sp>
        <p:nvSpPr>
          <p:cNvPr id="14848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995690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 menudo los errores en sistemas RBB se deben a interferencias electromagnéticas externas tales como arranque de motores, etc., que provocan ruido durante períodos breves de tiempo (de entre 1 y 100 </a:t>
            </a:r>
            <a:r>
              <a:rPr lang="es-ES_tradnl" smtClean="0">
                <a:sym typeface="Symbol" pitchFamily="18" charset="2"/>
              </a:rPr>
              <a:t>s). Esto provoca que los errores se produzcan agrupados o a ráfagas</a:t>
            </a:r>
            <a:r>
              <a:rPr lang="es-ES_tradnl" smtClean="0"/>
              <a:t>. Los códigos FEC resultan más efectivos cuando los errores se encuentran repartidos en la secuencia de datos, por lo que para mejorar su eficacia el FEC se calcula sobre una secuencia modificada de los bits a transmitir. Este cambio de orden conocido como interleaving aumenta el retardo, ya que el receptor no puede verificar la secuencia original hasta después de haber recibido todos los bits utilizados en el cálculo del FEC.</a:t>
            </a:r>
          </a:p>
          <a:p>
            <a:pPr eaLnBrk="1" hangingPunct="1"/>
            <a:r>
              <a:rPr lang="es-ES_tradnl" smtClean="0"/>
              <a:t>Por ejemplo en redes CATV el interleaving puede configurarse para protegerse de errores a ráfagas de entre 5 a 220 </a:t>
            </a:r>
            <a:r>
              <a:rPr lang="es-ES_tradnl" smtClean="0">
                <a:sym typeface="Symbol" pitchFamily="18" charset="2"/>
              </a:rPr>
              <a:t>s, introduciendo para ello retardos de 95a 4000 s, respectivamente</a:t>
            </a:r>
            <a:r>
              <a:rPr lang="es-ES_tradnl" smtClean="0"/>
              <a:t>.  </a:t>
            </a:r>
            <a:endParaRPr lang="es-ES" smtClean="0"/>
          </a:p>
        </p:txBody>
      </p:sp>
      <p:sp>
        <p:nvSpPr>
          <p:cNvPr id="14950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69A885A-7FD9-4663-9E82-52EAA991D7A4}" type="slidenum">
              <a:rPr lang="es-ES" sz="1200" smtClean="0"/>
              <a:pPr eaLnBrk="1" hangingPunct="1"/>
              <a:t>22</a:t>
            </a:fld>
            <a:endParaRPr lang="es-ES" sz="1200" smtClean="0"/>
          </a:p>
        </p:txBody>
      </p:sp>
      <p:sp>
        <p:nvSpPr>
          <p:cNvPr id="14951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64254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figura vemos un ejemplo simplificado de cómo se realiza el interleaving. Supongamos que tenemos que transmitir 24 bits que numeramos en secuencia , del 1 al  24. Para el cálculo del FEC en vez de manejarlos en su orden natural los organizamos en tres grupos de ocho, y tomamos un bit de cada grupo; por tanto el FEC lo calcularemos sobre la secuencia 1, 9, 17, 2, 10, 18, etc. Imaginemos ahora que al transmitir los bits un error de ráfaga provoca que lleguen alterados los bits 12, 13 y 14; como en la secuencia utilizada para calcular el FEC esos bits estaban separados el FEC puede corregir los tres errores y restaurar la secuencia original.</a:t>
            </a:r>
          </a:p>
          <a:p>
            <a:pPr eaLnBrk="1" hangingPunct="1"/>
            <a:r>
              <a:rPr lang="es-ES_tradnl" smtClean="0"/>
              <a:t>Otra forma de explicar el efecto del  interleaving es mediante la siguiente analogía: supongamos que tenemos un fax que por una avería tiene tendencia a omitir fragmentos de la página a transmitir, y que dichas omisiones se producen siempre en forma de rectángulos horizontales, rectángulos que tienen la misma anchura que una línea de texto. Si se envía un texto escrito en formato vertical (retrato) ocurrirá a menudo que los fragmentos omitidos correspondan a palabras enteras del texto, con lo que será muy difícil para el receptor adivinar su significado. Pero si enviamos un texto escrito en horizontal (apaisado) los errores afectarán a letras sueltas de líneas diferentes (y por tanto de palabras diferentes), con lo que el receptor podrá fácilmente deducir por el contexto las letras que faltan. Ahora bien, mientras que cuando se envia en formato vertical el receptor puede ir leyendo el texto a medida que se recibe el fax, cuando se envía en formato horizontal el receptor no puede leer nada hasta que la página le llega en su totalidad, por lo que se introduce un retardo mayor en el envío de la información.</a:t>
            </a:r>
            <a:endParaRPr lang="es-ES" smtClean="0"/>
          </a:p>
        </p:txBody>
      </p:sp>
      <p:sp>
        <p:nvSpPr>
          <p:cNvPr id="15053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38C3239-B60E-4BFA-9B0A-BE127655EEBE}" type="slidenum">
              <a:rPr lang="es-ES" sz="1200" smtClean="0"/>
              <a:pPr eaLnBrk="1" hangingPunct="1"/>
              <a:t>23</a:t>
            </a:fld>
            <a:endParaRPr lang="es-ES" sz="1200" smtClean="0"/>
          </a:p>
        </p:txBody>
      </p:sp>
      <p:sp>
        <p:nvSpPr>
          <p:cNvPr id="15053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20724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5155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AED4FB0-A6D0-4CEE-A727-02DAFC20C427}" type="slidenum">
              <a:rPr lang="es-ES" sz="1200" smtClean="0"/>
              <a:pPr eaLnBrk="1" hangingPunct="1"/>
              <a:t>24</a:t>
            </a:fld>
            <a:endParaRPr lang="es-ES" sz="1200" smtClean="0"/>
          </a:p>
        </p:txBody>
      </p:sp>
      <p:sp>
        <p:nvSpPr>
          <p:cNvPr id="15155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53468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5258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E53741E-DAE3-42F7-A4E4-05EA927116B6}" type="slidenum">
              <a:rPr lang="es-ES" sz="1200" smtClean="0"/>
              <a:pPr eaLnBrk="1" hangingPunct="1"/>
              <a:t>25</a:t>
            </a:fld>
            <a:endParaRPr lang="es-ES" sz="1200" smtClean="0"/>
          </a:p>
        </p:txBody>
      </p:sp>
      <p:sp>
        <p:nvSpPr>
          <p:cNvPr id="15258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339250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Las redes CATV aparecieron en los Estados Unidos en 1949 para resolver las malas condiciones de recepción de la señal de televisión que se daban en determinadas ciudades, aldeas o barrios por orografía u otras razones.</a:t>
            </a:r>
          </a:p>
          <a:p>
            <a:pPr eaLnBrk="1" hangingPunct="1"/>
            <a:r>
              <a:rPr lang="es-ES_tradnl" smtClean="0"/>
              <a:t>La solución consistía en instalar una antena en un sitio elevado con buenas condiciones de recepción, y desde allí distribuir la señal mediante cable coaxial a los usuarios. El hecho de que la antena se colocara en un lugar elevado dio lugar a la denominación ‘downstream’ o ‘hacia abajo’ que se utiliza para describir la comunicación en el sentido del centro emisor hacia el usuario.</a:t>
            </a:r>
          </a:p>
          <a:p>
            <a:pPr eaLnBrk="1" hangingPunct="1"/>
            <a:r>
              <a:rPr lang="es-ES_tradnl" smtClean="0"/>
              <a:t>Se utiliza cable coaxial de 75 </a:t>
            </a:r>
            <a:r>
              <a:rPr lang="es-ES_tradnl" smtClean="0">
                <a:sym typeface="Symbol" pitchFamily="18" charset="2"/>
              </a:rPr>
              <a:t></a:t>
            </a:r>
            <a:r>
              <a:rPr lang="es-ES_tradnl" smtClean="0"/>
              <a:t> como el de antena de televisión pero normalmente con un apantallamiento mayor, lo cual le confiere una menor atenuación, condición necesaria para cubrir grandes distancias. Para mantener un nivel de señal adecuado se colocan amplificadores cada 0,5 – 1,0 Km. La distancia entre amplificadores es función de la cantidad de usuarios en cada tramo (a mas usuarios menor distancia) y de la frecuencia máxima que utilizara la red (a mayor frecuencia máxima menor distancia). Esta frecuencia máxima era en las redes CATV antiguas de 300-400 MHz (actualmente las redes se diseñan para poder funcionar a frecuencias de hasta 1 GHz).</a:t>
            </a:r>
          </a:p>
          <a:p>
            <a:pPr eaLnBrk="1" hangingPunct="1"/>
            <a:r>
              <a:rPr lang="es-ES_tradnl" smtClean="0"/>
              <a:t>Hasta finales de los años 80 las redes CATV eran unidireccionales. No se contemplaba la necesidad de utilizarlas en sentido ‘ascendente’, por lo que los amplificadores utilizados solamente amplificaban la señal hacia abajo y actuaban como válvulas que impedían la propagación de señales en sentido ascendente.    </a:t>
            </a:r>
            <a:endParaRPr lang="es-ES" smtClean="0"/>
          </a:p>
        </p:txBody>
      </p:sp>
      <p:sp>
        <p:nvSpPr>
          <p:cNvPr id="15360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91E6EFE-F764-4434-A523-DE706C63A886}" type="slidenum">
              <a:rPr lang="es-ES" sz="1200" smtClean="0"/>
              <a:pPr eaLnBrk="1" hangingPunct="1"/>
              <a:t>26</a:t>
            </a:fld>
            <a:endParaRPr lang="es-ES" sz="1200" smtClean="0"/>
          </a:p>
        </p:txBody>
      </p:sp>
      <p:sp>
        <p:nvSpPr>
          <p:cNvPr id="15360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357406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Aquí tenemos un ejemplo de red CATV ‘clásica’ unidireccional que utiliza cable coaxial únicamente.</a:t>
            </a:r>
          </a:p>
          <a:p>
            <a:pPr eaLnBrk="1" hangingPunct="1"/>
            <a:r>
              <a:rPr lang="es-ES_tradnl" smtClean="0"/>
              <a:t>El centro emisor, o cabecera de la red, puede tener una antena de superficie para captar la programación normal, varios receptores de canales vía satélite y una serie de canales de programación propia. Todas estas señales se distribuyen combinadas en diferentes canales a los abonados a través de la red de cable coaxial, que puede abarcar muchos miles de usuarios (multiplexación por división en frecuencia). </a:t>
            </a:r>
          </a:p>
          <a:p>
            <a:pPr eaLnBrk="1" hangingPunct="1"/>
            <a:r>
              <a:rPr lang="es-ES_tradnl" smtClean="0"/>
              <a:t>Debido a la necesidad de colocar amplificadores en las redes CATV coaxiales la señal podía tener que atravesar hasta 50 amplificadores para llegar a algunos usuarios. Cada amplificador degradaba la señal un poco, y la probabilidad de averías aumentaba al haber tantos elementos en serie. Dado que la debilitación de la señal no solo dependía de la distancia sino también del número de abonados conectados en cada tramo era muy difícil saber a priori cuando hacía falta añadir un amplificador, con lo que la instalación se hacía de forma empírica, no planificada. Esto complicaba considerablemente el mantenimiento de la red.</a:t>
            </a:r>
          </a:p>
          <a:p>
            <a:pPr eaLnBrk="1" hangingPunct="1"/>
            <a:endParaRPr lang="es-ES" smtClean="0"/>
          </a:p>
          <a:p>
            <a:pPr eaLnBrk="1" hangingPunct="1"/>
            <a:endParaRPr lang="es-ES" smtClean="0"/>
          </a:p>
        </p:txBody>
      </p:sp>
      <p:sp>
        <p:nvSpPr>
          <p:cNvPr id="15462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0E0753F-DBF9-42EC-BCF9-C54385866EA4}" type="slidenum">
              <a:rPr lang="es-ES" sz="1200" smtClean="0"/>
              <a:pPr eaLnBrk="1" hangingPunct="1"/>
              <a:t>27</a:t>
            </a:fld>
            <a:endParaRPr lang="es-ES" sz="1200" smtClean="0"/>
          </a:p>
        </p:txBody>
      </p:sp>
      <p:sp>
        <p:nvSpPr>
          <p:cNvPr id="15463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65141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Para resolver los problemas de gestión y mantenimiento de las redes CATV coaxiales a finales de los años 80 empezaron a aparecer redes CATV con la arquitectura denominada HFC (Hibrid Fiber Coax). Esta consiste en dos niveles jerárquicos, el principal formado por un tendido de fibra óptica con topología de estrella que distribuye la señal desde el centro emisor hasta cada zona de la ciudad. En cada zona hay un nodo (normalmente un armario ubicado en la acera) que se encarga de convertir la señal óptica en eléctrica para su distribución final en cable coaxial a los abonados. Cada zona abarca de 500 a 2000 viviendas. Debido a la menor distancia  a cubrir el número de amplificadores máximo es de 5 (en muchas redes nunca hay más de 2 ó 3), con la consiguiente mejora en calidad de la señal y sencillez de mantenimiento.</a:t>
            </a:r>
          </a:p>
          <a:p>
            <a:pPr eaLnBrk="1" hangingPunct="1"/>
            <a:r>
              <a:rPr lang="es-ES_tradnl" smtClean="0"/>
              <a:t>Un elemento crucial en la implantación de redes HFC fue la posibilidad de enviar la señal analógica de televisión por fibra óptica sin necesidad de convertirla en digital. </a:t>
            </a:r>
          </a:p>
          <a:p>
            <a:pPr eaLnBrk="1" hangingPunct="1"/>
            <a:r>
              <a:rPr lang="es-ES_tradnl" smtClean="0"/>
              <a:t>Las redes HFC también facilitaron la utilización de la red para tráfico ascendente. Esto permitía labores de monitorización y servicios tales como el pago por visión. Dado que la señal de televisión utiliza el rango de frecuencias altas (50-400 MHz) para el sentido descendente, se utilizan frecuencias por debajo de 50 MHz para el ascendente. Se colocan amplificadores en sentido ascendente para el rango de bajas frecuencias, que no interfieren en la propagación de la señal descendente.</a:t>
            </a:r>
          </a:p>
          <a:p>
            <a:pPr eaLnBrk="1" hangingPunct="1"/>
            <a:r>
              <a:rPr lang="es-ES_tradnl" smtClean="0"/>
              <a:t>En España, dado que la mayoría de las redes CATV son de reciente creación, casi todas son del tipo HFC.</a:t>
            </a:r>
            <a:endParaRPr lang="es-ES" smtClean="0"/>
          </a:p>
          <a:p>
            <a:pPr eaLnBrk="1" hangingPunct="1"/>
            <a:endParaRPr lang="es-ES" smtClean="0"/>
          </a:p>
        </p:txBody>
      </p:sp>
      <p:sp>
        <p:nvSpPr>
          <p:cNvPr id="15565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FDCB48A-DD21-4F4C-A261-1F85DED91C50}" type="slidenum">
              <a:rPr lang="es-ES" sz="1200" smtClean="0"/>
              <a:pPr eaLnBrk="1" hangingPunct="1"/>
              <a:t>28</a:t>
            </a:fld>
            <a:endParaRPr lang="es-ES" sz="1200" smtClean="0"/>
          </a:p>
        </p:txBody>
      </p:sp>
      <p:sp>
        <p:nvSpPr>
          <p:cNvPr id="15565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74521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Esta figura nos muestra el esquema de una red HFC típica. Al nivel más alto tenemos un anillo de fibra óptica, por motivos de fiabilidad, que distribuye la señal de la Cabecera Regional a una serie de Cabeceras Locales. Los datos en el anillo normalmente se envían mediante SONET/SDH. Cada una de las Cabeceras Locales a su vez reenvía la señal, también por fibra óptica, a una serie de Nodos de Fibra, los cuales se encargan de convertirla en señal eléctrica y enviarla por cable coaxial a los abonados. El trayecto entre el Nodo de Fibra y el abonado, que es el único que se realiza por cable coaxial, suele tener una longitud máxima de 300 metros.</a:t>
            </a:r>
            <a:endParaRPr lang="es-ES" smtClean="0"/>
          </a:p>
          <a:p>
            <a:pPr eaLnBrk="1" hangingPunct="1"/>
            <a:endParaRPr lang="es-ES" smtClean="0"/>
          </a:p>
        </p:txBody>
      </p:sp>
      <p:sp>
        <p:nvSpPr>
          <p:cNvPr id="15667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09B721B-976D-405A-BAD6-A3019C58E25F}" type="slidenum">
              <a:rPr lang="es-ES" sz="1200" smtClean="0"/>
              <a:pPr eaLnBrk="1" hangingPunct="1"/>
              <a:t>29</a:t>
            </a:fld>
            <a:endParaRPr lang="es-ES" sz="1200" smtClean="0"/>
          </a:p>
        </p:txBody>
      </p:sp>
      <p:sp>
        <p:nvSpPr>
          <p:cNvPr id="15667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56072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concepto de acceso residencial de banda ancha va asociado a una serie de características entre las que destacamos:</a:t>
            </a:r>
          </a:p>
          <a:p>
            <a:pPr eaLnBrk="1" hangingPunct="1">
              <a:buFontTx/>
              <a:buChar char="•"/>
            </a:pPr>
            <a:r>
              <a:rPr lang="es-ES_tradnl" smtClean="0"/>
              <a:t>Capacidad superior a 128 Kb/s. Esto diferencia el RBB de los accesos residenciales  ‘tradicionales’, tales como la red telefónica básica (analógica) o la RDSI (Red Digital de Servicios Integrados). La mayor capacidad permite hacer uso de aplicaciones y contenidos a los que no sería posible o viable acceder con los sistemas tradicionales.</a:t>
            </a:r>
          </a:p>
          <a:p>
            <a:pPr eaLnBrk="1" hangingPunct="1">
              <a:buFontTx/>
              <a:buChar char="•"/>
            </a:pPr>
            <a:r>
              <a:rPr lang="es-ES_tradnl" smtClean="0"/>
              <a:t>Comunicación full dúplex. La comunicación debe poder realizarse en ambos sentidos simultáneamente para que el usuario (cliente) interaccione con el servidor y dirija así su comportamiento. El caudal puede ser asimétrico ya que el flujo de información será mayor normalmente en el sentido servidor-&gt;cliente que al contrario. Es habitual encontrar ratios de asimetría 10:1 o incluso superiores entre el caudal en un sentido y el contrario.</a:t>
            </a:r>
          </a:p>
          <a:p>
            <a:pPr eaLnBrk="1" hangingPunct="1">
              <a:buFontTx/>
              <a:buChar char="•"/>
            </a:pPr>
            <a:r>
              <a:rPr lang="es-ES_tradnl" smtClean="0"/>
              <a:t>Precio moderado. Dado que el usuario RBB contrata el servicio normalmente por razones de esparcimiento, no profesionales, los precios deben ser asequibles, ya que de lo contrario renunciará a él. </a:t>
            </a:r>
          </a:p>
          <a:p>
            <a:pPr eaLnBrk="1" hangingPunct="1">
              <a:buFontTx/>
              <a:buChar char="•"/>
            </a:pPr>
            <a:r>
              <a:rPr lang="es-ES_tradnl" smtClean="0"/>
              <a:t> Usuario inmóvil, independientemente de que la conexión se realice mediante cable o por medios inalámbricos. El usuario puede tener una movilidad limitada si dispone en su vivienda de algún tipo de LAN inalámbrica.</a:t>
            </a:r>
          </a:p>
          <a:p>
            <a:pPr eaLnBrk="1" hangingPunct="1">
              <a:buFontTx/>
              <a:buChar char="•"/>
            </a:pPr>
            <a:r>
              <a:rPr lang="es-ES_tradnl" smtClean="0"/>
              <a:t>Conexión permanente (tarifa plana). El usuario paga una cuota fija independientemente de la utilización que haga de la conexión. Esto le permite estar permanentemente conectado y utilizar lo que se denomina ‘push mode’, es decir que el servidor le envíe la información cuando está disponible, sin ninguna acción por su parte. Por ejemplo los mensajes de correo electrónico pueden entregarse en tiempo real. </a:t>
            </a:r>
            <a:endParaRPr lang="es-ES" smtClean="0"/>
          </a:p>
          <a:p>
            <a:pPr eaLnBrk="1" hangingPunct="1"/>
            <a:endParaRPr lang="es-ES" smtClean="0"/>
          </a:p>
        </p:txBody>
      </p:sp>
      <p:sp>
        <p:nvSpPr>
          <p:cNvPr id="13005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7B42A83-DF23-441A-B20B-5C060C02D5BD}" type="slidenum">
              <a:rPr lang="es-ES" sz="1200" smtClean="0"/>
              <a:pPr eaLnBrk="1" hangingPunct="1"/>
              <a:t>3</a:t>
            </a:fld>
            <a:endParaRPr lang="es-ES" sz="1200" smtClean="0"/>
          </a:p>
        </p:txBody>
      </p:sp>
      <p:sp>
        <p:nvSpPr>
          <p:cNvPr id="13005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38173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Este esquema representa la arquitectura típica de una red CATV HFC bidireccional preparada para ofrecer servicios de transmisión de datos. Aparte de los equipos utilizados para la distribución de la señal de televisión encontramos en el centro emisor el CMTS (Cable Modem Termination System). En la vivienda además del televisor tenemos el cable módem, que conecta el ordenador a la red CATV.</a:t>
            </a:r>
          </a:p>
          <a:p>
            <a:pPr eaLnBrk="1" hangingPunct="1"/>
            <a:r>
              <a:rPr lang="es-ES_tradnl" smtClean="0"/>
              <a:t>Tanto el canal ascendente como el descendente son compartidos, pero gracias a la estructura de la red HFC solo son compartidos por los usuarios de una zona, no entre zonas diferentes. En función de la densidad de usuarios del servicio de datos de cada zona el operador puede adoptar las siguientes estrategias:</a:t>
            </a:r>
          </a:p>
          <a:p>
            <a:pPr eaLnBrk="1" hangingPunct="1">
              <a:buFontTx/>
              <a:buChar char="•"/>
            </a:pPr>
            <a:r>
              <a:rPr lang="es-ES_tradnl" smtClean="0"/>
              <a:t>Si la densidad es baja puede agrupar varias zonas en un mismo canal compartido, con lo que a efectos de datos se comporta todo como una misma zona.</a:t>
            </a:r>
          </a:p>
          <a:p>
            <a:pPr eaLnBrk="1" hangingPunct="1">
              <a:buFontTx/>
              <a:buChar char="•"/>
            </a:pPr>
            <a:r>
              <a:rPr lang="es-ES_tradnl" smtClean="0"/>
              <a:t>Si la densidad es alta puede asignar varios canales ascendentes y/o descendentes a una misma zona, con lo que el resultado es equivalente a dividir la zona en dos. Como veremos luego en el caso de los canales ascendentes también es posible jugar con la anchura del canal.</a:t>
            </a:r>
            <a:endParaRPr lang="es-ES" smtClean="0"/>
          </a:p>
          <a:p>
            <a:pPr eaLnBrk="1" hangingPunct="1"/>
            <a:endParaRPr lang="es-ES" smtClean="0"/>
          </a:p>
          <a:p>
            <a:pPr eaLnBrk="1" hangingPunct="1"/>
            <a:endParaRPr lang="es-ES" smtClean="0"/>
          </a:p>
        </p:txBody>
      </p:sp>
      <p:sp>
        <p:nvSpPr>
          <p:cNvPr id="15770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7EE3AF0-74A6-468E-9AE8-E5D43B7EFDC9}" type="slidenum">
              <a:rPr lang="es-ES" sz="1200" smtClean="0"/>
              <a:pPr eaLnBrk="1" hangingPunct="1"/>
              <a:t>30</a:t>
            </a:fld>
            <a:endParaRPr lang="es-ES" sz="1200" smtClean="0"/>
          </a:p>
        </p:txBody>
      </p:sp>
      <p:sp>
        <p:nvSpPr>
          <p:cNvPr id="15770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267008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Esta figura nos muestra los elementos básicos que permiten la comunicación en una red CATV HFC. En primer lugar tenemos el denominado CMTS (Cable Modem Termination System) que es el dispositivo que se encarga de enviar los datos en sentido descendente modulados por el canal de televisión elegido al efecto, así como de recoger de los cable módems de los usuarios los datos que éstos envían a través del canal ascendente asignado.</a:t>
            </a:r>
          </a:p>
          <a:p>
            <a:pPr eaLnBrk="1" hangingPunct="1"/>
            <a:r>
              <a:rPr lang="es-ES_tradnl" smtClean="0"/>
              <a:t>Generalmente el CMTS es un router que dispone de interfaces específicas de radiofrecuencia para redes CATV. El CMTS se ubica normalmente en la Cabecera Local. De allí se conecta al resto de la red (la red de transporte) y a la Internet por alguna tecnología de red de área extensa, por ejemplo POS (Packet over SONET). Lo habitual es que el CMTS se conecte con otro router ubicado en la Cabecera Regional y a través de este acceda a Internet.</a:t>
            </a:r>
          </a:p>
          <a:p>
            <a:pPr eaLnBrk="1" hangingPunct="1"/>
            <a:r>
              <a:rPr lang="es-ES_tradnl" smtClean="0"/>
              <a:t>Por su parte el usuario dispone de un cable módem, dispositivo que se encarga de sintonizar el canal de televisión elegido para los datos y extraer los que le corresponden, es decir los que van dirigidos a él. También debe de enviar los datos de retorno por el canal ascendente correspondiente.</a:t>
            </a:r>
          </a:p>
          <a:p>
            <a:pPr eaLnBrk="1" hangingPunct="1"/>
            <a:r>
              <a:rPr lang="es-ES_tradnl" smtClean="0"/>
              <a:t>Existen diversas formas de conectar el cable módem al ordenador del usuario final. De entre ellas la más frecuente es utilizar una conexión Ethernet de 10 Mb/s, que es una interfaz de alta velocidad y bajo costo para prácticamente cualquier ordenador.   </a:t>
            </a:r>
          </a:p>
          <a:p>
            <a:pPr eaLnBrk="1" hangingPunct="1"/>
            <a:r>
              <a:rPr lang="es-ES_tradnl" smtClean="0"/>
              <a:t>Mientras que el CMTS es normalmente un router el cable módem suele ser un puente transparente, aunque también existen cable módems que actúan como routers.</a:t>
            </a:r>
          </a:p>
          <a:p>
            <a:pPr eaLnBrk="1" hangingPunct="1"/>
            <a:endParaRPr lang="es-ES_tradnl" smtClean="0"/>
          </a:p>
          <a:p>
            <a:pPr eaLnBrk="1" hangingPunct="1"/>
            <a:endParaRPr lang="es-ES_tradnl" smtClean="0"/>
          </a:p>
          <a:p>
            <a:pPr eaLnBrk="1" hangingPunct="1"/>
            <a:endParaRPr lang="es-ES_tradnl" smtClean="0"/>
          </a:p>
          <a:p>
            <a:pPr eaLnBrk="1" hangingPunct="1"/>
            <a:endParaRPr lang="es-ES" smtClean="0"/>
          </a:p>
          <a:p>
            <a:pPr eaLnBrk="1" hangingPunct="1"/>
            <a:endParaRPr lang="es-ES" smtClean="0"/>
          </a:p>
        </p:txBody>
      </p:sp>
      <p:sp>
        <p:nvSpPr>
          <p:cNvPr id="15872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C50CB1B-1984-4644-AACE-45D74D39248F}" type="slidenum">
              <a:rPr lang="es-ES" sz="1200" smtClean="0"/>
              <a:pPr eaLnBrk="1" hangingPunct="1"/>
              <a:t>31</a:t>
            </a:fld>
            <a:endParaRPr lang="es-ES" sz="1200" smtClean="0"/>
          </a:p>
        </p:txBody>
      </p:sp>
      <p:sp>
        <p:nvSpPr>
          <p:cNvPr id="15872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22113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Cuando se utiliza una red CATV para transmitir datos se reserva un canal de televisión para el sentido descendente. Según se utilice la norma americana (NTSC) o europea (PAL o SECAM) el canal tendrá una anchura de 6 u 8 MHz, respectivamente.</a:t>
            </a:r>
          </a:p>
          <a:p>
            <a:pPr eaLnBrk="1" hangingPunct="1"/>
            <a:r>
              <a:rPr lang="es-ES_tradnl" smtClean="0"/>
              <a:t>Para el sentido ascendente en las redes CATV HFC se utiliza el rango de frecuencias bajas en el que los amplificadores actúan en sentido inverso. En este rango se pueden definir canales de diversas anchuras entre 0,2 y 6,4 MHz.  </a:t>
            </a:r>
            <a:endParaRPr lang="es-ES" smtClean="0"/>
          </a:p>
        </p:txBody>
      </p:sp>
      <p:sp>
        <p:nvSpPr>
          <p:cNvPr id="15974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B4C5C9CB-5F96-4EC5-83CB-E06E9BAD6D62}" type="slidenum">
              <a:rPr lang="es-ES" sz="1200" smtClean="0"/>
              <a:pPr eaLnBrk="1" hangingPunct="1"/>
              <a:t>32</a:t>
            </a:fld>
            <a:endParaRPr lang="es-ES" sz="1200" smtClean="0"/>
          </a:p>
        </p:txBody>
      </p:sp>
      <p:sp>
        <p:nvSpPr>
          <p:cNvPr id="15975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338973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menor relación señal/ruido de la señal ascendente se debe a dos razones:</a:t>
            </a:r>
          </a:p>
          <a:p>
            <a:pPr eaLnBrk="1" hangingPunct="1">
              <a:buFontTx/>
              <a:buChar char="•"/>
            </a:pPr>
            <a:r>
              <a:rPr lang="es-ES_tradnl" smtClean="0"/>
              <a:t>El rango de frecuencias utilizado es mas ‘sucio’ desde el punto de vista electromagnético, es decir está mas sujeto a interferencias externas de todo tipo.</a:t>
            </a:r>
          </a:p>
          <a:p>
            <a:pPr eaLnBrk="1" hangingPunct="1">
              <a:buFontTx/>
              <a:buChar char="•"/>
            </a:pPr>
            <a:r>
              <a:rPr lang="es-ES_tradnl" smtClean="0"/>
              <a:t>En el sentido ascendente los amplificadores recogen la señal de todos los abonados de la zona; una manipulación incorrecta de un abonado en su televisor puede introducir ruido en la red que será amplificado y afectará a todos los usuarios de la zona. Esto se conoce como efecto ‘embudo’. </a:t>
            </a:r>
          </a:p>
          <a:p>
            <a:pPr eaLnBrk="1" hangingPunct="1"/>
            <a:r>
              <a:rPr lang="es-ES_tradnl" smtClean="0"/>
              <a:t>Las redes CATV antiguas (coaxiales puras) no llegaban generalmente a frecuencias tan elevadas como las redes HFC por dos razones:</a:t>
            </a:r>
          </a:p>
          <a:p>
            <a:pPr eaLnBrk="1" hangingPunct="1">
              <a:buFontTx/>
              <a:buChar char="•"/>
            </a:pPr>
            <a:r>
              <a:rPr lang="es-ES_tradnl" smtClean="0"/>
              <a:t>Los equipos antiguos funcionaban a frecuencias más bajas.</a:t>
            </a:r>
          </a:p>
          <a:p>
            <a:pPr eaLnBrk="1" hangingPunct="1">
              <a:buFontTx/>
              <a:buChar char="•"/>
            </a:pPr>
            <a:r>
              <a:rPr lang="es-ES_tradnl" smtClean="0"/>
              <a:t>Las frecuencias elevadas sufren una mayor atenuación en cable coaxial, con lo que el número de amplificadores necesarios aumenta. </a:t>
            </a:r>
            <a:endParaRPr lang="es-ES" smtClean="0"/>
          </a:p>
          <a:p>
            <a:pPr eaLnBrk="1" hangingPunct="1"/>
            <a:endParaRPr lang="es-ES" smtClean="0"/>
          </a:p>
        </p:txBody>
      </p:sp>
      <p:sp>
        <p:nvSpPr>
          <p:cNvPr id="16077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5961931-1159-413F-BE33-17B13F51116F}" type="slidenum">
              <a:rPr lang="es-ES" sz="1200" smtClean="0"/>
              <a:pPr eaLnBrk="1" hangingPunct="1"/>
              <a:t>33</a:t>
            </a:fld>
            <a:endParaRPr lang="es-ES" sz="1200" smtClean="0"/>
          </a:p>
        </p:txBody>
      </p:sp>
      <p:sp>
        <p:nvSpPr>
          <p:cNvPr id="16077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489147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Dentro del rango de frecuencias utilizado por las redes CATV HFC para el sentido ascendente se encuentran multitud de bandas asignadas a diversos servicios tales como radiodifusión comercial de onda corta, radioaficionados, banda ciudadana, fines militares, navegación aérea y naval, etc. Aunque el cable coaxial aísla bastante bien de estas emisiones, en algún caso pueden introducir interferencia, por lo que es conveniente evitarlas. Las mas nocivas en este sentido son las bandas de radiodifusión comercial porque tienen emisoras de mucha potencia, y las de radioaficionado y banda ciudadana, porque aunque son de baja potencia el emisor se puede encontrar muy cerca del usuario de la red de cable. </a:t>
            </a:r>
          </a:p>
          <a:p>
            <a:pPr eaLnBrk="1" hangingPunct="1"/>
            <a:r>
              <a:rPr lang="es-ES_tradnl" smtClean="0"/>
              <a:t>Esta figura muestra las partes de la banda ascendente que no se deben utilizar en redes CATV. En muchos casos las operadoras optan por no hacer uso de las estrechas bandas que aparecen por debajo de 30 MHz, aunque las técnicas de ecualización y de corrección de errores más recientes permiten compensar con bastante efectividad las interferencias que se producen en estas bandas.</a:t>
            </a:r>
            <a:endParaRPr lang="es-ES" smtClean="0"/>
          </a:p>
        </p:txBody>
      </p:sp>
      <p:sp>
        <p:nvSpPr>
          <p:cNvPr id="16179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E1FAFD19-72D2-4C2C-99B2-5D00E1AA9EBE}" type="slidenum">
              <a:rPr lang="es-ES" sz="1200" smtClean="0"/>
              <a:pPr eaLnBrk="1" hangingPunct="1"/>
              <a:t>34</a:t>
            </a:fld>
            <a:endParaRPr lang="es-ES" sz="1200" smtClean="0"/>
          </a:p>
        </p:txBody>
      </p:sp>
      <p:sp>
        <p:nvSpPr>
          <p:cNvPr id="16179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538560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Las técnicas de modulación empleadas en redes CATV son diferentes en sentido ascendente y descendente, ya que la menor relación señal/ruido del canal ascendente obliga a utilizar técnicas mas robustas que en el descendente. De acuerdo con lo que cabría esperar por la Ley de Shannon las modulaciones mas resistentes al ruido tienen una eficiencia en bits/símbolo menor .</a:t>
            </a:r>
          </a:p>
          <a:p>
            <a:pPr eaLnBrk="1" hangingPunct="1"/>
            <a:r>
              <a:rPr lang="es-ES_tradnl" smtClean="0"/>
              <a:t>En ascendente se emplea normalmente la modulación QPSK, pudiendo alternativamente emplear la 16 QAM, que requiere una relación señal/ruido 3 dB mayor, o la 64 QAM con una relación señal/ruido 4 dB mayor. Además de una mayor calidad del canal estas modulaciones también suponen una mayor complejidad de los circuitos y por tanto un mayor costo.</a:t>
            </a:r>
          </a:p>
          <a:p>
            <a:pPr eaLnBrk="1" hangingPunct="1"/>
            <a:r>
              <a:rPr lang="es-ES_tradnl" smtClean="0"/>
              <a:t>En descendente se utiliza normalmente modulación 64 QAM, pudiendo emplearse también 256 QAM. Aquí de nuevo la mayor eficiencia requiere una mayor calidad del canal y supone un mayor costo de los equipos.</a:t>
            </a:r>
          </a:p>
          <a:p>
            <a:pPr eaLnBrk="1" hangingPunct="1"/>
            <a:r>
              <a:rPr lang="es-ES_tradnl" smtClean="0"/>
              <a:t>Debido al mayor costo de 16 QAM y 64 QAM (ascendente) y 256 QAM (descendente) en general se prefiere utilizar QPSK (asc.) y 64 QAM (desc.) y recurrir a la utilización de canales adicionales cuando se necesita mayor capacidad.</a:t>
            </a:r>
            <a:endParaRPr lang="es-ES" smtClean="0"/>
          </a:p>
        </p:txBody>
      </p:sp>
      <p:sp>
        <p:nvSpPr>
          <p:cNvPr id="1628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7FAD3E5-EF25-4EFA-B1D9-8C7CC5F27F74}" type="slidenum">
              <a:rPr lang="es-ES" sz="1200" smtClean="0"/>
              <a:pPr eaLnBrk="1" hangingPunct="1"/>
              <a:t>35</a:t>
            </a:fld>
            <a:endParaRPr lang="es-ES" sz="1200" smtClean="0"/>
          </a:p>
        </p:txBody>
      </p:sp>
      <p:sp>
        <p:nvSpPr>
          <p:cNvPr id="1628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90722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tabla se compara la capacidad de los distintos tipos de canales ascendentes y descendentes en redes CATV en función de su anchura y del tipo de modulación utilizado.</a:t>
            </a:r>
          </a:p>
          <a:p>
            <a:pPr eaLnBrk="1" hangingPunct="1"/>
            <a:r>
              <a:rPr lang="es-ES_tradnl" smtClean="0"/>
              <a:t>Como ya sabemos el número de símbolos transmitidos por segundo no puede superar la anchura del canal en hertzios; en realidad ha de ser algo menor, para asegurar una suficiente separación entre canales contiguos. En los canales ascendentes el número de símbolos por segundo es en todos los casos un 20% inferior a la anchura del canal, con lo que se tiene un margen de separación del 10% a cada lado. Los descendentes, que pueden ser de 6  u 8 MHz de anchura según se utilice la norma americana (NTSC) o europea (PAL), tienen un margen de aproximadamente 500 KHz a cada lado. </a:t>
            </a:r>
          </a:p>
          <a:p>
            <a:pPr eaLnBrk="1" hangingPunct="1"/>
            <a:r>
              <a:rPr lang="es-ES_tradnl" smtClean="0"/>
              <a:t>Sabido el caudal en símbolos/s y los bits por símbolo correspondientes al tipo de modulación utilizado es fácil calcular el caudal en bits/s. Sin embargo hay que tener en cuenta que estos son los caudales a nivel físico. Debido al overhead introducido por el código corrector de errores (FEC) y otros factores (el protocolo MAC por ejemplo) los caudales aprovechables son aproximadamente un 15% inferiores en el sentido ascendente y un 10% menores en el descendente que los representados en la tabla.</a:t>
            </a:r>
            <a:endParaRPr lang="es-ES" smtClean="0"/>
          </a:p>
        </p:txBody>
      </p:sp>
      <p:sp>
        <p:nvSpPr>
          <p:cNvPr id="16384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ADAA298-FA3E-4B8C-9DA4-5D14FE9B7072}" type="slidenum">
              <a:rPr lang="es-ES" sz="1200" smtClean="0"/>
              <a:pPr eaLnBrk="1" hangingPunct="1"/>
              <a:t>36</a:t>
            </a:fld>
            <a:endParaRPr lang="es-ES" sz="1200" smtClean="0"/>
          </a:p>
        </p:txBody>
      </p:sp>
      <p:sp>
        <p:nvSpPr>
          <p:cNvPr id="16384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522756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capacidad total para datos de una red CATV depende del número de canales que utilicemos en cada sentido, y del tipo de modulación empleado. Suponiendo que una red CATV se utilizara para transmitir datos exclusivamente podríamos definir en sentido descendente 96 canales, que a 55,6 Mb/s de capacidad (modulación 256 QAM) nos daría una capacidad total de 5,338 Gb/s. En el sentido ascendente podemos como máximo utilizar 261 canales de 200 KHz de anchura, cada uno con una capacidad de 1120 Kb/s (modulación 128 QAM), lo cual da un total de 292,32 Mb/s.</a:t>
            </a:r>
          </a:p>
          <a:p>
            <a:pPr eaLnBrk="1" hangingPunct="1"/>
            <a:r>
              <a:rPr lang="es-ES_tradnl" smtClean="0"/>
              <a:t>Esta capacidad estaría disponible para cada zona de una red HFC, ya que la asignación de canales se realiza de forma independiente para cada zona.</a:t>
            </a:r>
          </a:p>
          <a:p>
            <a:pPr eaLnBrk="1" hangingPunct="1"/>
            <a:r>
              <a:rPr lang="es-ES_tradnl" smtClean="0"/>
              <a:t>Vemos pues que la capacidad de transmisión de datos de una red CATV es considerable.    </a:t>
            </a:r>
            <a:endParaRPr lang="es-ES" smtClean="0"/>
          </a:p>
          <a:p>
            <a:pPr eaLnBrk="1" hangingPunct="1"/>
            <a:endParaRPr lang="es-ES" smtClean="0"/>
          </a:p>
        </p:txBody>
      </p:sp>
      <p:sp>
        <p:nvSpPr>
          <p:cNvPr id="16486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992418A-4FA4-4F21-B543-7A2F366C5271}" type="slidenum">
              <a:rPr lang="es-ES" sz="1200" smtClean="0"/>
              <a:pPr eaLnBrk="1" hangingPunct="1"/>
              <a:t>37</a:t>
            </a:fld>
            <a:endParaRPr lang="es-ES" sz="1200" smtClean="0"/>
          </a:p>
        </p:txBody>
      </p:sp>
      <p:sp>
        <p:nvSpPr>
          <p:cNvPr id="16487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879400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Aquí se representan dos ejemplos de asignación de canales en una zona de una red CATV. </a:t>
            </a:r>
          </a:p>
          <a:p>
            <a:pPr eaLnBrk="1" hangingPunct="1"/>
            <a:r>
              <a:rPr lang="es-ES_tradnl" smtClean="0"/>
              <a:t>En el ejemplo de la izquierda se asigna un canal descendente de 8 MHz y uno ascendente de 1,6 MHz; estos canales son compartidos por todas las viviendas de la zona.</a:t>
            </a:r>
          </a:p>
          <a:p>
            <a:pPr eaLnBrk="1" hangingPunct="1"/>
            <a:r>
              <a:rPr lang="es-ES_tradnl" smtClean="0"/>
              <a:t>En el caso de la derecha todas las viviendas comparten como antes el mismo canal descendente, pero en el sentido ascendente se utilizan dos canales. Uno es compartido por las viviendas 1 y 3, mientras que el otro se dedica a la vivienda 2. Presumiblemente este usuario ha contratado una mayor calidad de servicio que los otros dos, por lo que su cable módem esta sintonizado a dicho canal. El operador de la red podría ofrecer un servicio ‘premium’ en el que el número de usuarios por canal fuera menor de lo habitual para reducir los problemas de congestión. Este servicio premium podría ser de especial interés a usuarios de negocios, no residenciales, que además pueden tener un especial interés en mejorar el rendimiento de su conexión en el canal ascendente si disponen de algún servidor web o similar en sus oficinas para el acceso remoto de sus clientes.</a:t>
            </a:r>
          </a:p>
          <a:p>
            <a:pPr eaLnBrk="1" hangingPunct="1"/>
            <a:endParaRPr lang="es-ES" smtClean="0"/>
          </a:p>
        </p:txBody>
      </p:sp>
      <p:sp>
        <p:nvSpPr>
          <p:cNvPr id="16589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C78A444-B362-48EA-8E44-77CBA7CD1FC7}" type="slidenum">
              <a:rPr lang="es-ES" sz="1200" smtClean="0"/>
              <a:pPr eaLnBrk="1" hangingPunct="1"/>
              <a:t>38</a:t>
            </a:fld>
            <a:endParaRPr lang="es-ES" sz="1200" smtClean="0"/>
          </a:p>
        </p:txBody>
      </p:sp>
      <p:sp>
        <p:nvSpPr>
          <p:cNvPr id="16589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043841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un principio no había estándares que especificaran el funcionamiento de los cable módems, por lo que no era posible la interoperabilidad entre equipos de diferentes fabricantes; todos los cable módem y CMTS de una red debían ser del mismo fabricante. </a:t>
            </a:r>
          </a:p>
          <a:p>
            <a:pPr eaLnBrk="1" hangingPunct="1"/>
            <a:r>
              <a:rPr lang="es-ES_tradnl" smtClean="0"/>
              <a:t>En 1994 el IEEE puso en marcha el subcomité 802.14 con el fin de elaborar un estándar para la transmisión de datos en redes CATV que fuera consistente con el conjunto de estándares 802. La publicación del primer borrador se realizó en 1998, pero debido a la multitud de problemas que rodearon a este subcomité se disolvió en el 2000 sin llegar a aprobar ningún estándar.</a:t>
            </a:r>
          </a:p>
          <a:p>
            <a:pPr eaLnBrk="1" hangingPunct="1"/>
            <a:r>
              <a:rPr lang="es-ES_tradnl" smtClean="0"/>
              <a:t>A la vista de la lentitud con la que avanzaba el comité 802.14 una serie de operadores de redes CATV de Estados Unidos se asociaron en 1996 y crearon el MCNS, consorcio que tenía la finalidad de elaborar un estándar de redes CATV en poco tiempo. Dicho estándar (denominado DOCSIS 1.0) estuvo listo en marzo de 1997. En 1998 se elaboró una adaptación europea de la norma, denominada Euro-DOCSIS. En abril de 1999 se publicó DOCSIS 1.1 y en enero de 2002 DOCSIS 2.0</a:t>
            </a:r>
          </a:p>
          <a:p>
            <a:pPr eaLnBrk="1" hangingPunct="1"/>
            <a:r>
              <a:rPr lang="es-ES_tradnl" smtClean="0"/>
              <a:t>Por otro lado DAVIC, organización creada para el desarrollo de estándares en materia audiovisual, elaboró a finales de 1996 su propio estándar de redes CATV, denominado DAVIC 1.2. DAVIC es una organización con fuerte implantación europea, pero sus estándares de cable modems no llegaron a extenderse mucho y hoy en día han caído en desuso.</a:t>
            </a:r>
            <a:endParaRPr lang="es-ES" smtClean="0"/>
          </a:p>
          <a:p>
            <a:pPr eaLnBrk="1" hangingPunct="1"/>
            <a:endParaRPr lang="es-ES" smtClean="0"/>
          </a:p>
        </p:txBody>
      </p:sp>
      <p:sp>
        <p:nvSpPr>
          <p:cNvPr id="16691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5D15106-4D01-4E4F-835A-649F98EFA25F}" type="slidenum">
              <a:rPr lang="es-ES" sz="1200" smtClean="0"/>
              <a:pPr eaLnBrk="1" hangingPunct="1"/>
              <a:t>39</a:t>
            </a:fld>
            <a:endParaRPr lang="es-ES" sz="1200" smtClean="0"/>
          </a:p>
        </p:txBody>
      </p:sp>
      <p:sp>
        <p:nvSpPr>
          <p:cNvPr id="16691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6284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_tradnl" smtClean="0"/>
              <a:t>Para tener éxito la RBB debe tomar en cuenta una serie de limitaciones, entre las que destacaremos las siguientes:</a:t>
            </a:r>
          </a:p>
          <a:p>
            <a:pPr eaLnBrk="1" hangingPunct="1">
              <a:lnSpc>
                <a:spcPct val="90000"/>
              </a:lnSpc>
              <a:buFontTx/>
              <a:buChar char="•"/>
            </a:pPr>
            <a:r>
              <a:rPr lang="es-ES_tradnl" smtClean="0"/>
              <a:t>Bajo costo: El usuario particular no está dispuesto a pagar una cantidad elevada por un servicio que contrata para fines de esparcimiento. Si se fija una cuota excesiva se pierde la mayor parte de los usuarios potenciales, con lo que el costo de implantación y mantenimiento de las infraestructuras se hace insostenible. Como ya es sabido por servicios similares ofrecidos en otros países la cuota razonable está entre 25 y 50 euros al mes, en función de la calidad del servicio. Por debajo de este rango el tiempo de amortización de las inversiones resulta excesivamente largo, mientras que por encima el número de clientes se reduce de forma excesiva.</a:t>
            </a:r>
          </a:p>
          <a:p>
            <a:pPr eaLnBrk="1" hangingPunct="1">
              <a:lnSpc>
                <a:spcPct val="90000"/>
              </a:lnSpc>
              <a:buFontTx/>
              <a:buChar char="•"/>
            </a:pPr>
            <a:r>
              <a:rPr lang="es-ES_tradnl" smtClean="0"/>
              <a:t>Compatibilidad con el cableado doméstico. Actualmente esto significa cable telefónico o de antena de televisión. Una tercera opción en estudio es la red de distribución de energía eléctrica, aunque esto plantea problemas técnicos serios, especialmente a velocidades elevadas.</a:t>
            </a:r>
          </a:p>
          <a:p>
            <a:pPr eaLnBrk="1" hangingPunct="1">
              <a:lnSpc>
                <a:spcPct val="90000"/>
              </a:lnSpc>
              <a:buFontTx/>
              <a:buChar char="•"/>
            </a:pPr>
            <a:r>
              <a:rPr lang="es-ES_tradnl" smtClean="0"/>
              <a:t>Los costes de instalación se incrementan de forma notable si el sistema a implantar requiere la visita de un técnico a domicilio. Idealmente todos los dispositivos necesarios deberían ser instalables por el usuario final.</a:t>
            </a:r>
          </a:p>
          <a:p>
            <a:pPr eaLnBrk="1" hangingPunct="1">
              <a:lnSpc>
                <a:spcPct val="90000"/>
              </a:lnSpc>
              <a:buFontTx/>
              <a:buChar char="•"/>
            </a:pPr>
            <a:r>
              <a:rPr lang="es-ES_tradnl" smtClean="0"/>
              <a:t>En un estudio se calculó que el tiempo dedicado por un ISP a responder las consultas telefónicas de los nuevos usuarios tenía un costo medio equivalente a dos meses de la cuota de suscripción. La subestimación de este factor ha hecho perder dinero a muchos ISPs, algunos de los cuales han decidido abandonar por este motivo el mercado residencial y dedicarse en exclusiva a empresas, que normalmente tienen personal cualificado propio por lo que utilizan menos el servicio de soporte telefónico. El  manejo sencillo es fundamental cuando se trata de un servicio que se dirige al gran público. En lo posible los equipos deben ser autoconfigurables, o sea de funcionamiento ‘Plug &amp; Play’. </a:t>
            </a:r>
            <a:endParaRPr lang="es-ES" smtClean="0"/>
          </a:p>
          <a:p>
            <a:pPr eaLnBrk="1" hangingPunct="1">
              <a:lnSpc>
                <a:spcPct val="90000"/>
              </a:lnSpc>
            </a:pPr>
            <a:endParaRPr lang="es-ES" smtClean="0"/>
          </a:p>
        </p:txBody>
      </p:sp>
      <p:sp>
        <p:nvSpPr>
          <p:cNvPr id="13107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DB47EE4-0504-4AA9-BA87-0534D23CD0CE}" type="slidenum">
              <a:rPr lang="es-ES" sz="1200" smtClean="0"/>
              <a:pPr eaLnBrk="1" hangingPunct="1"/>
              <a:t>4</a:t>
            </a:fld>
            <a:endParaRPr lang="es-ES" sz="1200" smtClean="0"/>
          </a:p>
        </p:txBody>
      </p:sp>
      <p:sp>
        <p:nvSpPr>
          <p:cNvPr id="13107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51276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167940"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7941" name="4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
        <p:nvSpPr>
          <p:cNvPr id="167942" name="5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D056E06-A087-47C2-80F8-B3CA8B9EA4DE}" type="slidenum">
              <a:rPr lang="es-ES" sz="1200" smtClean="0"/>
              <a:pPr eaLnBrk="1" hangingPunct="1"/>
              <a:t>40</a:t>
            </a:fld>
            <a:endParaRPr lang="es-ES" sz="1200" smtClean="0"/>
          </a:p>
        </p:txBody>
      </p:sp>
    </p:spTree>
    <p:extLst>
      <p:ext uri="{BB962C8B-B14F-4D97-AF65-F5344CB8AC3E}">
        <p14:creationId xmlns:p14="http://schemas.microsoft.com/office/powerpoint/2010/main" val="3245574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canal ascendente es compartido, pero esto no plantea problemas de seguridad ya que la información solo puede ser recibida por el CMTS. En el sentido descendente en principio los cable módems filtran el tráfico no dirigido a ellos, como hacen las tarjetas LAN en una red local, pero al igual que aquellas un cable módem puede ponerse en modo promiscuo con lo que captura todo el tráfico que viaja por el canal descendente, vaya a o no dirigido a el. Por esto se prevé la posibilidad de que el CMTS envíe a los cable módems la información encriptada mediante claves DES de 56 bits, lo cual da un nivel de protección aceptable en la mayoría de situaciones. En la práctica las operadoras no suelen utilizar la encriptación ya que supone aumentar la carga de proceso en el CMTS, que ha de enviar tráfico a muchos cable módems simultáneamente.</a:t>
            </a:r>
          </a:p>
          <a:p>
            <a:pPr eaLnBrk="1" hangingPunct="1"/>
            <a:r>
              <a:rPr lang="es-ES_tradnl" smtClean="0"/>
              <a:t>A las interfaces de la red CATV, tanto del CMTS como de los cable módems, se les asignan direcciones MAC globalmente únicas de 48 bits, como las de cualquier LAN. Todas las tramas enviadas a la red van acompañadas de las correspondientes direcciones MAC de origen y destino.</a:t>
            </a:r>
          </a:p>
          <a:p>
            <a:pPr eaLnBrk="1" hangingPunct="1"/>
            <a:r>
              <a:rPr lang="es-ES_tradnl" smtClean="0"/>
              <a:t>Dado que el medio físico es compartido es posible realizar emisiones multicast, con el consiguiente ahorro de capacidad. Por ejemplo se puede efectuar una emisión de vídeo de alta calidad a toda la red en modo multicast, consumiendo ese caudal solo en aquellas zonas donde haya algún usuario siguiendo la emisión, independientemente del número de usuarios. </a:t>
            </a:r>
            <a:endParaRPr lang="es-ES" smtClean="0"/>
          </a:p>
        </p:txBody>
      </p:sp>
      <p:sp>
        <p:nvSpPr>
          <p:cNvPr id="16896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A2EDD5E-F414-4A30-BDCA-4C97B072E3C9}" type="slidenum">
              <a:rPr lang="es-ES" sz="1200" smtClean="0"/>
              <a:pPr eaLnBrk="1" hangingPunct="1"/>
              <a:t>41</a:t>
            </a:fld>
            <a:endParaRPr lang="es-ES" sz="1200" smtClean="0"/>
          </a:p>
        </p:txBody>
      </p:sp>
      <p:sp>
        <p:nvSpPr>
          <p:cNvPr id="16896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647770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red CATV es un medio compartido singular; al no ser simétrico el medio físico tampoco lo es su funcionamiento: el CMTS gobierna la red y los CMs se limitan a cumplir sus órdenes.  </a:t>
            </a:r>
          </a:p>
          <a:p>
            <a:pPr eaLnBrk="1" hangingPunct="1"/>
            <a:r>
              <a:rPr lang="es-ES_tradnl" smtClean="0"/>
              <a:t>Debido a la forma como funciona la red la comunicación entre dos cable módems siempre se realiza a través del CMTS, aun en el caso de que ambos usuarios se encuentren en la misma zona y compartan los canales ascendente y descendente. Así por ejemplo si en el ejemplo de la transparencia anterior el usuario 1 quiere transmitir algo al usuario 3 tendrá que utilizar el canal ascendente para enviar la información al CMTS, el cual la reenviarla por el canal descendente al destinatario. Por tanto dicha información pasará dos veces por el mismo cable.</a:t>
            </a:r>
          </a:p>
          <a:p>
            <a:pPr eaLnBrk="1" hangingPunct="1"/>
            <a:r>
              <a:rPr lang="es-ES_tradnl" smtClean="0"/>
              <a:t>.</a:t>
            </a:r>
            <a:endParaRPr lang="es-ES" smtClean="0"/>
          </a:p>
          <a:p>
            <a:pPr eaLnBrk="1" hangingPunct="1"/>
            <a:endParaRPr lang="es-ES" smtClean="0"/>
          </a:p>
          <a:p>
            <a:pPr eaLnBrk="1" hangingPunct="1"/>
            <a:endParaRPr lang="es-ES" smtClean="0"/>
          </a:p>
        </p:txBody>
      </p:sp>
      <p:sp>
        <p:nvSpPr>
          <p:cNvPr id="16998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EC822519-882B-41E1-AC9D-EB22B6E0152E}" type="slidenum">
              <a:rPr lang="es-ES" sz="1200" smtClean="0"/>
              <a:pPr eaLnBrk="1" hangingPunct="1"/>
              <a:t>42</a:t>
            </a:fld>
            <a:endParaRPr lang="es-ES" sz="1200" smtClean="0"/>
          </a:p>
        </p:txBody>
      </p:sp>
      <p:sp>
        <p:nvSpPr>
          <p:cNvPr id="16999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536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_tradnl" smtClean="0"/>
              <a:t>En sentido descendente al haber un único emisor no hay necesidad de implementar ningún protocolo MAC en las redes CATV. Las tramas son simplemente enviadas por el CMTS y recibidas por el correspondiente destinatario. </a:t>
            </a:r>
          </a:p>
          <a:p>
            <a:pPr eaLnBrk="1" hangingPunct="1">
              <a:lnSpc>
                <a:spcPct val="90000"/>
              </a:lnSpc>
            </a:pPr>
            <a:r>
              <a:rPr lang="es-ES_tradnl" smtClean="0"/>
              <a:t>En sentido ascendente hay múltiples emisores (todos los cable módems) que además son incapaces de ‘verse’ entre sí. Por tanto puede haber colisiones entre dos o mas cable modems que intentan transmitir a la vez. Es preciso pues implementar un protocolo MAC. Debido a la imposibilidad de los cable modems de captar la señal del canal ascendente no puede utilizare ninguno de los protocolos MAC tradicionales (Ethernet, Token Ring, etc.). </a:t>
            </a:r>
          </a:p>
          <a:p>
            <a:pPr eaLnBrk="1" hangingPunct="1">
              <a:lnSpc>
                <a:spcPct val="90000"/>
              </a:lnSpc>
            </a:pPr>
            <a:r>
              <a:rPr lang="es-ES_tradnl" smtClean="0"/>
              <a:t>En su lugar se utiliza un protocolo basado en la asignación de crédito por parte del CMTS a los cable módems para que puedan transmitir. Este crédito, medido en unidades denominadas mini-slots, lo asigna el CMTS a los cable módems que lo solicitan. Cuando un cable módem tiene algo que transmitir solicita al CMTS el número de mini-slots necesario y éste se los otorga en base a la disponibilidad, perfil del usuario solicitante, recursos consumidos, políticas de uso, etc.</a:t>
            </a:r>
          </a:p>
          <a:p>
            <a:pPr eaLnBrk="1" hangingPunct="1">
              <a:lnSpc>
                <a:spcPct val="90000"/>
              </a:lnSpc>
            </a:pPr>
            <a:r>
              <a:rPr lang="es-ES_tradnl" smtClean="0"/>
              <a:t>Los cable módems envían las solicitudes de mini-slots por el canal ascendente utilizando mini-slots no asignados, por lo que es posible que se produzcan colisiones entre dos cable módems que solicitan a la vez la asignación de mini-slots. Cuando esto ocurre se entra en un proceso de retroceso exponencial binario similar al de Ethernet. Puesto que las solicitudes de mini-slots son mensajes de muy corta duración la probabilidad de colisión es muy reducida.</a:t>
            </a:r>
          </a:p>
          <a:p>
            <a:pPr eaLnBrk="1" hangingPunct="1">
              <a:lnSpc>
                <a:spcPct val="90000"/>
              </a:lnSpc>
            </a:pPr>
            <a:r>
              <a:rPr lang="es-ES_tradnl" smtClean="0"/>
              <a:t>Al concentrar todas las funciones complejas del protocolo MAC en el CMTS los cable módems pueden ser dispositivos de bajo costo, que es uno de los objetivos en el diseño del protocolo.</a:t>
            </a:r>
            <a:endParaRPr lang="es-ES" smtClean="0"/>
          </a:p>
          <a:p>
            <a:pPr eaLnBrk="1" hangingPunct="1">
              <a:lnSpc>
                <a:spcPct val="90000"/>
              </a:lnSpc>
            </a:pPr>
            <a:endParaRPr lang="es-ES" smtClean="0"/>
          </a:p>
        </p:txBody>
      </p:sp>
      <p:sp>
        <p:nvSpPr>
          <p:cNvPr id="17101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3D31104-5427-4F7A-974B-B66EEDA3693B}" type="slidenum">
              <a:rPr lang="es-ES" sz="1200" smtClean="0"/>
              <a:pPr eaLnBrk="1" hangingPunct="1"/>
              <a:t>43</a:t>
            </a:fld>
            <a:endParaRPr lang="es-ES" sz="1200" smtClean="0"/>
          </a:p>
        </p:txBody>
      </p:sp>
      <p:sp>
        <p:nvSpPr>
          <p:cNvPr id="17101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51109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_tradnl" smtClean="0"/>
              <a:t>En sentido descendente al haber un único emisor no hay necesidad de implementar ningún protocolo MAC en las redes CATV. Las tramas son simplemente enviadas por el CMTS y recibidas por el correspondiente destinatario. </a:t>
            </a:r>
          </a:p>
          <a:p>
            <a:pPr eaLnBrk="1" hangingPunct="1">
              <a:lnSpc>
                <a:spcPct val="90000"/>
              </a:lnSpc>
            </a:pPr>
            <a:r>
              <a:rPr lang="es-ES_tradnl" smtClean="0"/>
              <a:t>En sentido ascendente hay múltiples emisores (todos los cable módems) que además son incapaces de ‘verse’ entre sí. Por tanto puede haber colisiones entre dos o mas cable modems que intentan transmitir a la vez. Es preciso pues implementar un protocolo MAC. Debido a la imposibilidad de los cable modems de captar la señal del canal ascendente no puede utilizare ninguno de los protocolos MAC tradicionales (Ethernet, Token Ring, etc.). </a:t>
            </a:r>
          </a:p>
          <a:p>
            <a:pPr eaLnBrk="1" hangingPunct="1">
              <a:lnSpc>
                <a:spcPct val="90000"/>
              </a:lnSpc>
            </a:pPr>
            <a:r>
              <a:rPr lang="es-ES_tradnl" smtClean="0"/>
              <a:t>En su lugar se utiliza un protocolo basado en la asignación de crédito por parte del CMTS a los cable módems para que puedan transmitir. Este crédito, medido en unidades denominadas mini-slots, lo asigna el CMTS a los cable módems que lo solicitan. Cuando un cable módem tiene algo que transmitir solicita al CMTS el número de mini-slots necesario y éste se los otorga en base a la disponibilidad, perfil del usuario solicitante, recursos consumidos, políticas de uso, etc.</a:t>
            </a:r>
          </a:p>
          <a:p>
            <a:pPr eaLnBrk="1" hangingPunct="1">
              <a:lnSpc>
                <a:spcPct val="90000"/>
              </a:lnSpc>
            </a:pPr>
            <a:r>
              <a:rPr lang="es-ES_tradnl" smtClean="0"/>
              <a:t>Los cable módems envían las solicitudes de mini-slots por el canal ascendente utilizando mini-slots no asignados, por lo que es posible que se produzcan colisiones entre dos cable módems que solicitan a la vez la asignación de mini-slots. Cuando esto ocurre se entra en un proceso de retroceso exponencial binario similar al de Ethernet. Puesto que las solicitudes de mini-slots son mensajes de muy corta duración la probabilidad de colisión es muy reducida.</a:t>
            </a:r>
          </a:p>
          <a:p>
            <a:pPr eaLnBrk="1" hangingPunct="1">
              <a:lnSpc>
                <a:spcPct val="90000"/>
              </a:lnSpc>
            </a:pPr>
            <a:r>
              <a:rPr lang="es-ES_tradnl" smtClean="0"/>
              <a:t>Al concentrar todas las funciones complejas del protocolo MAC en el CMTS los cable módems pueden ser dispositivos de bajo costo, que es uno de los objetivos en el diseño del protocolo.</a:t>
            </a:r>
            <a:endParaRPr lang="es-ES" smtClean="0"/>
          </a:p>
          <a:p>
            <a:pPr eaLnBrk="1" hangingPunct="1">
              <a:lnSpc>
                <a:spcPct val="90000"/>
              </a:lnSpc>
            </a:pPr>
            <a:endParaRPr lang="es-ES" smtClean="0"/>
          </a:p>
        </p:txBody>
      </p:sp>
      <p:sp>
        <p:nvSpPr>
          <p:cNvPr id="17203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3B3D4EC-A325-46C4-B185-E614F620B28C}" type="slidenum">
              <a:rPr lang="es-ES" sz="1200" smtClean="0"/>
              <a:pPr eaLnBrk="1" hangingPunct="1"/>
              <a:t>44</a:t>
            </a:fld>
            <a:endParaRPr lang="es-ES" sz="1200" smtClean="0"/>
          </a:p>
        </p:txBody>
      </p:sp>
      <p:sp>
        <p:nvSpPr>
          <p:cNvPr id="17203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913825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Esta figura muestra el funcionamiento del protocolo MAC en una red CATV. El CMTS transmite por el canal descendente, además del tráfico útil dirigido a los cable módems,  el correspondiente ‘mapa de asignación’ de mini-slots, que incluye información sobre el uso que los cable modems pueden hacer de los mini-slots disponibles. Los mini-slots pueden pertenecer a uno de los siguientes tres tipos:</a:t>
            </a:r>
          </a:p>
          <a:p>
            <a:pPr eaLnBrk="1" hangingPunct="1">
              <a:buFontTx/>
              <a:buChar char="•"/>
            </a:pPr>
            <a:r>
              <a:rPr lang="es-ES_tradnl" smtClean="0"/>
              <a:t>Asignados: Estos mini-slos (representados con óvalos en la figura) son los que están asignados por el CMTS a cable módems que previamente han realizado una solicitud. Cada cable módem recibe el número de mini-slots requeridos.</a:t>
            </a:r>
          </a:p>
          <a:p>
            <a:pPr eaLnBrk="1" hangingPunct="1">
              <a:buFontTx/>
              <a:buChar char="•"/>
            </a:pPr>
            <a:r>
              <a:rPr lang="es-ES_tradnl" smtClean="0"/>
              <a:t>Libres: Estos mini-slots (representados por rectángulos) pueden ser utilizados libremente por los cable módems para solicitar al CMTS asignaciones de mini-slots. En estos intervalos pueden producirse colisiones.</a:t>
            </a:r>
          </a:p>
          <a:p>
            <a:pPr eaLnBrk="1" hangingPunct="1">
              <a:buFontTx/>
              <a:buChar char="•"/>
            </a:pPr>
            <a:r>
              <a:rPr lang="es-ES_tradnl" smtClean="0"/>
              <a:t>Mantenimiento: Estos mini-slots (representados con rombos en la figura) están reservados para mensajes de control de la red y no están por tanto disponibles para su uso por los cable módems. Un ejemplo de esto sería el intercambio de mensajes de registro y configuración que se produce cuando un cable módem se enciende o se conecta a la red.</a:t>
            </a:r>
          </a:p>
          <a:p>
            <a:pPr eaLnBrk="1" hangingPunct="1"/>
            <a:r>
              <a:rPr lang="es-ES_tradnl" smtClean="0"/>
              <a:t>La duración de un mini-slot es configurable por el CMTS. Su valor por defecto es de 64 símbolos´(16 bytes con QPSK, 32 con 16 QAM y 48 con 64 QAM). En tiempo esto equivale a entre 12,5 y 400 </a:t>
            </a:r>
            <a:r>
              <a:rPr lang="es-ES_tradnl" smtClean="0">
                <a:sym typeface="Symbol" pitchFamily="18" charset="2"/>
              </a:rPr>
              <a:t>s s</a:t>
            </a:r>
            <a:r>
              <a:rPr lang="es-ES_tradnl" smtClean="0"/>
              <a:t>egún la anchura del canal (de 6400 a 200 KHz, respectivamente).</a:t>
            </a:r>
            <a:endParaRPr lang="es-ES" smtClean="0"/>
          </a:p>
          <a:p>
            <a:pPr eaLnBrk="1" hangingPunct="1"/>
            <a:endParaRPr lang="es-ES" smtClean="0"/>
          </a:p>
        </p:txBody>
      </p:sp>
      <p:sp>
        <p:nvSpPr>
          <p:cNvPr id="17306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AF8EF78-305F-4828-B897-7C3A924713E7}" type="slidenum">
              <a:rPr lang="es-ES" sz="1200" smtClean="0"/>
              <a:pPr eaLnBrk="1" hangingPunct="1"/>
              <a:t>45</a:t>
            </a:fld>
            <a:endParaRPr lang="es-ES" sz="1200" smtClean="0"/>
          </a:p>
        </p:txBody>
      </p:sp>
      <p:sp>
        <p:nvSpPr>
          <p:cNvPr id="17306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003213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intercambio de información entre el cable módem y el CMTS se realiza mediante tramas ethernet. La comunicación entre ambos obedece el funcionamiento de los puentes transparentes de acuerdo con lo establecido en el estándar 802.1D. Por tanto la comunicación CM-CMTS se puede asimilar a la de dos puentes remotos. Esta figura muestra los protocolos que intervienen en dicha comunicación. </a:t>
            </a:r>
          </a:p>
          <a:p>
            <a:pPr eaLnBrk="1" hangingPunct="1"/>
            <a:r>
              <a:rPr lang="es-ES_tradnl" smtClean="0"/>
              <a:t>Por encima de la capa física y la subcapa MAC aparece un protocolo denominado Link Security que se ocupa del encriptado de la información para asegurar la confidencialidad de los datos transmitidos a través de la red CATV. </a:t>
            </a:r>
            <a:endParaRPr lang="es-ES" smtClean="0"/>
          </a:p>
          <a:p>
            <a:pPr eaLnBrk="1" hangingPunct="1"/>
            <a:endParaRPr lang="es-ES" smtClean="0"/>
          </a:p>
        </p:txBody>
      </p:sp>
      <p:sp>
        <p:nvSpPr>
          <p:cNvPr id="17408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8B5ED4D-F578-460E-B9BE-51EF66273F99}" type="slidenum">
              <a:rPr lang="es-ES" sz="1200" smtClean="0"/>
              <a:pPr eaLnBrk="1" hangingPunct="1"/>
              <a:t>46</a:t>
            </a:fld>
            <a:endParaRPr lang="es-ES" sz="1200" smtClean="0"/>
          </a:p>
        </p:txBody>
      </p:sp>
      <p:sp>
        <p:nvSpPr>
          <p:cNvPr id="17408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537986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En esta figura se muestra una forma típica de organizar el servicio de cable módems en una zona de una red HFC. En primer lugar el medio físico suministra un canal descendente, que en este ejemplo se supone que es de 30 Mb/s, y un canal ascendente de 2,56 Mb/s.</a:t>
            </a:r>
          </a:p>
          <a:p>
            <a:pPr eaLnBrk="1" hangingPunct="1"/>
            <a:r>
              <a:rPr lang="es-ES" smtClean="0"/>
              <a:t>Cada cable módem desempeña las funciones de puente transparente entre la LAN 10BASE-T a la que está conectado y el canal de radiofrecuencia, descendente o ascendente, de la red CATV. Esto significa que el cable módem solo recibirá del canal descendente el tráfico dirigido a los ordenadores que estén en su LAN y el tráfico broadcast/multicast. A su vez enviará por el canal ascendente solo el tráfico dirigido a estaciones que no se encuentren en su Ethernet, así como el tráfico broadcast/multicast. Obsérvese que al conectar el cable módem CM1 el tráfico broadcast/multicast generado por A y B ya no queda confinado a su red local, sino que es escuchado por toda la zona de la red CATV.</a:t>
            </a:r>
          </a:p>
          <a:p>
            <a:pPr eaLnBrk="1" hangingPunct="1"/>
            <a:r>
              <a:rPr lang="es-ES" smtClean="0"/>
              <a:t>Por su parte el CMTS desempeña a la vez las funciones de puente y router en un solo equipo; como puente se ocupa de transmitir las tramas dentro de la zona y como router de reenviar las que vayan dirigidas a Internet. Por ejemplo un datagrama emitido por A y dirigido a C será enviado por CM1 por el canal ascendente hacia el CMTS, que a su vez lo enviará por el canal descendente hacia CM2, con lo que la trama atravesará tres puentes en total. Si el datagrama va dirigido al exterior irá por el canal ascendente hasta el CMTS, de donde saldrá por el router al exterior.</a:t>
            </a:r>
          </a:p>
          <a:p>
            <a:pPr eaLnBrk="1" hangingPunct="1"/>
            <a:endParaRPr lang="es-ES" smtClean="0"/>
          </a:p>
        </p:txBody>
      </p:sp>
      <p:sp>
        <p:nvSpPr>
          <p:cNvPr id="17510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D0E73A7-0B57-44B8-A843-282F9E1FBAF8}" type="slidenum">
              <a:rPr lang="es-ES" sz="1200" smtClean="0"/>
              <a:pPr eaLnBrk="1" hangingPunct="1"/>
              <a:t>47</a:t>
            </a:fld>
            <a:endParaRPr lang="es-ES" sz="1200" smtClean="0"/>
          </a:p>
        </p:txBody>
      </p:sp>
      <p:sp>
        <p:nvSpPr>
          <p:cNvPr id="17511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73792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Esta figura muestra la correspondencia entre los protocolos utilizados en DOCSIS, que es el estándar más extendido en redes CATV, y el modelo OSI. Podemos ver que las peculiaridades de redes CATV se limitan al nivel físico y a la subcapa MAC (mitad inferior de la capa de enlace), compartiendo el protocolo LLC 802.2 con el resto de redes IEEE 802. En este sentido podemos considerar las redes CATV como una más de las tecnologías LAN, al lado de Ethernet (802.3) o Token Ring (802.5).</a:t>
            </a:r>
          </a:p>
          <a:p>
            <a:pPr eaLnBrk="1" hangingPunct="1"/>
            <a:r>
              <a:rPr lang="es-ES_tradnl" smtClean="0"/>
              <a:t>Para el nivel de red y superiores DOCSIS sigue plenamente el modelo y la pila de protocolos TCP/IP, si bien añade una serie de mensajes de control para mejorar la gestión y mantenimiento de la red. Por otro lado las aplicaciones de televisión digital emplean una pila de protocolos propia a partir del nivel de enlace, compartiendo sólo el nivel físico en la especificación de canal descendente; puesto que no se contempla la posibilidad de interacción en este caso no se requiere sentido ascendente.</a:t>
            </a:r>
          </a:p>
        </p:txBody>
      </p:sp>
      <p:sp>
        <p:nvSpPr>
          <p:cNvPr id="17613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0DD413F-E0EB-4BD1-BB52-B2E08F151301}" type="slidenum">
              <a:rPr lang="es-ES" sz="1200" smtClean="0"/>
              <a:pPr eaLnBrk="1" hangingPunct="1"/>
              <a:t>48</a:t>
            </a:fld>
            <a:endParaRPr lang="es-ES" sz="1200" smtClean="0"/>
          </a:p>
        </p:txBody>
      </p:sp>
      <p:sp>
        <p:nvSpPr>
          <p:cNvPr id="17613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39443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mayoría de los cable módems actuales utiliza una red ethernet de 10 Mb/s para conectar al ordenador. Esto requiere la instalación de una tarjeta en el ordenador del usuario, con la consiguiente complejidad de instalación, pero a cambio permite conectar varios ordenadores a través de un cable módem, si el operador lo permite (normalmente con un costo adicional respecto a la conexión de un solo ordenador). Además permite establecer una separación nítida entre la red y el equipo de usuario.</a:t>
            </a:r>
          </a:p>
          <a:p>
            <a:pPr eaLnBrk="1" hangingPunct="1"/>
            <a:r>
              <a:rPr lang="es-ES_tradnl" smtClean="0"/>
              <a:t>Aunque teóricamente la conexión a 10 Mb/s podría llegar a suponer un cuello de botella en la comunicación, en la práctica no lo es ya que los servicios que se ofrecen siempre tienen (actualmente) caudales inferiores a 10 Mb/s. </a:t>
            </a:r>
          </a:p>
          <a:p>
            <a:pPr eaLnBrk="1" hangingPunct="1"/>
            <a:r>
              <a:rPr lang="es-ES_tradnl" smtClean="0"/>
              <a:t>Otra posibilidad es la conexión de un cable módem a través del puerto USB; esto evita tener que instalar tarjetas internas en el ordenador.</a:t>
            </a:r>
          </a:p>
          <a:p>
            <a:pPr eaLnBrk="1" hangingPunct="1"/>
            <a:r>
              <a:rPr lang="es-ES_tradnl" smtClean="0"/>
              <a:t>También existen cable módems internos, aunque son muy raros.</a:t>
            </a:r>
          </a:p>
        </p:txBody>
      </p:sp>
      <p:sp>
        <p:nvSpPr>
          <p:cNvPr id="17715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F0D58DF-0192-4E5A-906D-507E0512924B}" type="slidenum">
              <a:rPr lang="es-ES" sz="1200" smtClean="0"/>
              <a:pPr eaLnBrk="1" hangingPunct="1"/>
              <a:t>49</a:t>
            </a:fld>
            <a:endParaRPr lang="es-ES" sz="1200" smtClean="0"/>
          </a:p>
        </p:txBody>
      </p:sp>
      <p:sp>
        <p:nvSpPr>
          <p:cNvPr id="17715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7393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Merece la pena destacar que, aunque nuestro énfasis irá dirigido a la red de acceso residencial de banda ancha (RBB), ésta es solo un eslabón de la cadena y el correcto funcionamiento de un servicio RBB solo es posible si todos los elementos han sido estudiados y diseñados cuidadosamente para su funcionamiento conjunto, no solo la red de acceso, ya que la calidad del servicio percibido por el usuario final es función de todos. El cuello de botella en la comunicación, que puede darse en cualquier punto del sistema, será a fin de cuentas lo que limitará la calidad del servicio ofrecido. </a:t>
            </a:r>
          </a:p>
          <a:p>
            <a:pPr eaLnBrk="1" hangingPunct="1"/>
            <a:endParaRPr lang="es-ES" smtClean="0"/>
          </a:p>
        </p:txBody>
      </p:sp>
      <p:sp>
        <p:nvSpPr>
          <p:cNvPr id="13210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77ECB9A-3BF5-4820-8889-9CF49A4BD488}" type="slidenum">
              <a:rPr lang="es-ES" sz="1200" smtClean="0"/>
              <a:pPr eaLnBrk="1" hangingPunct="1"/>
              <a:t>5</a:t>
            </a:fld>
            <a:endParaRPr lang="es-ES" sz="1200" smtClean="0"/>
          </a:p>
        </p:txBody>
      </p:sp>
      <p:sp>
        <p:nvSpPr>
          <p:cNvPr id="13210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337628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7818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9068B53-01A9-454F-BEA4-8747715E1D7C}" type="slidenum">
              <a:rPr lang="es-ES" sz="1200" smtClean="0"/>
              <a:pPr eaLnBrk="1" hangingPunct="1"/>
              <a:t>50</a:t>
            </a:fld>
            <a:endParaRPr lang="es-ES" sz="1200" smtClean="0"/>
          </a:p>
        </p:txBody>
      </p:sp>
      <p:sp>
        <p:nvSpPr>
          <p:cNvPr id="17818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11529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Aun cuando en el diseño de las redes CATV se ha intentado minimizar la complejidad del cable módem para reducir su costo, la verdad es que a pesar de ello la cantidad de funciones que desempeña el cable módem es notable.</a:t>
            </a:r>
            <a:endParaRPr lang="es-ES" smtClean="0"/>
          </a:p>
        </p:txBody>
      </p:sp>
      <p:sp>
        <p:nvSpPr>
          <p:cNvPr id="17920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BFE7651-EF8D-4830-B8A1-BFE942F0BCAC}" type="slidenum">
              <a:rPr lang="es-ES" sz="1200" smtClean="0"/>
              <a:pPr eaLnBrk="1" hangingPunct="1"/>
              <a:t>51</a:t>
            </a:fld>
            <a:endParaRPr lang="es-ES" sz="1200" smtClean="0"/>
          </a:p>
        </p:txBody>
      </p:sp>
      <p:sp>
        <p:nvSpPr>
          <p:cNvPr id="17920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484994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 interesante realizar una comparación entre las funciones de un cable módem y las de un sintonizador para televisión digital por cable. En esta tabla se muestra dicha comparativa acompañada de los precios de costo (orientativos) de los componentes utilizados en cada una de las funciones de ambos.</a:t>
            </a:r>
          </a:p>
          <a:p>
            <a:pPr eaLnBrk="1" hangingPunct="1"/>
            <a:r>
              <a:rPr lang="es-ES_tradnl" smtClean="0"/>
              <a:t>La similitud entre ambos dispositivos es evidente. Esto permite que compartan una gran cantidad de componentes, lo cual redunda en un abaratamiento de los costos de ambos.</a:t>
            </a:r>
            <a:endParaRPr lang="es-ES" smtClean="0"/>
          </a:p>
          <a:p>
            <a:pPr eaLnBrk="1" hangingPunct="1"/>
            <a:endParaRPr lang="es-ES" smtClean="0"/>
          </a:p>
          <a:p>
            <a:pPr eaLnBrk="1" hangingPunct="1"/>
            <a:endParaRPr lang="es-ES" smtClean="0"/>
          </a:p>
        </p:txBody>
      </p:sp>
      <p:sp>
        <p:nvSpPr>
          <p:cNvPr id="18022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6BA98B0-243B-46EA-AF05-958F4B79892C}" type="slidenum">
              <a:rPr lang="es-ES" sz="1200" smtClean="0"/>
              <a:pPr eaLnBrk="1" hangingPunct="1"/>
              <a:t>52</a:t>
            </a:fld>
            <a:endParaRPr lang="es-ES" sz="1200" smtClean="0"/>
          </a:p>
        </p:txBody>
      </p:sp>
      <p:sp>
        <p:nvSpPr>
          <p:cNvPr id="18023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515583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redes CATV la asignación de direcciones IP se realiza de forma dinámica mediante el protocolo DHCP (Dynamic Host Control Protocol). La información sobre parámetros de configuración de la red (incluida la dirección IP) se mantiene así de forma centralizada en el servidor DHCP, transmitiéndose al equipo cuando se incorpora a la red. Esto simplifica la configuración y permite un mayor control, ya que el administrador del servidor DHCP puede modificar cualquiera de los parámetros sin intervención del usuario del equipo. Cada equipo nuevo que se incorpora a la red ha de registrarse (mas concretamente ha de registrar  su dirección MAC) en el servidor DHCP. En el caso de que se conecten varios ordenadores a través de un cable módem habrán de registrarse todos ellos. Esto permite al operador limitar el número de ordenadores que el usuario conecta a la red mediante un cable módem, según el tipo de contrato establecido.</a:t>
            </a:r>
          </a:p>
          <a:p>
            <a:pPr eaLnBrk="1" hangingPunct="1"/>
            <a:r>
              <a:rPr lang="es-ES_tradnl" smtClean="0"/>
              <a:t>Los cable módems también han de registrarse en el servidor DHCP y recibir direcciones IP propias (salvo que se trate de cable módems USB). Esto permite la gestión remota vía SNMP de los equipos. Además el cable módem necesita una configuración que se le carga también de manera remota desde un servidor TFTP de la red del operador. En dicha configuración se especifican diversos parámetros del cable módem, como el caudal máximo autorizado a ese usuario para el sentido ascendente y descendente. El servidor DHCP y el TFTP se encuentran normalmente en la cabecera de la red y son un elemento clave para el funcionamiento de la misma.</a:t>
            </a:r>
            <a:endParaRPr lang="es-ES" smtClean="0"/>
          </a:p>
          <a:p>
            <a:pPr eaLnBrk="1" hangingPunct="1"/>
            <a:endParaRPr lang="es-ES" smtClean="0"/>
          </a:p>
        </p:txBody>
      </p:sp>
      <p:sp>
        <p:nvSpPr>
          <p:cNvPr id="18125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8E41332-17D1-4CAF-AFEA-C52130E3160D}" type="slidenum">
              <a:rPr lang="es-ES" sz="1200" smtClean="0"/>
              <a:pPr eaLnBrk="1" hangingPunct="1"/>
              <a:t>53</a:t>
            </a:fld>
            <a:endParaRPr lang="es-ES" sz="1200" smtClean="0"/>
          </a:p>
        </p:txBody>
      </p:sp>
      <p:sp>
        <p:nvSpPr>
          <p:cNvPr id="18125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648002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La asignación de direcciones IP es un tema crucial en el desarrollo de una red CATV. EN caso de que el operador no disponga de un rango suficiente de números asignados por el NIC (la autoridad central de asignación de direcciones IP) tendrá que echar mano de los rangos privados según se especifica en el RFC 1918. Esto significa que cualquier comunicación con el exterior tendrá que hacer uso del NAT (normalmente implementado en un router) o bien de un servidor proxy, que haría una función equivalente. Algunas aplicaciones avanzadas o que no utilizan puertos estándar no pueden funcionar en estas condiciones; esto incluye por ejemplo los servicios de telefonía por Internet y muchos juegos.</a:t>
            </a:r>
          </a:p>
          <a:p>
            <a:pPr eaLnBrk="1" hangingPunct="1"/>
            <a:r>
              <a:rPr lang="es-ES" smtClean="0"/>
              <a:t>La segunda alternativa es asignar direcciones públicas a todos los ordenadores conectados a la red, de forma estática; para esto es preciso disponer de un amplio rango de números asignados por el NIC, cosa que no siempre es posible. </a:t>
            </a:r>
          </a:p>
          <a:p>
            <a:pPr eaLnBrk="1" hangingPunct="1"/>
            <a:r>
              <a:rPr lang="es-ES" smtClean="0"/>
              <a:t>La tercera opción, intermedia entre las dos anteriores, consiste en asignar direcciones de forma dinámica a los ordenadores solo durante el tiempo que realmente lo necesiten para salir a Internet. Esto es posible gracias a la facilidad que da DHCP para el ‘alquiler’ de direcciones. De este modo se reduce considerablemente el rango de direcciones necesario, si bien tiene el inconveniente de que el usuario no sabe a priori que dirección IP le corresponderá, por lo que impide utilizar una red CATV para instalar servidores accesibles desde el exterior.</a:t>
            </a:r>
          </a:p>
          <a:p>
            <a:pPr eaLnBrk="1" hangingPunct="1"/>
            <a:r>
              <a:rPr lang="es-ES" smtClean="0"/>
              <a:t>Por último las direcciones IP de los cable módems (en el caso de cable módems Ethernet), que solo se utilizan para la gestión de la red, deben ser normalmente direcciones privadas.</a:t>
            </a:r>
          </a:p>
          <a:p>
            <a:pPr eaLnBrk="1" hangingPunct="1"/>
            <a:endParaRPr lang="es-ES" smtClean="0"/>
          </a:p>
        </p:txBody>
      </p:sp>
      <p:sp>
        <p:nvSpPr>
          <p:cNvPr id="18227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2007C64-420F-4E25-9ABF-99FAA2B8EC2F}" type="slidenum">
              <a:rPr lang="es-ES" sz="1200" smtClean="0"/>
              <a:pPr eaLnBrk="1" hangingPunct="1"/>
              <a:t>54</a:t>
            </a:fld>
            <a:endParaRPr lang="es-ES" sz="1200" smtClean="0"/>
          </a:p>
        </p:txBody>
      </p:sp>
      <p:sp>
        <p:nvSpPr>
          <p:cNvPr id="18227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870330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figura se muestra una configuración básica típica de una red CATV con cable módems. En el centro de control de la red tenemos, además del CMTS, el servidor DHCP/TFTP. Dado que este es un elemento crítico para el funcionamiento de la red su funcionalidad estará normalmente replicado o será un equipo de alta disponibilidad.</a:t>
            </a:r>
          </a:p>
          <a:p>
            <a:pPr eaLnBrk="1" hangingPunct="1"/>
            <a:r>
              <a:rPr lang="es-ES_tradnl" smtClean="0"/>
              <a:t>El mantenimiento y actualización de toda la información relativa a la configuración de los ordenadores y cable módems es una tarea compleja y delicada, que normalmente se realiza en otro host previsto al efecto. Esta función, aunque importante, no requiere un nivel de disponibilidad tan elevado como el servidor DHCP/TFTP.</a:t>
            </a:r>
            <a:endParaRPr lang="es-ES" smtClean="0"/>
          </a:p>
          <a:p>
            <a:pPr eaLnBrk="1" hangingPunct="1"/>
            <a:endParaRPr lang="es-ES" smtClean="0"/>
          </a:p>
        </p:txBody>
      </p:sp>
      <p:sp>
        <p:nvSpPr>
          <p:cNvPr id="18330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02F7FC8-D335-4F2B-8B86-0499DE9A79DF}" type="slidenum">
              <a:rPr lang="es-ES" sz="1200" smtClean="0"/>
              <a:pPr eaLnBrk="1" hangingPunct="1"/>
              <a:t>55</a:t>
            </a:fld>
            <a:endParaRPr lang="es-ES" sz="1200" smtClean="0"/>
          </a:p>
        </p:txBody>
      </p:sp>
      <p:sp>
        <p:nvSpPr>
          <p:cNvPr id="18330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52746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8432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E7479C7-DA98-48EA-83AA-643DEC5A30C0}" type="slidenum">
              <a:rPr lang="es-ES" sz="1200" smtClean="0"/>
              <a:pPr eaLnBrk="1" hangingPunct="1"/>
              <a:t>56</a:t>
            </a:fld>
            <a:endParaRPr lang="es-ES" sz="1200" smtClean="0"/>
          </a:p>
        </p:txBody>
      </p:sp>
      <p:sp>
        <p:nvSpPr>
          <p:cNvPr id="18432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248685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8534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FF415FA-EC00-47CB-9684-ED705CE6805F}" type="slidenum">
              <a:rPr lang="es-ES" sz="1200" smtClean="0"/>
              <a:pPr eaLnBrk="1" hangingPunct="1"/>
              <a:t>57</a:t>
            </a:fld>
            <a:endParaRPr lang="es-ES" sz="1200" smtClean="0"/>
          </a:p>
        </p:txBody>
      </p:sp>
      <p:sp>
        <p:nvSpPr>
          <p:cNvPr id="18535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722779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8637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CD4078F-0C3D-42A2-BEF2-2B90C2D0A4F7}" type="slidenum">
              <a:rPr lang="es-ES" sz="1200" smtClean="0"/>
              <a:pPr eaLnBrk="1" hangingPunct="1"/>
              <a:t>58</a:t>
            </a:fld>
            <a:endParaRPr lang="es-ES" sz="1200" smtClean="0"/>
          </a:p>
        </p:txBody>
      </p:sp>
      <p:sp>
        <p:nvSpPr>
          <p:cNvPr id="18637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79856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8739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49A903CB-20F8-480F-9001-6A947027E153}" type="slidenum">
              <a:rPr lang="es-ES" sz="1200" smtClean="0"/>
              <a:pPr eaLnBrk="1" hangingPunct="1"/>
              <a:t>59</a:t>
            </a:fld>
            <a:endParaRPr lang="es-ES" sz="1200" smtClean="0"/>
          </a:p>
        </p:txBody>
      </p:sp>
      <p:sp>
        <p:nvSpPr>
          <p:cNvPr id="18739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19490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Antes de hablar de las tecnologías RBB repasaremos brevemente las características de los medios físicos utilizados para transmitir las ondas electromagnéticas, por medio de las cuales se transporta la información digital que nos interesa.</a:t>
            </a:r>
          </a:p>
          <a:p>
            <a:pPr eaLnBrk="1" hangingPunct="1"/>
            <a:r>
              <a:rPr lang="es-ES_tradnl" smtClean="0"/>
              <a:t>En primer lugar tenemos los denominados medios guiados, es decir cables. Éstos pueden ser metálicos (generalmente de cobre) o de fibra óptica. </a:t>
            </a:r>
          </a:p>
          <a:p>
            <a:pPr eaLnBrk="1" hangingPunct="1"/>
            <a:r>
              <a:rPr lang="es-ES_tradnl" smtClean="0"/>
              <a:t>Los cables de cobre pueden ser a su vez de dos tipos: coaxiales, como el que se utiliza en las redes de TV por cable o de pares trenzados no apantallados, que es el cable utilizado normalmente en telefonía; este cable es el utilizado en ADSL y en todos los servicios denominados conjuntamente como xDSL.</a:t>
            </a:r>
          </a:p>
          <a:p>
            <a:pPr eaLnBrk="1" hangingPunct="1"/>
            <a:r>
              <a:rPr lang="es-ES_tradnl" smtClean="0"/>
              <a:t>La fibra óptica puede ser a su vez multimodo o monomodo. Dado su alcance limitado (2 Km) la fibra multimodo no se utiliza en redes RBB. La monomodo tiene un mayor alcance (hasta 120-150 Km) y gran capacidad, aunque también un costo mayor debido a los emisores láser que requiere. Por esta razón la fibra óptica monomodo se utiliza normalmente en la red de transporte, no en la red de acceso. Sin embargo algunas propuestas plantean acceder con fibra óptica hasta casa del cleinte o sus proximidades, dando origen a diversas siglas (FTTN, FTTC, FTTB, FTTH) que representan aproximaciones cada vez mayores de la fibra a las dependencias del usuario.</a:t>
            </a:r>
          </a:p>
          <a:p>
            <a:pPr eaLnBrk="1" hangingPunct="1"/>
            <a:r>
              <a:rPr lang="es-ES_tradnl" smtClean="0"/>
              <a:t>Por último tenemos la transmisión de ondas por medios no guiados, es decir por el aire. En esta categoría se encuentran las transmisiones vía satélite y por sistemas de microondas terrestres basados en los estándares 802.16. </a:t>
            </a:r>
            <a:endParaRPr lang="es-ES" smtClean="0"/>
          </a:p>
        </p:txBody>
      </p:sp>
      <p:sp>
        <p:nvSpPr>
          <p:cNvPr id="13312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DE6D155-C202-4252-98F9-B85921FEEF5B}" type="slidenum">
              <a:rPr lang="es-ES" sz="1200" smtClean="0"/>
              <a:pPr eaLnBrk="1" hangingPunct="1"/>
              <a:t>6</a:t>
            </a:fld>
            <a:endParaRPr lang="es-ES" sz="1200" smtClean="0"/>
          </a:p>
        </p:txBody>
      </p:sp>
      <p:sp>
        <p:nvSpPr>
          <p:cNvPr id="13312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187473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_tradnl" smtClean="0"/>
              <a:t>El sistema telefónico convencional está limitado por los 3,1 KHz de anchura del canal utilizado para la voz. Aún en el caso de utilizar RDSI la capacidad de un canal es de tan solo 64 Kb/s. </a:t>
            </a:r>
          </a:p>
          <a:p>
            <a:pPr marL="228600" indent="-228600" eaLnBrk="1" hangingPunct="1"/>
            <a:r>
              <a:rPr lang="es-ES_tradnl" smtClean="0"/>
              <a:t>El cable telefónico de pares que une al abonado con la central (denominado bucle de abonado) permite velocidades bastante superiores, pero la necesidad de utilizar la infraestructura telefónica a partir de la central impide el uso de canales de mayor anchura o capacidad.</a:t>
            </a:r>
          </a:p>
          <a:p>
            <a:pPr marL="228600" indent="-228600" eaLnBrk="1" hangingPunct="1"/>
            <a:r>
              <a:rPr lang="es-ES_tradnl" smtClean="0"/>
              <a:t>Cualquier tecnología que consiga una mayor capacidad del bucle de abonado deberá adoptar una de las dos estrategias siguientes:</a:t>
            </a:r>
          </a:p>
          <a:p>
            <a:pPr marL="228600" indent="-228600" eaLnBrk="1" hangingPunct="1">
              <a:buFontTx/>
              <a:buAutoNum type="alphaLcParenR"/>
            </a:pPr>
            <a:r>
              <a:rPr lang="es-ES_tradnl" smtClean="0"/>
              <a:t>Hacer uso de múltiples canales de telefónicos para transmitir esa información hacia el destino. Esta es la aproximación adoptada por RDSI (el acceso básico consigue 128 Kb/s usando dos canales).</a:t>
            </a:r>
          </a:p>
          <a:p>
            <a:pPr marL="228600" indent="-228600" eaLnBrk="1" hangingPunct="1">
              <a:buFontTx/>
              <a:buAutoNum type="alphaLcParenR"/>
            </a:pPr>
            <a:r>
              <a:rPr lang="es-ES_tradnl" smtClean="0"/>
              <a:t>Disponer en la central de un acceso a una red de datos independiente del sistema telefónico que no esté sujeta a las limitaciones de éste. Esto es lo que hacen las tecnologías xDSL.</a:t>
            </a:r>
            <a:endParaRPr lang="es-ES" smtClean="0"/>
          </a:p>
          <a:p>
            <a:pPr marL="228600" indent="-228600" eaLnBrk="1" hangingPunct="1"/>
            <a:endParaRPr lang="es-ES" smtClean="0"/>
          </a:p>
        </p:txBody>
      </p:sp>
      <p:sp>
        <p:nvSpPr>
          <p:cNvPr id="1884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A62A2EE-F850-4A72-BFA2-23E88470ABC2}" type="slidenum">
              <a:rPr lang="es-ES" sz="1200" smtClean="0"/>
              <a:pPr eaLnBrk="1" hangingPunct="1"/>
              <a:t>60</a:t>
            </a:fld>
            <a:endParaRPr lang="es-ES" sz="1200" smtClean="0"/>
          </a:p>
        </p:txBody>
      </p:sp>
      <p:sp>
        <p:nvSpPr>
          <p:cNvPr id="1884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163626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ADSL es un servicio de datos y vídeo digital, pero no está pensado para sustituir al servicio de voz. Para que sea compatible con la telefonía analógica, que emplea frecuencias por debajo de 4 KHz, ADSL utiliza frecuencias superiores a 32 KHz.RDSI utiliza frecuencias de hasta 80 KHz, por lo que para que coexista con ADSL es necesario desplazar hacia arriba el espectro de frecuencias de ADSL.</a:t>
            </a:r>
          </a:p>
          <a:p>
            <a:pPr eaLnBrk="1" hangingPunct="1"/>
            <a:r>
              <a:rPr lang="es-ES_tradnl" smtClean="0"/>
              <a:t>ADSL suministra una comunicación full dúplex. Para simplificar su implementación generalmente se emplea un rango de frecuencias distinto para cada sentido; esto evita interferencias entre la señal de ida y de vuelta, y los problemas producidos por ecos de la señal transmitida.</a:t>
            </a:r>
          </a:p>
          <a:p>
            <a:pPr eaLnBrk="1" hangingPunct="1"/>
            <a:r>
              <a:rPr lang="es-ES_tradnl" smtClean="0"/>
              <a:t>En total se utiliza un ancho de banda de 1 MHz aproximadamente. Como interesa una comunicación asimétrica el rango de frecuencias se reparte de forma desigual, asignando una parte mucho mayor a la comunicación descendente. Además de que para la mayoría de aplicaciones interesa así, técnicamente es mas fácil implementar un reparto asimétrico que uno simétrico o con la asimetría opuesta, ya que la interferencia inducida por señales paralelas de gran ancho de banda en el lado del usuario es muy baja al tratarse de diferentes viviendas; si las señales de gran ancho de banda fuera en sentido ascendente la interferencia entre diferentes usuarios sería excesiva, ya que todos confluyen en el equipo de la central telefónica.</a:t>
            </a:r>
            <a:endParaRPr lang="es-ES" smtClean="0"/>
          </a:p>
          <a:p>
            <a:pPr eaLnBrk="1" hangingPunct="1"/>
            <a:endParaRPr lang="es-ES" smtClean="0"/>
          </a:p>
        </p:txBody>
      </p:sp>
      <p:sp>
        <p:nvSpPr>
          <p:cNvPr id="18944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A953048-4122-4467-9753-699FA3DA22D0}" type="slidenum">
              <a:rPr lang="es-ES" sz="1200" smtClean="0"/>
              <a:pPr eaLnBrk="1" hangingPunct="1"/>
              <a:t>61</a:t>
            </a:fld>
            <a:endParaRPr lang="es-ES" sz="1200" smtClean="0"/>
          </a:p>
        </p:txBody>
      </p:sp>
      <p:sp>
        <p:nvSpPr>
          <p:cNvPr id="18944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7858521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Uno de los mayores problemas de ADSL es la enorme variación que se produce en las características de la onda electromagnética transmitida en el cable de pares cuando se utiliza un ancho de banda grande. En la figura se muestra la evolución de la atenuación con la frecuencia para dos casos concretos: un bucle de abonado de 3,7 Km de longitud y uno de 5,5 Km, distancia máxima a la que puede funcionar ADSL.</a:t>
            </a:r>
          </a:p>
          <a:p>
            <a:pPr eaLnBrk="1" hangingPunct="1"/>
            <a:r>
              <a:rPr lang="es-ES_tradnl" smtClean="0"/>
              <a:t>Como puede apreciarse en la gráfica se llegan a dar niveles de atenuación de la señal de más de 90 dB, que representa una atenuación de mil millones de veces respecto a la potencia de la señal original. </a:t>
            </a:r>
            <a:endParaRPr lang="es-ES" smtClean="0"/>
          </a:p>
          <a:p>
            <a:pPr eaLnBrk="1" hangingPunct="1"/>
            <a:endParaRPr lang="es-ES" smtClean="0"/>
          </a:p>
        </p:txBody>
      </p:sp>
      <p:sp>
        <p:nvSpPr>
          <p:cNvPr id="19046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A3034B9-90FA-473F-AF9E-896C6EE94BC3}" type="slidenum">
              <a:rPr lang="es-ES" sz="1200" smtClean="0"/>
              <a:pPr eaLnBrk="1" hangingPunct="1"/>
              <a:t>62</a:t>
            </a:fld>
            <a:endParaRPr lang="es-ES" sz="1200" smtClean="0"/>
          </a:p>
        </p:txBody>
      </p:sp>
      <p:sp>
        <p:nvSpPr>
          <p:cNvPr id="19047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61201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3A1BD-BD6A-43E9-960D-F438AC03C5EE}" type="slidenum">
              <a:rPr lang="es-ES" altLang="es-ES"/>
              <a:pPr/>
              <a:t>63</a:t>
            </a:fld>
            <a:endParaRPr lang="es-ES" altLang="es-ES"/>
          </a:p>
        </p:txBody>
      </p:sp>
      <p:sp>
        <p:nvSpPr>
          <p:cNvPr id="571394" name="Rectangle 2"/>
          <p:cNvSpPr>
            <a:spLocks noGrp="1" noRot="1" noChangeAspect="1" noChangeArrowheads="1" noTextEdit="1"/>
          </p:cNvSpPr>
          <p:nvPr>
            <p:ph type="sldImg"/>
          </p:nvPr>
        </p:nvSpPr>
        <p:spPr bwMode="auto">
          <a:xfrm>
            <a:off x="895350" y="742950"/>
            <a:ext cx="4953000" cy="3714750"/>
          </a:xfrm>
          <a:prstGeom prst="rect">
            <a:avLst/>
          </a:prstGeom>
          <a:solidFill>
            <a:srgbClr val="FFFFFF"/>
          </a:solidFill>
          <a:ln>
            <a:solidFill>
              <a:srgbClr val="000000"/>
            </a:solidFill>
            <a:miter lim="800000"/>
            <a:headEnd/>
            <a:tailEnd/>
          </a:ln>
        </p:spPr>
      </p:sp>
      <p:sp>
        <p:nvSpPr>
          <p:cNvPr id="571395" name="Rectangle 3"/>
          <p:cNvSpPr>
            <a:spLocks noGrp="1" noChangeArrowheads="1"/>
          </p:cNvSpPr>
          <p:nvPr>
            <p:ph type="body" idx="1"/>
          </p:nvPr>
        </p:nvSpPr>
        <p:spPr bwMode="auto">
          <a:xfrm>
            <a:off x="898525" y="4705350"/>
            <a:ext cx="4946650" cy="4457700"/>
          </a:xfrm>
          <a:prstGeom prst="rect">
            <a:avLst/>
          </a:prstGeom>
          <a:solidFill>
            <a:srgbClr val="FFFFFF"/>
          </a:solidFill>
          <a:ln>
            <a:solidFill>
              <a:srgbClr val="000000"/>
            </a:solidFill>
            <a:miter lim="800000"/>
            <a:headEnd/>
            <a:tailEnd/>
          </a:ln>
        </p:spPr>
        <p:txBody>
          <a:bodyPr/>
          <a:lstStyle/>
          <a:p>
            <a:r>
              <a:rPr lang="es-ES_tradnl" altLang="es-ES"/>
              <a:t>Se estima que el 10% de los usuarios de telefonía no puede utilizar ADSL porque su bucle de abonado tiene una longitud mayor de 5,5 Km. En otro 5% la baja calidad del cable (debido a cambios de grosor, empalmes, etc) impide disponer del servicio. A veces los problemas son resolubles y el servicio puede ofrecerse después de acondicionar el bucle del abonado. </a:t>
            </a:r>
          </a:p>
          <a:p>
            <a:r>
              <a:rPr lang="es-ES_tradnl" altLang="es-ES"/>
              <a:t>Aunque el 85% de los usuarios de telefonía si puede utilizar ADSL no es posible dar garantías a priori, ni saber cual será la velocidad máxima utilizable, es preciso hacer pruebas y mediciones en cada caso. Esta incertidumbre es el principal problema de ADSL, ya que no se puede asegurar de antemano la disponibilidad del servicio. Además el rendimiento puede variar con el tiempo en función de condiciones ambientales y factores ajenos al abonado. En el caso de RADSL las variaciones pueden producirse incluso en una misma sesión. </a:t>
            </a:r>
          </a:p>
          <a:p>
            <a:r>
              <a:rPr lang="es-ES_tradnl" altLang="es-ES"/>
              <a:t>Otro inconveniente de ADSL es su sensibilidad a interferencias externas, sobre todo las producidas por la radiodifusión AM de onda larga y onda media, que caen dentro del rango de frecuencias utilizado por ADSL. Dado que el cable utilizado no es coaxial y que la señal en el receptor es extremadamente débil ADSL es especialmente sensible a cualquier tipo de interferencias.</a:t>
            </a:r>
            <a:endParaRPr lang="es-ES" altLang="es-ES"/>
          </a:p>
        </p:txBody>
      </p:sp>
    </p:spTree>
    <p:extLst>
      <p:ext uri="{BB962C8B-B14F-4D97-AF65-F5344CB8AC3E}">
        <p14:creationId xmlns:p14="http://schemas.microsoft.com/office/powerpoint/2010/main" val="2209740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F9E81-78E9-4F80-B937-29E78D9CAD27}" type="slidenum">
              <a:rPr lang="es-ES" altLang="es-ES"/>
              <a:pPr/>
              <a:t>64</a:t>
            </a:fld>
            <a:endParaRPr lang="es-ES" altLang="es-ES"/>
          </a:p>
        </p:txBody>
      </p:sp>
      <p:sp>
        <p:nvSpPr>
          <p:cNvPr id="573442" name="Rectangle 2"/>
          <p:cNvSpPr>
            <a:spLocks noGrp="1" noRot="1" noChangeAspect="1" noChangeArrowheads="1" noTextEdit="1"/>
          </p:cNvSpPr>
          <p:nvPr>
            <p:ph type="sldImg"/>
          </p:nvPr>
        </p:nvSpPr>
        <p:spPr bwMode="auto">
          <a:xfrm>
            <a:off x="895350" y="742950"/>
            <a:ext cx="4953000" cy="3714750"/>
          </a:xfrm>
          <a:prstGeom prst="rect">
            <a:avLst/>
          </a:prstGeom>
          <a:solidFill>
            <a:srgbClr val="FFFFFF"/>
          </a:solidFill>
          <a:ln>
            <a:solidFill>
              <a:srgbClr val="000000"/>
            </a:solidFill>
            <a:miter lim="800000"/>
            <a:headEnd/>
            <a:tailEnd/>
          </a:ln>
        </p:spPr>
      </p:sp>
      <p:sp>
        <p:nvSpPr>
          <p:cNvPr id="573443" name="Rectangle 3"/>
          <p:cNvSpPr>
            <a:spLocks noGrp="1" noChangeArrowheads="1"/>
          </p:cNvSpPr>
          <p:nvPr>
            <p:ph type="body" idx="1"/>
          </p:nvPr>
        </p:nvSpPr>
        <p:spPr bwMode="auto">
          <a:xfrm>
            <a:off x="898525" y="4705350"/>
            <a:ext cx="4946650" cy="4457700"/>
          </a:xfrm>
          <a:prstGeom prst="rect">
            <a:avLst/>
          </a:prstGeom>
          <a:solidFill>
            <a:srgbClr val="FFFFFF"/>
          </a:solidFill>
          <a:ln>
            <a:solidFill>
              <a:srgbClr val="000000"/>
            </a:solidFill>
            <a:miter lim="800000"/>
            <a:headEnd/>
            <a:tailEnd/>
          </a:ln>
        </p:spPr>
        <p:txBody>
          <a:bodyPr/>
          <a:lstStyle/>
          <a:p>
            <a:r>
              <a:rPr lang="es-ES" altLang="es-ES"/>
              <a:t>Esta figura compara la atenuación por la distancia en el canal descendente de una red ADSL para dos abonados que denominaremos A y B. Se supone que los dos dependen de la misma central y que sus bucles de abonado discurren por un mismo cable de distribución, es decir por la misma manguera de cable de pares, pero que se encuentran a diferentes distancias de la central teelfónica, concretamente a 1 y  a3 Km de distancia respectivamente. </a:t>
            </a:r>
          </a:p>
          <a:p>
            <a:r>
              <a:rPr lang="es-ES" altLang="es-ES"/>
              <a:t>Si suponemos que la atenuación del cable es de 20 dB/Km podemos calcular fácilmente la atenuación que sufrirá la señal en cada caso, que será 20dB (es decir –20 dB) para A y 60 dB para C.</a:t>
            </a:r>
          </a:p>
          <a:p>
            <a:r>
              <a:rPr lang="es-ES" altLang="es-ES"/>
              <a:t>Evidentemente C no podrá optar a la misma calidad de servicio que A, ya que la mayor atenuación limitará el caudal máximo a valores inferiores. Sin embargo desde el punto de vista de la interferencia relativa de una señal con otra (para el tramo de cable en que ambas viajan juntas) la situación es simétrica, ya que la intensidad de la señal de A y de B en el primer kilómetro de cable es comparable. Dicho de otro modo, la misma interferencia sufre A por culpa de la señal de B que B por culpa de la señal de A.</a:t>
            </a:r>
          </a:p>
        </p:txBody>
      </p:sp>
    </p:spTree>
    <p:extLst>
      <p:ext uri="{BB962C8B-B14F-4D97-AF65-F5344CB8AC3E}">
        <p14:creationId xmlns:p14="http://schemas.microsoft.com/office/powerpoint/2010/main" val="4160707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B94BD-0929-4C27-9B5A-2D45AAD7F8B7}" type="slidenum">
              <a:rPr lang="es-ES" altLang="es-ES"/>
              <a:pPr/>
              <a:t>65</a:t>
            </a:fld>
            <a:endParaRPr lang="es-ES" altLang="es-ES"/>
          </a:p>
        </p:txBody>
      </p:sp>
      <p:sp>
        <p:nvSpPr>
          <p:cNvPr id="575490" name="Rectangle 2"/>
          <p:cNvSpPr>
            <a:spLocks noGrp="1" noRot="1" noChangeAspect="1" noChangeArrowheads="1" noTextEdit="1"/>
          </p:cNvSpPr>
          <p:nvPr>
            <p:ph type="sldImg"/>
          </p:nvPr>
        </p:nvSpPr>
        <p:spPr bwMode="auto">
          <a:xfrm>
            <a:off x="895350" y="742950"/>
            <a:ext cx="4953000" cy="3714750"/>
          </a:xfrm>
          <a:prstGeom prst="rect">
            <a:avLst/>
          </a:prstGeom>
          <a:solidFill>
            <a:srgbClr val="FFFFFF"/>
          </a:solidFill>
          <a:ln>
            <a:solidFill>
              <a:srgbClr val="000000"/>
            </a:solidFill>
            <a:miter lim="800000"/>
            <a:headEnd/>
            <a:tailEnd/>
          </a:ln>
        </p:spPr>
      </p:sp>
      <p:sp>
        <p:nvSpPr>
          <p:cNvPr id="575491" name="Rectangle 3"/>
          <p:cNvSpPr>
            <a:spLocks noGrp="1" noChangeArrowheads="1"/>
          </p:cNvSpPr>
          <p:nvPr>
            <p:ph type="body" idx="1"/>
          </p:nvPr>
        </p:nvSpPr>
        <p:spPr bwMode="auto">
          <a:xfrm>
            <a:off x="898525" y="4705350"/>
            <a:ext cx="4946650" cy="4457700"/>
          </a:xfrm>
          <a:prstGeom prst="rect">
            <a:avLst/>
          </a:prstGeom>
          <a:solidFill>
            <a:srgbClr val="FFFFFF"/>
          </a:solidFill>
          <a:ln>
            <a:solidFill>
              <a:srgbClr val="000000"/>
            </a:solidFill>
            <a:miter lim="800000"/>
            <a:headEnd/>
            <a:tailEnd/>
          </a:ln>
        </p:spPr>
        <p:txBody>
          <a:bodyPr/>
          <a:lstStyle/>
          <a:p>
            <a:r>
              <a:rPr lang="es-ES" altLang="es-ES"/>
              <a:t>En cambio, si comparamos lo que ocurre con el sentido ascendente observaremos que para cuando llegan a la central las señales de A y B la señal de ha viajado durante 1 Km en paralelo con la señal de B disfrutando de una intensidad 40 dB superior. En este caso la interferencia que A induce en B es mucho mayor que la que B induce en A.</a:t>
            </a:r>
          </a:p>
          <a:p>
            <a:r>
              <a:rPr lang="es-ES" altLang="es-ES"/>
              <a:t>Esta asimetría entre lo que ocurre en el sentido descendente y ascendente es una de las razones técnicas que hacen que el canal ascendente tenga un menor caudal que el descendente, y es simplemente una consecuencia de que la topología de la red no es simétrica, ya que en el sentido descendente hay un emisor comúna todos los receptores, mientras que en el ascendente los emisores se encuentran dispersos en un rango de distancias muy amplio respecto al receptor. </a:t>
            </a:r>
          </a:p>
        </p:txBody>
      </p:sp>
    </p:spTree>
    <p:extLst>
      <p:ext uri="{BB962C8B-B14F-4D97-AF65-F5344CB8AC3E}">
        <p14:creationId xmlns:p14="http://schemas.microsoft.com/office/powerpoint/2010/main" val="1156188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ADSL es un servicio de datos y vídeo digital, pero no está pensado para sustituir al servicio de voz. Para que sea compatible con la telefonía analógica, que emplea frecuencias por debajo de 4 KHz, ADSL utiliza frecuencias superiores a 32 KHz. RDSI utiliza frecuencias de hasta 80 KHz, por lo que para que coexista con ADSL es necesario desplazar hacia arriba el espectro de frecuencias de ADSL.</a:t>
            </a:r>
          </a:p>
          <a:p>
            <a:pPr eaLnBrk="1" hangingPunct="1"/>
            <a:r>
              <a:rPr lang="es-ES_tradnl" smtClean="0"/>
              <a:t>ADSL suministra una comunicación full dúplex. Para simplificar su implementación generalmente se emplea un rango de frecuencias distinto para cada sentido; esto evita interferencias entre la señal de ida y de vuelta, y los problemas producidos por ecos de la señal transmitida.</a:t>
            </a:r>
          </a:p>
          <a:p>
            <a:pPr eaLnBrk="1" hangingPunct="1"/>
            <a:r>
              <a:rPr lang="es-ES_tradnl" smtClean="0"/>
              <a:t>En total se utiliza un ancho de banda de 1 MHz aproximadamente. Como interesa una comunicación asimétrica el rango de frecuencias se reparte de forma desigual, asignando una parte mucho mayor a la comunicación descendente. Además de que para la mayoría de aplicaciones interesa así, técnicamente es mas fácil implementar un reparto asimétrico que uno simétrico o con la asimetría opuesta, ya que la interferencia inducida por señales paralelas de gran ancho de banda en el lado del usuario es muy baja al tratarse de diferentes viviendas; si las señales de gran ancho de banda fuera en sentido ascendente la interferencia entre diferentes usuarios sería excesiva, ya que todos confluyen en el equipo de la central telefónica.</a:t>
            </a:r>
            <a:endParaRPr lang="es-ES" smtClean="0"/>
          </a:p>
          <a:p>
            <a:pPr eaLnBrk="1" hangingPunct="1"/>
            <a:endParaRPr lang="es-ES" smtClean="0"/>
          </a:p>
        </p:txBody>
      </p:sp>
      <p:sp>
        <p:nvSpPr>
          <p:cNvPr id="19149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6C26A5F-8DA3-4051-A611-4BA15CA691CE}" type="slidenum">
              <a:rPr lang="es-ES" sz="1200" smtClean="0"/>
              <a:pPr eaLnBrk="1" hangingPunct="1"/>
              <a:t>66</a:t>
            </a:fld>
            <a:endParaRPr lang="es-ES" sz="1200" smtClean="0"/>
          </a:p>
        </p:txBody>
      </p:sp>
      <p:sp>
        <p:nvSpPr>
          <p:cNvPr id="19149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0144467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figura puede verse un caso típico de bucle de abonado con los diversos elementos que perjudican la propagación de la señal ADSL.</a:t>
            </a:r>
          </a:p>
          <a:p>
            <a:pPr eaLnBrk="1" hangingPunct="1"/>
            <a:r>
              <a:rPr lang="es-ES_tradnl" smtClean="0"/>
              <a:t>En primer lugar tenemos el cable de alimentación que sale de la Central. Este cable es de diámetro 24 (0,5 mm) en vez del habitual de 26 (0,4 mm). En algún punto del cable de alimentación se empalma el cable de distribución que recorrerá la calle. Este mazo, que tiene menos pares que el cable de alimentación, recorrerá toda la calle y a sus diferentes pares se irán conectando los teléfonos de los abonados mediante cables de suministro (‘bridge taps’). Un detalle importante a tener en cuenta es que el cable de distribución nunca se corta, cuando se conecta un nuevo abonado se hace empalmando el cable que le conecta mediante un puente a  un par libre en el cable de distribución  (y empalmando el par correspondiente en el par de alimentación) ; después cuando ese abonado se da de baja el par correspondiente del cable de distribución queda libre para conectar a otro abonado,  pero no se retira normalmente el cable de suministro, ya que no es necesario. El resultado de esta práctica, habitual en todas las compañías telefónicas, es que los bucles de abonado típicamente contienen varios cambios de diámetro y acumulan cables de derivación que no van a ninguna partes; además suele haber poca o ninguna documentación al respecto. Todas estas ‘imperfecciones’ degradan de forma notable la calidad de la señal a las altas frecuencias a las que trabaja ADSL.</a:t>
            </a:r>
            <a:endParaRPr lang="es-ES" smtClean="0"/>
          </a:p>
        </p:txBody>
      </p:sp>
      <p:sp>
        <p:nvSpPr>
          <p:cNvPr id="19251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3F828FFA-983E-4D92-BC80-2E164641F9F1}" type="slidenum">
              <a:rPr lang="es-ES" sz="1200" smtClean="0"/>
              <a:pPr eaLnBrk="1" hangingPunct="1"/>
              <a:t>67</a:t>
            </a:fld>
            <a:endParaRPr lang="es-ES" sz="1200" smtClean="0"/>
          </a:p>
        </p:txBody>
      </p:sp>
      <p:sp>
        <p:nvSpPr>
          <p:cNvPr id="19251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44187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Para resolver el problema de variabilidad en las características de propagación de la onda electromagnética en función de la frecuencia DMT divide el ancho de banda disponible en multitud de canales estrechos, de los que asigna una parte al sentido ascendente y el resto al descendente.</a:t>
            </a:r>
          </a:p>
          <a:p>
            <a:pPr eaLnBrk="1" hangingPunct="1"/>
            <a:r>
              <a:rPr lang="es-ES_tradnl" smtClean="0"/>
              <a:t>Con una anchura similar al canal telefónico tradicional, cada canal ADSL DMT tiene unas propiedades sensiblemente constantes a lo largo de todo el rango, con lo que no es necesario recurrir a complejas ecualizaciones para compensar la variabilidad de características del canal, en atenuación por ejemplo. Además, si aparece una interferencia en una frecuencia concreta (por ejemplo por una emisora de onda media físicamente próxima al usuario de ADSL) DMT puede inhabilitar el canal correspondiente y sólo habrá perdido una pequeña proporción de su capacidad total; además DMT puede adecuar cada uno de los canales activos a las condiciones ambientales, utilizando para cada canal el esquema de modulación que mejor se adapte a la calidad de éste. </a:t>
            </a:r>
          </a:p>
        </p:txBody>
      </p:sp>
      <p:sp>
        <p:nvSpPr>
          <p:cNvPr id="19354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FFD6DB3-76C0-4579-9EEA-7B2CD8CC0EBF}" type="slidenum">
              <a:rPr lang="es-ES" sz="1200" smtClean="0"/>
              <a:pPr eaLnBrk="1" hangingPunct="1"/>
              <a:t>68</a:t>
            </a:fld>
            <a:endParaRPr lang="es-ES" sz="1200" smtClean="0"/>
          </a:p>
        </p:txBody>
      </p:sp>
      <p:sp>
        <p:nvSpPr>
          <p:cNvPr id="19354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2018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asignación de bins al tráfico ascendente o descendente en ADSL DMT se realiza de acuerdo con lo indicado en el cuadro. El canal ascendente puede llegar hasta el bin 38 y el descendente puede empezar en el bin 33; dentro de este rango se decide para cada caso concreto donde se pone la división entre ascendente y descendente. Además se reserva un bin en cada sentido para funciones de control.</a:t>
            </a:r>
            <a:endParaRPr lang="es-ES" smtClean="0"/>
          </a:p>
          <a:p>
            <a:pPr eaLnBrk="1" hangingPunct="1"/>
            <a:endParaRPr lang="es-ES" smtClean="0"/>
          </a:p>
        </p:txBody>
      </p:sp>
      <p:sp>
        <p:nvSpPr>
          <p:cNvPr id="19456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2BE7366-6051-489A-B4D1-84EDE7AD3193}" type="slidenum">
              <a:rPr lang="es-ES" sz="1200" smtClean="0"/>
              <a:pPr eaLnBrk="1" hangingPunct="1"/>
              <a:t>69</a:t>
            </a:fld>
            <a:endParaRPr lang="es-ES" sz="1200" smtClean="0"/>
          </a:p>
        </p:txBody>
      </p:sp>
      <p:sp>
        <p:nvSpPr>
          <p:cNvPr id="19456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57359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propagación de ondas electromagnéticas de alta frecuencia a través de conductores metálicos (normalmente de cobre) presenta una serie de características que limitan su alcance y/o su capacidad. </a:t>
            </a:r>
          </a:p>
          <a:p>
            <a:pPr eaLnBrk="1" hangingPunct="1"/>
            <a:r>
              <a:rPr lang="es-ES_tradnl" smtClean="0"/>
              <a:t>La principal limitación es la que viene impuesta por la atenuación de la señal, que se produce por la pérdida de energía en forma de calor y de radiación electromagnética al ambiente.</a:t>
            </a:r>
          </a:p>
          <a:p>
            <a:pPr eaLnBrk="1" hangingPunct="1"/>
            <a:endParaRPr lang="es-ES_tradnl" smtClean="0"/>
          </a:p>
          <a:p>
            <a:pPr eaLnBrk="1" hangingPunct="1"/>
            <a:r>
              <a:rPr lang="es-ES_tradnl" smtClean="0"/>
              <a:t>	</a:t>
            </a:r>
            <a:endParaRPr lang="es-ES" smtClean="0"/>
          </a:p>
          <a:p>
            <a:pPr eaLnBrk="1" hangingPunct="1"/>
            <a:endParaRPr lang="es-ES" smtClean="0"/>
          </a:p>
        </p:txBody>
      </p:sp>
      <p:sp>
        <p:nvSpPr>
          <p:cNvPr id="13414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9D1A6D0-6792-463C-81EE-BC72CAAD3B9C}" type="slidenum">
              <a:rPr lang="es-ES" sz="1200" smtClean="0"/>
              <a:pPr eaLnBrk="1" hangingPunct="1"/>
              <a:t>7</a:t>
            </a:fld>
            <a:endParaRPr lang="es-ES" sz="1200" smtClean="0"/>
          </a:p>
        </p:txBody>
      </p:sp>
      <p:sp>
        <p:nvSpPr>
          <p:cNvPr id="13415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5619884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9558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9786085-158D-43E6-A0BF-7946A8FCA934}" type="slidenum">
              <a:rPr lang="es-ES" sz="1200" smtClean="0"/>
              <a:pPr eaLnBrk="1" hangingPunct="1"/>
              <a:t>70</a:t>
            </a:fld>
            <a:endParaRPr lang="es-ES" sz="1200" smtClean="0"/>
          </a:p>
        </p:txBody>
      </p:sp>
      <p:sp>
        <p:nvSpPr>
          <p:cNvPr id="19559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874138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La asignación de bins al tráfico ascendente o descendente en ADSL DMT se realiza de acuerdo con lo indicado en el cuadro. El canal ascendente puede llegar hasta el bin 38 y el descendente puede empezar en el bin 33; dentro de este rango se decide para cada caso concreto donde se pone la división entre ascendente y descendente. Además se reserva un bin en cada sentido para funciones de control.</a:t>
            </a:r>
            <a:endParaRPr lang="es-ES" smtClean="0"/>
          </a:p>
          <a:p>
            <a:pPr eaLnBrk="1" hangingPunct="1"/>
            <a:endParaRPr lang="es-ES" smtClean="0"/>
          </a:p>
        </p:txBody>
      </p:sp>
      <p:sp>
        <p:nvSpPr>
          <p:cNvPr id="19456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2BE7366-6051-489A-B4D1-84EDE7AD3193}" type="slidenum">
              <a:rPr lang="es-ES" sz="1200" smtClean="0"/>
              <a:pPr eaLnBrk="1" hangingPunct="1"/>
              <a:t>71</a:t>
            </a:fld>
            <a:endParaRPr lang="es-ES" sz="1200" smtClean="0"/>
          </a:p>
        </p:txBody>
      </p:sp>
      <p:sp>
        <p:nvSpPr>
          <p:cNvPr id="19456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8427702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cada canal se utiliza la técnica de modulación óptima, de acuerdo con su relación señal/ruido. Así es posible obtener el máximo rendimiento de cada uno. En los casos más favorables se emplean técnicas de modulación que transmiten 16 bits por símbolo (frente a 9 bits por símbolo en el caso mas favorable de CAP). Cuando la calidad de un canal está por debajo de los mínimos aceptables éste deja de utilizarse, como ocurre en el canal más a la derecha en la figura.</a:t>
            </a:r>
          </a:p>
          <a:p>
            <a:pPr eaLnBrk="1" hangingPunct="1"/>
            <a:r>
              <a:rPr lang="es-ES_tradnl" smtClean="0"/>
              <a:t>En su conjunto DMT es una técnica eficiente y sofisticada. Pero no hay duros a cuatro pesetas. A cambio de sus ventajas DMT ha de resolver el nada sencillo problema de tener que manejar mas de 200 canales independientes de forma simultánea, repartir el tráfico entre ellos en el emisor y agruparlo en el receptor. Hasta hace relativamente poco tiempo era impensable disponer de la potencia de proceso necesaria para llevar a cabo estas tareas en un dispositivo de ámbito residencial. </a:t>
            </a:r>
            <a:endParaRPr lang="es-ES" smtClean="0"/>
          </a:p>
          <a:p>
            <a:pPr eaLnBrk="1" hangingPunct="1"/>
            <a:endParaRPr lang="es-ES" smtClean="0"/>
          </a:p>
          <a:p>
            <a:pPr eaLnBrk="1" hangingPunct="1"/>
            <a:endParaRPr lang="es-ES" smtClean="0"/>
          </a:p>
        </p:txBody>
      </p:sp>
      <p:sp>
        <p:nvSpPr>
          <p:cNvPr id="19661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90B6C37-EA07-4088-A16A-E7D441F8BC76}" type="slidenum">
              <a:rPr lang="es-ES" sz="1200" smtClean="0"/>
              <a:pPr eaLnBrk="1" hangingPunct="1"/>
              <a:t>72</a:t>
            </a:fld>
            <a:endParaRPr lang="es-ES" sz="1200" smtClean="0"/>
          </a:p>
        </p:txBody>
      </p:sp>
      <p:sp>
        <p:nvSpPr>
          <p:cNvPr id="19661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773968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figura se muestra el proceso seguido para ajustar el caudal descendente en una conexión ADSL en función de las características del enlace y las condiciones ambientales. En primer lugar el equipo ADSL de la central telefónica manda una señal de prueba al módem ADSL del usuario. Analizando las señales recibidas el módem ADSL averigua cual es la modulación óptima en cada bin, e informa de ello al equipo de la central telefónica, que adecúa así la codificación utilizada en cada bin a las características del enlace.</a:t>
            </a:r>
          </a:p>
          <a:p>
            <a:pPr eaLnBrk="1" hangingPunct="1"/>
            <a:r>
              <a:rPr lang="es-ES_tradnl" smtClean="0"/>
              <a:t>Este proceso se realiza para cada sentido de la comunicación, empleando los bins adecuados en cada caso. </a:t>
            </a:r>
          </a:p>
          <a:p>
            <a:pPr eaLnBrk="1" hangingPunct="1"/>
            <a:endParaRPr lang="es-ES" smtClean="0"/>
          </a:p>
          <a:p>
            <a:pPr eaLnBrk="1" hangingPunct="1"/>
            <a:endParaRPr lang="es-ES" smtClean="0"/>
          </a:p>
        </p:txBody>
      </p:sp>
      <p:sp>
        <p:nvSpPr>
          <p:cNvPr id="19763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B9EA63CD-0BD0-4A06-8D7E-56B0A90657D5}" type="slidenum">
              <a:rPr lang="es-ES" sz="1200" smtClean="0"/>
              <a:pPr eaLnBrk="1" hangingPunct="1"/>
              <a:t>73</a:t>
            </a:fld>
            <a:endParaRPr lang="es-ES" sz="1200" smtClean="0"/>
          </a:p>
        </p:txBody>
      </p:sp>
      <p:sp>
        <p:nvSpPr>
          <p:cNvPr id="19763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779196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este caso se supone que, a diferencia del anterior, existen interferencias externas importantes debidas a dos factores: por un lado una derivación del bucle de abonado, probablemente debida a un residuo no retirado de una instalación anterior. Esto provoca que en cierto rango de frecuencias la relación señal/ruido se reduzca de forma sustancial, con lo que la modulación elegida para esos bins permite incluir menos bits por baudio y su eficiencia también disminuye. Por otro lado hay otro rango de frecuencias en el que se presenta una fuerte interferencia debida a la presencia de una emisora de onda media (AM) cercana. En este caso la interferencia llega a ser mayor que la señal de ADSL por lo que los bins afectados se inutilizan por completo (en la práctica la señal de una emisora de AM afectaría a dos o tres bins, ya que tiene una anchura de 9 KHz).</a:t>
            </a:r>
            <a:endParaRPr lang="es-ES" smtClean="0"/>
          </a:p>
          <a:p>
            <a:pPr eaLnBrk="1" hangingPunct="1"/>
            <a:endParaRPr lang="es-ES" smtClean="0"/>
          </a:p>
          <a:p>
            <a:pPr eaLnBrk="1" hangingPunct="1"/>
            <a:endParaRPr lang="es-ES" smtClean="0"/>
          </a:p>
        </p:txBody>
      </p:sp>
      <p:sp>
        <p:nvSpPr>
          <p:cNvPr id="19866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A6D10CD-1A23-4CEB-B098-F6FBCCBA9D85}" type="slidenum">
              <a:rPr lang="es-ES" sz="1200" smtClean="0"/>
              <a:pPr eaLnBrk="1" hangingPunct="1"/>
              <a:t>74</a:t>
            </a:fld>
            <a:endParaRPr lang="es-ES" sz="1200" smtClean="0"/>
          </a:p>
        </p:txBody>
      </p:sp>
      <p:sp>
        <p:nvSpPr>
          <p:cNvPr id="19866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642879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19968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3217D1F-EC8E-490B-9330-BDBE62CFC33F}" type="slidenum">
              <a:rPr lang="es-ES" sz="1200" smtClean="0"/>
              <a:pPr eaLnBrk="1" hangingPunct="1"/>
              <a:t>75</a:t>
            </a:fld>
            <a:endParaRPr lang="es-ES" sz="1200" smtClean="0"/>
          </a:p>
        </p:txBody>
      </p:sp>
      <p:sp>
        <p:nvSpPr>
          <p:cNvPr id="19968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4172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070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1544856-40D5-4582-B16F-9AE8429AAA46}" type="slidenum">
              <a:rPr lang="es-ES" sz="1200" smtClean="0"/>
              <a:pPr eaLnBrk="1" hangingPunct="1"/>
              <a:t>76</a:t>
            </a:fld>
            <a:endParaRPr lang="es-ES" sz="1200" smtClean="0"/>
          </a:p>
        </p:txBody>
      </p:sp>
      <p:sp>
        <p:nvSpPr>
          <p:cNvPr id="20071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3771604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173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F32E29C2-6AF5-40E2-A168-25ED6A1A81BE}" type="slidenum">
              <a:rPr lang="es-ES" sz="1200" smtClean="0"/>
              <a:pPr eaLnBrk="1" hangingPunct="1"/>
              <a:t>77</a:t>
            </a:fld>
            <a:endParaRPr lang="es-ES" sz="1200" smtClean="0"/>
          </a:p>
        </p:txBody>
      </p:sp>
      <p:sp>
        <p:nvSpPr>
          <p:cNvPr id="20173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053691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275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DDB20B9-2CF4-4908-A20C-6EDA89C848C2}" type="slidenum">
              <a:rPr lang="es-ES" sz="1200" smtClean="0"/>
              <a:pPr eaLnBrk="1" hangingPunct="1"/>
              <a:t>78</a:t>
            </a:fld>
            <a:endParaRPr lang="es-ES" sz="1200" smtClean="0"/>
          </a:p>
        </p:txBody>
      </p:sp>
      <p:sp>
        <p:nvSpPr>
          <p:cNvPr id="20275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7030928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378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0D05B9CC-2217-4A6E-814B-C96F1FE9351B}" type="slidenum">
              <a:rPr lang="es-ES" sz="1200" smtClean="0"/>
              <a:pPr eaLnBrk="1" hangingPunct="1"/>
              <a:t>79</a:t>
            </a:fld>
            <a:endParaRPr lang="es-ES" sz="1200" smtClean="0"/>
          </a:p>
        </p:txBody>
      </p:sp>
      <p:sp>
        <p:nvSpPr>
          <p:cNvPr id="20378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10508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grosor del cable tiene una influencia directa en la atenuación. Para una frecuencia dada un cable de mayor grosor tiene menor atenuación.</a:t>
            </a:r>
          </a:p>
          <a:p>
            <a:pPr eaLnBrk="1" hangingPunct="1"/>
            <a:r>
              <a:rPr lang="es-ES_tradnl" smtClean="0"/>
              <a:t>La atenuación de la señal en cables de cobre aumenta de forma aproximadamente proporcional al cuadrado de la frecuencia de dicha señal. Uno de los factores que influyen en este comportamiento es lo que se conoce como ‘efecto piel’ por el que las corrientes de alta frecuencia tienden a utilizar únicamente la superficie del hilo de cobre, no el núcleo. Por tanto cuando aumenta la frecuencia de la señal disminuye la sección de cable utilizada para transmitirla, con lo que aumenta la atenuación.</a:t>
            </a:r>
          </a:p>
          <a:p>
            <a:pPr eaLnBrk="1" hangingPunct="1"/>
            <a:r>
              <a:rPr lang="es-ES_tradnl" smtClean="0"/>
              <a:t>En el caso de cables coaxiales la atenuación es menor cuanto mayor es el apantallamiento del cable.</a:t>
            </a:r>
          </a:p>
          <a:p>
            <a:pPr eaLnBrk="1" hangingPunct="1"/>
            <a:r>
              <a:rPr lang="es-ES_tradnl" smtClean="0"/>
              <a:t>	</a:t>
            </a:r>
            <a:endParaRPr lang="es-ES" smtClean="0"/>
          </a:p>
          <a:p>
            <a:pPr eaLnBrk="1" hangingPunct="1"/>
            <a:endParaRPr lang="es-ES" smtClean="0"/>
          </a:p>
        </p:txBody>
      </p:sp>
      <p:sp>
        <p:nvSpPr>
          <p:cNvPr id="13517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E3CBC3D-433D-4281-9FFB-11A6D64B6E4E}" type="slidenum">
              <a:rPr lang="es-ES" sz="1200" smtClean="0"/>
              <a:pPr eaLnBrk="1" hangingPunct="1"/>
              <a:t>8</a:t>
            </a:fld>
            <a:endParaRPr lang="es-ES" sz="1200" smtClean="0"/>
          </a:p>
        </p:txBody>
      </p:sp>
      <p:sp>
        <p:nvSpPr>
          <p:cNvPr id="13517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5106217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Para reducir la interferencia entre las señales de alta frecuencia de ADSL y las de baja frecuencia del servicio telefónico, cuando se instala una línea ADSL se pone en el acceso a la vivienda un separador de frecuencias. Este separador (también llamado ‘splitter’ de su nombre en inglés) está formado por un filtro paso bajo (es decir, que solo deja pasar las bajas frecuencias) al que se conecta el teléfono y uno paso alto (que solo deja pasar las altas frecuencias) al cual se conecta el módem ADSL.</a:t>
            </a:r>
          </a:p>
          <a:p>
            <a:pPr eaLnBrk="1" hangingPunct="1"/>
            <a:r>
              <a:rPr lang="es-ES_tradnl" smtClean="0"/>
              <a:t>Con la misma finalidad que en la vivienda, en la central telefónica también se coloca un divisor de frecuencias al bucle de abonado. La salida paso bajo se conecta al conmutador telefónico tradicional y la paso alto al DSLAM (DSL Access Multiplexor) que es el dispositivo al que se conectan los módems ADSL de los usuarios.</a:t>
            </a:r>
          </a:p>
          <a:p>
            <a:pPr eaLnBrk="1" hangingPunct="1"/>
            <a:r>
              <a:rPr lang="es-ES_tradnl" smtClean="0"/>
              <a:t>El módem ADSL se denomina también ATU-R (ADSL Transmission Unit- Remote). El DSLAM se llama también ATU-C (ADSL Transmission Unit-Central).</a:t>
            </a:r>
          </a:p>
          <a:p>
            <a:pPr eaLnBrk="1" hangingPunct="1"/>
            <a:r>
              <a:rPr lang="es-ES_tradnl" smtClean="0"/>
              <a:t>Las conexiones ADSL son siempre punto a punto, no hay medio compartido; por tanto el DSLAM ha de contener un módem ADSL por cada usuario conectado al servicio.</a:t>
            </a:r>
          </a:p>
          <a:p>
            <a:pPr eaLnBrk="1" hangingPunct="1"/>
            <a:endParaRPr lang="es-ES" smtClean="0"/>
          </a:p>
        </p:txBody>
      </p:sp>
      <p:sp>
        <p:nvSpPr>
          <p:cNvPr id="20480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2A8E64B8-4C07-4DB6-B0B9-D14D66914D52}" type="slidenum">
              <a:rPr lang="es-ES" sz="1200" smtClean="0"/>
              <a:pPr eaLnBrk="1" hangingPunct="1"/>
              <a:t>80</a:t>
            </a:fld>
            <a:endParaRPr lang="es-ES" sz="1200" smtClean="0"/>
          </a:p>
        </p:txBody>
      </p:sp>
      <p:sp>
        <p:nvSpPr>
          <p:cNvPr id="20480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236290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582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873A4FA-A5E4-4520-ACB0-D9E2FFD7DD6E}" type="slidenum">
              <a:rPr lang="es-ES" sz="1200" smtClean="0"/>
              <a:pPr eaLnBrk="1" hangingPunct="1"/>
              <a:t>81</a:t>
            </a:fld>
            <a:endParaRPr lang="es-ES" sz="1200" smtClean="0"/>
          </a:p>
        </p:txBody>
      </p:sp>
      <p:sp>
        <p:nvSpPr>
          <p:cNvPr id="20583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851005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El DSLAM se conecta normalmente a un conmutador ATM, a través del cual el usuario podrá tener acceso al proveedor de Internet con el que haya contratado el servicio. También es posible tener conexiones de red privada virtual, por ejemplo para teletrabajadores que quieran acceder a la red corporativa de su empresa a través de la conexión ADSL.</a:t>
            </a:r>
          </a:p>
          <a:p>
            <a:pPr eaLnBrk="1" hangingPunct="1"/>
            <a:r>
              <a:rPr lang="es-ES_tradnl" smtClean="0"/>
              <a:t>La principal ventaja de ADSL frente a una conexión tradicional es la no utilización de la red telefónica. Esto supone un considerable ahorro de recursos, y evita la tarificación por tiempo a la que esta sujeto este tipo de servicios.</a:t>
            </a:r>
          </a:p>
          <a:p>
            <a:pPr eaLnBrk="1" hangingPunct="1"/>
            <a:endParaRPr lang="es-ES" smtClean="0"/>
          </a:p>
        </p:txBody>
      </p:sp>
      <p:sp>
        <p:nvSpPr>
          <p:cNvPr id="20685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D524E12E-6606-43D4-87ED-9DBEEE7F4AE8}" type="slidenum">
              <a:rPr lang="es-ES" sz="1200" smtClean="0"/>
              <a:pPr eaLnBrk="1" hangingPunct="1"/>
              <a:t>82</a:t>
            </a:fld>
            <a:endParaRPr lang="es-ES" sz="1200" smtClean="0"/>
          </a:p>
        </p:txBody>
      </p:sp>
      <p:sp>
        <p:nvSpPr>
          <p:cNvPr id="20685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41047838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En esta figura se muestra la conexión de una pequeña oficina con varios ordenadores a ADSL, utilizando para ello un switch/router. Para una mayor versatilidad el equipo incorpora también un conmutador LAN no gestionable, que permite disponer de cuatro interfaces Ethernet, aunque a nivel  de red, es decir cuando actúa como router, solo dispone de una interfaz Ethernet y la ADSL. El modem ADSL se encuentra integrado en el equipo.</a:t>
            </a:r>
          </a:p>
        </p:txBody>
      </p:sp>
      <p:sp>
        <p:nvSpPr>
          <p:cNvPr id="20787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6DF6136D-A18C-4CA3-86A5-0F6DED9529D7}" type="slidenum">
              <a:rPr lang="es-ES" sz="1200" smtClean="0"/>
              <a:pPr eaLnBrk="1" hangingPunct="1"/>
              <a:t>83</a:t>
            </a:fld>
            <a:endParaRPr lang="es-ES" sz="1200" smtClean="0"/>
          </a:p>
        </p:txBody>
      </p:sp>
      <p:sp>
        <p:nvSpPr>
          <p:cNvPr id="20787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010746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Uno de los problemas que presenta el uso de ADSL es la instalación del separador de frecuencias en la vivienda del usuario. Esto requiere la visita de un técnico, lo cual encarece de forma considerable la conexión.</a:t>
            </a:r>
          </a:p>
          <a:p>
            <a:pPr eaLnBrk="1" hangingPunct="1"/>
            <a:r>
              <a:rPr lang="es-ES_tradnl" smtClean="0"/>
              <a:t>Desde finales de 1997 han aparecido en el mercado diversas variantes de ADSL denominadas ADSL G.Lite que suprimen el divisor de frecuencias en casa del abonado (el divisor en la central telefónica se mantiene ya que allí no hay problemas para su instalación).</a:t>
            </a:r>
          </a:p>
          <a:p>
            <a:pPr eaLnBrk="1" hangingPunct="1"/>
            <a:r>
              <a:rPr lang="es-ES_tradnl" smtClean="0"/>
              <a:t>Existen equipos DSLAM en el mercado actualmente que pueden interoperar indistintamente con equipos de usuario ADSL y ADSL G.Lite.</a:t>
            </a:r>
          </a:p>
          <a:p>
            <a:pPr eaLnBrk="1" hangingPunct="1"/>
            <a:r>
              <a:rPr lang="es-ES_tradnl" smtClean="0"/>
              <a:t>ADSL: G.Lite es también un estándar ITU-T (G.992.2).</a:t>
            </a:r>
          </a:p>
          <a:p>
            <a:pPr eaLnBrk="1" hangingPunct="1"/>
            <a:endParaRPr lang="es-ES" smtClean="0"/>
          </a:p>
        </p:txBody>
      </p:sp>
      <p:sp>
        <p:nvSpPr>
          <p:cNvPr id="20890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F101458-047A-4D0C-91DD-F188BB005549}" type="slidenum">
              <a:rPr lang="es-ES" sz="1200" smtClean="0"/>
              <a:pPr eaLnBrk="1" hangingPunct="1"/>
              <a:t>84</a:t>
            </a:fld>
            <a:endParaRPr lang="es-ES" sz="1200" smtClean="0"/>
          </a:p>
        </p:txBody>
      </p:sp>
      <p:sp>
        <p:nvSpPr>
          <p:cNvPr id="20890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640287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0992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9BACAD83-77A3-4B4E-A3C0-02F555734D97}" type="slidenum">
              <a:rPr lang="es-ES" sz="1200" smtClean="0"/>
              <a:pPr eaLnBrk="1" hangingPunct="1"/>
              <a:t>85</a:t>
            </a:fld>
            <a:endParaRPr lang="es-ES" sz="1200" smtClean="0"/>
          </a:p>
        </p:txBody>
      </p:sp>
      <p:sp>
        <p:nvSpPr>
          <p:cNvPr id="20992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8971296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094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141ECE2-2C4B-401C-BBCA-C4CA3C6B9B5A}" type="slidenum">
              <a:rPr lang="es-ES" sz="1200" smtClean="0"/>
              <a:pPr eaLnBrk="1" hangingPunct="1"/>
              <a:t>86</a:t>
            </a:fld>
            <a:endParaRPr lang="es-ES" sz="1200" smtClean="0"/>
          </a:p>
        </p:txBody>
      </p:sp>
      <p:sp>
        <p:nvSpPr>
          <p:cNvPr id="21095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4673272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dirty="0" smtClean="0"/>
              <a:t>Se estima que el 10% de los usuarios de telefonía no puede utilizar ADSL porque su bucle de abonado tiene una longitud mayor de 5,5 Km. En otro 5% la baja calidad del cable (debido a cambios de grosor, empalmes, </a:t>
            </a:r>
            <a:r>
              <a:rPr lang="es-ES_tradnl" dirty="0" err="1" smtClean="0"/>
              <a:t>etc</a:t>
            </a:r>
            <a:r>
              <a:rPr lang="es-ES_tradnl" dirty="0" smtClean="0"/>
              <a:t>) impide disponer del servicio. A veces los problemas son resolubles y el servicio puede ofrecerse después de acondicionar el bucle del abonado. </a:t>
            </a:r>
          </a:p>
          <a:p>
            <a:pPr eaLnBrk="1" hangingPunct="1"/>
            <a:r>
              <a:rPr lang="es-ES_tradnl" dirty="0" smtClean="0"/>
              <a:t>Aunque el 85% de los usuarios de telefonía si puede utilizar ADSL no es posible dar garantías a priori, ni saber cual será la velocidad máxima utilizable, es preciso hacer pruebas y mediciones en cada caso. Esta incertidumbre es el principal problema de ADSL, ya que no se puede asegurar de antemano la disponibilidad del servicio. Además el rendimiento puede variar con el tiempo en función de condiciones ambientales y factores ajenos al abonado. </a:t>
            </a:r>
            <a:r>
              <a:rPr lang="es-ES_tradnl" smtClean="0"/>
              <a:t>En el caso de RADSL las variaciones pueden producirse incluso en una misma sesión. </a:t>
            </a:r>
          </a:p>
          <a:p>
            <a:pPr eaLnBrk="1" hangingPunct="1"/>
            <a:r>
              <a:rPr lang="es-ES_tradnl" dirty="0" smtClean="0"/>
              <a:t>Otro inconveniente de ADSL es su sensibilidad a interferencias externas, sobre todo las producidas por la radiodifusión AM de onda larga y onda media, que caen dentro del rango de frecuencias utilizado por ADSL. Dado que el cable utilizado no es coaxial y que la señal en el receptor es extremadamente débil ADSL es especialmente sensible a cualquier tipo de interferencias.</a:t>
            </a:r>
            <a:endParaRPr lang="es-ES" dirty="0" smtClean="0"/>
          </a:p>
          <a:p>
            <a:pPr eaLnBrk="1" hangingPunct="1"/>
            <a:endParaRPr lang="es-ES" dirty="0" smtClean="0"/>
          </a:p>
        </p:txBody>
      </p:sp>
      <p:sp>
        <p:nvSpPr>
          <p:cNvPr id="21197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7F04D72-4489-4ACD-8CE4-21151DCA1F55}" type="slidenum">
              <a:rPr lang="es-ES" sz="1200" smtClean="0"/>
              <a:pPr eaLnBrk="1" hangingPunct="1"/>
              <a:t>87</a:t>
            </a:fld>
            <a:endParaRPr lang="es-ES" sz="1200" smtClean="0"/>
          </a:p>
        </p:txBody>
      </p:sp>
      <p:sp>
        <p:nvSpPr>
          <p:cNvPr id="21197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5732429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Tanto si se utiliza CAP como DMT los módems ADSL negocian entre sí la forma como van a transmitir los datos (tipo de modulación, anchura de canal en el caso de CAP o uso de los canales en el caso de DMT); una vez pactadas las condiciones éstas permanecían inalterables durante toda la sesión. Sin embargo a veces ocurren modificaciones en la red que mejoran o empeoran las características de la conexión, por ejemplo una interferencia que aparece súbitamente en una frecuencia concreta puede incrementar la tasa de errores de un canal hasta dejarlo inservible. En condiciones normales sería necesario reiniciar los módems para que se produjera una nueva negociación.</a:t>
            </a:r>
          </a:p>
          <a:p>
            <a:pPr eaLnBrk="1" hangingPunct="1"/>
            <a:r>
              <a:rPr lang="es-ES_tradnl" smtClean="0"/>
              <a:t>Con RADSL esto se consigue de forma automática. Los módems están monitorizando continuamente la calidad de la conexión para modificar, en más o en menos, el caudal transmitido. Esto es algo análogo a lo que ocurre con los módems de red conmutada V.34 (28,8 Kb/s) y V.34+ (33,6 Kb/s), que pueden renegociar a mas o a menos la velocidad de la comunicación</a:t>
            </a:r>
          </a:p>
          <a:p>
            <a:pPr eaLnBrk="1" hangingPunct="1"/>
            <a:r>
              <a:rPr lang="es-ES_tradnl" smtClean="0"/>
              <a:t>RADSL es una característica disponible actualmente en la mayoría de las implementaciones de ADSL y de ADSL G.Lite.</a:t>
            </a:r>
            <a:endParaRPr lang="es-ES" smtClean="0"/>
          </a:p>
          <a:p>
            <a:pPr eaLnBrk="1" hangingPunct="1"/>
            <a:endParaRPr lang="es-ES" smtClean="0"/>
          </a:p>
        </p:txBody>
      </p:sp>
      <p:sp>
        <p:nvSpPr>
          <p:cNvPr id="21299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C7906B31-EE7A-4722-8BA0-2E33C256178F}" type="slidenum">
              <a:rPr lang="es-ES" sz="1200" smtClean="0"/>
              <a:pPr eaLnBrk="1" hangingPunct="1"/>
              <a:t>88</a:t>
            </a:fld>
            <a:endParaRPr lang="es-ES" sz="1200" smtClean="0"/>
          </a:p>
        </p:txBody>
      </p:sp>
      <p:sp>
        <p:nvSpPr>
          <p:cNvPr id="21299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3747814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504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7B72B89-48B6-4109-8D91-843FEFC111FB}" type="slidenum">
              <a:rPr lang="es-ES" sz="1200" smtClean="0"/>
              <a:pPr eaLnBrk="1" hangingPunct="1"/>
              <a:t>89</a:t>
            </a:fld>
            <a:endParaRPr lang="es-ES" sz="1200" smtClean="0"/>
          </a:p>
        </p:txBody>
      </p:sp>
      <p:sp>
        <p:nvSpPr>
          <p:cNvPr id="21504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88628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Esta figura muestra un ejemplo concreto (para el caso de ADSL) de cómo evoluciona la atenuación de la señal en función de la frecuencia para dos longitudes de cable dadas.</a:t>
            </a:r>
          </a:p>
          <a:p>
            <a:pPr eaLnBrk="1" hangingPunct="1"/>
            <a:endParaRPr lang="es-ES" smtClean="0"/>
          </a:p>
          <a:p>
            <a:pPr eaLnBrk="1" hangingPunct="1"/>
            <a:endParaRPr lang="es-ES" smtClean="0"/>
          </a:p>
        </p:txBody>
      </p:sp>
      <p:sp>
        <p:nvSpPr>
          <p:cNvPr id="13619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817EEDFC-F468-40CB-AD72-DFD716675DF1}" type="slidenum">
              <a:rPr lang="es-ES" sz="1200" smtClean="0"/>
              <a:pPr eaLnBrk="1" hangingPunct="1"/>
              <a:t>9</a:t>
            </a:fld>
            <a:endParaRPr lang="es-ES" sz="1200" smtClean="0"/>
          </a:p>
        </p:txBody>
      </p:sp>
      <p:sp>
        <p:nvSpPr>
          <p:cNvPr id="13619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9563596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606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E4D156ED-8CE9-45DA-9D9A-3ECA4356A51D}" type="slidenum">
              <a:rPr lang="es-ES" sz="1200" smtClean="0"/>
              <a:pPr eaLnBrk="1" hangingPunct="1"/>
              <a:t>90</a:t>
            </a:fld>
            <a:endParaRPr lang="es-ES" sz="1200" smtClean="0"/>
          </a:p>
        </p:txBody>
      </p:sp>
      <p:sp>
        <p:nvSpPr>
          <p:cNvPr id="21607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6960604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7093"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139622EB-2B01-46EA-BB64-699BB996C6B3}" type="slidenum">
              <a:rPr lang="es-ES" sz="1200" smtClean="0"/>
              <a:pPr eaLnBrk="1" hangingPunct="1"/>
              <a:t>91</a:t>
            </a:fld>
            <a:endParaRPr lang="es-ES" sz="1200" smtClean="0"/>
          </a:p>
        </p:txBody>
      </p:sp>
      <p:sp>
        <p:nvSpPr>
          <p:cNvPr id="217094"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2598027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40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FDA760C-07DA-4F47-9005-6803D90CF52A}" type="slidenum">
              <a:rPr lang="es-ES" sz="1200" smtClean="0"/>
              <a:pPr eaLnBrk="1" hangingPunct="1"/>
              <a:t>92</a:t>
            </a:fld>
            <a:endParaRPr lang="es-ES" sz="1200" smtClean="0"/>
          </a:p>
        </p:txBody>
      </p:sp>
      <p:sp>
        <p:nvSpPr>
          <p:cNvPr id="2140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7472235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402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AFDA760C-07DA-4F47-9005-6803D90CF52A}" type="slidenum">
              <a:rPr lang="es-ES" sz="1200" smtClean="0"/>
              <a:pPr eaLnBrk="1" hangingPunct="1"/>
              <a:t>93</a:t>
            </a:fld>
            <a:endParaRPr lang="es-ES" sz="1200" smtClean="0"/>
          </a:p>
        </p:txBody>
      </p:sp>
      <p:sp>
        <p:nvSpPr>
          <p:cNvPr id="21402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5352630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A2255-9BF5-442D-A2D4-6EA3F77E5FC8}" type="slidenum">
              <a:rPr lang="es-ES" altLang="es-ES"/>
              <a:pPr/>
              <a:t>94</a:t>
            </a:fld>
            <a:endParaRPr lang="es-ES" altLang="es-ES"/>
          </a:p>
        </p:txBody>
      </p:sp>
      <p:sp>
        <p:nvSpPr>
          <p:cNvPr id="645122" name="Rectangle 2"/>
          <p:cNvSpPr>
            <a:spLocks noGrp="1" noRot="1" noChangeAspect="1" noChangeArrowheads="1" noTextEdit="1"/>
          </p:cNvSpPr>
          <p:nvPr>
            <p:ph type="sldImg"/>
          </p:nvPr>
        </p:nvSpPr>
        <p:spPr bwMode="auto">
          <a:xfrm>
            <a:off x="895350" y="742950"/>
            <a:ext cx="4953000" cy="3714750"/>
          </a:xfrm>
          <a:prstGeom prst="rect">
            <a:avLst/>
          </a:prstGeom>
          <a:solidFill>
            <a:srgbClr val="FFFFFF"/>
          </a:solidFill>
          <a:ln>
            <a:solidFill>
              <a:srgbClr val="000000"/>
            </a:solidFill>
            <a:miter lim="800000"/>
            <a:headEnd/>
            <a:tailEnd/>
          </a:ln>
        </p:spPr>
      </p:sp>
      <p:sp>
        <p:nvSpPr>
          <p:cNvPr id="645123" name="Rectangle 3"/>
          <p:cNvSpPr>
            <a:spLocks noGrp="1" noChangeArrowheads="1"/>
          </p:cNvSpPr>
          <p:nvPr>
            <p:ph type="body" idx="1"/>
          </p:nvPr>
        </p:nvSpPr>
        <p:spPr bwMode="auto">
          <a:xfrm>
            <a:off x="898525" y="4705350"/>
            <a:ext cx="4946650" cy="4457700"/>
          </a:xfrm>
          <a:prstGeom prst="rect">
            <a:avLst/>
          </a:prstGeom>
          <a:solidFill>
            <a:srgbClr val="FFFFFF"/>
          </a:solidFill>
          <a:ln>
            <a:solidFill>
              <a:srgbClr val="000000"/>
            </a:solidFill>
            <a:miter lim="800000"/>
            <a:headEnd/>
            <a:tailEnd/>
          </a:ln>
        </p:spPr>
        <p:txBody>
          <a:bodyPr/>
          <a:lstStyle/>
          <a:p>
            <a:r>
              <a:rPr lang="es-ES_tradnl" altLang="es-ES"/>
              <a:t>En esta figura se muestra el espectro de la señal generada en los cables por cada una de las técnicas xDSL que hemos descrito. La curva etiquetada T1 AMI corresponde al espectro que genera la señal de una línea T1 convencional (T1 corresponde a una línea de 1,536 Mb/s que es la versión equivalente americana de las líneas E1 de 2 Mb/s en Europa).</a:t>
            </a:r>
            <a:endParaRPr lang="es-ES" altLang="es-ES"/>
          </a:p>
        </p:txBody>
      </p:sp>
    </p:spTree>
    <p:extLst>
      <p:ext uri="{BB962C8B-B14F-4D97-AF65-F5344CB8AC3E}">
        <p14:creationId xmlns:p14="http://schemas.microsoft.com/office/powerpoint/2010/main" val="31024736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7283B-AF26-45F5-9119-E0D113F30BC2}" type="slidenum">
              <a:rPr lang="es-ES" altLang="es-ES"/>
              <a:pPr/>
              <a:t>95</a:t>
            </a:fld>
            <a:endParaRPr lang="es-ES" altLang="es-ES"/>
          </a:p>
        </p:txBody>
      </p:sp>
      <p:sp>
        <p:nvSpPr>
          <p:cNvPr id="622594" name="Rectangle 2"/>
          <p:cNvSpPr>
            <a:spLocks noGrp="1" noRot="1" noChangeAspect="1" noChangeArrowheads="1" noTextEdit="1"/>
          </p:cNvSpPr>
          <p:nvPr>
            <p:ph type="sldImg"/>
          </p:nvPr>
        </p:nvSpPr>
        <p:spPr bwMode="auto">
          <a:xfrm>
            <a:off x="895350" y="742950"/>
            <a:ext cx="4953000" cy="3714750"/>
          </a:xfrm>
          <a:prstGeom prst="rect">
            <a:avLst/>
          </a:prstGeom>
          <a:solidFill>
            <a:srgbClr val="FFFFFF"/>
          </a:solidFill>
          <a:ln>
            <a:solidFill>
              <a:srgbClr val="000000"/>
            </a:solidFill>
            <a:miter lim="800000"/>
            <a:headEnd/>
            <a:tailEnd/>
          </a:ln>
        </p:spPr>
      </p:sp>
      <p:sp>
        <p:nvSpPr>
          <p:cNvPr id="622595" name="Rectangle 3"/>
          <p:cNvSpPr>
            <a:spLocks noGrp="1" noChangeArrowheads="1"/>
          </p:cNvSpPr>
          <p:nvPr>
            <p:ph type="body" idx="1"/>
          </p:nvPr>
        </p:nvSpPr>
        <p:spPr bwMode="auto">
          <a:xfrm>
            <a:off x="898525" y="4705350"/>
            <a:ext cx="4946650" cy="4457700"/>
          </a:xfrm>
          <a:prstGeom prst="rect">
            <a:avLst/>
          </a:prstGeom>
          <a:solidFill>
            <a:srgbClr val="FFFFFF"/>
          </a:solidFill>
          <a:ln>
            <a:solidFill>
              <a:srgbClr val="000000"/>
            </a:solidFill>
            <a:miter lim="800000"/>
            <a:headEnd/>
            <a:tailEnd/>
          </a:ln>
        </p:spPr>
        <p:txBody>
          <a:bodyPr/>
          <a:lstStyle/>
          <a:p>
            <a:r>
              <a:rPr lang="es-ES_tradnl" altLang="es-ES"/>
              <a:t>Este esquema muestra la forma como se integra normalmente ADSL con los protocolos de las capas superiores. ADSL utiliza el protocolo de adaptación AAL5 y sobre él el protocolo a nivel de enlace PPP (Point to Point Protocol) que es utilizado normalmente en conexiones de red telefónica tradicional. Esto permite aprovechar en conexiones ADSL de forma transparente todo el software de control de acceso habitual entre los ISP, como RADIUS. Por encima de PPP se pueden utilizar los diversos protocolos habituales en el nivel de red, como IP.  </a:t>
            </a:r>
            <a:endParaRPr lang="es-ES" altLang="es-ES"/>
          </a:p>
          <a:p>
            <a:endParaRPr lang="es-ES" altLang="es-ES"/>
          </a:p>
        </p:txBody>
      </p:sp>
    </p:spTree>
    <p:extLst>
      <p:ext uri="{BB962C8B-B14F-4D97-AF65-F5344CB8AC3E}">
        <p14:creationId xmlns:p14="http://schemas.microsoft.com/office/powerpoint/2010/main" val="31755618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En esta figura se muestra un ejemplo completo de cómo se diseñaría la arquitectura de una red ADSL. En primer lugar los usuarios conectarían sus ordenadores al router ADSL, normalmente mediante una conexión Ethernet 10BASE-T. El router ADSL se conecta mediante el par telefónico con la central, donde el DSLAM actúa como módem y conmutador ATM. El DSLAM se conecta mediante la red ATM del operador con un router, que es el que le dará salida a Internet.</a:t>
            </a:r>
          </a:p>
          <a:p>
            <a:pPr eaLnBrk="1" hangingPunct="1"/>
            <a:r>
              <a:rPr lang="es-ES" smtClean="0"/>
              <a:t>Cuando el usuario contrata el servicio ADSL con un operador éste constituye un circuito virtual permanente (PVC) ATM tipo CBR, es decir con un caudal constante, si bien normalmente dicho caudal es asimétrico. Dado que diferentes usuarios accederán al router por la misma interfaz se le asigna a cada uno un número de VPI/VCI diferente. Obsérvese que el operador con el que se contrata el servicio ADSL puede no ser el mismo que gestiona el bucle de abonado, puesto que la red ATM permite establecer el PVC a través de distancias arbitrariamente grandes.</a:t>
            </a:r>
          </a:p>
          <a:p>
            <a:pPr eaLnBrk="1" hangingPunct="1"/>
            <a:r>
              <a:rPr lang="es-ES" smtClean="0"/>
              <a:t>Una vez constituidos los PVC ya es posible asociar direcciones IP a cada dispositivo. Normalmente se constituye una subred formada por cada interfaz del router y el conjunto de usuarios que dependen de el (en el ejemplo de la figura la 192.76.100.0/25). Esta es una organización habitual en redes NBMA (Non-Broadcast Multiple Access) como ATM, Frame Relay o RDSI. </a:t>
            </a:r>
          </a:p>
        </p:txBody>
      </p:sp>
      <p:sp>
        <p:nvSpPr>
          <p:cNvPr id="218117"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58AAD7C6-FFF0-4A12-920D-C967E0E87BE6}" type="slidenum">
              <a:rPr lang="es-ES" sz="1200" smtClean="0"/>
              <a:pPr eaLnBrk="1" hangingPunct="1"/>
              <a:t>96</a:t>
            </a:fld>
            <a:endParaRPr lang="es-ES" sz="1200" smtClean="0"/>
          </a:p>
        </p:txBody>
      </p:sp>
      <p:sp>
        <p:nvSpPr>
          <p:cNvPr id="218118"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32688500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19141"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798346A4-E8CE-40B8-898A-5195B0BDCF7C}" type="slidenum">
              <a:rPr lang="es-ES" sz="1200" smtClean="0"/>
              <a:pPr eaLnBrk="1" hangingPunct="1"/>
              <a:t>97</a:t>
            </a:fld>
            <a:endParaRPr lang="es-ES" sz="1200" smtClean="0"/>
          </a:p>
        </p:txBody>
      </p:sp>
      <p:sp>
        <p:nvSpPr>
          <p:cNvPr id="219142"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28767367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0165"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8AC3FC46-50B3-4335-991E-A4EB79816418}" type="slidenum">
              <a:rPr lang="es-ES" sz="1200" smtClean="0"/>
              <a:pPr eaLnBrk="1" hangingPunct="1"/>
              <a:t>98</a:t>
            </a:fld>
            <a:endParaRPr lang="es-ES" sz="1200" smtClean="0"/>
          </a:p>
        </p:txBody>
      </p:sp>
      <p:sp>
        <p:nvSpPr>
          <p:cNvPr id="220166"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9796303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Acceso Residencial de Banda Ancha</a:t>
            </a: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221189" name="6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3-</a:t>
            </a:r>
            <a:fld id="{EF096085-4D79-4685-A726-59D298C2CAAA}" type="slidenum">
              <a:rPr lang="es-ES" sz="1200" smtClean="0"/>
              <a:pPr eaLnBrk="1" hangingPunct="1"/>
              <a:t>99</a:t>
            </a:fld>
            <a:endParaRPr lang="es-ES" sz="1200" smtClean="0"/>
          </a:p>
        </p:txBody>
      </p:sp>
      <p:sp>
        <p:nvSpPr>
          <p:cNvPr id="221190" name="7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smtClean="0"/>
              <a:t>Ampliación Redes</a:t>
            </a:r>
          </a:p>
        </p:txBody>
      </p:sp>
    </p:spTree>
    <p:extLst>
      <p:ext uri="{BB962C8B-B14F-4D97-AF65-F5344CB8AC3E}">
        <p14:creationId xmlns:p14="http://schemas.microsoft.com/office/powerpoint/2010/main" val="101948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9"/>
          <p:cNvSpPr>
            <a:spLocks noGrp="1" noChangeArrowheads="1"/>
          </p:cNvSpPr>
          <p:nvPr>
            <p:ph type="sldNum" sz="quarter" idx="10"/>
          </p:nvPr>
        </p:nvSpPr>
        <p:spPr/>
        <p:txBody>
          <a:bodyPr/>
          <a:lstStyle>
            <a:lvl1pPr>
              <a:defRPr dirty="0" smtClean="0"/>
            </a:lvl1pPr>
          </a:lstStyle>
          <a:p>
            <a:pPr>
              <a:defRPr/>
            </a:pPr>
            <a:r>
              <a:rPr lang="es-ES"/>
              <a:t>Ampliación Redes 3-</a:t>
            </a:r>
            <a:fld id="{09AC90A7-2070-48DB-AECB-C5C61905AABC}" type="slidenum">
              <a:rPr lang="es-ES"/>
              <a:pPr>
                <a:defRPr/>
              </a:pPr>
              <a:t>‹Nº›</a:t>
            </a:fld>
            <a:endParaRPr lang="es-ES"/>
          </a:p>
        </p:txBody>
      </p:sp>
    </p:spTree>
    <p:extLst>
      <p:ext uri="{BB962C8B-B14F-4D97-AF65-F5344CB8AC3E}">
        <p14:creationId xmlns:p14="http://schemas.microsoft.com/office/powerpoint/2010/main" val="1938922000"/>
      </p:ext>
    </p:extLst>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sldNum" sz="quarter" idx="10"/>
          </p:nvPr>
        </p:nvSpPr>
        <p:spPr/>
        <p:txBody>
          <a:bodyPr/>
          <a:lstStyle>
            <a:lvl1pPr>
              <a:defRPr dirty="0" smtClean="0"/>
            </a:lvl1pPr>
          </a:lstStyle>
          <a:p>
            <a:pPr>
              <a:defRPr/>
            </a:pPr>
            <a:r>
              <a:rPr lang="es-ES"/>
              <a:t>Ampliación Redes 3-</a:t>
            </a:r>
            <a:fld id="{B97C2CC7-AFE1-4A77-8C3F-25493C099686}" type="slidenum">
              <a:rPr lang="es-ES"/>
              <a:pPr>
                <a:defRPr/>
              </a:pPr>
              <a:t>‹Nº›</a:t>
            </a:fld>
            <a:endParaRPr lang="es-ES"/>
          </a:p>
        </p:txBody>
      </p:sp>
    </p:spTree>
    <p:extLst>
      <p:ext uri="{BB962C8B-B14F-4D97-AF65-F5344CB8AC3E}">
        <p14:creationId xmlns:p14="http://schemas.microsoft.com/office/powerpoint/2010/main" val="1274902565"/>
      </p:ext>
    </p:extLst>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sldNum" sz="quarter" idx="10"/>
          </p:nvPr>
        </p:nvSpPr>
        <p:spPr/>
        <p:txBody>
          <a:bodyPr/>
          <a:lstStyle>
            <a:lvl1pPr>
              <a:defRPr dirty="0" smtClean="0"/>
            </a:lvl1pPr>
          </a:lstStyle>
          <a:p>
            <a:pPr>
              <a:defRPr/>
            </a:pPr>
            <a:r>
              <a:rPr lang="es-ES"/>
              <a:t>Ampliación Redes 3-</a:t>
            </a:r>
            <a:fld id="{690FBB37-F692-47CF-AEAC-633D91CCF4D2}" type="slidenum">
              <a:rPr lang="es-ES"/>
              <a:pPr>
                <a:defRPr/>
              </a:pPr>
              <a:t>‹Nº›</a:t>
            </a:fld>
            <a:endParaRPr lang="es-ES"/>
          </a:p>
        </p:txBody>
      </p:sp>
    </p:spTree>
    <p:extLst>
      <p:ext uri="{BB962C8B-B14F-4D97-AF65-F5344CB8AC3E}">
        <p14:creationId xmlns:p14="http://schemas.microsoft.com/office/powerpoint/2010/main" val="3208768988"/>
      </p:ext>
    </p:extLst>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dirty="0" smtClean="0"/>
            </a:lvl1pPr>
          </a:lstStyle>
          <a:p>
            <a:pPr>
              <a:defRPr/>
            </a:pPr>
            <a:r>
              <a:rPr lang="es-ES"/>
              <a:t>Ampliación Redes 3-</a:t>
            </a:r>
            <a:fld id="{F1090CA6-1873-4664-AFEF-4E1125896DE8}" type="slidenum">
              <a:rPr lang="es-ES"/>
              <a:pPr>
                <a:defRPr/>
              </a:pPr>
              <a:t>‹Nº›</a:t>
            </a:fld>
            <a:endParaRPr lang="es-ES"/>
          </a:p>
        </p:txBody>
      </p:sp>
    </p:spTree>
    <p:extLst>
      <p:ext uri="{BB962C8B-B14F-4D97-AF65-F5344CB8AC3E}">
        <p14:creationId xmlns:p14="http://schemas.microsoft.com/office/powerpoint/2010/main" val="4274949424"/>
      </p:ext>
    </p:extLst>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sldNum" sz="quarter" idx="10"/>
          </p:nvPr>
        </p:nvSpPr>
        <p:spPr/>
        <p:txBody>
          <a:bodyPr/>
          <a:lstStyle>
            <a:lvl1pPr>
              <a:defRPr dirty="0" smtClean="0"/>
            </a:lvl1pPr>
          </a:lstStyle>
          <a:p>
            <a:pPr>
              <a:defRPr/>
            </a:pPr>
            <a:r>
              <a:rPr lang="es-ES"/>
              <a:t>Ampliación Redes 3-</a:t>
            </a:r>
            <a:fld id="{DD1AD35E-70A3-458C-84B4-07823E1619F1}" type="slidenum">
              <a:rPr lang="es-ES"/>
              <a:pPr>
                <a:defRPr/>
              </a:pPr>
              <a:t>‹Nº›</a:t>
            </a:fld>
            <a:endParaRPr lang="es-ES"/>
          </a:p>
        </p:txBody>
      </p:sp>
    </p:spTree>
    <p:extLst>
      <p:ext uri="{BB962C8B-B14F-4D97-AF65-F5344CB8AC3E}">
        <p14:creationId xmlns:p14="http://schemas.microsoft.com/office/powerpoint/2010/main" val="3896263986"/>
      </p:ext>
    </p:extLst>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sldNum" sz="quarter" idx="10"/>
          </p:nvPr>
        </p:nvSpPr>
        <p:spPr/>
        <p:txBody>
          <a:bodyPr/>
          <a:lstStyle>
            <a:lvl1pPr>
              <a:defRPr dirty="0" smtClean="0"/>
            </a:lvl1pPr>
          </a:lstStyle>
          <a:p>
            <a:pPr>
              <a:defRPr/>
            </a:pPr>
            <a:r>
              <a:rPr lang="es-ES"/>
              <a:t>Ampliación Redes 3-</a:t>
            </a:r>
            <a:fld id="{B530C3E7-98B3-4B66-98DB-49F23287DBE0}" type="slidenum">
              <a:rPr lang="es-ES"/>
              <a:pPr>
                <a:defRPr/>
              </a:pPr>
              <a:t>‹Nº›</a:t>
            </a:fld>
            <a:endParaRPr lang="es-ES"/>
          </a:p>
        </p:txBody>
      </p:sp>
    </p:spTree>
    <p:extLst>
      <p:ext uri="{BB962C8B-B14F-4D97-AF65-F5344CB8AC3E}">
        <p14:creationId xmlns:p14="http://schemas.microsoft.com/office/powerpoint/2010/main" val="4073831922"/>
      </p:ext>
    </p:extLst>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9"/>
          <p:cNvSpPr>
            <a:spLocks noGrp="1" noChangeArrowheads="1"/>
          </p:cNvSpPr>
          <p:nvPr>
            <p:ph type="sldNum" sz="quarter" idx="10"/>
          </p:nvPr>
        </p:nvSpPr>
        <p:spPr/>
        <p:txBody>
          <a:bodyPr/>
          <a:lstStyle>
            <a:lvl1pPr>
              <a:defRPr dirty="0" smtClean="0"/>
            </a:lvl1pPr>
          </a:lstStyle>
          <a:p>
            <a:pPr>
              <a:defRPr/>
            </a:pPr>
            <a:r>
              <a:rPr lang="es-ES"/>
              <a:t>Ampliación Redes 3-</a:t>
            </a:r>
            <a:fld id="{8F0B181C-C594-4CE9-80A8-76BF1DBED9A4}" type="slidenum">
              <a:rPr lang="es-ES"/>
              <a:pPr>
                <a:defRPr/>
              </a:pPr>
              <a:t>‹Nº›</a:t>
            </a:fld>
            <a:endParaRPr lang="es-ES"/>
          </a:p>
        </p:txBody>
      </p:sp>
    </p:spTree>
    <p:extLst>
      <p:ext uri="{BB962C8B-B14F-4D97-AF65-F5344CB8AC3E}">
        <p14:creationId xmlns:p14="http://schemas.microsoft.com/office/powerpoint/2010/main" val="1849214897"/>
      </p:ext>
    </p:extLst>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3" name="Rectangle 9"/>
          <p:cNvSpPr>
            <a:spLocks noGrp="1" noChangeArrowheads="1"/>
          </p:cNvSpPr>
          <p:nvPr>
            <p:ph type="sldNum" sz="quarter" idx="4"/>
          </p:nvPr>
        </p:nvSpPr>
        <p:spPr bwMode="auto">
          <a:xfrm>
            <a:off x="3492500" y="6510338"/>
            <a:ext cx="2232025" cy="34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s-ES"/>
              <a:t>Ampliación Redes 4-</a:t>
            </a:r>
            <a:fld id="{DC928A31-A00D-4D4B-A1D1-A5582DD54976}" type="slidenum">
              <a:rPr lang="es-ES"/>
              <a:pPr>
                <a:defRPr/>
              </a:pPr>
              <a:t>‹Nº›</a:t>
            </a:fld>
            <a:endParaRPr lang="es-ES"/>
          </a:p>
        </p:txBody>
      </p:sp>
      <p:sp>
        <p:nvSpPr>
          <p:cNvPr id="1029" name="Text Box 10"/>
          <p:cNvSpPr txBox="1">
            <a:spLocks noChangeArrowheads="1"/>
          </p:cNvSpPr>
          <p:nvPr/>
        </p:nvSpPr>
        <p:spPr bwMode="auto">
          <a:xfrm>
            <a:off x="107950" y="6507163"/>
            <a:ext cx="1944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Universidad de Valencia</a:t>
            </a:r>
            <a:endParaRPr lang="es-ES"/>
          </a:p>
        </p:txBody>
      </p:sp>
      <p:sp>
        <p:nvSpPr>
          <p:cNvPr id="1030" name="Text Box 11"/>
          <p:cNvSpPr txBox="1">
            <a:spLocks noChangeArrowheads="1"/>
          </p:cNvSpPr>
          <p:nvPr/>
        </p:nvSpPr>
        <p:spPr bwMode="auto">
          <a:xfrm>
            <a:off x="7442200" y="6508750"/>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Rogelio Montañana</a:t>
            </a:r>
            <a:endParaRPr lang="es-E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ransition>
    <p:pull dir="l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sa/4.0/" TargetMode="External"/><Relationship Id="rId4" Type="http://schemas.openxmlformats.org/officeDocument/2006/relationships/image" Target="https://i.creativecommons.org/l/by-nc-sa/4.0/88x31.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44.wmf"/><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image" Target="../media/image43.wmf"/><Relationship Id="rId5" Type="http://schemas.openxmlformats.org/officeDocument/2006/relationships/image" Target="../media/image9.wmf"/><Relationship Id="rId4" Type="http://schemas.openxmlformats.org/officeDocument/2006/relationships/image" Target="../media/image24.wmf"/></Relationships>
</file>

<file path=ppt/slides/_rels/slide109.xml.rels><?xml version="1.0" encoding="UTF-8" standalone="yes"?>
<Relationships xmlns="http://schemas.openxmlformats.org/package/2006/relationships"><Relationship Id="rId8" Type="http://schemas.openxmlformats.org/officeDocument/2006/relationships/hyperlink" Target="http://www.speedtouchdsl.com/" TargetMode="External"/><Relationship Id="rId3" Type="http://schemas.openxmlformats.org/officeDocument/2006/relationships/hyperlink" Target="http://whirlpool.net.au/wiki/?tag=ADSL_Theory" TargetMode="External"/><Relationship Id="rId7" Type="http://schemas.openxmlformats.org/officeDocument/2006/relationships/hyperlink" Target="http://www.dslforum.org/" TargetMode="External"/><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hyperlink" Target="http://www.protocols.com/papers/pdf/virata_dsl2.pdf" TargetMode="External"/><Relationship Id="rId5" Type="http://schemas.openxmlformats.org/officeDocument/2006/relationships/hyperlink" Target="http://www.cisco.com/en/US/docs/internetworking/technology/handbook/DSL_Dig_Subscr_Ln.html" TargetMode="External"/><Relationship Id="rId10" Type="http://schemas.openxmlformats.org/officeDocument/2006/relationships/hyperlink" Target="http://www.internautas.org/" TargetMode="External"/><Relationship Id="rId4" Type="http://schemas.openxmlformats.org/officeDocument/2006/relationships/hyperlink" Target="http://www2.rad.com/networks/2005/adsl/main.htm" TargetMode="External"/><Relationship Id="rId9" Type="http://schemas.openxmlformats.org/officeDocument/2006/relationships/hyperlink" Target="http://www.cisco.com/univercd/cc/td/doc/cisintwk/ito_doc/dsl.ht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hyperlink" Target="http://www.satconxion.com/" TargetMode="Externa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http://www.satconxion.com/" TargetMode="External"/><Relationship Id="rId2" Type="http://schemas.openxmlformats.org/officeDocument/2006/relationships/notesSlide" Target="../notesSlides/notesSlide122.xml"/><Relationship Id="rId1" Type="http://schemas.openxmlformats.org/officeDocument/2006/relationships/slideLayout" Target="../slideLayouts/slideLayout4.xml"/><Relationship Id="rId5" Type="http://schemas.openxmlformats.org/officeDocument/2006/relationships/hyperlink" Target="http://www.eutelsat.com/" TargetMode="External"/><Relationship Id="rId4" Type="http://schemas.openxmlformats.org/officeDocument/2006/relationships/hyperlink" Target="http://www.ses-astra.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w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3.wmf"/><Relationship Id="rId7"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wmf"/><Relationship Id="rId5" Type="http://schemas.openxmlformats.org/officeDocument/2006/relationships/image" Target="../media/image5.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image" Target="../media/image6.wmf"/></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image" Target="../media/image3.wmf"/><Relationship Id="rId4" Type="http://schemas.openxmlformats.org/officeDocument/2006/relationships/image" Target="../media/image1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17.wmf"/><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20.wmf"/><Relationship Id="rId5" Type="http://schemas.openxmlformats.org/officeDocument/2006/relationships/image" Target="../media/image10.wmf"/><Relationship Id="rId4" Type="http://schemas.openxmlformats.org/officeDocument/2006/relationships/image" Target="../media/image19.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1.wmf"/><Relationship Id="rId7" Type="http://schemas.openxmlformats.org/officeDocument/2006/relationships/image" Target="../media/image21.wmf"/><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13.wmf"/><Relationship Id="rId5"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10.wmf"/></Relationships>
</file>

<file path=ppt/slides/_rels/slide56.xml.rels><?xml version="1.0" encoding="UTF-8" standalone="yes"?>
<Relationships xmlns="http://schemas.openxmlformats.org/package/2006/relationships"><Relationship Id="rId8" Type="http://schemas.openxmlformats.org/officeDocument/2006/relationships/hyperlink" Target="http://www.cablelabs.com/" TargetMode="External"/><Relationship Id="rId3" Type="http://schemas.openxmlformats.org/officeDocument/2006/relationships/hyperlink" Target="http://www.cisco.com/en/US/docs/internetworking/technology/handbook/Cable.html" TargetMode="External"/><Relationship Id="rId7" Type="http://schemas.openxmlformats.org/officeDocument/2006/relationships/hyperlink" Target="http://www.cablemodem.com/"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www.lightreading.com/cdn/" TargetMode="External"/><Relationship Id="rId5" Type="http://schemas.openxmlformats.org/officeDocument/2006/relationships/hyperlink" Target="http://www.cable-modem.net/tt/primer.html" TargetMode="External"/><Relationship Id="rId10" Type="http://schemas.openxmlformats.org/officeDocument/2006/relationships/hyperlink" Target="http://www.packetcable.com/" TargetMode="External"/><Relationship Id="rId4" Type="http://schemas.openxmlformats.org/officeDocument/2006/relationships/hyperlink" Target="http://www.cable-modems.org/" TargetMode="External"/><Relationship Id="rId9" Type="http://schemas.openxmlformats.org/officeDocument/2006/relationships/hyperlink" Target="http://www.opencable.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6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www.telefonicaonline.com/qx/manual/RE_04_07_22_10_Upgrade.pdf"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3.wmf"/><Relationship Id="rId7" Type="http://schemas.openxmlformats.org/officeDocument/2006/relationships/image" Target="../media/image26.wmf"/><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image" Target="../media/image11.wmf"/><Relationship Id="rId4" Type="http://schemas.openxmlformats.org/officeDocument/2006/relationships/image" Target="../media/image24.wmf"/></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3.wmf"/><Relationship Id="rId7" Type="http://schemas.openxmlformats.org/officeDocument/2006/relationships/image" Target="../media/image24.wmf"/><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image" Target="../media/image23.wmf"/><Relationship Id="rId4" Type="http://schemas.openxmlformats.org/officeDocument/2006/relationships/image" Target="../media/image29.wmf"/><Relationship Id="rId9" Type="http://schemas.openxmlformats.org/officeDocument/2006/relationships/image" Target="../media/image11.wmf"/></Relationships>
</file>

<file path=ppt/slides/_rels/slide8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3.wmf"/><Relationship Id="rId7" Type="http://schemas.openxmlformats.org/officeDocument/2006/relationships/image" Target="../media/image26.wmf"/><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image" Target="../media/image11.wmf"/><Relationship Id="rId4" Type="http://schemas.openxmlformats.org/officeDocument/2006/relationships/image" Target="../media/image24.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5.wmf"/><Relationship Id="rId7" Type="http://schemas.openxmlformats.org/officeDocument/2006/relationships/image" Target="../media/image3.wmf"/><Relationship Id="rId2" Type="http://schemas.openxmlformats.org/officeDocument/2006/relationships/notesSlide" Target="../notesSlides/notesSlide95.xml"/><Relationship Id="rId1" Type="http://schemas.openxmlformats.org/officeDocument/2006/relationships/slideLayout" Target="../slideLayouts/slideLayout4.xml"/><Relationship Id="rId6" Type="http://schemas.openxmlformats.org/officeDocument/2006/relationships/image" Target="../media/image14.wmf"/><Relationship Id="rId5" Type="http://schemas.openxmlformats.org/officeDocument/2006/relationships/image" Target="../media/image9.wmf"/><Relationship Id="rId4" Type="http://schemas.openxmlformats.org/officeDocument/2006/relationships/image" Target="../media/image36.wmf"/></Relationships>
</file>

<file path=ppt/slides/_rels/slide9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38.wmf"/><Relationship Id="rId7" Type="http://schemas.openxmlformats.org/officeDocument/2006/relationships/image" Target="../media/image37.wmf"/><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36.wmf"/><Relationship Id="rId11" Type="http://schemas.openxmlformats.org/officeDocument/2006/relationships/image" Target="../media/image40.wmf"/><Relationship Id="rId5" Type="http://schemas.openxmlformats.org/officeDocument/2006/relationships/image" Target="../media/image35.wmf"/><Relationship Id="rId10" Type="http://schemas.openxmlformats.org/officeDocument/2006/relationships/image" Target="../media/image39.wmf"/><Relationship Id="rId4" Type="http://schemas.openxmlformats.org/officeDocument/2006/relationships/image" Target="../media/image3.wmf"/><Relationship Id="rId9" Type="http://schemas.openxmlformats.org/officeDocument/2006/relationships/image" Target="../media/image11.w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9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9.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3600"/>
            <a:ext cx="7772400" cy="1143000"/>
          </a:xfrm>
        </p:spPr>
        <p:txBody>
          <a:bodyPr/>
          <a:lstStyle/>
          <a:p>
            <a:pPr eaLnBrk="1" hangingPunct="1"/>
            <a:r>
              <a:rPr lang="es-ES_tradnl" sz="3600" dirty="0" smtClean="0"/>
              <a:t>Tema 3</a:t>
            </a:r>
            <a:r>
              <a:rPr lang="es-ES_tradnl" dirty="0" smtClean="0"/>
              <a:t/>
            </a:r>
            <a:br>
              <a:rPr lang="es-ES_tradnl" dirty="0" smtClean="0"/>
            </a:br>
            <a:r>
              <a:rPr lang="es-ES_tradnl" sz="3600" dirty="0" smtClean="0"/>
              <a:t/>
            </a:r>
            <a:br>
              <a:rPr lang="es-ES_tradnl" sz="3600" dirty="0" smtClean="0"/>
            </a:br>
            <a:r>
              <a:rPr lang="es-ES_tradnl" sz="4800" dirty="0" smtClean="0"/>
              <a:t>Acceso Residencial de Banda Ancha</a:t>
            </a:r>
            <a:endParaRPr lang="es-ES" sz="2000" dirty="0" smtClean="0"/>
          </a:p>
        </p:txBody>
      </p:sp>
      <p:sp>
        <p:nvSpPr>
          <p:cNvPr id="922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81B0B67-B8B2-43D7-8CDD-09D08FE70EC7}" type="slidenum">
              <a:rPr lang="es-ES" sz="1400"/>
              <a:pPr eaLnBrk="1" hangingPunct="1"/>
              <a:t>1</a:t>
            </a:fld>
            <a:endParaRPr lang="es-ES" sz="1400"/>
          </a:p>
        </p:txBody>
      </p:sp>
      <p:sp>
        <p:nvSpPr>
          <p:cNvPr id="5" name="Text Box 5"/>
          <p:cNvSpPr txBox="1">
            <a:spLocks noChangeArrowheads="1"/>
          </p:cNvSpPr>
          <p:nvPr/>
        </p:nvSpPr>
        <p:spPr bwMode="auto">
          <a:xfrm>
            <a:off x="3606114" y="5425479"/>
            <a:ext cx="1811714" cy="338554"/>
          </a:xfrm>
          <a:prstGeom prst="rect">
            <a:avLst/>
          </a:prstGeom>
          <a:noFill/>
          <a:ln w="12700">
            <a:noFill/>
            <a:miter lim="800000"/>
            <a:headEnd/>
            <a:tailEnd/>
          </a:ln>
          <a:effectLst/>
        </p:spPr>
        <p:txBody>
          <a:bodyPr wrap="none">
            <a:spAutoFit/>
          </a:bodyPr>
          <a:lstStyle>
            <a:defPPr>
              <a:defRPr lang="es-E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algn="ctr"/>
            <a:r>
              <a:rPr lang="es-ES" sz="1600" b="0" dirty="0">
                <a:latin typeface="Times New Roman" panose="02020603050405020304" pitchFamily="18" charset="0"/>
                <a:cs typeface="Times New Roman" panose="02020603050405020304" pitchFamily="18" charset="0"/>
              </a:rPr>
              <a:t>Rogelio </a:t>
            </a:r>
            <a:r>
              <a:rPr lang="es-ES" sz="1600" b="0" dirty="0" err="1" smtClean="0">
                <a:latin typeface="Times New Roman" panose="02020603050405020304" pitchFamily="18" charset="0"/>
                <a:cs typeface="Times New Roman" panose="02020603050405020304" pitchFamily="18" charset="0"/>
              </a:rPr>
              <a:t>Montañana</a:t>
            </a:r>
            <a:endParaRPr lang="es-ES" sz="1600" b="0" dirty="0">
              <a:latin typeface="Times New Roman" panose="02020603050405020304" pitchFamily="18" charset="0"/>
              <a:cs typeface="Times New Roman" panose="02020603050405020304" pitchFamily="18" charset="0"/>
            </a:endParaRPr>
          </a:p>
        </p:txBody>
      </p:sp>
      <p:pic>
        <p:nvPicPr>
          <p:cNvPr id="6" name="Picture 1" descr="Licencia Creative Common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61536" y="5841681"/>
            <a:ext cx="838200" cy="29686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67544" y="6165304"/>
            <a:ext cx="8300414" cy="307777"/>
          </a:xfrm>
          <a:prstGeom prst="rect">
            <a:avLst/>
          </a:prstGeom>
          <a:noFill/>
        </p:spPr>
        <p:txBody>
          <a:bodyPr wrap="none" rtlCol="0">
            <a:spAutoFit/>
          </a:bodyPr>
          <a:lstStyle/>
          <a:p>
            <a:r>
              <a:rPr lang="es-ES" sz="1400" dirty="0"/>
              <a:t>Esta obra está bajo una </a:t>
            </a:r>
            <a:r>
              <a:rPr lang="es-ES" sz="1400" u="sng" dirty="0">
                <a:hlinkClick r:id="rId5"/>
              </a:rPr>
              <a:t>Licencia </a:t>
            </a:r>
            <a:r>
              <a:rPr lang="es-ES" sz="1400" u="sng" dirty="0" err="1">
                <a:hlinkClick r:id="rId5"/>
              </a:rPr>
              <a:t>Creative</a:t>
            </a:r>
            <a:r>
              <a:rPr lang="es-ES" sz="1400" u="sng" dirty="0">
                <a:hlinkClick r:id="rId5"/>
              </a:rPr>
              <a:t> </a:t>
            </a:r>
            <a:r>
              <a:rPr lang="es-ES" sz="1400" u="sng" dirty="0" err="1">
                <a:hlinkClick r:id="rId5"/>
              </a:rPr>
              <a:t>Commons</a:t>
            </a:r>
            <a:r>
              <a:rPr lang="es-ES" sz="1400" u="sng" dirty="0">
                <a:hlinkClick r:id="rId5"/>
              </a:rPr>
              <a:t> Atribución-</a:t>
            </a:r>
            <a:r>
              <a:rPr lang="es-ES" sz="1400" u="sng" dirty="0" err="1">
                <a:hlinkClick r:id="rId5"/>
              </a:rPr>
              <a:t>NoComercial</a:t>
            </a:r>
            <a:r>
              <a:rPr lang="es-ES" sz="1400" u="sng" dirty="0">
                <a:hlinkClick r:id="rId5"/>
              </a:rPr>
              <a:t>-</a:t>
            </a:r>
            <a:r>
              <a:rPr lang="es-ES" sz="1400" u="sng" dirty="0" err="1">
                <a:hlinkClick r:id="rId5"/>
              </a:rPr>
              <a:t>CompartirIgual</a:t>
            </a:r>
            <a:r>
              <a:rPr lang="es-ES" sz="1400" u="sng" dirty="0">
                <a:hlinkClick r:id="rId5"/>
              </a:rPr>
              <a:t> 4.0 Internacional</a:t>
            </a:r>
            <a:r>
              <a:rPr lang="es-ES" sz="1400" dirty="0"/>
              <a:t>. </a:t>
            </a:r>
          </a:p>
        </p:txBody>
      </p:sp>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33375"/>
            <a:ext cx="7772400" cy="1143000"/>
          </a:xfrm>
        </p:spPr>
        <p:txBody>
          <a:bodyPr/>
          <a:lstStyle/>
          <a:p>
            <a:pPr eaLnBrk="1" hangingPunct="1"/>
            <a:r>
              <a:rPr lang="es-ES" smtClean="0"/>
              <a:t>Digitalización y Modulación</a:t>
            </a:r>
          </a:p>
        </p:txBody>
      </p:sp>
      <p:sp>
        <p:nvSpPr>
          <p:cNvPr id="18435" name="Rectangle 3"/>
          <p:cNvSpPr>
            <a:spLocks noGrp="1" noChangeArrowheads="1"/>
          </p:cNvSpPr>
          <p:nvPr>
            <p:ph type="body" idx="1"/>
          </p:nvPr>
        </p:nvSpPr>
        <p:spPr>
          <a:xfrm>
            <a:off x="611188" y="1704975"/>
            <a:ext cx="8062912" cy="4114800"/>
          </a:xfrm>
        </p:spPr>
        <p:txBody>
          <a:bodyPr/>
          <a:lstStyle/>
          <a:p>
            <a:pPr eaLnBrk="1" hangingPunct="1">
              <a:lnSpc>
                <a:spcPct val="80000"/>
              </a:lnSpc>
            </a:pPr>
            <a:r>
              <a:rPr lang="es-ES" sz="2200" b="1" smtClean="0"/>
              <a:t>Digitalizar</a:t>
            </a:r>
            <a:r>
              <a:rPr lang="es-ES" sz="2200" smtClean="0"/>
              <a:t>: convertir una señal analógica en un flujo digital para su envío o almacenamiento</a:t>
            </a:r>
          </a:p>
          <a:p>
            <a:pPr eaLnBrk="1" hangingPunct="1">
              <a:lnSpc>
                <a:spcPct val="80000"/>
              </a:lnSpc>
            </a:pPr>
            <a:r>
              <a:rPr lang="es-ES" sz="2200" b="1" smtClean="0"/>
              <a:t>Modular:</a:t>
            </a:r>
            <a:r>
              <a:rPr lang="es-ES" sz="2200" smtClean="0"/>
              <a:t> convertir una información digital en una serie de señales aptas para su envío a través de un canal analógico (onda).</a:t>
            </a:r>
          </a:p>
          <a:p>
            <a:pPr eaLnBrk="1" hangingPunct="1">
              <a:lnSpc>
                <a:spcPct val="80000"/>
              </a:lnSpc>
            </a:pPr>
            <a:r>
              <a:rPr lang="es-ES" sz="2200" smtClean="0"/>
              <a:t> Para enviar una información digital por un canal analógico hay que modular la onda transmitida, de forma que para transmitir el valor de los bits se modifican diversos parámetros de la onda</a:t>
            </a:r>
          </a:p>
          <a:p>
            <a:pPr eaLnBrk="1" hangingPunct="1">
              <a:lnSpc>
                <a:spcPct val="80000"/>
              </a:lnSpc>
            </a:pPr>
            <a:r>
              <a:rPr lang="es-ES" sz="2200" smtClean="0"/>
              <a:t>Los parámetros de una onda que se pueden modificar son:</a:t>
            </a:r>
          </a:p>
          <a:p>
            <a:pPr lvl="1" eaLnBrk="1" hangingPunct="1">
              <a:lnSpc>
                <a:spcPct val="80000"/>
              </a:lnSpc>
            </a:pPr>
            <a:r>
              <a:rPr lang="es-ES" sz="2200" smtClean="0"/>
              <a:t>Amplitud</a:t>
            </a:r>
          </a:p>
          <a:p>
            <a:pPr lvl="1" eaLnBrk="1" hangingPunct="1">
              <a:lnSpc>
                <a:spcPct val="80000"/>
              </a:lnSpc>
            </a:pPr>
            <a:r>
              <a:rPr lang="es-ES" sz="2200" smtClean="0"/>
              <a:t>Fase</a:t>
            </a:r>
          </a:p>
          <a:p>
            <a:pPr lvl="1" eaLnBrk="1" hangingPunct="1">
              <a:lnSpc>
                <a:spcPct val="80000"/>
              </a:lnSpc>
            </a:pPr>
            <a:r>
              <a:rPr lang="es-ES" sz="2200" smtClean="0"/>
              <a:t>Frecuencia</a:t>
            </a:r>
          </a:p>
          <a:p>
            <a:pPr eaLnBrk="1" hangingPunct="1">
              <a:lnSpc>
                <a:spcPct val="80000"/>
              </a:lnSpc>
            </a:pPr>
            <a:r>
              <a:rPr lang="es-ES" sz="2200" smtClean="0"/>
              <a:t>Normalmente la frecuencia no se utiliza cuando se modula información digital</a:t>
            </a:r>
          </a:p>
        </p:txBody>
      </p:sp>
      <p:sp>
        <p:nvSpPr>
          <p:cNvPr id="18436" name="4 Marcador de número de diapositiva"/>
          <p:cNvSpPr>
            <a:spLocks noGrp="1"/>
          </p:cNvSpPr>
          <p:nvPr>
            <p:ph type="sldNum" sz="quarter" idx="10"/>
          </p:nvPr>
        </p:nvSpPr>
        <p:spPr>
          <a:xfrm>
            <a:off x="3492500" y="6394450"/>
            <a:ext cx="2232025" cy="34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4F25B3D-8844-4E4E-B765-FEC7B5233692}" type="slidenum">
              <a:rPr lang="es-ES" sz="1400"/>
              <a:pPr eaLnBrk="1" hangingPunct="1"/>
              <a:t>10</a:t>
            </a:fld>
            <a:endParaRPr lang="es-ES" sz="1400"/>
          </a:p>
        </p:txBody>
      </p:sp>
    </p:spTree>
  </p:cSld>
  <p:clrMapOvr>
    <a:masterClrMapping/>
  </p:clrMapOvr>
  <p:transition>
    <p:pull dir="l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79388" y="215900"/>
            <a:ext cx="4005262"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pPr>
            <a:r>
              <a:rPr lang="en-GB" sz="1300" b="1">
                <a:latin typeface="Arial" charset="0"/>
              </a:rPr>
              <a:t>roglaro#show conf</a:t>
            </a:r>
          </a:p>
          <a:p>
            <a:pPr eaLnBrk="1" hangingPunct="1">
              <a:lnSpc>
                <a:spcPct val="90000"/>
              </a:lnSpc>
            </a:pPr>
            <a:r>
              <a:rPr lang="en-GB" sz="1300" b="1">
                <a:latin typeface="Arial" charset="0"/>
              </a:rPr>
              <a:t>!</a:t>
            </a:r>
          </a:p>
          <a:p>
            <a:pPr eaLnBrk="1" hangingPunct="1">
              <a:lnSpc>
                <a:spcPct val="90000"/>
              </a:lnSpc>
            </a:pPr>
            <a:r>
              <a:rPr lang="en-GB" sz="1300" b="1">
                <a:latin typeface="Arial" charset="0"/>
              </a:rPr>
              <a:t>! router C827-4V</a:t>
            </a:r>
          </a:p>
          <a:p>
            <a:pPr eaLnBrk="1" hangingPunct="1">
              <a:lnSpc>
                <a:spcPct val="90000"/>
              </a:lnSpc>
            </a:pPr>
            <a:r>
              <a:rPr lang="en-GB" sz="1300" b="1">
                <a:latin typeface="Arial" charset="0"/>
              </a:rPr>
              <a:t>! IOS version 12.1(5)</a:t>
            </a:r>
          </a:p>
          <a:p>
            <a:pPr eaLnBrk="1" hangingPunct="1">
              <a:lnSpc>
                <a:spcPct val="90000"/>
              </a:lnSpc>
            </a:pPr>
            <a:r>
              <a:rPr lang="en-GB" sz="1300" b="1">
                <a:latin typeface="Arial" charset="0"/>
              </a:rPr>
              <a:t>!</a:t>
            </a:r>
          </a:p>
          <a:p>
            <a:pPr eaLnBrk="1" hangingPunct="1">
              <a:lnSpc>
                <a:spcPct val="90000"/>
              </a:lnSpc>
            </a:pPr>
            <a:r>
              <a:rPr lang="en-GB" sz="1300" b="1">
                <a:latin typeface="Arial" charset="0"/>
              </a:rPr>
              <a:t>interface Tunnel0</a:t>
            </a:r>
          </a:p>
          <a:p>
            <a:pPr eaLnBrk="1" hangingPunct="1">
              <a:lnSpc>
                <a:spcPct val="90000"/>
              </a:lnSpc>
            </a:pPr>
            <a:r>
              <a:rPr lang="en-GB" sz="1300" b="1">
                <a:latin typeface="Arial" charset="0"/>
              </a:rPr>
              <a:t> bandwidth 512</a:t>
            </a:r>
          </a:p>
          <a:p>
            <a:pPr eaLnBrk="1" hangingPunct="1">
              <a:lnSpc>
                <a:spcPct val="90000"/>
              </a:lnSpc>
            </a:pPr>
            <a:r>
              <a:rPr lang="en-GB" sz="1300" b="1">
                <a:latin typeface="Arial" charset="0"/>
              </a:rPr>
              <a:t> ip address 147.156.200.150 255.255.255.252</a:t>
            </a:r>
          </a:p>
          <a:p>
            <a:pPr eaLnBrk="1" hangingPunct="1">
              <a:lnSpc>
                <a:spcPct val="90000"/>
              </a:lnSpc>
            </a:pPr>
            <a:r>
              <a:rPr lang="en-GB" sz="1300" b="1">
                <a:latin typeface="Arial" charset="0"/>
              </a:rPr>
              <a:t> tunnel source ATM0.1</a:t>
            </a:r>
          </a:p>
          <a:p>
            <a:pPr eaLnBrk="1" hangingPunct="1">
              <a:lnSpc>
                <a:spcPct val="90000"/>
              </a:lnSpc>
            </a:pPr>
            <a:r>
              <a:rPr lang="en-GB" sz="1300" b="1">
                <a:latin typeface="Arial" charset="0"/>
              </a:rPr>
              <a:t> tunnel destination 147.156.148.113</a:t>
            </a:r>
          </a:p>
          <a:p>
            <a:pPr eaLnBrk="1" hangingPunct="1">
              <a:lnSpc>
                <a:spcPct val="90000"/>
              </a:lnSpc>
            </a:pPr>
            <a:r>
              <a:rPr lang="en-GB" sz="1300" b="1">
                <a:latin typeface="Arial" charset="0"/>
              </a:rPr>
              <a:t> tunnel mode ipip</a:t>
            </a:r>
          </a:p>
          <a:p>
            <a:pPr eaLnBrk="1" hangingPunct="1">
              <a:lnSpc>
                <a:spcPct val="90000"/>
              </a:lnSpc>
            </a:pPr>
            <a:r>
              <a:rPr lang="en-GB" sz="1300" b="1">
                <a:latin typeface="Arial" charset="0"/>
              </a:rPr>
              <a:t>!</a:t>
            </a:r>
          </a:p>
          <a:p>
            <a:pPr eaLnBrk="1" hangingPunct="1">
              <a:lnSpc>
                <a:spcPct val="90000"/>
              </a:lnSpc>
            </a:pPr>
            <a:r>
              <a:rPr lang="en-GB" sz="1300" b="1">
                <a:latin typeface="Arial" charset="0"/>
              </a:rPr>
              <a:t>interface Ethernet0</a:t>
            </a:r>
          </a:p>
          <a:p>
            <a:pPr eaLnBrk="1" hangingPunct="1">
              <a:lnSpc>
                <a:spcPct val="90000"/>
              </a:lnSpc>
            </a:pPr>
            <a:r>
              <a:rPr lang="en-GB" sz="1300" b="1">
                <a:latin typeface="Arial" charset="0"/>
              </a:rPr>
              <a:t> ip address 147.156.159.1 255.255.255.192</a:t>
            </a:r>
          </a:p>
          <a:p>
            <a:pPr eaLnBrk="1" hangingPunct="1"/>
            <a:r>
              <a:rPr lang="en-GB" sz="1300">
                <a:latin typeface="Arial" charset="0"/>
              </a:rPr>
              <a:t> </a:t>
            </a:r>
            <a:r>
              <a:rPr lang="en-GB" sz="1300" b="1">
                <a:latin typeface="Arial" charset="0"/>
              </a:rPr>
              <a:t>ip helper-address 147.156.1.1</a:t>
            </a:r>
          </a:p>
          <a:p>
            <a:pPr eaLnBrk="1" hangingPunct="1"/>
            <a:r>
              <a:rPr lang="en-GB" sz="1300" b="1">
                <a:latin typeface="Arial" charset="0"/>
              </a:rPr>
              <a:t> ip tcp adjust-mss 1412</a:t>
            </a:r>
          </a:p>
          <a:p>
            <a:pPr eaLnBrk="1" hangingPunct="1"/>
            <a:r>
              <a:rPr lang="en-GB" sz="1300" b="1">
                <a:latin typeface="Arial" charset="0"/>
              </a:rPr>
              <a:t>!</a:t>
            </a:r>
          </a:p>
          <a:p>
            <a:pPr eaLnBrk="1" hangingPunct="1">
              <a:lnSpc>
                <a:spcPct val="90000"/>
              </a:lnSpc>
            </a:pPr>
            <a:r>
              <a:rPr lang="en-GB" sz="1300" b="1">
                <a:latin typeface="Arial" charset="0"/>
              </a:rPr>
              <a:t>interface ATM0</a:t>
            </a:r>
          </a:p>
          <a:p>
            <a:pPr eaLnBrk="1" hangingPunct="1">
              <a:lnSpc>
                <a:spcPct val="90000"/>
              </a:lnSpc>
            </a:pPr>
            <a:r>
              <a:rPr lang="en-GB" sz="1300" b="1">
                <a:latin typeface="Arial" charset="0"/>
              </a:rPr>
              <a:t> no ip address</a:t>
            </a:r>
          </a:p>
          <a:p>
            <a:pPr eaLnBrk="1" hangingPunct="1">
              <a:lnSpc>
                <a:spcPct val="90000"/>
              </a:lnSpc>
            </a:pPr>
            <a:r>
              <a:rPr lang="en-GB" sz="1300" b="1">
                <a:latin typeface="Arial" charset="0"/>
              </a:rPr>
              <a:t> no atm ilmi-keepalive</a:t>
            </a:r>
          </a:p>
          <a:p>
            <a:pPr eaLnBrk="1" hangingPunct="1">
              <a:lnSpc>
                <a:spcPct val="90000"/>
              </a:lnSpc>
            </a:pPr>
            <a:r>
              <a:rPr lang="en-GB" sz="1300" b="1">
                <a:latin typeface="Arial" charset="0"/>
              </a:rPr>
              <a:t> pvc 0/16 ilmi</a:t>
            </a:r>
          </a:p>
          <a:p>
            <a:pPr eaLnBrk="1" hangingPunct="1">
              <a:lnSpc>
                <a:spcPct val="90000"/>
              </a:lnSpc>
            </a:pPr>
            <a:r>
              <a:rPr lang="en-GB" sz="1300" b="1">
                <a:latin typeface="Arial" charset="0"/>
              </a:rPr>
              <a:t> !</a:t>
            </a:r>
          </a:p>
          <a:p>
            <a:pPr eaLnBrk="1" hangingPunct="1">
              <a:lnSpc>
                <a:spcPct val="90000"/>
              </a:lnSpc>
            </a:pPr>
            <a:r>
              <a:rPr lang="en-GB" sz="1300" b="1">
                <a:latin typeface="Arial" charset="0"/>
              </a:rPr>
              <a:t> bundle-enable</a:t>
            </a:r>
          </a:p>
          <a:p>
            <a:pPr eaLnBrk="1" hangingPunct="1">
              <a:lnSpc>
                <a:spcPct val="90000"/>
              </a:lnSpc>
            </a:pPr>
            <a:r>
              <a:rPr lang="en-GB" sz="1300" b="1">
                <a:latin typeface="Arial" charset="0"/>
              </a:rPr>
              <a:t> dsl operating-mode auto</a:t>
            </a:r>
          </a:p>
          <a:p>
            <a:pPr eaLnBrk="1" hangingPunct="1">
              <a:lnSpc>
                <a:spcPct val="90000"/>
              </a:lnSpc>
            </a:pPr>
            <a:r>
              <a:rPr lang="en-GB" sz="1300" b="1">
                <a:latin typeface="Arial" charset="0"/>
              </a:rPr>
              <a:t>!</a:t>
            </a:r>
          </a:p>
          <a:p>
            <a:pPr eaLnBrk="1" hangingPunct="1">
              <a:lnSpc>
                <a:spcPct val="90000"/>
              </a:lnSpc>
            </a:pPr>
            <a:r>
              <a:rPr lang="en-GB" sz="1300" b="1">
                <a:latin typeface="Arial" charset="0"/>
              </a:rPr>
              <a:t>interface ATM0.1 point-to-point</a:t>
            </a:r>
          </a:p>
          <a:p>
            <a:pPr eaLnBrk="1" hangingPunct="1">
              <a:lnSpc>
                <a:spcPct val="90000"/>
              </a:lnSpc>
            </a:pPr>
            <a:r>
              <a:rPr lang="en-GB" sz="1300" b="1">
                <a:latin typeface="Arial" charset="0"/>
              </a:rPr>
              <a:t> description ADSL telefono 963692769</a:t>
            </a:r>
          </a:p>
          <a:p>
            <a:pPr eaLnBrk="1" hangingPunct="1">
              <a:lnSpc>
                <a:spcPct val="90000"/>
              </a:lnSpc>
            </a:pPr>
            <a:r>
              <a:rPr lang="en-GB" sz="1300" b="1">
                <a:latin typeface="Arial" charset="0"/>
              </a:rPr>
              <a:t> bandwidth 512</a:t>
            </a:r>
          </a:p>
          <a:p>
            <a:pPr eaLnBrk="1" hangingPunct="1">
              <a:lnSpc>
                <a:spcPct val="90000"/>
              </a:lnSpc>
            </a:pPr>
            <a:r>
              <a:rPr lang="en-GB" sz="1300" b="1">
                <a:latin typeface="Arial" charset="0"/>
              </a:rPr>
              <a:t> ip address 80.24.166.172 255.255.255.192</a:t>
            </a:r>
          </a:p>
          <a:p>
            <a:pPr eaLnBrk="1" hangingPunct="1">
              <a:lnSpc>
                <a:spcPct val="90000"/>
              </a:lnSpc>
            </a:pPr>
            <a:r>
              <a:rPr lang="en-GB" sz="1300" b="1">
                <a:latin typeface="Arial" charset="0"/>
              </a:rPr>
              <a:t> pvc 8/32 </a:t>
            </a:r>
          </a:p>
          <a:p>
            <a:pPr eaLnBrk="1" hangingPunct="1">
              <a:lnSpc>
                <a:spcPct val="90000"/>
              </a:lnSpc>
            </a:pPr>
            <a:r>
              <a:rPr lang="en-GB" sz="1300" b="1">
                <a:latin typeface="Arial" charset="0"/>
              </a:rPr>
              <a:t>  vbr-nrt 512 512 1</a:t>
            </a:r>
          </a:p>
          <a:p>
            <a:pPr eaLnBrk="1" hangingPunct="1">
              <a:lnSpc>
                <a:spcPct val="90000"/>
              </a:lnSpc>
            </a:pPr>
            <a:r>
              <a:rPr lang="en-GB" sz="1300" b="1">
                <a:latin typeface="Arial" charset="0"/>
              </a:rPr>
              <a:t>  encapsulation aal5snap</a:t>
            </a:r>
          </a:p>
          <a:p>
            <a:pPr eaLnBrk="1" hangingPunct="1">
              <a:lnSpc>
                <a:spcPct val="90000"/>
              </a:lnSpc>
            </a:pPr>
            <a:r>
              <a:rPr lang="en-GB" sz="1300" b="1">
                <a:latin typeface="Arial" charset="0"/>
              </a:rPr>
              <a:t>!</a:t>
            </a:r>
          </a:p>
          <a:p>
            <a:pPr eaLnBrk="1" hangingPunct="1">
              <a:lnSpc>
                <a:spcPct val="90000"/>
              </a:lnSpc>
            </a:pPr>
            <a:r>
              <a:rPr lang="en-GB" sz="1300" b="1">
                <a:latin typeface="Arial" charset="0"/>
              </a:rPr>
              <a:t>ip route 0.0.0.0 0.0.0.0 147.156.200.149</a:t>
            </a:r>
          </a:p>
          <a:p>
            <a:pPr eaLnBrk="1" hangingPunct="1">
              <a:lnSpc>
                <a:spcPct val="90000"/>
              </a:lnSpc>
            </a:pPr>
            <a:r>
              <a:rPr lang="en-GB" sz="1300" b="1">
                <a:latin typeface="Arial" charset="0"/>
              </a:rPr>
              <a:t>ip route 147.156.148.113 255.255.255.255 ATM0.1</a:t>
            </a:r>
            <a:endParaRPr lang="es-ES" sz="1300" b="1">
              <a:latin typeface="Arial" charset="0"/>
            </a:endParaRPr>
          </a:p>
        </p:txBody>
      </p:sp>
      <p:sp>
        <p:nvSpPr>
          <p:cNvPr id="103427" name="Text Box 3"/>
          <p:cNvSpPr txBox="1">
            <a:spLocks noChangeArrowheads="1"/>
          </p:cNvSpPr>
          <p:nvPr/>
        </p:nvSpPr>
        <p:spPr bwMode="auto">
          <a:xfrm>
            <a:off x="1619250" y="115888"/>
            <a:ext cx="7777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Config. router roglaro con túnel VPN</a:t>
            </a:r>
          </a:p>
        </p:txBody>
      </p:sp>
      <p:sp>
        <p:nvSpPr>
          <p:cNvPr id="103428" name="Rectangle 4"/>
          <p:cNvSpPr>
            <a:spLocks noChangeArrowheads="1"/>
          </p:cNvSpPr>
          <p:nvPr/>
        </p:nvSpPr>
        <p:spPr bwMode="auto">
          <a:xfrm>
            <a:off x="1168400" y="5318125"/>
            <a:ext cx="2411413" cy="1730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29" name="Oval 5"/>
          <p:cNvSpPr>
            <a:spLocks noChangeArrowheads="1"/>
          </p:cNvSpPr>
          <p:nvPr/>
        </p:nvSpPr>
        <p:spPr bwMode="auto">
          <a:xfrm>
            <a:off x="1147763" y="5110163"/>
            <a:ext cx="360362" cy="2159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30" name="Oval 6"/>
          <p:cNvSpPr>
            <a:spLocks noChangeArrowheads="1"/>
          </p:cNvSpPr>
          <p:nvPr/>
        </p:nvSpPr>
        <p:spPr bwMode="auto">
          <a:xfrm>
            <a:off x="900113" y="5656263"/>
            <a:ext cx="728662" cy="2159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31" name="Oval 7"/>
          <p:cNvSpPr>
            <a:spLocks noChangeArrowheads="1"/>
          </p:cNvSpPr>
          <p:nvPr/>
        </p:nvSpPr>
        <p:spPr bwMode="auto">
          <a:xfrm>
            <a:off x="630238" y="5459413"/>
            <a:ext cx="369887" cy="2397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32" name="Line 8"/>
          <p:cNvSpPr>
            <a:spLocks noChangeShapeType="1"/>
          </p:cNvSpPr>
          <p:nvPr/>
        </p:nvSpPr>
        <p:spPr bwMode="auto">
          <a:xfrm flipH="1">
            <a:off x="3852863" y="5387975"/>
            <a:ext cx="93503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33" name="Text Box 9"/>
          <p:cNvSpPr txBox="1">
            <a:spLocks noChangeArrowheads="1"/>
          </p:cNvSpPr>
          <p:nvPr/>
        </p:nvSpPr>
        <p:spPr bwMode="auto">
          <a:xfrm>
            <a:off x="4783138" y="5233988"/>
            <a:ext cx="38195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IP en la subred ADSL (asignado por operador)</a:t>
            </a:r>
          </a:p>
        </p:txBody>
      </p:sp>
      <p:sp>
        <p:nvSpPr>
          <p:cNvPr id="103434" name="Line 10"/>
          <p:cNvSpPr>
            <a:spLocks noChangeShapeType="1"/>
          </p:cNvSpPr>
          <p:nvPr/>
        </p:nvSpPr>
        <p:spPr bwMode="auto">
          <a:xfrm flipH="1">
            <a:off x="1028700" y="5575300"/>
            <a:ext cx="37433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35" name="Text Box 11"/>
          <p:cNvSpPr txBox="1">
            <a:spLocks noChangeArrowheads="1"/>
          </p:cNvSpPr>
          <p:nvPr/>
        </p:nvSpPr>
        <p:spPr bwMode="auto">
          <a:xfrm>
            <a:off x="4765675" y="5437188"/>
            <a:ext cx="34893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No. Circuito ATM (asignado por operador)</a:t>
            </a:r>
          </a:p>
        </p:txBody>
      </p:sp>
      <p:sp>
        <p:nvSpPr>
          <p:cNvPr id="103436" name="Line 12"/>
          <p:cNvSpPr>
            <a:spLocks noChangeShapeType="1"/>
          </p:cNvSpPr>
          <p:nvPr/>
        </p:nvSpPr>
        <p:spPr bwMode="auto">
          <a:xfrm flipH="1">
            <a:off x="1743075" y="5756275"/>
            <a:ext cx="2593975" cy="47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37" name="Line 13"/>
          <p:cNvSpPr>
            <a:spLocks noChangeShapeType="1"/>
          </p:cNvSpPr>
          <p:nvPr/>
        </p:nvSpPr>
        <p:spPr bwMode="auto">
          <a:xfrm flipH="1">
            <a:off x="1563688" y="5197475"/>
            <a:ext cx="31670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38" name="Text Box 14"/>
          <p:cNvSpPr txBox="1">
            <a:spLocks noChangeArrowheads="1"/>
          </p:cNvSpPr>
          <p:nvPr/>
        </p:nvSpPr>
        <p:spPr bwMode="auto">
          <a:xfrm>
            <a:off x="4733925" y="5046663"/>
            <a:ext cx="36925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Caudal ascendente (para métrica de routing)</a:t>
            </a:r>
          </a:p>
        </p:txBody>
      </p:sp>
      <p:sp>
        <p:nvSpPr>
          <p:cNvPr id="103439" name="Text Box 15"/>
          <p:cNvSpPr txBox="1">
            <a:spLocks noChangeArrowheads="1"/>
          </p:cNvSpPr>
          <p:nvPr/>
        </p:nvSpPr>
        <p:spPr bwMode="auto">
          <a:xfrm>
            <a:off x="4537075" y="6332538"/>
            <a:ext cx="36941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Ruta host para que haga el túnel por ATM0.1</a:t>
            </a:r>
          </a:p>
        </p:txBody>
      </p:sp>
      <p:sp>
        <p:nvSpPr>
          <p:cNvPr id="103440" name="Rectangle 16"/>
          <p:cNvSpPr>
            <a:spLocks noChangeArrowheads="1"/>
          </p:cNvSpPr>
          <p:nvPr/>
        </p:nvSpPr>
        <p:spPr bwMode="auto">
          <a:xfrm>
            <a:off x="1784350" y="1852613"/>
            <a:ext cx="1273175" cy="193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41" name="Line 17"/>
          <p:cNvSpPr>
            <a:spLocks noChangeShapeType="1"/>
          </p:cNvSpPr>
          <p:nvPr/>
        </p:nvSpPr>
        <p:spPr bwMode="auto">
          <a:xfrm flipH="1">
            <a:off x="179388" y="2046288"/>
            <a:ext cx="17287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3442" name="Line 18"/>
          <p:cNvSpPr>
            <a:spLocks noChangeShapeType="1"/>
          </p:cNvSpPr>
          <p:nvPr/>
        </p:nvSpPr>
        <p:spPr bwMode="auto">
          <a:xfrm>
            <a:off x="174625" y="2051050"/>
            <a:ext cx="0" cy="45291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3443" name="Rectangle 19"/>
          <p:cNvSpPr>
            <a:spLocks noChangeArrowheads="1"/>
          </p:cNvSpPr>
          <p:nvPr/>
        </p:nvSpPr>
        <p:spPr bwMode="auto">
          <a:xfrm>
            <a:off x="917575" y="6389688"/>
            <a:ext cx="1271588" cy="187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44" name="Line 20"/>
          <p:cNvSpPr>
            <a:spLocks noChangeShapeType="1"/>
          </p:cNvSpPr>
          <p:nvPr/>
        </p:nvSpPr>
        <p:spPr bwMode="auto">
          <a:xfrm flipH="1">
            <a:off x="176213" y="6577013"/>
            <a:ext cx="7810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3445" name="Line 21"/>
          <p:cNvSpPr>
            <a:spLocks noChangeShapeType="1"/>
          </p:cNvSpPr>
          <p:nvPr/>
        </p:nvSpPr>
        <p:spPr bwMode="auto">
          <a:xfrm flipH="1">
            <a:off x="4130675" y="6478588"/>
            <a:ext cx="431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46" name="Line 22"/>
          <p:cNvSpPr>
            <a:spLocks noChangeShapeType="1"/>
          </p:cNvSpPr>
          <p:nvPr/>
        </p:nvSpPr>
        <p:spPr bwMode="auto">
          <a:xfrm flipH="1">
            <a:off x="2841625" y="4868863"/>
            <a:ext cx="19431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47" name="Text Box 23"/>
          <p:cNvSpPr txBox="1">
            <a:spLocks noChangeArrowheads="1"/>
          </p:cNvSpPr>
          <p:nvPr/>
        </p:nvSpPr>
        <p:spPr bwMode="auto">
          <a:xfrm>
            <a:off x="4775200" y="4725988"/>
            <a:ext cx="14906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Subinterfaz ATM</a:t>
            </a:r>
          </a:p>
        </p:txBody>
      </p:sp>
      <p:sp>
        <p:nvSpPr>
          <p:cNvPr id="103448" name="Line 24"/>
          <p:cNvSpPr>
            <a:spLocks noChangeShapeType="1"/>
          </p:cNvSpPr>
          <p:nvPr/>
        </p:nvSpPr>
        <p:spPr bwMode="auto">
          <a:xfrm flipH="1">
            <a:off x="1519238" y="3425825"/>
            <a:ext cx="32400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49" name="Text Box 25"/>
          <p:cNvSpPr txBox="1">
            <a:spLocks noChangeArrowheads="1"/>
          </p:cNvSpPr>
          <p:nvPr/>
        </p:nvSpPr>
        <p:spPr bwMode="auto">
          <a:xfrm>
            <a:off x="4749800" y="3281363"/>
            <a:ext cx="21431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Interfaz física ADSL/ATM</a:t>
            </a:r>
          </a:p>
        </p:txBody>
      </p:sp>
      <p:sp>
        <p:nvSpPr>
          <p:cNvPr id="103450" name="Line 26"/>
          <p:cNvSpPr>
            <a:spLocks noChangeShapeType="1"/>
          </p:cNvSpPr>
          <p:nvPr/>
        </p:nvSpPr>
        <p:spPr bwMode="auto">
          <a:xfrm flipH="1">
            <a:off x="3343275" y="6288088"/>
            <a:ext cx="1295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51" name="Text Box 27"/>
          <p:cNvSpPr txBox="1">
            <a:spLocks noChangeArrowheads="1"/>
          </p:cNvSpPr>
          <p:nvPr/>
        </p:nvSpPr>
        <p:spPr bwMode="auto">
          <a:xfrm>
            <a:off x="4591050" y="6149975"/>
            <a:ext cx="34925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Ruta por defecto: enviar todo por Tunnel0</a:t>
            </a:r>
          </a:p>
        </p:txBody>
      </p:sp>
      <p:sp>
        <p:nvSpPr>
          <p:cNvPr id="103452" name="Text Box 28"/>
          <p:cNvSpPr txBox="1">
            <a:spLocks noChangeArrowheads="1"/>
          </p:cNvSpPr>
          <p:nvPr/>
        </p:nvSpPr>
        <p:spPr bwMode="auto">
          <a:xfrm>
            <a:off x="4356100" y="5622925"/>
            <a:ext cx="44180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Caudal ascendente (SCR/PCR para gestión de tráfico)</a:t>
            </a:r>
          </a:p>
        </p:txBody>
      </p:sp>
      <p:sp>
        <p:nvSpPr>
          <p:cNvPr id="103453" name="Line 29"/>
          <p:cNvSpPr>
            <a:spLocks noChangeShapeType="1"/>
          </p:cNvSpPr>
          <p:nvPr/>
        </p:nvSpPr>
        <p:spPr bwMode="auto">
          <a:xfrm flipH="1" flipV="1">
            <a:off x="1711325" y="1220788"/>
            <a:ext cx="295275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54" name="Text Box 30"/>
          <p:cNvSpPr txBox="1">
            <a:spLocks noChangeArrowheads="1"/>
          </p:cNvSpPr>
          <p:nvPr/>
        </p:nvSpPr>
        <p:spPr bwMode="auto">
          <a:xfrm>
            <a:off x="4737100" y="1081088"/>
            <a:ext cx="1758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Interfaz virtual túnel</a:t>
            </a:r>
          </a:p>
        </p:txBody>
      </p:sp>
      <p:sp>
        <p:nvSpPr>
          <p:cNvPr id="103455" name="Oval 31"/>
          <p:cNvSpPr>
            <a:spLocks noChangeArrowheads="1"/>
          </p:cNvSpPr>
          <p:nvPr/>
        </p:nvSpPr>
        <p:spPr bwMode="auto">
          <a:xfrm>
            <a:off x="1152525" y="1293813"/>
            <a:ext cx="360363" cy="2159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3456" name="Line 32"/>
          <p:cNvSpPr>
            <a:spLocks noChangeShapeType="1"/>
          </p:cNvSpPr>
          <p:nvPr/>
        </p:nvSpPr>
        <p:spPr bwMode="auto">
          <a:xfrm flipH="1">
            <a:off x="1565275" y="1406525"/>
            <a:ext cx="31670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57" name="Text Box 33"/>
          <p:cNvSpPr txBox="1">
            <a:spLocks noChangeArrowheads="1"/>
          </p:cNvSpPr>
          <p:nvPr/>
        </p:nvSpPr>
        <p:spPr bwMode="auto">
          <a:xfrm>
            <a:off x="4721225" y="1273175"/>
            <a:ext cx="36925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Caudal ascendente (para métrica de routing)</a:t>
            </a:r>
          </a:p>
        </p:txBody>
      </p:sp>
      <p:sp>
        <p:nvSpPr>
          <p:cNvPr id="103458" name="Line 34"/>
          <p:cNvSpPr>
            <a:spLocks noChangeShapeType="1"/>
          </p:cNvSpPr>
          <p:nvPr/>
        </p:nvSpPr>
        <p:spPr bwMode="auto">
          <a:xfrm flipH="1">
            <a:off x="2700338" y="2852738"/>
            <a:ext cx="19431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59" name="Text Box 35"/>
          <p:cNvSpPr txBox="1">
            <a:spLocks noChangeArrowheads="1"/>
          </p:cNvSpPr>
          <p:nvPr/>
        </p:nvSpPr>
        <p:spPr bwMode="auto">
          <a:xfrm>
            <a:off x="4716463" y="2708275"/>
            <a:ext cx="30686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Dirección del servidor BOOTP/DHCP</a:t>
            </a:r>
          </a:p>
        </p:txBody>
      </p:sp>
      <p:sp>
        <p:nvSpPr>
          <p:cNvPr id="103460" name="Line 36"/>
          <p:cNvSpPr>
            <a:spLocks noChangeShapeType="1"/>
          </p:cNvSpPr>
          <p:nvPr/>
        </p:nvSpPr>
        <p:spPr bwMode="auto">
          <a:xfrm flipH="1">
            <a:off x="2143125" y="3049588"/>
            <a:ext cx="250983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3461" name="Text Box 37"/>
          <p:cNvSpPr txBox="1">
            <a:spLocks noChangeArrowheads="1"/>
          </p:cNvSpPr>
          <p:nvPr/>
        </p:nvSpPr>
        <p:spPr bwMode="auto">
          <a:xfrm>
            <a:off x="4722813" y="2900363"/>
            <a:ext cx="35321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300" b="1">
                <a:solidFill>
                  <a:srgbClr val="FF0000"/>
                </a:solidFill>
                <a:latin typeface="Arial" charset="0"/>
              </a:rPr>
              <a:t>Tamaño de MSS para evitar fragmentación</a:t>
            </a:r>
          </a:p>
        </p:txBody>
      </p:sp>
      <p:sp>
        <p:nvSpPr>
          <p:cNvPr id="103462" name="3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0720630-B849-4A4D-AFD0-674EC7E7D98D}" type="slidenum">
              <a:rPr lang="es-ES" sz="1400"/>
              <a:pPr eaLnBrk="1" hangingPunct="1"/>
              <a:t>100</a:t>
            </a:fld>
            <a:endParaRPr lang="es-ES" sz="1400"/>
          </a:p>
        </p:txBody>
      </p:sp>
    </p:spTree>
  </p:cSld>
  <p:clrMapOvr>
    <a:masterClrMapping/>
  </p:clrMapOvr>
  <p:transition>
    <p:pull dir="l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211263" y="1465263"/>
            <a:ext cx="60245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roglaro#show int ATM0</a:t>
            </a:r>
          </a:p>
          <a:p>
            <a:pPr eaLnBrk="1" hangingPunct="1"/>
            <a:r>
              <a:rPr lang="en-GB" sz="1400" b="1">
                <a:latin typeface="Arial" charset="0"/>
              </a:rPr>
              <a:t>ATM0 is up, line protocol is up </a:t>
            </a:r>
          </a:p>
          <a:p>
            <a:pPr eaLnBrk="1" hangingPunct="1"/>
            <a:r>
              <a:rPr lang="en-GB" sz="1400" b="1">
                <a:latin typeface="Arial" charset="0"/>
              </a:rPr>
              <a:t>  Hardware is PQUICC_SAR (with Alcatel ADSL Module)</a:t>
            </a:r>
          </a:p>
          <a:p>
            <a:pPr eaLnBrk="1" hangingPunct="1"/>
            <a:r>
              <a:rPr lang="en-GB" sz="1400" b="1">
                <a:latin typeface="Arial" charset="0"/>
              </a:rPr>
              <a:t>  MTU 1500 bytes, sub MTU 1500, BW 640 Kbit, DLY 80 usec, </a:t>
            </a:r>
          </a:p>
          <a:p>
            <a:pPr eaLnBrk="1" hangingPunct="1"/>
            <a:r>
              <a:rPr lang="en-GB" sz="1400" b="1">
                <a:latin typeface="Arial" charset="0"/>
              </a:rPr>
              <a:t>     reliability 255/255, txload 1/255, rxload 1/255</a:t>
            </a:r>
          </a:p>
          <a:p>
            <a:pPr eaLnBrk="1" hangingPunct="1"/>
            <a:r>
              <a:rPr lang="en-GB" sz="1400" b="1">
                <a:latin typeface="Arial" charset="0"/>
              </a:rPr>
              <a:t>  Encapsulation ATM, loopback not set</a:t>
            </a:r>
          </a:p>
          <a:p>
            <a:pPr eaLnBrk="1" hangingPunct="1"/>
            <a:r>
              <a:rPr lang="en-GB" sz="1400" b="1">
                <a:latin typeface="Arial" charset="0"/>
              </a:rPr>
              <a:t>  Keepalive not supported </a:t>
            </a:r>
          </a:p>
          <a:p>
            <a:pPr eaLnBrk="1" hangingPunct="1"/>
            <a:r>
              <a:rPr lang="en-GB" sz="1400" b="1">
                <a:latin typeface="Arial" charset="0"/>
              </a:rPr>
              <a:t>  Encapsulation(s): AAL5, PVC mode</a:t>
            </a:r>
          </a:p>
          <a:p>
            <a:pPr eaLnBrk="1" hangingPunct="1"/>
            <a:r>
              <a:rPr lang="en-GB" sz="1400" b="1">
                <a:latin typeface="Arial" charset="0"/>
              </a:rPr>
              <a:t>  11 maximum active VCs, 6 current VCCs</a:t>
            </a:r>
          </a:p>
          <a:p>
            <a:pPr eaLnBrk="1" hangingPunct="1"/>
            <a:r>
              <a:rPr lang="en-GB" sz="1400" b="1">
                <a:latin typeface="Arial" charset="0"/>
              </a:rPr>
              <a:t>  VC idle disconnect time: 300 seconds</a:t>
            </a:r>
          </a:p>
          <a:p>
            <a:pPr eaLnBrk="1" hangingPunct="1"/>
            <a:r>
              <a:rPr lang="en-GB" sz="1400" b="1">
                <a:latin typeface="Arial" charset="0"/>
              </a:rPr>
              <a:t>  Last input 00:01:20, output 00:00:00, output hang never</a:t>
            </a:r>
          </a:p>
          <a:p>
            <a:pPr eaLnBrk="1" hangingPunct="1"/>
            <a:r>
              <a:rPr lang="en-GB" sz="1400" b="1">
                <a:latin typeface="Arial" charset="0"/>
              </a:rPr>
              <a:t>  Last clearing of "show interface" counters never</a:t>
            </a:r>
          </a:p>
          <a:p>
            <a:pPr eaLnBrk="1" hangingPunct="1"/>
            <a:r>
              <a:rPr lang="en-GB" sz="1400" b="1">
                <a:latin typeface="Arial" charset="0"/>
              </a:rPr>
              <a:t>  Input queue: 0/75/0/0 (size/max/drops/flushes); Total output drops: 0</a:t>
            </a:r>
          </a:p>
          <a:p>
            <a:pPr eaLnBrk="1" hangingPunct="1"/>
            <a:r>
              <a:rPr lang="en-GB" sz="1400" b="1">
                <a:latin typeface="Arial" charset="0"/>
              </a:rPr>
              <a:t>  Queueing strategy: Per VC Queueing</a:t>
            </a:r>
          </a:p>
          <a:p>
            <a:pPr eaLnBrk="1" hangingPunct="1"/>
            <a:r>
              <a:rPr lang="en-GB" sz="1400" b="1">
                <a:latin typeface="Arial" charset="0"/>
              </a:rPr>
              <a:t>  5 minute input rate 1000 bits/sec, 1 packets/sec</a:t>
            </a:r>
          </a:p>
          <a:p>
            <a:pPr eaLnBrk="1" hangingPunct="1"/>
            <a:r>
              <a:rPr lang="en-GB" sz="1400" b="1">
                <a:latin typeface="Arial" charset="0"/>
              </a:rPr>
              <a:t>  5 minute output rate 1000 bits/sec, 2 packets/sec</a:t>
            </a:r>
          </a:p>
          <a:p>
            <a:pPr eaLnBrk="1" hangingPunct="1"/>
            <a:r>
              <a:rPr lang="en-GB" sz="1400" b="1">
                <a:latin typeface="Arial" charset="0"/>
              </a:rPr>
              <a:t>     3943859 packets input, 1658086649 bytes, 0 no buffer</a:t>
            </a:r>
          </a:p>
          <a:p>
            <a:pPr eaLnBrk="1" hangingPunct="1"/>
            <a:r>
              <a:rPr lang="en-GB" sz="1400" b="1">
                <a:latin typeface="Arial" charset="0"/>
              </a:rPr>
              <a:t>     Received 0 broadcasts, 0 runts, 0 giants, 0 throttles</a:t>
            </a:r>
          </a:p>
          <a:p>
            <a:pPr eaLnBrk="1" hangingPunct="1"/>
            <a:r>
              <a:rPr lang="en-GB" sz="1400" b="1">
                <a:latin typeface="Arial" charset="0"/>
              </a:rPr>
              <a:t>     0 input errors, 180 CRC, 0 frame, 0 overrun, 0 ignored, 0 abort</a:t>
            </a:r>
          </a:p>
          <a:p>
            <a:pPr eaLnBrk="1" hangingPunct="1"/>
            <a:r>
              <a:rPr lang="en-GB" sz="1400" b="1">
                <a:latin typeface="Arial" charset="0"/>
              </a:rPr>
              <a:t>     4398435 packets output, 365844776 bytes, 0 underruns</a:t>
            </a:r>
          </a:p>
          <a:p>
            <a:pPr eaLnBrk="1" hangingPunct="1"/>
            <a:r>
              <a:rPr lang="en-GB" sz="1400" b="1">
                <a:latin typeface="Arial" charset="0"/>
              </a:rPr>
              <a:t>     0 output errors, 0 collisions, 1 interface resets</a:t>
            </a:r>
          </a:p>
          <a:p>
            <a:pPr eaLnBrk="1" hangingPunct="1"/>
            <a:r>
              <a:rPr lang="en-GB" sz="1400" b="1">
                <a:latin typeface="Arial" charset="0"/>
              </a:rPr>
              <a:t>     0 output buffer failures, 0 output buffers swapped out</a:t>
            </a:r>
          </a:p>
        </p:txBody>
      </p:sp>
      <p:sp>
        <p:nvSpPr>
          <p:cNvPr id="104451" name="Text Box 3"/>
          <p:cNvSpPr txBox="1">
            <a:spLocks noChangeArrowheads="1"/>
          </p:cNvSpPr>
          <p:nvPr/>
        </p:nvSpPr>
        <p:spPr bwMode="auto">
          <a:xfrm>
            <a:off x="360363" y="401638"/>
            <a:ext cx="8243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interfaz ATM/ADSL en roglaro  </a:t>
            </a:r>
          </a:p>
        </p:txBody>
      </p:sp>
      <p:sp>
        <p:nvSpPr>
          <p:cNvPr id="104452" name="Rectangle 4"/>
          <p:cNvSpPr>
            <a:spLocks noChangeArrowheads="1"/>
          </p:cNvSpPr>
          <p:nvPr/>
        </p:nvSpPr>
        <p:spPr bwMode="auto">
          <a:xfrm>
            <a:off x="4081463" y="2133600"/>
            <a:ext cx="1138237"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4453" name="Line 5"/>
          <p:cNvSpPr>
            <a:spLocks noChangeShapeType="1"/>
          </p:cNvSpPr>
          <p:nvPr/>
        </p:nvSpPr>
        <p:spPr bwMode="auto">
          <a:xfrm flipH="1" flipV="1">
            <a:off x="5292725" y="2133600"/>
            <a:ext cx="136683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4454" name="Text Box 6"/>
          <p:cNvSpPr txBox="1">
            <a:spLocks noChangeArrowheads="1"/>
          </p:cNvSpPr>
          <p:nvPr/>
        </p:nvSpPr>
        <p:spPr bwMode="auto">
          <a:xfrm>
            <a:off x="6667500" y="1903413"/>
            <a:ext cx="2297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Máximo caudal ascendente en ADSL</a:t>
            </a:r>
          </a:p>
        </p:txBody>
      </p:sp>
      <p:sp>
        <p:nvSpPr>
          <p:cNvPr id="104455" name="7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7F25984-BEBB-4EBD-BC9C-D1FD42993212}" type="slidenum">
              <a:rPr lang="es-ES" sz="1400"/>
              <a:pPr eaLnBrk="1" hangingPunct="1"/>
              <a:t>101</a:t>
            </a:fld>
            <a:endParaRPr lang="es-ES" sz="1400"/>
          </a:p>
        </p:txBody>
      </p:sp>
    </p:spTree>
  </p:cSld>
  <p:clrMapOvr>
    <a:masterClrMapping/>
  </p:clrMapOvr>
  <p:transition>
    <p:pull dir="l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658938" y="1830388"/>
            <a:ext cx="4857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roglaro#show int ATM0.1</a:t>
            </a:r>
          </a:p>
          <a:p>
            <a:pPr eaLnBrk="1" hangingPunct="1"/>
            <a:r>
              <a:rPr lang="en-GB" sz="1400" b="1">
                <a:latin typeface="Arial" charset="0"/>
              </a:rPr>
              <a:t>ATM0.1 is up, line protocol is up </a:t>
            </a:r>
          </a:p>
          <a:p>
            <a:pPr eaLnBrk="1" hangingPunct="1"/>
            <a:r>
              <a:rPr lang="en-GB" sz="1400" b="1">
                <a:latin typeface="Arial" charset="0"/>
              </a:rPr>
              <a:t>  Hardware is PQUICC_SAR (with Alcatel ADSL Module)</a:t>
            </a:r>
          </a:p>
          <a:p>
            <a:pPr eaLnBrk="1" hangingPunct="1"/>
            <a:r>
              <a:rPr lang="en-GB" sz="1400" b="1">
                <a:latin typeface="Arial" charset="0"/>
              </a:rPr>
              <a:t>  Description: ADSL telefono 963692769</a:t>
            </a:r>
          </a:p>
          <a:p>
            <a:pPr eaLnBrk="1" hangingPunct="1"/>
            <a:r>
              <a:rPr lang="en-GB" sz="1400" b="1">
                <a:latin typeface="Arial" charset="0"/>
              </a:rPr>
              <a:t>  Internet address is 80.24.166.172/26</a:t>
            </a:r>
          </a:p>
          <a:p>
            <a:pPr eaLnBrk="1" hangingPunct="1"/>
            <a:r>
              <a:rPr lang="en-GB" sz="1400" b="1">
                <a:latin typeface="Arial" charset="0"/>
              </a:rPr>
              <a:t>  MTU 1500 bytes, BW 512 Kbit, DLY 80 usec, </a:t>
            </a:r>
          </a:p>
          <a:p>
            <a:pPr eaLnBrk="1" hangingPunct="1"/>
            <a:r>
              <a:rPr lang="en-GB" sz="1400" b="1">
                <a:latin typeface="Arial" charset="0"/>
              </a:rPr>
              <a:t>     reliability 255/255, txload 1/255, rxload 1/255</a:t>
            </a:r>
          </a:p>
          <a:p>
            <a:pPr eaLnBrk="1" hangingPunct="1"/>
            <a:r>
              <a:rPr lang="en-GB" sz="1400" b="1">
                <a:latin typeface="Arial" charset="0"/>
              </a:rPr>
              <a:t>  Encapsulation ATM</a:t>
            </a:r>
          </a:p>
          <a:p>
            <a:pPr eaLnBrk="1" hangingPunct="1"/>
            <a:r>
              <a:rPr lang="en-GB" sz="1400" b="1">
                <a:latin typeface="Arial" charset="0"/>
              </a:rPr>
              <a:t>  2683632 packets input, 965306323 bytes </a:t>
            </a:r>
          </a:p>
          <a:p>
            <a:pPr eaLnBrk="1" hangingPunct="1"/>
            <a:r>
              <a:rPr lang="en-GB" sz="1400" b="1">
                <a:latin typeface="Arial" charset="0"/>
              </a:rPr>
              <a:t>  1197390 packets output,203244806 bytes </a:t>
            </a:r>
          </a:p>
          <a:p>
            <a:pPr eaLnBrk="1" hangingPunct="1"/>
            <a:r>
              <a:rPr lang="en-GB" sz="1400" b="1">
                <a:latin typeface="Arial" charset="0"/>
              </a:rPr>
              <a:t>  0 OAM cells input, 0 OAM cells output</a:t>
            </a:r>
          </a:p>
          <a:p>
            <a:pPr eaLnBrk="1" hangingPunct="1"/>
            <a:r>
              <a:rPr lang="en-GB" sz="1400" b="1">
                <a:latin typeface="Arial" charset="0"/>
              </a:rPr>
              <a:t>  AAL5 CRC errors : 0</a:t>
            </a:r>
          </a:p>
          <a:p>
            <a:pPr eaLnBrk="1" hangingPunct="1"/>
            <a:r>
              <a:rPr lang="en-GB" sz="1400" b="1">
                <a:latin typeface="Arial" charset="0"/>
              </a:rPr>
              <a:t>  AAL5 Oversized SDUs : 0</a:t>
            </a:r>
            <a:endParaRPr lang="es-ES" sz="1400" b="1">
              <a:latin typeface="Arial" charset="0"/>
            </a:endParaRPr>
          </a:p>
        </p:txBody>
      </p:sp>
      <p:sp>
        <p:nvSpPr>
          <p:cNvPr id="105475" name="Text Box 3"/>
          <p:cNvSpPr txBox="1">
            <a:spLocks noChangeArrowheads="1"/>
          </p:cNvSpPr>
          <p:nvPr/>
        </p:nvSpPr>
        <p:spPr bwMode="auto">
          <a:xfrm>
            <a:off x="323850" y="401638"/>
            <a:ext cx="847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subinterfaz ATM en roglaro  </a:t>
            </a:r>
          </a:p>
        </p:txBody>
      </p:sp>
      <p:sp>
        <p:nvSpPr>
          <p:cNvPr id="10547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9D823E7-6FE6-4D37-A0AE-9D42433A9BF6}" type="slidenum">
              <a:rPr lang="es-ES" sz="1400"/>
              <a:pPr eaLnBrk="1" hangingPunct="1"/>
              <a:t>102</a:t>
            </a:fld>
            <a:endParaRPr lang="es-ES" sz="1400"/>
          </a:p>
        </p:txBody>
      </p:sp>
    </p:spTree>
  </p:cSld>
  <p:clrMapOvr>
    <a:masterClrMapping/>
  </p:clrMapOvr>
  <p:transition>
    <p:pull dir="l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874713" y="1128713"/>
            <a:ext cx="6792912"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roglaro#show int Ethernet0</a:t>
            </a:r>
          </a:p>
          <a:p>
            <a:pPr eaLnBrk="1" hangingPunct="1"/>
            <a:r>
              <a:rPr lang="en-GB" sz="1400" b="1">
                <a:latin typeface="Arial" charset="0"/>
              </a:rPr>
              <a:t>Ethernet0 is up, line protocol is up </a:t>
            </a:r>
          </a:p>
          <a:p>
            <a:pPr eaLnBrk="1" hangingPunct="1"/>
            <a:r>
              <a:rPr lang="en-GB" sz="1400" b="1">
                <a:latin typeface="Arial" charset="0"/>
              </a:rPr>
              <a:t>  Hardware is PQUICC Ethernet, address is 0004.27fd.4591 (bia 0004.27fd.4591)</a:t>
            </a:r>
          </a:p>
          <a:p>
            <a:pPr eaLnBrk="1" hangingPunct="1"/>
            <a:r>
              <a:rPr lang="en-GB" sz="1400" b="1">
                <a:latin typeface="Arial" charset="0"/>
              </a:rPr>
              <a:t>  Internet address is 147.156.159.1/26</a:t>
            </a:r>
          </a:p>
          <a:p>
            <a:pPr eaLnBrk="1" hangingPunct="1"/>
            <a:r>
              <a:rPr lang="en-GB" sz="1400" b="1">
                <a:latin typeface="Arial" charset="0"/>
              </a:rPr>
              <a:t>  MTU 1500 bytes, BW 10000 Kbit, DLY 1000 usec, </a:t>
            </a:r>
          </a:p>
          <a:p>
            <a:pPr eaLnBrk="1" hangingPunct="1"/>
            <a:r>
              <a:rPr lang="en-GB" sz="1400" b="1">
                <a:latin typeface="Arial" charset="0"/>
              </a:rPr>
              <a:t>     reliability 255/255, txload 1/255, rxload 1/255</a:t>
            </a:r>
          </a:p>
          <a:p>
            <a:pPr eaLnBrk="1" hangingPunct="1"/>
            <a:r>
              <a:rPr lang="en-GB" sz="1400" b="1">
                <a:latin typeface="Arial" charset="0"/>
              </a:rPr>
              <a:t>  Encapsulation ARPA, loopback not set</a:t>
            </a:r>
          </a:p>
          <a:p>
            <a:pPr eaLnBrk="1" hangingPunct="1"/>
            <a:r>
              <a:rPr lang="en-GB" sz="1400" b="1">
                <a:latin typeface="Arial" charset="0"/>
              </a:rPr>
              <a:t>  Keepalive set (10 sec)</a:t>
            </a:r>
          </a:p>
          <a:p>
            <a:pPr eaLnBrk="1" hangingPunct="1"/>
            <a:r>
              <a:rPr lang="en-GB" sz="1400" b="1">
                <a:latin typeface="Arial" charset="0"/>
              </a:rPr>
              <a:t>  ARP type: ARPA, ARP Timeout 04:00:00</a:t>
            </a:r>
          </a:p>
          <a:p>
            <a:pPr eaLnBrk="1" hangingPunct="1"/>
            <a:r>
              <a:rPr lang="en-GB" sz="1400" b="1">
                <a:latin typeface="Arial" charset="0"/>
              </a:rPr>
              <a:t>  Last input 00:00:13, output 00:00:02, output hang never</a:t>
            </a:r>
          </a:p>
          <a:p>
            <a:pPr eaLnBrk="1" hangingPunct="1"/>
            <a:r>
              <a:rPr lang="en-GB" sz="1400" b="1">
                <a:latin typeface="Arial" charset="0"/>
              </a:rPr>
              <a:t>  Last clearing of "show interface" counters never</a:t>
            </a:r>
          </a:p>
          <a:p>
            <a:pPr eaLnBrk="1" hangingPunct="1"/>
            <a:r>
              <a:rPr lang="en-GB" sz="1400" b="1">
                <a:latin typeface="Arial" charset="0"/>
              </a:rPr>
              <a:t>  Queueing strategy: fifo</a:t>
            </a:r>
          </a:p>
          <a:p>
            <a:pPr eaLnBrk="1" hangingPunct="1"/>
            <a:r>
              <a:rPr lang="en-GB" sz="1400" b="1">
                <a:latin typeface="Arial" charset="0"/>
              </a:rPr>
              <a:t>  Output queue 0/100, 0 drops; input queue 0/32, 0 drops</a:t>
            </a:r>
          </a:p>
          <a:p>
            <a:pPr eaLnBrk="1" hangingPunct="1"/>
            <a:r>
              <a:rPr lang="en-GB" sz="1400" b="1">
                <a:latin typeface="Arial" charset="0"/>
              </a:rPr>
              <a:t>  5 minute input rate 0 bits/sec, 0 packets/sec</a:t>
            </a:r>
          </a:p>
          <a:p>
            <a:pPr eaLnBrk="1" hangingPunct="1"/>
            <a:r>
              <a:rPr lang="en-GB" sz="1400" b="1">
                <a:latin typeface="Arial" charset="0"/>
              </a:rPr>
              <a:t>  5 minute output rate 0 bits/sec, 0 packets/sec</a:t>
            </a:r>
          </a:p>
          <a:p>
            <a:pPr eaLnBrk="1" hangingPunct="1"/>
            <a:r>
              <a:rPr lang="en-GB" sz="1400" b="1">
                <a:latin typeface="Arial" charset="0"/>
              </a:rPr>
              <a:t>     904569 packets input, 167942808 bytes, 0 no buffer</a:t>
            </a:r>
          </a:p>
          <a:p>
            <a:pPr eaLnBrk="1" hangingPunct="1"/>
            <a:r>
              <a:rPr lang="en-GB" sz="1400" b="1">
                <a:latin typeface="Arial" charset="0"/>
              </a:rPr>
              <a:t>     Received 79590 broadcasts, 0 runts, 0 giants, 0 throttles</a:t>
            </a:r>
          </a:p>
          <a:p>
            <a:pPr eaLnBrk="1" hangingPunct="1"/>
            <a:r>
              <a:rPr lang="en-GB" sz="1400" b="1">
                <a:latin typeface="Arial" charset="0"/>
              </a:rPr>
              <a:t>     0 input errors, 0 CRC, 0 frame, 0 overrun, 0 ignored</a:t>
            </a:r>
          </a:p>
          <a:p>
            <a:pPr eaLnBrk="1" hangingPunct="1"/>
            <a:r>
              <a:rPr lang="en-GB" sz="1400" b="1">
                <a:latin typeface="Arial" charset="0"/>
              </a:rPr>
              <a:t>     0 input packets with dribble condition detected</a:t>
            </a:r>
          </a:p>
          <a:p>
            <a:pPr eaLnBrk="1" hangingPunct="1"/>
            <a:r>
              <a:rPr lang="en-GB" sz="1400" b="1">
                <a:latin typeface="Arial" charset="0"/>
              </a:rPr>
              <a:t>     1699392 packets output, 785528237 bytes, 0 underruns(223/314/0)</a:t>
            </a:r>
          </a:p>
          <a:p>
            <a:pPr eaLnBrk="1" hangingPunct="1"/>
            <a:r>
              <a:rPr lang="en-GB" sz="1400" b="1">
                <a:latin typeface="Arial" charset="0"/>
              </a:rPr>
              <a:t>     4 output errors, 537 collisions, 1 interface resets</a:t>
            </a:r>
          </a:p>
          <a:p>
            <a:pPr eaLnBrk="1" hangingPunct="1"/>
            <a:r>
              <a:rPr lang="en-GB" sz="1400" b="1">
                <a:latin typeface="Arial" charset="0"/>
              </a:rPr>
              <a:t>     0 babbles, 0 late collision, 2151 deferred</a:t>
            </a:r>
          </a:p>
          <a:p>
            <a:pPr eaLnBrk="1" hangingPunct="1"/>
            <a:r>
              <a:rPr lang="en-GB" sz="1400" b="1">
                <a:latin typeface="Arial" charset="0"/>
              </a:rPr>
              <a:t>     4 lost carrier, 0 no carrier</a:t>
            </a:r>
          </a:p>
          <a:p>
            <a:pPr eaLnBrk="1" hangingPunct="1"/>
            <a:r>
              <a:rPr lang="en-GB" sz="1400" b="1">
                <a:latin typeface="Arial" charset="0"/>
              </a:rPr>
              <a:t>     0 output buffer failures, 0 output buffers swapped out</a:t>
            </a:r>
          </a:p>
        </p:txBody>
      </p:sp>
      <p:sp>
        <p:nvSpPr>
          <p:cNvPr id="106499" name="Text Box 3"/>
          <p:cNvSpPr txBox="1">
            <a:spLocks noChangeArrowheads="1"/>
          </p:cNvSpPr>
          <p:nvPr/>
        </p:nvSpPr>
        <p:spPr bwMode="auto">
          <a:xfrm>
            <a:off x="628650" y="333375"/>
            <a:ext cx="7327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interfaz Ethernet en roglaro</a:t>
            </a:r>
          </a:p>
        </p:txBody>
      </p:sp>
      <p:sp>
        <p:nvSpPr>
          <p:cNvPr id="10650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C675B18-0FB3-45BF-9D52-D766A9757C08}" type="slidenum">
              <a:rPr lang="es-ES" sz="1400"/>
              <a:pPr eaLnBrk="1" hangingPunct="1"/>
              <a:t>103</a:t>
            </a:fld>
            <a:endParaRPr lang="es-ES" sz="1400"/>
          </a:p>
        </p:txBody>
      </p:sp>
    </p:spTree>
  </p:cSld>
  <p:clrMapOvr>
    <a:masterClrMapping/>
  </p:clrMapOvr>
  <p:transition>
    <p:pull dir="l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755650" y="1250950"/>
            <a:ext cx="5889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roglaro#show int Tunnel0</a:t>
            </a:r>
          </a:p>
          <a:p>
            <a:pPr eaLnBrk="1" hangingPunct="1"/>
            <a:r>
              <a:rPr lang="en-GB" sz="1400" b="1">
                <a:latin typeface="Arial" charset="0"/>
              </a:rPr>
              <a:t>Tunnel0 is up, line protocol is up </a:t>
            </a:r>
          </a:p>
          <a:p>
            <a:pPr eaLnBrk="1" hangingPunct="1"/>
            <a:r>
              <a:rPr lang="en-GB" sz="1400" b="1">
                <a:latin typeface="Arial" charset="0"/>
              </a:rPr>
              <a:t>  Hardware is Tunnel</a:t>
            </a:r>
          </a:p>
          <a:p>
            <a:pPr eaLnBrk="1" hangingPunct="1"/>
            <a:r>
              <a:rPr lang="en-GB" sz="1400" b="1">
                <a:latin typeface="Arial" charset="0"/>
              </a:rPr>
              <a:t>  Internet address is 147.156.200.150/30</a:t>
            </a:r>
          </a:p>
          <a:p>
            <a:pPr eaLnBrk="1" hangingPunct="1"/>
            <a:r>
              <a:rPr lang="en-GB" sz="1400" b="1">
                <a:latin typeface="Arial" charset="0"/>
              </a:rPr>
              <a:t>  MTU 1514 bytes, BW 512 Kbit, DLY 500000 usec, </a:t>
            </a:r>
          </a:p>
          <a:p>
            <a:pPr eaLnBrk="1" hangingPunct="1"/>
            <a:r>
              <a:rPr lang="en-GB" sz="1400" b="1">
                <a:latin typeface="Arial" charset="0"/>
              </a:rPr>
              <a:t>     reliability 255/255, txload 1/255, rxload 1/255</a:t>
            </a:r>
          </a:p>
          <a:p>
            <a:pPr eaLnBrk="1" hangingPunct="1"/>
            <a:r>
              <a:rPr lang="en-GB" sz="1400" b="1">
                <a:latin typeface="Arial" charset="0"/>
              </a:rPr>
              <a:t>  Encapsulation TUNNEL, loopback not set</a:t>
            </a:r>
          </a:p>
          <a:p>
            <a:pPr eaLnBrk="1" hangingPunct="1"/>
            <a:r>
              <a:rPr lang="en-GB" sz="1400" b="1">
                <a:latin typeface="Arial" charset="0"/>
              </a:rPr>
              <a:t>  Keepalive set (10 sec)</a:t>
            </a:r>
          </a:p>
          <a:p>
            <a:pPr eaLnBrk="1" hangingPunct="1"/>
            <a:r>
              <a:rPr lang="en-GB" sz="1400" b="1">
                <a:latin typeface="Arial" charset="0"/>
              </a:rPr>
              <a:t>  Tunnel source 80.24.166.172 (ATM0.1), destination 147.156.148.113</a:t>
            </a:r>
          </a:p>
          <a:p>
            <a:pPr eaLnBrk="1" hangingPunct="1"/>
            <a:r>
              <a:rPr lang="en-GB" sz="1400" b="1">
                <a:latin typeface="Arial" charset="0"/>
              </a:rPr>
              <a:t>  Tunnel protocol/transport IP/IP, key disabled, sequencing disabled</a:t>
            </a:r>
          </a:p>
          <a:p>
            <a:pPr eaLnBrk="1" hangingPunct="1"/>
            <a:r>
              <a:rPr lang="en-GB" sz="1400" b="1">
                <a:latin typeface="Arial" charset="0"/>
              </a:rPr>
              <a:t>  Checksumming of packets disabled,  fast tunneling enabled</a:t>
            </a:r>
          </a:p>
          <a:p>
            <a:pPr eaLnBrk="1" hangingPunct="1"/>
            <a:r>
              <a:rPr lang="en-GB" sz="1400" b="1">
                <a:latin typeface="Arial" charset="0"/>
              </a:rPr>
              <a:t>  Last input 00:00:00, output 00:00:00, output hang never</a:t>
            </a:r>
          </a:p>
          <a:p>
            <a:pPr eaLnBrk="1" hangingPunct="1"/>
            <a:r>
              <a:rPr lang="en-GB" sz="1400" b="1">
                <a:latin typeface="Arial" charset="0"/>
              </a:rPr>
              <a:t>  Last clearing of "show interface" counters never</a:t>
            </a:r>
          </a:p>
          <a:p>
            <a:pPr eaLnBrk="1" hangingPunct="1"/>
            <a:r>
              <a:rPr lang="en-GB" sz="1400" b="1">
                <a:latin typeface="Arial" charset="0"/>
              </a:rPr>
              <a:t>  Queueing strategy: fifo</a:t>
            </a:r>
          </a:p>
          <a:p>
            <a:pPr eaLnBrk="1" hangingPunct="1"/>
            <a:r>
              <a:rPr lang="en-GB" sz="1400" b="1">
                <a:latin typeface="Arial" charset="0"/>
              </a:rPr>
              <a:t>  Output queue 0/0, 0 drops; input queue 0/75, 0 drops</a:t>
            </a:r>
          </a:p>
          <a:p>
            <a:pPr eaLnBrk="1" hangingPunct="1"/>
            <a:r>
              <a:rPr lang="en-GB" sz="1400" b="1">
                <a:latin typeface="Arial" charset="0"/>
              </a:rPr>
              <a:t>  5 minute input rate 1000 bits/sec, 2 packets/sec</a:t>
            </a:r>
          </a:p>
          <a:p>
            <a:pPr eaLnBrk="1" hangingPunct="1"/>
            <a:r>
              <a:rPr lang="en-GB" sz="1400" b="1">
                <a:latin typeface="Arial" charset="0"/>
              </a:rPr>
              <a:t>  5 minute output rate 2000 bits/sec, 2 packets/sec</a:t>
            </a:r>
          </a:p>
          <a:p>
            <a:pPr eaLnBrk="1" hangingPunct="1"/>
            <a:r>
              <a:rPr lang="en-GB" sz="1400" b="1">
                <a:latin typeface="Arial" charset="0"/>
              </a:rPr>
              <a:t>     2553453 packets input, 879756948 bytes, 0 no buffer</a:t>
            </a:r>
          </a:p>
          <a:p>
            <a:pPr eaLnBrk="1" hangingPunct="1"/>
            <a:r>
              <a:rPr lang="en-GB" sz="1400" b="1">
                <a:latin typeface="Arial" charset="0"/>
              </a:rPr>
              <a:t>     Received 0 broadcasts, 0 runts, 0 giants, 0 throttles</a:t>
            </a:r>
          </a:p>
          <a:p>
            <a:pPr eaLnBrk="1" hangingPunct="1"/>
            <a:r>
              <a:rPr lang="en-GB" sz="1400" b="1">
                <a:latin typeface="Arial" charset="0"/>
              </a:rPr>
              <a:t>     0 input errors, 0 CRC, 0 frame, 0 overrun, 0 ignored, 0 abort</a:t>
            </a:r>
          </a:p>
          <a:p>
            <a:pPr eaLnBrk="1" hangingPunct="1"/>
            <a:r>
              <a:rPr lang="en-GB" sz="1400" b="1">
                <a:latin typeface="Arial" charset="0"/>
              </a:rPr>
              <a:t>     1193881 packets output, 232043971 bytes, 0 underruns</a:t>
            </a:r>
          </a:p>
          <a:p>
            <a:pPr eaLnBrk="1" hangingPunct="1"/>
            <a:r>
              <a:rPr lang="en-GB" sz="1400" b="1">
                <a:latin typeface="Arial" charset="0"/>
              </a:rPr>
              <a:t>     0 output errors, 0 collisions, 0 interface resets</a:t>
            </a:r>
          </a:p>
          <a:p>
            <a:pPr eaLnBrk="1" hangingPunct="1"/>
            <a:r>
              <a:rPr lang="en-GB" sz="1400" b="1">
                <a:latin typeface="Arial" charset="0"/>
              </a:rPr>
              <a:t>     0 output buffer failures, 0 output buffers swapped out</a:t>
            </a:r>
            <a:endParaRPr lang="es-ES" sz="1400" b="1">
              <a:latin typeface="Arial" charset="0"/>
            </a:endParaRPr>
          </a:p>
        </p:txBody>
      </p:sp>
      <p:sp>
        <p:nvSpPr>
          <p:cNvPr id="107523" name="Text Box 3"/>
          <p:cNvSpPr txBox="1">
            <a:spLocks noChangeArrowheads="1"/>
          </p:cNvSpPr>
          <p:nvPr/>
        </p:nvSpPr>
        <p:spPr bwMode="auto">
          <a:xfrm>
            <a:off x="1042988" y="260350"/>
            <a:ext cx="711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interfaz túnel en roglaro </a:t>
            </a:r>
          </a:p>
        </p:txBody>
      </p:sp>
      <p:sp>
        <p:nvSpPr>
          <p:cNvPr id="107524" name="Rectangle 4"/>
          <p:cNvSpPr>
            <a:spLocks noChangeArrowheads="1"/>
          </p:cNvSpPr>
          <p:nvPr/>
        </p:nvSpPr>
        <p:spPr bwMode="auto">
          <a:xfrm>
            <a:off x="900113" y="3000375"/>
            <a:ext cx="5759450"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7525" name="Line 5"/>
          <p:cNvSpPr>
            <a:spLocks noChangeShapeType="1"/>
          </p:cNvSpPr>
          <p:nvPr/>
        </p:nvSpPr>
        <p:spPr bwMode="auto">
          <a:xfrm flipH="1" flipV="1">
            <a:off x="6804025" y="3276600"/>
            <a:ext cx="7921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7526" name="Text Box 6"/>
          <p:cNvSpPr txBox="1">
            <a:spLocks noChangeArrowheads="1"/>
          </p:cNvSpPr>
          <p:nvPr/>
        </p:nvSpPr>
        <p:spPr bwMode="auto">
          <a:xfrm>
            <a:off x="6846888" y="3995738"/>
            <a:ext cx="15414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solidFill>
                  <a:srgbClr val="FF0000"/>
                </a:solidFill>
                <a:latin typeface="Arial" charset="0"/>
              </a:rPr>
              <a:t>Específico de</a:t>
            </a:r>
          </a:p>
          <a:p>
            <a:pPr algn="ctr" eaLnBrk="1" hangingPunct="1"/>
            <a:r>
              <a:rPr lang="es-ES" sz="1400" b="1">
                <a:solidFill>
                  <a:srgbClr val="FF0000"/>
                </a:solidFill>
                <a:latin typeface="Arial" charset="0"/>
              </a:rPr>
              <a:t>interfaces Túnel</a:t>
            </a:r>
          </a:p>
        </p:txBody>
      </p:sp>
      <p:sp>
        <p:nvSpPr>
          <p:cNvPr id="107527" name="Line 7"/>
          <p:cNvSpPr>
            <a:spLocks noChangeShapeType="1"/>
          </p:cNvSpPr>
          <p:nvPr/>
        </p:nvSpPr>
        <p:spPr bwMode="auto">
          <a:xfrm>
            <a:off x="7596188" y="3276600"/>
            <a:ext cx="0"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7528" name="Rectangle 8"/>
          <p:cNvSpPr>
            <a:spLocks noChangeArrowheads="1"/>
          </p:cNvSpPr>
          <p:nvPr/>
        </p:nvSpPr>
        <p:spPr bwMode="auto">
          <a:xfrm>
            <a:off x="889000" y="1939925"/>
            <a:ext cx="32940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7529" name="Rectangle 9"/>
          <p:cNvSpPr>
            <a:spLocks noChangeArrowheads="1"/>
          </p:cNvSpPr>
          <p:nvPr/>
        </p:nvSpPr>
        <p:spPr bwMode="auto">
          <a:xfrm>
            <a:off x="898525" y="1738313"/>
            <a:ext cx="1858963" cy="20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7530" name="1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F04B6548-F136-4286-94B3-ABE9953ED45D}" type="slidenum">
              <a:rPr lang="es-ES" sz="1400"/>
              <a:pPr eaLnBrk="1" hangingPunct="1"/>
              <a:t>104</a:t>
            </a:fld>
            <a:endParaRPr lang="es-ES" sz="1400"/>
          </a:p>
        </p:txBody>
      </p:sp>
    </p:spTree>
  </p:cSld>
  <p:clrMapOvr>
    <a:masterClrMapping/>
  </p:clrMapOvr>
  <p:transition>
    <p:pull dir="l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663575" y="1628775"/>
            <a:ext cx="5181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show conf</a:t>
            </a:r>
          </a:p>
          <a:p>
            <a:pPr eaLnBrk="1" hangingPunct="1"/>
            <a:r>
              <a:rPr lang="en-GB" sz="1400" b="1">
                <a:latin typeface="Arial" charset="0"/>
              </a:rPr>
              <a:t>…</a:t>
            </a:r>
          </a:p>
          <a:p>
            <a:pPr eaLnBrk="1" hangingPunct="1"/>
            <a:r>
              <a:rPr lang="en-GB" sz="1400" b="1">
                <a:latin typeface="Arial" charset="0"/>
              </a:rPr>
              <a:t>!</a:t>
            </a:r>
          </a:p>
          <a:p>
            <a:pPr eaLnBrk="1" hangingPunct="1"/>
            <a:r>
              <a:rPr lang="en-GB" sz="1400" b="1">
                <a:latin typeface="Arial" charset="0"/>
              </a:rPr>
              <a:t>hostname gordius</a:t>
            </a:r>
          </a:p>
          <a:p>
            <a:pPr eaLnBrk="1" hangingPunct="1"/>
            <a:r>
              <a:rPr lang="en-GB" sz="1400" b="1">
                <a:latin typeface="Arial" charset="0"/>
              </a:rPr>
              <a:t>!</a:t>
            </a:r>
          </a:p>
          <a:p>
            <a:pPr eaLnBrk="1" hangingPunct="1"/>
            <a:r>
              <a:rPr lang="en-GB" sz="1400" b="1">
                <a:latin typeface="Arial" charset="0"/>
              </a:rPr>
              <a:t>interface Loopback0</a:t>
            </a:r>
          </a:p>
          <a:p>
            <a:pPr eaLnBrk="1" hangingPunct="1"/>
            <a:r>
              <a:rPr lang="en-GB" sz="1400" b="1">
                <a:latin typeface="Arial" charset="0"/>
              </a:rPr>
              <a:t> ip address 147.156.148.113 255.255.255.255</a:t>
            </a:r>
          </a:p>
          <a:p>
            <a:pPr eaLnBrk="1" hangingPunct="1"/>
            <a:r>
              <a:rPr lang="en-GB" sz="1400" b="1">
                <a:latin typeface="Arial" charset="0"/>
              </a:rPr>
              <a:t>!</a:t>
            </a:r>
          </a:p>
          <a:p>
            <a:pPr eaLnBrk="1" hangingPunct="1"/>
            <a:r>
              <a:rPr lang="en-GB" sz="1400" b="1">
                <a:latin typeface="Arial" charset="0"/>
              </a:rPr>
              <a:t>interface Tunnel1</a:t>
            </a:r>
          </a:p>
          <a:p>
            <a:pPr eaLnBrk="1" hangingPunct="1"/>
            <a:r>
              <a:rPr lang="en-GB" sz="1400" b="1">
                <a:latin typeface="Arial" charset="0"/>
              </a:rPr>
              <a:t> description Tunel a Joan Rogla (ADSL) telefono 963692769</a:t>
            </a:r>
          </a:p>
          <a:p>
            <a:pPr eaLnBrk="1" hangingPunct="1"/>
            <a:r>
              <a:rPr lang="en-GB" sz="1400" b="1">
                <a:latin typeface="Arial" charset="0"/>
              </a:rPr>
              <a:t> bandwidth 4000</a:t>
            </a:r>
          </a:p>
          <a:p>
            <a:pPr eaLnBrk="1" hangingPunct="1"/>
            <a:r>
              <a:rPr lang="en-GB" sz="1400" b="1">
                <a:latin typeface="Arial" charset="0"/>
              </a:rPr>
              <a:t> ip address 147.156.200.149 255.255.255.252</a:t>
            </a:r>
          </a:p>
          <a:p>
            <a:pPr eaLnBrk="1" hangingPunct="1"/>
            <a:r>
              <a:rPr lang="en-GB" sz="1400" b="1">
                <a:latin typeface="Arial" charset="0"/>
              </a:rPr>
              <a:t> tunnel source Loopback0</a:t>
            </a:r>
          </a:p>
          <a:p>
            <a:pPr eaLnBrk="1" hangingPunct="1"/>
            <a:r>
              <a:rPr lang="en-GB" sz="1400" b="1">
                <a:latin typeface="Arial" charset="0"/>
              </a:rPr>
              <a:t> tunnel destination 80.24.166.172</a:t>
            </a:r>
          </a:p>
          <a:p>
            <a:pPr eaLnBrk="1" hangingPunct="1"/>
            <a:r>
              <a:rPr lang="en-GB" sz="1400" b="1">
                <a:latin typeface="Arial" charset="0"/>
              </a:rPr>
              <a:t> tunnel mode ipip</a:t>
            </a:r>
          </a:p>
          <a:p>
            <a:pPr eaLnBrk="1" hangingPunct="1"/>
            <a:r>
              <a:rPr lang="en-GB" sz="1400" b="1">
                <a:latin typeface="Arial" charset="0"/>
              </a:rPr>
              <a:t>!</a:t>
            </a:r>
          </a:p>
          <a:p>
            <a:pPr eaLnBrk="1" hangingPunct="1"/>
            <a:r>
              <a:rPr lang="en-GB" sz="1400" b="1">
                <a:latin typeface="Arial" charset="0"/>
              </a:rPr>
              <a:t>ip route 147.156.159.0 255.255.255.192 Tunnel1</a:t>
            </a:r>
          </a:p>
          <a:p>
            <a:pPr eaLnBrk="1" hangingPunct="1"/>
            <a:r>
              <a:rPr lang="en-GB" sz="1400" b="1">
                <a:latin typeface="Arial" charset="0"/>
              </a:rPr>
              <a:t>!</a:t>
            </a:r>
          </a:p>
          <a:p>
            <a:pPr eaLnBrk="1" hangingPunct="1"/>
            <a:r>
              <a:rPr lang="en-GB" sz="1400" b="1">
                <a:latin typeface="Arial" charset="0"/>
              </a:rPr>
              <a:t>…</a:t>
            </a:r>
          </a:p>
          <a:p>
            <a:pPr eaLnBrk="1" hangingPunct="1"/>
            <a:r>
              <a:rPr lang="en-GB" sz="1400" b="1">
                <a:latin typeface="Arial" charset="0"/>
              </a:rPr>
              <a:t>end</a:t>
            </a:r>
            <a:endParaRPr lang="es-ES" sz="1400" b="1">
              <a:latin typeface="Arial" charset="0"/>
            </a:endParaRPr>
          </a:p>
        </p:txBody>
      </p:sp>
      <p:sp>
        <p:nvSpPr>
          <p:cNvPr id="108547" name="Text Box 3"/>
          <p:cNvSpPr txBox="1">
            <a:spLocks noChangeArrowheads="1"/>
          </p:cNvSpPr>
          <p:nvPr/>
        </p:nvSpPr>
        <p:spPr bwMode="auto">
          <a:xfrm>
            <a:off x="611188" y="401638"/>
            <a:ext cx="76882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Configuración router gordius (extremo remoto túnel VPN)</a:t>
            </a:r>
          </a:p>
        </p:txBody>
      </p:sp>
      <p:sp>
        <p:nvSpPr>
          <p:cNvPr id="108548" name="Rectangle 4"/>
          <p:cNvSpPr>
            <a:spLocks noChangeArrowheads="1"/>
          </p:cNvSpPr>
          <p:nvPr/>
        </p:nvSpPr>
        <p:spPr bwMode="auto">
          <a:xfrm>
            <a:off x="1730375" y="2947988"/>
            <a:ext cx="1368425"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8549" name="Line 5"/>
          <p:cNvSpPr>
            <a:spLocks noChangeShapeType="1"/>
          </p:cNvSpPr>
          <p:nvPr/>
        </p:nvSpPr>
        <p:spPr bwMode="auto">
          <a:xfrm flipH="1" flipV="1">
            <a:off x="2632075" y="2852738"/>
            <a:ext cx="309245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50" name="Text Box 6"/>
          <p:cNvSpPr txBox="1">
            <a:spLocks noChangeArrowheads="1"/>
          </p:cNvSpPr>
          <p:nvPr/>
        </p:nvSpPr>
        <p:spPr bwMode="auto">
          <a:xfrm>
            <a:off x="5729288" y="2692400"/>
            <a:ext cx="2378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Interfaz virtual Loopback0</a:t>
            </a:r>
          </a:p>
        </p:txBody>
      </p:sp>
      <p:sp>
        <p:nvSpPr>
          <p:cNvPr id="108551" name="Line 7"/>
          <p:cNvSpPr>
            <a:spLocks noChangeShapeType="1"/>
          </p:cNvSpPr>
          <p:nvPr/>
        </p:nvSpPr>
        <p:spPr bwMode="auto">
          <a:xfrm flipH="1" flipV="1">
            <a:off x="2339975" y="3500438"/>
            <a:ext cx="34559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52" name="Text Box 8"/>
          <p:cNvSpPr txBox="1">
            <a:spLocks noChangeArrowheads="1"/>
          </p:cNvSpPr>
          <p:nvPr/>
        </p:nvSpPr>
        <p:spPr bwMode="auto">
          <a:xfrm>
            <a:off x="5800725" y="3340100"/>
            <a:ext cx="201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Interfaz virtual Tunel1</a:t>
            </a:r>
          </a:p>
        </p:txBody>
      </p:sp>
      <p:sp>
        <p:nvSpPr>
          <p:cNvPr id="108553" name="Rectangle 9"/>
          <p:cNvSpPr>
            <a:spLocks noChangeArrowheads="1"/>
          </p:cNvSpPr>
          <p:nvPr/>
        </p:nvSpPr>
        <p:spPr bwMode="auto">
          <a:xfrm>
            <a:off x="2339975" y="4437063"/>
            <a:ext cx="12239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8554" name="Rectangle 10"/>
          <p:cNvSpPr>
            <a:spLocks noChangeArrowheads="1"/>
          </p:cNvSpPr>
          <p:nvPr/>
        </p:nvSpPr>
        <p:spPr bwMode="auto">
          <a:xfrm>
            <a:off x="1731963" y="4006850"/>
            <a:ext cx="2768600" cy="2143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8555" name="Line 11"/>
          <p:cNvSpPr>
            <a:spLocks noChangeShapeType="1"/>
          </p:cNvSpPr>
          <p:nvPr/>
        </p:nvSpPr>
        <p:spPr bwMode="auto">
          <a:xfrm flipH="1" flipV="1">
            <a:off x="3641725" y="4545013"/>
            <a:ext cx="2135188" cy="6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56" name="Text Box 12"/>
          <p:cNvSpPr txBox="1">
            <a:spLocks noChangeArrowheads="1"/>
          </p:cNvSpPr>
          <p:nvPr/>
        </p:nvSpPr>
        <p:spPr bwMode="auto">
          <a:xfrm>
            <a:off x="5795963" y="4419600"/>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IP asignada al acceso ADSL de roglaro por el operador</a:t>
            </a:r>
          </a:p>
        </p:txBody>
      </p:sp>
      <p:sp>
        <p:nvSpPr>
          <p:cNvPr id="108557" name="Oval 13"/>
          <p:cNvSpPr>
            <a:spLocks noChangeArrowheads="1"/>
          </p:cNvSpPr>
          <p:nvPr/>
        </p:nvSpPr>
        <p:spPr bwMode="auto">
          <a:xfrm>
            <a:off x="1681163" y="3789363"/>
            <a:ext cx="493712" cy="2159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8558" name="Line 14"/>
          <p:cNvSpPr>
            <a:spLocks noChangeShapeType="1"/>
          </p:cNvSpPr>
          <p:nvPr/>
        </p:nvSpPr>
        <p:spPr bwMode="auto">
          <a:xfrm flipH="1">
            <a:off x="2233613" y="3881438"/>
            <a:ext cx="3543300" cy="3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59" name="Text Box 15"/>
          <p:cNvSpPr txBox="1">
            <a:spLocks noChangeArrowheads="1"/>
          </p:cNvSpPr>
          <p:nvPr/>
        </p:nvSpPr>
        <p:spPr bwMode="auto">
          <a:xfrm>
            <a:off x="5795963" y="3716338"/>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Caudal descendente (4 Mb/s)</a:t>
            </a:r>
          </a:p>
        </p:txBody>
      </p:sp>
      <p:sp>
        <p:nvSpPr>
          <p:cNvPr id="108560" name="Line 16"/>
          <p:cNvSpPr>
            <a:spLocks noChangeShapeType="1"/>
          </p:cNvSpPr>
          <p:nvPr/>
        </p:nvSpPr>
        <p:spPr bwMode="auto">
          <a:xfrm flipH="1">
            <a:off x="4492625" y="4124325"/>
            <a:ext cx="1304925"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61" name="Text Box 17"/>
          <p:cNvSpPr txBox="1">
            <a:spLocks noChangeArrowheads="1"/>
          </p:cNvSpPr>
          <p:nvPr/>
        </p:nvSpPr>
        <p:spPr bwMode="auto">
          <a:xfrm>
            <a:off x="5795963" y="3987800"/>
            <a:ext cx="3097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IP en el otro lado del túnel (como si fuera una línea serie)</a:t>
            </a:r>
          </a:p>
        </p:txBody>
      </p:sp>
      <p:sp>
        <p:nvSpPr>
          <p:cNvPr id="108562" name="Line 18"/>
          <p:cNvSpPr>
            <a:spLocks noChangeShapeType="1"/>
          </p:cNvSpPr>
          <p:nvPr/>
        </p:nvSpPr>
        <p:spPr bwMode="auto">
          <a:xfrm flipH="1">
            <a:off x="4779963" y="5157788"/>
            <a:ext cx="101600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8563" name="Text Box 19"/>
          <p:cNvSpPr txBox="1">
            <a:spLocks noChangeArrowheads="1"/>
          </p:cNvSpPr>
          <p:nvPr/>
        </p:nvSpPr>
        <p:spPr bwMode="auto">
          <a:xfrm>
            <a:off x="5795963" y="4995863"/>
            <a:ext cx="3097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solidFill>
                  <a:srgbClr val="FF0000"/>
                </a:solidFill>
                <a:latin typeface="Arial" charset="0"/>
              </a:rPr>
              <a:t>Ruta hacia la LAN del router ADSL</a:t>
            </a:r>
          </a:p>
        </p:txBody>
      </p:sp>
      <p:sp>
        <p:nvSpPr>
          <p:cNvPr id="108564" name="2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4BA4A45-2D1E-4F6B-8089-8F40AD372D26}" type="slidenum">
              <a:rPr lang="es-ES" sz="1400"/>
              <a:pPr eaLnBrk="1" hangingPunct="1"/>
              <a:t>105</a:t>
            </a:fld>
            <a:endParaRPr lang="es-ES" sz="1400"/>
          </a:p>
        </p:txBody>
      </p:sp>
    </p:spTree>
  </p:cSld>
  <p:clrMapOvr>
    <a:masterClrMapping/>
  </p:clrMapOvr>
  <p:transition>
    <p:pull dir="l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9750" y="1379538"/>
            <a:ext cx="655478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gordius# show int Loopback0</a:t>
            </a:r>
          </a:p>
          <a:p>
            <a:pPr eaLnBrk="1" hangingPunct="1"/>
            <a:r>
              <a:rPr lang="en-GB" sz="1400" b="1">
                <a:latin typeface="Arial" charset="0"/>
              </a:rPr>
              <a:t> Loopback0 is up, line protocol is up </a:t>
            </a:r>
          </a:p>
          <a:p>
            <a:pPr eaLnBrk="1" hangingPunct="1"/>
            <a:r>
              <a:rPr lang="en-GB" sz="1400" b="1">
                <a:latin typeface="Arial" charset="0"/>
              </a:rPr>
              <a:t>  Hardware is Loopback</a:t>
            </a:r>
          </a:p>
          <a:p>
            <a:pPr eaLnBrk="1" hangingPunct="1"/>
            <a:r>
              <a:rPr lang="en-GB" sz="1400" b="1">
                <a:latin typeface="Arial" charset="0"/>
              </a:rPr>
              <a:t>  Internet address is 147.156.148.113/32</a:t>
            </a:r>
          </a:p>
          <a:p>
            <a:pPr eaLnBrk="1" hangingPunct="1"/>
            <a:r>
              <a:rPr lang="en-GB" sz="1400" b="1">
                <a:latin typeface="Arial" charset="0"/>
              </a:rPr>
              <a:t>  MTU 1514 bytes, BW 8000000 Kbit, DLY 5000 usec, rely 255/255, load 1/255</a:t>
            </a:r>
          </a:p>
          <a:p>
            <a:pPr eaLnBrk="1" hangingPunct="1"/>
            <a:r>
              <a:rPr lang="en-GB" sz="1400" b="1">
                <a:latin typeface="Arial" charset="0"/>
              </a:rPr>
              <a:t>  Encapsulation LOOPBACK, loopback not set</a:t>
            </a:r>
          </a:p>
          <a:p>
            <a:pPr eaLnBrk="1" hangingPunct="1"/>
            <a:r>
              <a:rPr lang="en-GB" sz="1400" b="1">
                <a:latin typeface="Arial" charset="0"/>
              </a:rPr>
              <a:t>  Last input 00:00:02, output never, output hang never</a:t>
            </a:r>
          </a:p>
          <a:p>
            <a:pPr eaLnBrk="1" hangingPunct="1"/>
            <a:r>
              <a:rPr lang="en-GB" sz="1400" b="1">
                <a:latin typeface="Arial" charset="0"/>
              </a:rPr>
              <a:t>  Last clearing of "show interface" counters never</a:t>
            </a:r>
          </a:p>
          <a:p>
            <a:pPr eaLnBrk="1" hangingPunct="1"/>
            <a:r>
              <a:rPr lang="en-GB" sz="1400" b="1">
                <a:latin typeface="Arial" charset="0"/>
              </a:rPr>
              <a:t>  Queueing strategy: fifo</a:t>
            </a:r>
          </a:p>
          <a:p>
            <a:pPr eaLnBrk="1" hangingPunct="1"/>
            <a:r>
              <a:rPr lang="en-GB" sz="1400" b="1">
                <a:latin typeface="Arial" charset="0"/>
              </a:rPr>
              <a:t>  Output queue 0/0, 0 drops; input queue 0/75, 0 drops</a:t>
            </a:r>
          </a:p>
          <a:p>
            <a:pPr eaLnBrk="1" hangingPunct="1"/>
            <a:r>
              <a:rPr lang="en-GB" sz="1400" b="1">
                <a:latin typeface="Arial" charset="0"/>
              </a:rPr>
              <a:t>  5 minute input rate 0 bits/sec, 0 packets/sec</a:t>
            </a:r>
          </a:p>
          <a:p>
            <a:pPr eaLnBrk="1" hangingPunct="1"/>
            <a:r>
              <a:rPr lang="en-GB" sz="1400" b="1">
                <a:latin typeface="Arial" charset="0"/>
              </a:rPr>
              <a:t>  5 minute output rate 0 bits/sec, 0 packets/sec</a:t>
            </a:r>
          </a:p>
          <a:p>
            <a:pPr eaLnBrk="1" hangingPunct="1"/>
            <a:r>
              <a:rPr lang="en-GB" sz="1400" b="1">
                <a:latin typeface="Arial" charset="0"/>
              </a:rPr>
              <a:t>     0 packets input, 0 bytes, 0 no buffer</a:t>
            </a:r>
          </a:p>
          <a:p>
            <a:pPr eaLnBrk="1" hangingPunct="1"/>
            <a:r>
              <a:rPr lang="en-GB" sz="1400" b="1">
                <a:latin typeface="Arial" charset="0"/>
              </a:rPr>
              <a:t>     Received 0 broadcasts, 0 runts, 0 giants, 0 throttles</a:t>
            </a:r>
          </a:p>
          <a:p>
            <a:pPr eaLnBrk="1" hangingPunct="1"/>
            <a:r>
              <a:rPr lang="en-GB" sz="1400" b="1">
                <a:latin typeface="Arial" charset="0"/>
              </a:rPr>
              <a:t>     0 input errors, 0 CRC, 0 frame, 0 overrun, 0 ignored, 0 abort</a:t>
            </a:r>
          </a:p>
          <a:p>
            <a:pPr eaLnBrk="1" hangingPunct="1"/>
            <a:r>
              <a:rPr lang="en-GB" sz="1400" b="1">
                <a:latin typeface="Arial" charset="0"/>
              </a:rPr>
              <a:t>     518778 packets output, 144741480 bytes, 0 underruns</a:t>
            </a:r>
          </a:p>
          <a:p>
            <a:pPr eaLnBrk="1" hangingPunct="1"/>
            <a:r>
              <a:rPr lang="en-GB" sz="1400" b="1">
                <a:latin typeface="Arial" charset="0"/>
              </a:rPr>
              <a:t>     0 output errors, 0 collisions, 0 interface resets</a:t>
            </a:r>
          </a:p>
          <a:p>
            <a:pPr eaLnBrk="1" hangingPunct="1"/>
            <a:r>
              <a:rPr lang="en-GB" sz="1400" b="1">
                <a:latin typeface="Arial" charset="0"/>
              </a:rPr>
              <a:t>     0 output buffer failures, 0 output buffers swapped out</a:t>
            </a:r>
            <a:endParaRPr lang="es-ES" sz="1400" b="1">
              <a:latin typeface="Arial" charset="0"/>
            </a:endParaRPr>
          </a:p>
        </p:txBody>
      </p:sp>
      <p:sp>
        <p:nvSpPr>
          <p:cNvPr id="109571" name="Text Box 3"/>
          <p:cNvSpPr txBox="1">
            <a:spLocks noChangeArrowheads="1"/>
          </p:cNvSpPr>
          <p:nvPr/>
        </p:nvSpPr>
        <p:spPr bwMode="auto">
          <a:xfrm>
            <a:off x="755650" y="473075"/>
            <a:ext cx="7472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interfaz loopback gordius  </a:t>
            </a:r>
          </a:p>
        </p:txBody>
      </p:sp>
      <p:sp>
        <p:nvSpPr>
          <p:cNvPr id="109572" name="Rectangle 4"/>
          <p:cNvSpPr>
            <a:spLocks noChangeArrowheads="1"/>
          </p:cNvSpPr>
          <p:nvPr/>
        </p:nvSpPr>
        <p:spPr bwMode="auto">
          <a:xfrm>
            <a:off x="633413" y="1862138"/>
            <a:ext cx="2087562"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9573" name="Rectangle 5"/>
          <p:cNvSpPr>
            <a:spLocks noChangeArrowheads="1"/>
          </p:cNvSpPr>
          <p:nvPr/>
        </p:nvSpPr>
        <p:spPr bwMode="auto">
          <a:xfrm>
            <a:off x="611188" y="2078038"/>
            <a:ext cx="3370262"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9574" name="Rectangle 6"/>
          <p:cNvSpPr>
            <a:spLocks noChangeArrowheads="1"/>
          </p:cNvSpPr>
          <p:nvPr/>
        </p:nvSpPr>
        <p:spPr bwMode="auto">
          <a:xfrm>
            <a:off x="2144713" y="2276475"/>
            <a:ext cx="1490662" cy="20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9575" name="7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2B10396-1A56-41F9-AE14-36F35C15B827}" type="slidenum">
              <a:rPr lang="es-ES" sz="1400"/>
              <a:pPr eaLnBrk="1" hangingPunct="1"/>
              <a:t>106</a:t>
            </a:fld>
            <a:endParaRPr lang="es-ES" sz="1400"/>
          </a:p>
        </p:txBody>
      </p:sp>
    </p:spTree>
  </p:cSld>
  <p:clrMapOvr>
    <a:masterClrMapping/>
  </p:clrMapOvr>
  <p:transition>
    <p:pull dir="l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563563" y="1320800"/>
            <a:ext cx="64563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Arial" charset="0"/>
              </a:rPr>
              <a:t>gordius# show int Tunnel1</a:t>
            </a:r>
          </a:p>
          <a:p>
            <a:pPr eaLnBrk="1" hangingPunct="1"/>
            <a:r>
              <a:rPr lang="en-GB" sz="1400" b="1">
                <a:latin typeface="Arial" charset="0"/>
              </a:rPr>
              <a:t>Tunnel1 is up, line protocol is up </a:t>
            </a:r>
          </a:p>
          <a:p>
            <a:pPr eaLnBrk="1" hangingPunct="1"/>
            <a:r>
              <a:rPr lang="en-GB" sz="1400" b="1">
                <a:latin typeface="Arial" charset="0"/>
              </a:rPr>
              <a:t>  Hardware is Tunnel</a:t>
            </a:r>
          </a:p>
          <a:p>
            <a:pPr eaLnBrk="1" hangingPunct="1"/>
            <a:r>
              <a:rPr lang="en-GB" sz="1400" b="1">
                <a:latin typeface="Arial" charset="0"/>
              </a:rPr>
              <a:t>  Description: Tunel a Joan Rogla ADSL telefono 963692769</a:t>
            </a:r>
          </a:p>
          <a:p>
            <a:pPr eaLnBrk="1" hangingPunct="1"/>
            <a:r>
              <a:rPr lang="en-GB" sz="1400" b="1">
                <a:latin typeface="Arial" charset="0"/>
              </a:rPr>
              <a:t>  Internet address is 147.156.200.149/30</a:t>
            </a:r>
          </a:p>
          <a:p>
            <a:pPr eaLnBrk="1" hangingPunct="1"/>
            <a:r>
              <a:rPr lang="en-GB" sz="1400" b="1">
                <a:latin typeface="Arial" charset="0"/>
              </a:rPr>
              <a:t>  MTU 1514 bytes, BW 4000 Kbit, DLY 500000 usec, rely 255/255, load 1/255</a:t>
            </a:r>
          </a:p>
          <a:p>
            <a:pPr eaLnBrk="1" hangingPunct="1"/>
            <a:r>
              <a:rPr lang="en-GB" sz="1400" b="1">
                <a:latin typeface="Arial" charset="0"/>
              </a:rPr>
              <a:t>  Encapsulation TUNNEL, loopback not set, keepalive set (10 sec)</a:t>
            </a:r>
          </a:p>
          <a:p>
            <a:pPr eaLnBrk="1" hangingPunct="1"/>
            <a:r>
              <a:rPr lang="en-GB" sz="1400" b="1">
                <a:latin typeface="Arial" charset="0"/>
              </a:rPr>
              <a:t>  Tunnel source 147.156.148.113 (Loopback0), destination 80.24.166.172</a:t>
            </a:r>
          </a:p>
          <a:p>
            <a:pPr eaLnBrk="1" hangingPunct="1"/>
            <a:r>
              <a:rPr lang="en-GB" sz="1400" b="1">
                <a:latin typeface="Arial" charset="0"/>
              </a:rPr>
              <a:t>  Tunnel protocol/transport IP/IP, key disabled, sequencing disabled</a:t>
            </a:r>
          </a:p>
          <a:p>
            <a:pPr eaLnBrk="1" hangingPunct="1"/>
            <a:r>
              <a:rPr lang="en-GB" sz="1400" b="1">
                <a:latin typeface="Arial" charset="0"/>
              </a:rPr>
              <a:t>  Checksumming of packets disabled,  fast tunneling enabled</a:t>
            </a:r>
          </a:p>
          <a:p>
            <a:pPr eaLnBrk="1" hangingPunct="1"/>
            <a:r>
              <a:rPr lang="en-GB" sz="1400" b="1">
                <a:latin typeface="Arial" charset="0"/>
              </a:rPr>
              <a:t>  Last input 00:00:29, output 00:00:03, output hang never</a:t>
            </a:r>
          </a:p>
          <a:p>
            <a:pPr eaLnBrk="1" hangingPunct="1"/>
            <a:r>
              <a:rPr lang="en-GB" sz="1400" b="1">
                <a:latin typeface="Arial" charset="0"/>
              </a:rPr>
              <a:t>  Last clearing of "show interface" counters never</a:t>
            </a:r>
          </a:p>
          <a:p>
            <a:pPr eaLnBrk="1" hangingPunct="1"/>
            <a:r>
              <a:rPr lang="en-GB" sz="1400" b="1">
                <a:latin typeface="Arial" charset="0"/>
              </a:rPr>
              <a:t>  Queueing strategy: fifo</a:t>
            </a:r>
          </a:p>
          <a:p>
            <a:pPr eaLnBrk="1" hangingPunct="1"/>
            <a:r>
              <a:rPr lang="en-GB" sz="1400" b="1">
                <a:latin typeface="Arial" charset="0"/>
              </a:rPr>
              <a:t>  Output queue 0/0, 5 drops; input queue 0/75, 0 drops</a:t>
            </a:r>
          </a:p>
          <a:p>
            <a:pPr eaLnBrk="1" hangingPunct="1"/>
            <a:r>
              <a:rPr lang="en-GB" sz="1400" b="1">
                <a:latin typeface="Arial" charset="0"/>
              </a:rPr>
              <a:t>  5 minute input rate 0 bits/sec, 0 packets/sec</a:t>
            </a:r>
          </a:p>
          <a:p>
            <a:pPr eaLnBrk="1" hangingPunct="1"/>
            <a:r>
              <a:rPr lang="en-GB" sz="1400" b="1">
                <a:latin typeface="Arial" charset="0"/>
              </a:rPr>
              <a:t>  5 minute output rate 0 bits/sec, 0 packets/sec</a:t>
            </a:r>
          </a:p>
          <a:p>
            <a:pPr eaLnBrk="1" hangingPunct="1"/>
            <a:r>
              <a:rPr lang="en-GB" sz="1400" b="1">
                <a:latin typeface="Arial" charset="0"/>
              </a:rPr>
              <a:t>     1824957 packets input, 292212805 bytes, 0 no buffer</a:t>
            </a:r>
          </a:p>
          <a:p>
            <a:pPr eaLnBrk="1" hangingPunct="1"/>
            <a:r>
              <a:rPr lang="en-GB" sz="1400" b="1">
                <a:latin typeface="Arial" charset="0"/>
              </a:rPr>
              <a:t>     Received 0 broadcasts, 0 runts, 0 giants, 0 throttles</a:t>
            </a:r>
          </a:p>
          <a:p>
            <a:pPr eaLnBrk="1" hangingPunct="1"/>
            <a:r>
              <a:rPr lang="en-GB" sz="1400" b="1">
                <a:latin typeface="Arial" charset="0"/>
              </a:rPr>
              <a:t>     0 input errors, 0 CRC, 0 frame, 0 overrun, 0 ignored, 0 abort</a:t>
            </a:r>
          </a:p>
          <a:p>
            <a:pPr eaLnBrk="1" hangingPunct="1"/>
            <a:r>
              <a:rPr lang="en-GB" sz="1400" b="1">
                <a:latin typeface="Arial" charset="0"/>
              </a:rPr>
              <a:t>     4009304 packets output, 1685693027 bytes, 0 underruns</a:t>
            </a:r>
          </a:p>
          <a:p>
            <a:pPr eaLnBrk="1" hangingPunct="1"/>
            <a:r>
              <a:rPr lang="en-GB" sz="1400" b="1">
                <a:latin typeface="Arial" charset="0"/>
              </a:rPr>
              <a:t>     0 output errors, 0 collisions, 0 interface resets</a:t>
            </a:r>
          </a:p>
          <a:p>
            <a:pPr eaLnBrk="1" hangingPunct="1"/>
            <a:r>
              <a:rPr lang="en-GB" sz="1400" b="1">
                <a:latin typeface="Arial" charset="0"/>
              </a:rPr>
              <a:t>     0 output buffer failures, 0 output buffers swapped out</a:t>
            </a:r>
            <a:endParaRPr lang="es-ES" sz="1400" b="1">
              <a:latin typeface="Arial" charset="0"/>
            </a:endParaRPr>
          </a:p>
        </p:txBody>
      </p:sp>
      <p:sp>
        <p:nvSpPr>
          <p:cNvPr id="110595" name="Text Box 3"/>
          <p:cNvSpPr txBox="1">
            <a:spLocks noChangeArrowheads="1"/>
          </p:cNvSpPr>
          <p:nvPr/>
        </p:nvSpPr>
        <p:spPr bwMode="auto">
          <a:xfrm>
            <a:off x="1116013" y="473075"/>
            <a:ext cx="711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‘show int’ interfaz túnel gordius</a:t>
            </a:r>
          </a:p>
        </p:txBody>
      </p:sp>
      <p:sp>
        <p:nvSpPr>
          <p:cNvPr id="110596" name="Rectangle 4"/>
          <p:cNvSpPr>
            <a:spLocks noChangeArrowheads="1"/>
          </p:cNvSpPr>
          <p:nvPr/>
        </p:nvSpPr>
        <p:spPr bwMode="auto">
          <a:xfrm>
            <a:off x="684213" y="2852738"/>
            <a:ext cx="6048375"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0597" name="Rectangle 5"/>
          <p:cNvSpPr>
            <a:spLocks noChangeArrowheads="1"/>
          </p:cNvSpPr>
          <p:nvPr/>
        </p:nvSpPr>
        <p:spPr bwMode="auto">
          <a:xfrm>
            <a:off x="2195513" y="2420938"/>
            <a:ext cx="1223962"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0598" name="Rectangle 6"/>
          <p:cNvSpPr>
            <a:spLocks noChangeArrowheads="1"/>
          </p:cNvSpPr>
          <p:nvPr/>
        </p:nvSpPr>
        <p:spPr bwMode="auto">
          <a:xfrm>
            <a:off x="684213" y="2205038"/>
            <a:ext cx="3294062"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0599" name="Line 7"/>
          <p:cNvSpPr>
            <a:spLocks noChangeShapeType="1"/>
          </p:cNvSpPr>
          <p:nvPr/>
        </p:nvSpPr>
        <p:spPr bwMode="auto">
          <a:xfrm flipH="1" flipV="1">
            <a:off x="6804025" y="3141663"/>
            <a:ext cx="7921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10600" name="Text Box 8"/>
          <p:cNvSpPr txBox="1">
            <a:spLocks noChangeArrowheads="1"/>
          </p:cNvSpPr>
          <p:nvPr/>
        </p:nvSpPr>
        <p:spPr bwMode="auto">
          <a:xfrm>
            <a:off x="6846888" y="3860800"/>
            <a:ext cx="15414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solidFill>
                  <a:srgbClr val="FF0000"/>
                </a:solidFill>
                <a:latin typeface="Arial" charset="0"/>
              </a:rPr>
              <a:t>Específico de</a:t>
            </a:r>
          </a:p>
          <a:p>
            <a:pPr algn="ctr" eaLnBrk="1" hangingPunct="1"/>
            <a:r>
              <a:rPr lang="es-ES" sz="1400" b="1">
                <a:solidFill>
                  <a:srgbClr val="FF0000"/>
                </a:solidFill>
                <a:latin typeface="Arial" charset="0"/>
              </a:rPr>
              <a:t>interfaces Túnel</a:t>
            </a:r>
          </a:p>
        </p:txBody>
      </p:sp>
      <p:sp>
        <p:nvSpPr>
          <p:cNvPr id="110601" name="Line 9"/>
          <p:cNvSpPr>
            <a:spLocks noChangeShapeType="1"/>
          </p:cNvSpPr>
          <p:nvPr/>
        </p:nvSpPr>
        <p:spPr bwMode="auto">
          <a:xfrm>
            <a:off x="7596188" y="3141663"/>
            <a:ext cx="0"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0602" name="Rectangle 10"/>
          <p:cNvSpPr>
            <a:spLocks noChangeArrowheads="1"/>
          </p:cNvSpPr>
          <p:nvPr/>
        </p:nvSpPr>
        <p:spPr bwMode="auto">
          <a:xfrm>
            <a:off x="646113" y="1806575"/>
            <a:ext cx="1858962" cy="20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0603" name="1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B12C541-FB1F-47FF-8137-C3D6F7FD9FF4}" type="slidenum">
              <a:rPr lang="es-ES" sz="1400"/>
              <a:pPr eaLnBrk="1" hangingPunct="1"/>
              <a:t>107</a:t>
            </a:fld>
            <a:endParaRPr lang="es-ES" sz="1400"/>
          </a:p>
        </p:txBody>
      </p:sp>
    </p:spTree>
  </p:cSld>
  <p:clrMapOvr>
    <a:masterClrMapping/>
  </p:clrMapOvr>
  <p:transition>
    <p:pull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reeform 2"/>
          <p:cNvSpPr>
            <a:spLocks/>
          </p:cNvSpPr>
          <p:nvPr/>
        </p:nvSpPr>
        <p:spPr bwMode="auto">
          <a:xfrm>
            <a:off x="779463" y="2228850"/>
            <a:ext cx="192087" cy="576263"/>
          </a:xfrm>
          <a:custGeom>
            <a:avLst/>
            <a:gdLst>
              <a:gd name="T0" fmla="*/ 267135867 w 121"/>
              <a:gd name="T1" fmla="*/ 914818306 h 363"/>
              <a:gd name="T2" fmla="*/ 267135867 w 121"/>
              <a:gd name="T3" fmla="*/ 572076759 h 363"/>
              <a:gd name="T4" fmla="*/ 37801452 w 121"/>
              <a:gd name="T5" fmla="*/ 456149471 h 363"/>
              <a:gd name="T6" fmla="*/ 37801452 w 121"/>
              <a:gd name="T7" fmla="*/ 229335211 h 363"/>
              <a:gd name="T8" fmla="*/ 153728337 w 121"/>
              <a:gd name="T9" fmla="*/ 113407923 h 363"/>
              <a:gd name="T10" fmla="*/ 153728337 w 121"/>
              <a:gd name="T11" fmla="*/ 0 h 363"/>
              <a:gd name="T12" fmla="*/ 0 60000 65536"/>
              <a:gd name="T13" fmla="*/ 0 60000 65536"/>
              <a:gd name="T14" fmla="*/ 0 60000 65536"/>
              <a:gd name="T15" fmla="*/ 0 60000 65536"/>
              <a:gd name="T16" fmla="*/ 0 60000 65536"/>
              <a:gd name="T17" fmla="*/ 0 60000 65536"/>
              <a:gd name="T18" fmla="*/ 0 w 121"/>
              <a:gd name="T19" fmla="*/ 0 h 363"/>
              <a:gd name="T20" fmla="*/ 121 w 121"/>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1" h="363">
                <a:moveTo>
                  <a:pt x="106" y="363"/>
                </a:moveTo>
                <a:cubicBezTo>
                  <a:pt x="113" y="310"/>
                  <a:pt x="121" y="257"/>
                  <a:pt x="106" y="227"/>
                </a:cubicBezTo>
                <a:cubicBezTo>
                  <a:pt x="91" y="197"/>
                  <a:pt x="30" y="204"/>
                  <a:pt x="15" y="181"/>
                </a:cubicBezTo>
                <a:cubicBezTo>
                  <a:pt x="0" y="158"/>
                  <a:pt x="7" y="114"/>
                  <a:pt x="15" y="91"/>
                </a:cubicBezTo>
                <a:cubicBezTo>
                  <a:pt x="23" y="68"/>
                  <a:pt x="53" y="60"/>
                  <a:pt x="61" y="45"/>
                </a:cubicBezTo>
                <a:cubicBezTo>
                  <a:pt x="69" y="30"/>
                  <a:pt x="65" y="15"/>
                  <a:pt x="6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84739" name="Line 3"/>
          <p:cNvSpPr>
            <a:spLocks noChangeShapeType="1"/>
          </p:cNvSpPr>
          <p:nvPr/>
        </p:nvSpPr>
        <p:spPr bwMode="auto">
          <a:xfrm>
            <a:off x="6948488" y="909638"/>
            <a:ext cx="1295400" cy="57626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4740" name="Line 4"/>
          <p:cNvSpPr>
            <a:spLocks noChangeShapeType="1"/>
          </p:cNvSpPr>
          <p:nvPr/>
        </p:nvSpPr>
        <p:spPr bwMode="auto">
          <a:xfrm flipV="1">
            <a:off x="7235825" y="1485900"/>
            <a:ext cx="936625" cy="936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21" name="Freeform 5"/>
          <p:cNvSpPr>
            <a:spLocks/>
          </p:cNvSpPr>
          <p:nvPr/>
        </p:nvSpPr>
        <p:spPr bwMode="auto">
          <a:xfrm rot="5400000">
            <a:off x="1739900" y="4678363"/>
            <a:ext cx="192088" cy="576262"/>
          </a:xfrm>
          <a:custGeom>
            <a:avLst/>
            <a:gdLst>
              <a:gd name="T0" fmla="*/ 267137258 w 121"/>
              <a:gd name="T1" fmla="*/ 914815131 h 363"/>
              <a:gd name="T2" fmla="*/ 267137258 w 121"/>
              <a:gd name="T3" fmla="*/ 572074179 h 363"/>
              <a:gd name="T4" fmla="*/ 37803236 w 121"/>
              <a:gd name="T5" fmla="*/ 456147092 h 363"/>
              <a:gd name="T6" fmla="*/ 37803236 w 121"/>
              <a:gd name="T7" fmla="*/ 229333226 h 363"/>
              <a:gd name="T8" fmla="*/ 153730725 w 121"/>
              <a:gd name="T9" fmla="*/ 113406139 h 363"/>
              <a:gd name="T10" fmla="*/ 153730725 w 121"/>
              <a:gd name="T11" fmla="*/ 0 h 363"/>
              <a:gd name="T12" fmla="*/ 0 60000 65536"/>
              <a:gd name="T13" fmla="*/ 0 60000 65536"/>
              <a:gd name="T14" fmla="*/ 0 60000 65536"/>
              <a:gd name="T15" fmla="*/ 0 60000 65536"/>
              <a:gd name="T16" fmla="*/ 0 60000 65536"/>
              <a:gd name="T17" fmla="*/ 0 60000 65536"/>
              <a:gd name="T18" fmla="*/ 0 w 121"/>
              <a:gd name="T19" fmla="*/ 0 h 363"/>
              <a:gd name="T20" fmla="*/ 121 w 121"/>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1" h="363">
                <a:moveTo>
                  <a:pt x="106" y="363"/>
                </a:moveTo>
                <a:cubicBezTo>
                  <a:pt x="113" y="310"/>
                  <a:pt x="121" y="257"/>
                  <a:pt x="106" y="227"/>
                </a:cubicBezTo>
                <a:cubicBezTo>
                  <a:pt x="91" y="197"/>
                  <a:pt x="30" y="204"/>
                  <a:pt x="15" y="181"/>
                </a:cubicBezTo>
                <a:cubicBezTo>
                  <a:pt x="0" y="158"/>
                  <a:pt x="7" y="114"/>
                  <a:pt x="15" y="91"/>
                </a:cubicBezTo>
                <a:cubicBezTo>
                  <a:pt x="23" y="68"/>
                  <a:pt x="53" y="60"/>
                  <a:pt x="61" y="45"/>
                </a:cubicBezTo>
                <a:cubicBezTo>
                  <a:pt x="69" y="30"/>
                  <a:pt x="65" y="15"/>
                  <a:pt x="6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1622" name="Line 6"/>
          <p:cNvSpPr>
            <a:spLocks noChangeShapeType="1"/>
          </p:cNvSpPr>
          <p:nvPr/>
        </p:nvSpPr>
        <p:spPr bwMode="auto">
          <a:xfrm flipH="1" flipV="1">
            <a:off x="2411413" y="4078288"/>
            <a:ext cx="0" cy="936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23" name="Line 7"/>
          <p:cNvSpPr>
            <a:spLocks noChangeShapeType="1"/>
          </p:cNvSpPr>
          <p:nvPr/>
        </p:nvSpPr>
        <p:spPr bwMode="auto">
          <a:xfrm>
            <a:off x="1116013" y="2314575"/>
            <a:ext cx="86518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24" name="Line 8"/>
          <p:cNvSpPr>
            <a:spLocks noChangeShapeType="1"/>
          </p:cNvSpPr>
          <p:nvPr/>
        </p:nvSpPr>
        <p:spPr bwMode="auto">
          <a:xfrm>
            <a:off x="5940425" y="2444750"/>
            <a:ext cx="10096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25" name="Line 9"/>
          <p:cNvSpPr>
            <a:spLocks noChangeShapeType="1"/>
          </p:cNvSpPr>
          <p:nvPr/>
        </p:nvSpPr>
        <p:spPr bwMode="auto">
          <a:xfrm>
            <a:off x="5940425" y="4403725"/>
            <a:ext cx="86518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26" name="Freeform 10"/>
          <p:cNvSpPr>
            <a:spLocks/>
          </p:cNvSpPr>
          <p:nvPr/>
        </p:nvSpPr>
        <p:spPr bwMode="auto">
          <a:xfrm rot="-2400000">
            <a:off x="2411413" y="3538538"/>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11627" name="Freeform 11"/>
          <p:cNvSpPr>
            <a:spLocks/>
          </p:cNvSpPr>
          <p:nvPr/>
        </p:nvSpPr>
        <p:spPr bwMode="auto">
          <a:xfrm rot="1800000">
            <a:off x="4032250" y="3898900"/>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11628" name="Freeform 12"/>
          <p:cNvSpPr>
            <a:spLocks/>
          </p:cNvSpPr>
          <p:nvPr/>
        </p:nvSpPr>
        <p:spPr bwMode="auto">
          <a:xfrm rot="-2400000">
            <a:off x="3851275" y="2805113"/>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11629" name="Freeform 13"/>
          <p:cNvSpPr>
            <a:spLocks/>
          </p:cNvSpPr>
          <p:nvPr/>
        </p:nvSpPr>
        <p:spPr bwMode="auto">
          <a:xfrm rot="1800000">
            <a:off x="2555875" y="2746375"/>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11630" name="Text Box 14"/>
          <p:cNvSpPr txBox="1">
            <a:spLocks noChangeArrowheads="1"/>
          </p:cNvSpPr>
          <p:nvPr/>
        </p:nvSpPr>
        <p:spPr bwMode="auto">
          <a:xfrm>
            <a:off x="1627188" y="474663"/>
            <a:ext cx="3592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200">
                <a:latin typeface="Arial" charset="0"/>
              </a:rPr>
              <a:t>Aplicación de VoIP</a:t>
            </a:r>
          </a:p>
        </p:txBody>
      </p:sp>
      <p:pic>
        <p:nvPicPr>
          <p:cNvPr id="111631"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12950"/>
            <a:ext cx="1512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32" name="Text Box 16"/>
          <p:cNvSpPr txBox="1">
            <a:spLocks noChangeArrowheads="1"/>
          </p:cNvSpPr>
          <p:nvPr/>
        </p:nvSpPr>
        <p:spPr bwMode="auto">
          <a:xfrm>
            <a:off x="5100638" y="2324100"/>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ISP2</a:t>
            </a:r>
          </a:p>
        </p:txBody>
      </p:sp>
      <p:pic>
        <p:nvPicPr>
          <p:cNvPr id="111633"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688" y="1939925"/>
            <a:ext cx="1512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34" name="Text Box 18"/>
          <p:cNvSpPr txBox="1">
            <a:spLocks noChangeArrowheads="1"/>
          </p:cNvSpPr>
          <p:nvPr/>
        </p:nvSpPr>
        <p:spPr bwMode="auto">
          <a:xfrm>
            <a:off x="2151063" y="2227263"/>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ISP1</a:t>
            </a:r>
          </a:p>
        </p:txBody>
      </p:sp>
      <p:pic>
        <p:nvPicPr>
          <p:cNvPr id="111635"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225" y="3524250"/>
            <a:ext cx="1512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36" name="Text Box 20"/>
          <p:cNvSpPr txBox="1">
            <a:spLocks noChangeArrowheads="1"/>
          </p:cNvSpPr>
          <p:nvPr/>
        </p:nvSpPr>
        <p:spPr bwMode="auto">
          <a:xfrm>
            <a:off x="2003425" y="3835400"/>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ISP3</a:t>
            </a:r>
          </a:p>
        </p:txBody>
      </p:sp>
      <p:pic>
        <p:nvPicPr>
          <p:cNvPr id="111637"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3898900"/>
            <a:ext cx="1512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38" name="Text Box 22"/>
          <p:cNvSpPr txBox="1">
            <a:spLocks noChangeArrowheads="1"/>
          </p:cNvSpPr>
          <p:nvPr/>
        </p:nvSpPr>
        <p:spPr bwMode="auto">
          <a:xfrm>
            <a:off x="5173663" y="4210050"/>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ISP4</a:t>
            </a:r>
          </a:p>
        </p:txBody>
      </p:sp>
      <p:pic>
        <p:nvPicPr>
          <p:cNvPr id="111639"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2890838"/>
            <a:ext cx="1512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40" name="Text Box 24"/>
          <p:cNvSpPr txBox="1">
            <a:spLocks noChangeArrowheads="1"/>
          </p:cNvSpPr>
          <p:nvPr/>
        </p:nvSpPr>
        <p:spPr bwMode="auto">
          <a:xfrm>
            <a:off x="3492500" y="325120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Internet</a:t>
            </a:r>
          </a:p>
        </p:txBody>
      </p:sp>
      <p:sp>
        <p:nvSpPr>
          <p:cNvPr id="111641" name="Text Box 25"/>
          <p:cNvSpPr txBox="1">
            <a:spLocks noChangeArrowheads="1"/>
          </p:cNvSpPr>
          <p:nvPr/>
        </p:nvSpPr>
        <p:spPr bwMode="auto">
          <a:xfrm>
            <a:off x="2484438" y="4510088"/>
            <a:ext cx="668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ADSL</a:t>
            </a:r>
          </a:p>
        </p:txBody>
      </p:sp>
      <p:sp>
        <p:nvSpPr>
          <p:cNvPr id="111642" name="Text Box 26"/>
          <p:cNvSpPr txBox="1">
            <a:spLocks noChangeArrowheads="1"/>
          </p:cNvSpPr>
          <p:nvPr/>
        </p:nvSpPr>
        <p:spPr bwMode="auto">
          <a:xfrm>
            <a:off x="1239838" y="1995488"/>
            <a:ext cx="668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CATV</a:t>
            </a:r>
          </a:p>
        </p:txBody>
      </p:sp>
      <p:sp>
        <p:nvSpPr>
          <p:cNvPr id="111643" name="Text Box 27"/>
          <p:cNvSpPr txBox="1">
            <a:spLocks noChangeArrowheads="1"/>
          </p:cNvSpPr>
          <p:nvPr/>
        </p:nvSpPr>
        <p:spPr bwMode="auto">
          <a:xfrm>
            <a:off x="6183313" y="4151313"/>
            <a:ext cx="666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RDSI</a:t>
            </a:r>
          </a:p>
          <a:p>
            <a:pPr eaLnBrk="1" hangingPunct="1"/>
            <a:r>
              <a:rPr lang="es-ES" sz="1400" b="1">
                <a:latin typeface="Arial" charset="0"/>
              </a:rPr>
              <a:t>Tarifa</a:t>
            </a:r>
          </a:p>
          <a:p>
            <a:pPr eaLnBrk="1" hangingPunct="1"/>
            <a:r>
              <a:rPr lang="es-ES" sz="1400" b="1">
                <a:latin typeface="Arial" charset="0"/>
              </a:rPr>
              <a:t>Plana</a:t>
            </a:r>
          </a:p>
        </p:txBody>
      </p:sp>
      <p:sp>
        <p:nvSpPr>
          <p:cNvPr id="111644" name="Text Box 28"/>
          <p:cNvSpPr txBox="1">
            <a:spLocks noChangeArrowheads="1"/>
          </p:cNvSpPr>
          <p:nvPr/>
        </p:nvSpPr>
        <p:spPr bwMode="auto">
          <a:xfrm>
            <a:off x="6034088" y="2157413"/>
            <a:ext cx="950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Línea</a:t>
            </a:r>
          </a:p>
          <a:p>
            <a:pPr algn="ctr" eaLnBrk="1" hangingPunct="1"/>
            <a:r>
              <a:rPr lang="es-ES" sz="1400" b="1">
                <a:latin typeface="Arial" charset="0"/>
              </a:rPr>
              <a:t>dedicada</a:t>
            </a:r>
          </a:p>
        </p:txBody>
      </p:sp>
      <p:sp>
        <p:nvSpPr>
          <p:cNvPr id="111645" name="Text Box 29"/>
          <p:cNvSpPr txBox="1">
            <a:spLocks noChangeArrowheads="1"/>
          </p:cNvSpPr>
          <p:nvPr/>
        </p:nvSpPr>
        <p:spPr bwMode="auto">
          <a:xfrm>
            <a:off x="395288" y="1481138"/>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Valencia</a:t>
            </a:r>
          </a:p>
        </p:txBody>
      </p:sp>
      <p:sp>
        <p:nvSpPr>
          <p:cNvPr id="111646" name="Text Box 30"/>
          <p:cNvSpPr txBox="1">
            <a:spLocks noChangeArrowheads="1"/>
          </p:cNvSpPr>
          <p:nvPr/>
        </p:nvSpPr>
        <p:spPr bwMode="auto">
          <a:xfrm>
            <a:off x="755650" y="4438650"/>
            <a:ext cx="1074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Zaragoza</a:t>
            </a:r>
          </a:p>
        </p:txBody>
      </p:sp>
      <p:sp>
        <p:nvSpPr>
          <p:cNvPr id="111647" name="Text Box 31"/>
          <p:cNvSpPr txBox="1">
            <a:spLocks noChangeArrowheads="1"/>
          </p:cNvSpPr>
          <p:nvPr/>
        </p:nvSpPr>
        <p:spPr bwMode="auto">
          <a:xfrm>
            <a:off x="6300788" y="1557338"/>
            <a:ext cx="115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Pamplona</a:t>
            </a:r>
          </a:p>
        </p:txBody>
      </p:sp>
      <p:sp>
        <p:nvSpPr>
          <p:cNvPr id="111648" name="Text Box 32"/>
          <p:cNvSpPr txBox="1">
            <a:spLocks noChangeArrowheads="1"/>
          </p:cNvSpPr>
          <p:nvPr/>
        </p:nvSpPr>
        <p:spPr bwMode="auto">
          <a:xfrm>
            <a:off x="7019925" y="4725988"/>
            <a:ext cx="124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Salamanca</a:t>
            </a:r>
          </a:p>
        </p:txBody>
      </p:sp>
      <p:pic>
        <p:nvPicPr>
          <p:cNvPr id="111649"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2717800"/>
            <a:ext cx="336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50" name="Picture 3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4941888"/>
            <a:ext cx="336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51" name="Line 35"/>
          <p:cNvSpPr>
            <a:spLocks noChangeShapeType="1"/>
          </p:cNvSpPr>
          <p:nvPr/>
        </p:nvSpPr>
        <p:spPr bwMode="auto">
          <a:xfrm>
            <a:off x="7308850" y="4294188"/>
            <a:ext cx="6477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52" name="Line 36"/>
          <p:cNvSpPr>
            <a:spLocks noChangeShapeType="1"/>
          </p:cNvSpPr>
          <p:nvPr/>
        </p:nvSpPr>
        <p:spPr bwMode="auto">
          <a:xfrm>
            <a:off x="7956550" y="4078288"/>
            <a:ext cx="0" cy="57626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53" name="Line 37"/>
          <p:cNvSpPr>
            <a:spLocks noChangeShapeType="1"/>
          </p:cNvSpPr>
          <p:nvPr/>
        </p:nvSpPr>
        <p:spPr bwMode="auto">
          <a:xfrm>
            <a:off x="7235825" y="2444750"/>
            <a:ext cx="0" cy="4318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54" name="Line 38"/>
          <p:cNvSpPr>
            <a:spLocks noChangeShapeType="1"/>
          </p:cNvSpPr>
          <p:nvPr/>
        </p:nvSpPr>
        <p:spPr bwMode="auto">
          <a:xfrm>
            <a:off x="6946900" y="2876550"/>
            <a:ext cx="7921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1655" name="Line 39"/>
          <p:cNvSpPr>
            <a:spLocks noChangeShapeType="1"/>
          </p:cNvSpPr>
          <p:nvPr/>
        </p:nvSpPr>
        <p:spPr bwMode="auto">
          <a:xfrm>
            <a:off x="7451725" y="2876550"/>
            <a:ext cx="0" cy="4318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11656" name="Picture 4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0050" y="4114800"/>
            <a:ext cx="846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57" name="Picture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513" y="2228850"/>
            <a:ext cx="846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58" name="Picture 42" descr="Router_Vo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47974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9" name="Picture 43" descr="Router_Vo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012950"/>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80" name="Picture 44" descr="IP_TelephonyRou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88" y="1196975"/>
            <a:ext cx="812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8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4813"/>
            <a:ext cx="1512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62" name="Line 46"/>
          <p:cNvSpPr>
            <a:spLocks noChangeShapeType="1"/>
          </p:cNvSpPr>
          <p:nvPr/>
        </p:nvSpPr>
        <p:spPr bwMode="auto">
          <a:xfrm>
            <a:off x="7956550" y="4438650"/>
            <a:ext cx="4318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11663" name="Picture 4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6263" y="4294188"/>
            <a:ext cx="336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64" name="Picture 4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638" y="3141663"/>
            <a:ext cx="336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4785" name="Text Box 49"/>
          <p:cNvSpPr txBox="1">
            <a:spLocks noChangeArrowheads="1"/>
          </p:cNvSpPr>
          <p:nvPr/>
        </p:nvSpPr>
        <p:spPr bwMode="auto">
          <a:xfrm>
            <a:off x="6083300" y="525463"/>
            <a:ext cx="1133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Red</a:t>
            </a:r>
          </a:p>
          <a:p>
            <a:pPr algn="ctr" eaLnBrk="1" hangingPunct="1"/>
            <a:r>
              <a:rPr lang="es-ES" sz="1600" b="1">
                <a:latin typeface="Arial" charset="0"/>
              </a:rPr>
              <a:t>telefónica</a:t>
            </a:r>
          </a:p>
        </p:txBody>
      </p:sp>
      <p:sp>
        <p:nvSpPr>
          <p:cNvPr id="111666" name="Text Box 50"/>
          <p:cNvSpPr txBox="1">
            <a:spLocks noChangeArrowheads="1"/>
          </p:cNvSpPr>
          <p:nvPr/>
        </p:nvSpPr>
        <p:spPr bwMode="auto">
          <a:xfrm>
            <a:off x="2627313" y="5524500"/>
            <a:ext cx="316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latin typeface="Arial" charset="0"/>
              </a:rPr>
              <a:t>Llamadas gratis entre oficinas</a:t>
            </a:r>
          </a:p>
        </p:txBody>
      </p:sp>
      <p:sp>
        <p:nvSpPr>
          <p:cNvPr id="884787" name="Text Box 51"/>
          <p:cNvSpPr txBox="1">
            <a:spLocks noChangeArrowheads="1"/>
          </p:cNvSpPr>
          <p:nvPr/>
        </p:nvSpPr>
        <p:spPr bwMode="auto">
          <a:xfrm>
            <a:off x="395288" y="5876925"/>
            <a:ext cx="8353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latin typeface="Arial" charset="0"/>
              </a:rPr>
              <a:t>Coste urbano en llamadas desde cualquier oficina hacia teléfonos de Pamplona</a:t>
            </a:r>
          </a:p>
        </p:txBody>
      </p:sp>
      <p:sp>
        <p:nvSpPr>
          <p:cNvPr id="111668" name="5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47049F2-6DBA-489F-82B1-81EA17930B31}" type="slidenum">
              <a:rPr lang="es-ES" sz="1400"/>
              <a:pPr eaLnBrk="1" hangingPunct="1"/>
              <a:t>108</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47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47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47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47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4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animBg="1"/>
      <p:bldP spid="884740" grpId="0" animBg="1"/>
      <p:bldP spid="884785" grpId="0"/>
      <p:bldP spid="88478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685800" y="404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Referencias ADSL</a:t>
            </a:r>
          </a:p>
        </p:txBody>
      </p:sp>
      <p:sp>
        <p:nvSpPr>
          <p:cNvPr id="112643" name="Rectangle 5"/>
          <p:cNvSpPr>
            <a:spLocks noChangeArrowheads="1"/>
          </p:cNvSpPr>
          <p:nvPr/>
        </p:nvSpPr>
        <p:spPr bwMode="auto">
          <a:xfrm>
            <a:off x="685800" y="1547813"/>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000">
                <a:hlinkClick r:id="rId3"/>
              </a:rPr>
              <a:t>http://whirlpool.net.au/wiki/?tag=ADSL_Theory</a:t>
            </a:r>
            <a:r>
              <a:rPr lang="es-ES_tradnl" sz="2000"/>
              <a:t> </a:t>
            </a:r>
          </a:p>
          <a:p>
            <a:pPr marL="342900" indent="-342900">
              <a:lnSpc>
                <a:spcPct val="90000"/>
              </a:lnSpc>
              <a:spcBef>
                <a:spcPct val="20000"/>
              </a:spcBef>
              <a:buFontTx/>
              <a:buChar char="•"/>
            </a:pPr>
            <a:r>
              <a:rPr lang="es-ES_tradnl" sz="2000"/>
              <a:t>Tutorial: </a:t>
            </a:r>
            <a:r>
              <a:rPr lang="es-ES_tradnl" sz="2000">
                <a:hlinkClick r:id="rId4"/>
              </a:rPr>
              <a:t>http://www2.rad.com/networks/2005/adsl/main.htm</a:t>
            </a:r>
            <a:r>
              <a:rPr lang="es-ES_tradnl" sz="2000"/>
              <a:t> </a:t>
            </a:r>
          </a:p>
          <a:p>
            <a:pPr marL="342900" indent="-342900">
              <a:lnSpc>
                <a:spcPct val="90000"/>
              </a:lnSpc>
              <a:spcBef>
                <a:spcPct val="20000"/>
              </a:spcBef>
              <a:buFontTx/>
              <a:buChar char="•"/>
            </a:pPr>
            <a:r>
              <a:rPr lang="es-ES_tradnl" sz="2000">
                <a:hlinkClick r:id="rId5"/>
              </a:rPr>
              <a:t>http://www.cisco.com/en/US/docs/internetworking/technology/handbook/DSL_Dig_Subscr_Ln.html</a:t>
            </a:r>
            <a:r>
              <a:rPr lang="es-ES_tradnl" sz="2000"/>
              <a:t> </a:t>
            </a:r>
          </a:p>
          <a:p>
            <a:pPr marL="342900" indent="-342900">
              <a:lnSpc>
                <a:spcPct val="90000"/>
              </a:lnSpc>
              <a:spcBef>
                <a:spcPct val="20000"/>
              </a:spcBef>
              <a:buFontTx/>
              <a:buChar char="•"/>
            </a:pPr>
            <a:r>
              <a:rPr lang="es-ES_tradnl" sz="2000"/>
              <a:t>W. Goralski: ‘Tecnologías ADSL y xDSL’, Osborne McGraw-Hill, 2000.</a:t>
            </a:r>
          </a:p>
          <a:p>
            <a:pPr marL="342900" indent="-342900">
              <a:lnSpc>
                <a:spcPct val="90000"/>
              </a:lnSpc>
              <a:spcBef>
                <a:spcPct val="20000"/>
              </a:spcBef>
              <a:buFontTx/>
              <a:buChar char="•"/>
            </a:pPr>
            <a:r>
              <a:rPr lang="es-ES_tradnl" sz="2000"/>
              <a:t>J. Lane: ‘Personal Broadband Services: DSL and ATM’, 1998. </a:t>
            </a:r>
            <a:r>
              <a:rPr lang="es-ES_tradnl" sz="2000">
                <a:hlinkClick r:id="rId6"/>
              </a:rPr>
              <a:t>http://www.protocols.com/papers/pdf/virata_dsl2.pdf</a:t>
            </a:r>
            <a:r>
              <a:rPr lang="es-ES_tradnl" sz="2000"/>
              <a:t>  (Muy bueno en ADSL, flojo en ATM). </a:t>
            </a:r>
          </a:p>
          <a:p>
            <a:pPr marL="342900" indent="-342900">
              <a:lnSpc>
                <a:spcPct val="90000"/>
              </a:lnSpc>
              <a:spcBef>
                <a:spcPct val="20000"/>
              </a:spcBef>
              <a:buFontTx/>
              <a:buChar char="•"/>
            </a:pPr>
            <a:r>
              <a:rPr lang="es-ES_tradnl" sz="2000"/>
              <a:t>Web del ADSL forum: </a:t>
            </a:r>
            <a:r>
              <a:rPr lang="es-ES_tradnl" sz="2000" i="1">
                <a:hlinkClick r:id="rId7"/>
              </a:rPr>
              <a:t>www.dslforum.org</a:t>
            </a:r>
            <a:endParaRPr lang="es-ES_tradnl" sz="2000"/>
          </a:p>
          <a:p>
            <a:pPr marL="342900" indent="-342900">
              <a:lnSpc>
                <a:spcPct val="90000"/>
              </a:lnSpc>
              <a:spcBef>
                <a:spcPct val="20000"/>
              </a:spcBef>
              <a:buFontTx/>
              <a:buChar char="•"/>
            </a:pPr>
            <a:r>
              <a:rPr lang="es-ES_tradnl" sz="2000"/>
              <a:t>Web de Speedtouch sobre ADSL: </a:t>
            </a:r>
            <a:r>
              <a:rPr lang="es-ES_tradnl" sz="2000" i="1">
                <a:hlinkClick r:id="rId8"/>
              </a:rPr>
              <a:t>www.speedtouchdsl.com</a:t>
            </a:r>
            <a:endParaRPr lang="es-ES_tradnl" sz="2000" i="1"/>
          </a:p>
          <a:p>
            <a:pPr marL="342900" indent="-342900">
              <a:lnSpc>
                <a:spcPct val="90000"/>
              </a:lnSpc>
              <a:spcBef>
                <a:spcPct val="20000"/>
              </a:spcBef>
              <a:buFontTx/>
              <a:buChar char="•"/>
            </a:pPr>
            <a:r>
              <a:rPr lang="es-ES_tradnl" sz="2000"/>
              <a:t>‘Digital Subscriber Line’: </a:t>
            </a:r>
            <a:r>
              <a:rPr lang="es-ES_tradnl" sz="2000" i="1">
                <a:hlinkClick r:id="rId9"/>
              </a:rPr>
              <a:t>www.cisco.com/univercd/cc/td/doc/cisintwk/ito_doc/dsl.htm</a:t>
            </a:r>
            <a:r>
              <a:rPr lang="es-ES_tradnl" sz="2000"/>
              <a:t> (Artículo que describe toda la familia de tecnologías xDSL).</a:t>
            </a:r>
          </a:p>
          <a:p>
            <a:pPr marL="342900" indent="-342900">
              <a:lnSpc>
                <a:spcPct val="90000"/>
              </a:lnSpc>
              <a:spcBef>
                <a:spcPct val="20000"/>
              </a:spcBef>
              <a:buFontTx/>
              <a:buChar char="•"/>
            </a:pPr>
            <a:r>
              <a:rPr lang="es-ES" sz="2000">
                <a:cs typeface="Times New Roman" pitchFamily="18" charset="0"/>
              </a:rPr>
              <a:t>Información diversa de tipo práctico: </a:t>
            </a:r>
            <a:r>
              <a:rPr lang="es-ES" sz="2000">
                <a:cs typeface="Times New Roman" pitchFamily="18" charset="0"/>
                <a:hlinkClick r:id="rId10"/>
              </a:rPr>
              <a:t>www.internautas.org</a:t>
            </a:r>
            <a:endParaRPr lang="es-ES_tradnl" sz="2000">
              <a:cs typeface="Times New Roman" pitchFamily="18" charset="0"/>
            </a:endParaRPr>
          </a:p>
        </p:txBody>
      </p:sp>
      <p:sp>
        <p:nvSpPr>
          <p:cNvPr id="11264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E60ABFA-E0FE-45E2-8943-D2CF7B81BDCB}" type="slidenum">
              <a:rPr lang="es-ES" sz="1400"/>
              <a:pPr eaLnBrk="1" hangingPunct="1"/>
              <a:t>109</a:t>
            </a:fld>
            <a:endParaRPr lang="es-ES" sz="1400"/>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04813"/>
            <a:ext cx="7772400" cy="803275"/>
          </a:xfrm>
        </p:spPr>
        <p:txBody>
          <a:bodyPr/>
          <a:lstStyle/>
          <a:p>
            <a:pPr eaLnBrk="1" hangingPunct="1"/>
            <a:r>
              <a:rPr lang="es-ES" smtClean="0"/>
              <a:t>Símbolos y constelaciones</a:t>
            </a:r>
          </a:p>
        </p:txBody>
      </p:sp>
      <p:sp>
        <p:nvSpPr>
          <p:cNvPr id="19459" name="Rectangle 3"/>
          <p:cNvSpPr>
            <a:spLocks noGrp="1" noChangeArrowheads="1"/>
          </p:cNvSpPr>
          <p:nvPr>
            <p:ph type="body" idx="1"/>
          </p:nvPr>
        </p:nvSpPr>
        <p:spPr>
          <a:xfrm>
            <a:off x="685800" y="1412875"/>
            <a:ext cx="7772400" cy="4683125"/>
          </a:xfrm>
        </p:spPr>
        <p:txBody>
          <a:bodyPr/>
          <a:lstStyle/>
          <a:p>
            <a:pPr eaLnBrk="1" hangingPunct="1">
              <a:lnSpc>
                <a:spcPct val="90000"/>
              </a:lnSpc>
            </a:pPr>
            <a:r>
              <a:rPr lang="es-ES" sz="2400" smtClean="0"/>
              <a:t>Cada modulación utiliza una combinación determinada de valores de Amplitud y Fase. Cada una de esas combinaciones se denomina un </a:t>
            </a:r>
            <a:r>
              <a:rPr lang="es-ES" sz="2400" b="1" smtClean="0"/>
              <a:t>símbolo</a:t>
            </a:r>
            <a:r>
              <a:rPr lang="es-ES" sz="2400" smtClean="0"/>
              <a:t>.</a:t>
            </a:r>
          </a:p>
          <a:p>
            <a:pPr eaLnBrk="1" hangingPunct="1">
              <a:lnSpc>
                <a:spcPct val="90000"/>
              </a:lnSpc>
            </a:pPr>
            <a:r>
              <a:rPr lang="es-ES" sz="2400" smtClean="0"/>
              <a:t>Si la modulación tiene dos símbolos diferentes cada símbolo transmitido equivale a un bit</a:t>
            </a:r>
          </a:p>
          <a:p>
            <a:pPr eaLnBrk="1" hangingPunct="1">
              <a:lnSpc>
                <a:spcPct val="90000"/>
              </a:lnSpc>
            </a:pPr>
            <a:r>
              <a:rPr lang="es-ES" sz="2400" smtClean="0"/>
              <a:t>Si hay cuatro símbolos diferentes cada símbolo transmite dos bits </a:t>
            </a:r>
            <a:endParaRPr lang="es-ES" sz="2400" b="1" smtClean="0"/>
          </a:p>
          <a:p>
            <a:pPr eaLnBrk="1" hangingPunct="1">
              <a:lnSpc>
                <a:spcPct val="90000"/>
              </a:lnSpc>
            </a:pPr>
            <a:r>
              <a:rPr lang="es-ES" sz="2400" smtClean="0"/>
              <a:t>Podemos considerar que los símbolos son como las letras del alfabeto que utiliza la modulación para enviar la información digital a través del canal analógico </a:t>
            </a:r>
          </a:p>
          <a:p>
            <a:pPr eaLnBrk="1" hangingPunct="1">
              <a:lnSpc>
                <a:spcPct val="90000"/>
              </a:lnSpc>
            </a:pPr>
            <a:r>
              <a:rPr lang="es-ES" sz="2400" smtClean="0"/>
              <a:t>El conjunto de símbolos diferentes de una modulación se suele representar en un sistema de coordenadas polares. Esto es lo que llamamos una </a:t>
            </a:r>
            <a:r>
              <a:rPr lang="es-ES" sz="2400" b="1" smtClean="0"/>
              <a:t>constelación</a:t>
            </a:r>
          </a:p>
        </p:txBody>
      </p:sp>
      <p:sp>
        <p:nvSpPr>
          <p:cNvPr id="1946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926F212-F10A-4B3A-9FE3-AEBF893D1E0B}" type="slidenum">
              <a:rPr lang="es-ES" sz="1400"/>
              <a:pPr eaLnBrk="1" hangingPunct="1"/>
              <a:t>11</a:t>
            </a:fld>
            <a:endParaRPr lang="es-ES" sz="1400"/>
          </a:p>
        </p:txBody>
      </p:sp>
    </p:spTree>
  </p:cSld>
  <p:clrMapOvr>
    <a:masterClrMapping/>
  </p:clrMapOvr>
  <p:transition>
    <p:pull dir="l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Sumario</a:t>
            </a:r>
          </a:p>
        </p:txBody>
      </p:sp>
      <p:sp>
        <p:nvSpPr>
          <p:cNvPr id="113667"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Introducción y Fundamentos técnicos</a:t>
            </a:r>
          </a:p>
          <a:p>
            <a:pPr marL="342900" indent="-342900">
              <a:spcBef>
                <a:spcPct val="20000"/>
              </a:spcBef>
              <a:buFontTx/>
              <a:buChar char="•"/>
            </a:pPr>
            <a:r>
              <a:rPr lang="es-ES_tradnl" sz="3200"/>
              <a:t>Redes CATV</a:t>
            </a:r>
          </a:p>
          <a:p>
            <a:pPr marL="342900" indent="-342900">
              <a:spcBef>
                <a:spcPct val="20000"/>
              </a:spcBef>
              <a:buFontTx/>
              <a:buChar char="•"/>
            </a:pPr>
            <a:r>
              <a:rPr lang="es-ES_tradnl" sz="3200"/>
              <a:t>ADSL y xDSL</a:t>
            </a:r>
          </a:p>
          <a:p>
            <a:pPr marL="342900" indent="-342900">
              <a:spcBef>
                <a:spcPct val="20000"/>
              </a:spcBef>
              <a:buFontTx/>
              <a:buChar char="•"/>
            </a:pPr>
            <a:r>
              <a:rPr lang="es-ES_tradnl" sz="3200" b="1">
                <a:solidFill>
                  <a:srgbClr val="FF0000"/>
                </a:solidFill>
              </a:rPr>
              <a:t>Sistemas de acceso vía satélite</a:t>
            </a:r>
          </a:p>
        </p:txBody>
      </p:sp>
      <p:sp>
        <p:nvSpPr>
          <p:cNvPr id="11366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2001E34-5AD4-43D3-BE8A-D8226B775013}" type="slidenum">
              <a:rPr lang="es-ES" sz="1400"/>
              <a:pPr eaLnBrk="1" hangingPunct="1"/>
              <a:t>110</a:t>
            </a:fld>
            <a:endParaRPr lang="es-ES" sz="1400"/>
          </a:p>
        </p:txBody>
      </p:sp>
    </p:spTree>
  </p:cSld>
  <p:clrMapOvr>
    <a:masterClrMapping/>
  </p:clrMapOvr>
  <p:transition>
    <p:pull dir="l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Satélites geoestacionarios (GEO)</a:t>
            </a:r>
            <a:endParaRPr lang="es-ES" sz="3600">
              <a:solidFill>
                <a:schemeClr val="tx2"/>
              </a:solidFill>
            </a:endParaRPr>
          </a:p>
        </p:txBody>
      </p:sp>
      <p:sp>
        <p:nvSpPr>
          <p:cNvPr id="114691" name="Rectangle 3"/>
          <p:cNvSpPr>
            <a:spLocks noChangeArrowheads="1"/>
          </p:cNvSpPr>
          <p:nvPr/>
        </p:nvSpPr>
        <p:spPr bwMode="auto">
          <a:xfrm>
            <a:off x="685800" y="15525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Giran a 36.000 Km de altura (cinturón de Clark).</a:t>
            </a:r>
          </a:p>
          <a:p>
            <a:pPr marL="342900" indent="-342900">
              <a:lnSpc>
                <a:spcPct val="90000"/>
              </a:lnSpc>
              <a:spcBef>
                <a:spcPct val="20000"/>
              </a:spcBef>
              <a:buFontTx/>
              <a:buChar char="•"/>
            </a:pPr>
            <a:r>
              <a:rPr lang="es-ES_tradnl" sz="2800"/>
              <a:t>Se utilizan desde hace 30 años</a:t>
            </a:r>
          </a:p>
          <a:p>
            <a:pPr marL="342900" indent="-342900">
              <a:lnSpc>
                <a:spcPct val="90000"/>
              </a:lnSpc>
              <a:spcBef>
                <a:spcPct val="20000"/>
              </a:spcBef>
              <a:buFontTx/>
              <a:buChar char="•"/>
            </a:pPr>
            <a:r>
              <a:rPr lang="es-ES_tradnl" sz="2800"/>
              <a:t>Solución interesante cuando:</a:t>
            </a:r>
          </a:p>
          <a:p>
            <a:pPr marL="742950" lvl="1" indent="-285750">
              <a:lnSpc>
                <a:spcPct val="90000"/>
              </a:lnSpc>
              <a:spcBef>
                <a:spcPct val="20000"/>
              </a:spcBef>
              <a:buFontTx/>
              <a:buChar char="–"/>
            </a:pPr>
            <a:r>
              <a:rPr lang="es-ES_tradnl"/>
              <a:t>Se quiere despliegue rápido</a:t>
            </a:r>
          </a:p>
          <a:p>
            <a:pPr marL="742950" lvl="1" indent="-285750">
              <a:lnSpc>
                <a:spcPct val="90000"/>
              </a:lnSpc>
              <a:spcBef>
                <a:spcPct val="20000"/>
              </a:spcBef>
              <a:buFontTx/>
              <a:buChar char="–"/>
            </a:pPr>
            <a:r>
              <a:rPr lang="es-ES_tradnl"/>
              <a:t>La densidad de población es baja o muy baja</a:t>
            </a:r>
          </a:p>
          <a:p>
            <a:pPr marL="742950" lvl="1" indent="-285750">
              <a:lnSpc>
                <a:spcPct val="90000"/>
              </a:lnSpc>
              <a:spcBef>
                <a:spcPct val="20000"/>
              </a:spcBef>
              <a:buFontTx/>
              <a:buChar char="–"/>
            </a:pPr>
            <a:r>
              <a:rPr lang="es-ES_tradnl"/>
              <a:t>La distancia a cubrir es grande.</a:t>
            </a:r>
          </a:p>
          <a:p>
            <a:pPr marL="342900" indent="-342900">
              <a:lnSpc>
                <a:spcPct val="90000"/>
              </a:lnSpc>
              <a:spcBef>
                <a:spcPct val="20000"/>
              </a:spcBef>
              <a:buFontTx/>
              <a:buChar char="•"/>
            </a:pPr>
            <a:r>
              <a:rPr lang="es-ES_tradnl" sz="2800"/>
              <a:t>El área de cobertura de un satélite se denomina huella</a:t>
            </a:r>
          </a:p>
          <a:p>
            <a:pPr marL="342900" indent="-342900">
              <a:lnSpc>
                <a:spcPct val="90000"/>
              </a:lnSpc>
              <a:spcBef>
                <a:spcPct val="20000"/>
              </a:spcBef>
              <a:buFontTx/>
              <a:buChar char="•"/>
            </a:pPr>
            <a:r>
              <a:rPr lang="es-ES_tradnl" sz="2800"/>
              <a:t>Su reciente uso en RBB ha sido posible gracias al abaratamiento de componentes producido por la TV digital vía satélite (estándar DVB-S)</a:t>
            </a:r>
          </a:p>
        </p:txBody>
      </p:sp>
      <p:sp>
        <p:nvSpPr>
          <p:cNvPr id="11469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F5F0DB5-6FFB-47DD-A0C9-8F414FABB03A}" type="slidenum">
              <a:rPr lang="es-ES" sz="1400"/>
              <a:pPr eaLnBrk="1" hangingPunct="1"/>
              <a:t>111</a:t>
            </a:fld>
            <a:endParaRPr lang="es-ES" sz="1400"/>
          </a:p>
        </p:txBody>
      </p:sp>
    </p:spTree>
  </p:cSld>
  <p:clrMapOvr>
    <a:masterClrMapping/>
  </p:clrMapOvr>
  <p:transition>
    <p:pull dir="l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69950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315913" y="1905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t>Huella Eutelsat</a:t>
            </a:r>
            <a:endParaRPr lang="es-ES"/>
          </a:p>
        </p:txBody>
      </p:sp>
      <p:sp>
        <p:nvSpPr>
          <p:cNvPr id="11571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4433A38-17B2-4A32-91AD-3F6B75826579}" type="slidenum">
              <a:rPr lang="es-ES" sz="1400"/>
              <a:pPr eaLnBrk="1" hangingPunct="1"/>
              <a:t>112</a:t>
            </a:fld>
            <a:endParaRPr lang="es-ES" sz="1400"/>
          </a:p>
        </p:txBody>
      </p:sp>
    </p:spTree>
  </p:cSld>
  <p:clrMapOvr>
    <a:masterClrMapping/>
  </p:clrMapOvr>
  <p:transition>
    <p:pull dir="l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1889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Satélites GEO: Bandas y Frecuencias</a:t>
            </a:r>
            <a:endParaRPr lang="es-ES" sz="3600">
              <a:solidFill>
                <a:schemeClr val="tx2"/>
              </a:solidFill>
            </a:endParaRPr>
          </a:p>
        </p:txBody>
      </p:sp>
      <p:graphicFrame>
        <p:nvGraphicFramePr>
          <p:cNvPr id="1282051" name="Group 3"/>
          <p:cNvGraphicFramePr>
            <a:graphicFrameLocks noGrp="1"/>
          </p:cNvGraphicFramePr>
          <p:nvPr/>
        </p:nvGraphicFramePr>
        <p:xfrm>
          <a:off x="609600" y="2895600"/>
          <a:ext cx="8153400" cy="3317876"/>
        </p:xfrm>
        <a:graphic>
          <a:graphicData uri="http://schemas.openxmlformats.org/drawingml/2006/table">
            <a:tbl>
              <a:tblPr/>
              <a:tblGrid>
                <a:gridCol w="914400"/>
                <a:gridCol w="1219200"/>
                <a:gridCol w="1295400"/>
                <a:gridCol w="1295400"/>
                <a:gridCol w="1371600"/>
                <a:gridCol w="2057400"/>
              </a:tblGrid>
              <a:tr h="762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Banda</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Anchura (GHz)</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F. Bajada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(GHz)</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F. Subida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(GHz)</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Problemas</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Ejemplos</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C</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0,5</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3,7-4,2</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5,92-6,42</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Interfer.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terrestre</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Intelsat,Telecom</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Ku</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2,0</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10,7-12,75</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13,0-15,0</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Lluvia</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Astra, Eutelsat, Hispasat, Intelsat,  Telecom</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Ka</a:t>
                      </a:r>
                      <a:endParaRPr kumimoji="0" lang="es-ES" sz="2000" b="1" i="0" u="none" strike="noStrike" cap="none" normalizeH="0" baseline="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3-4</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17,7-21,7</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27,5-30,5</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Lluvia, costo</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Teledesic (LEO)</a:t>
                      </a: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76" name="Text Box 40"/>
          <p:cNvSpPr txBox="1">
            <a:spLocks noChangeArrowheads="1"/>
          </p:cNvSpPr>
          <p:nvPr/>
        </p:nvSpPr>
        <p:spPr bwMode="auto">
          <a:xfrm>
            <a:off x="1519238" y="1500188"/>
            <a:ext cx="6515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t>Para evitar interferencias se usa una banda diferente</a:t>
            </a:r>
          </a:p>
          <a:p>
            <a:pPr algn="ctr" eaLnBrk="1" hangingPunct="1"/>
            <a:r>
              <a:rPr lang="es-ES"/>
              <a:t>en subida y bajada (microondas)</a:t>
            </a:r>
          </a:p>
        </p:txBody>
      </p:sp>
      <p:sp>
        <p:nvSpPr>
          <p:cNvPr id="116777"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CF5A5B2-745A-4A3D-9649-C94300B5888A}" type="slidenum">
              <a:rPr lang="es-ES" sz="1400"/>
              <a:pPr eaLnBrk="1" hangingPunct="1"/>
              <a:t>113</a:t>
            </a:fld>
            <a:endParaRPr lang="es-ES" sz="1400"/>
          </a:p>
        </p:txBody>
      </p:sp>
    </p:spTree>
  </p:cSld>
  <p:clrMapOvr>
    <a:masterClrMapping/>
  </p:clrMapOvr>
  <p:transition>
    <p:pull dir="l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404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Satélites GEO: transmisión de datos</a:t>
            </a:r>
            <a:endParaRPr lang="es-ES" sz="3600">
              <a:solidFill>
                <a:schemeClr val="tx2"/>
              </a:solidFill>
            </a:endParaRPr>
          </a:p>
        </p:txBody>
      </p:sp>
      <p:sp>
        <p:nvSpPr>
          <p:cNvPr id="117763" name="Rectangle 3"/>
          <p:cNvSpPr>
            <a:spLocks noChangeArrowheads="1"/>
          </p:cNvSpPr>
          <p:nvPr/>
        </p:nvSpPr>
        <p:spPr bwMode="auto">
          <a:xfrm>
            <a:off x="685800" y="17764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Cada banda se divide en canales. Cada canal es atendido por un ‘transponder’ (repetidor) con 50-100 W de potencia.</a:t>
            </a:r>
          </a:p>
          <a:p>
            <a:pPr marL="342900" indent="-342900">
              <a:lnSpc>
                <a:spcPct val="90000"/>
              </a:lnSpc>
              <a:spcBef>
                <a:spcPct val="20000"/>
              </a:spcBef>
              <a:buFontTx/>
              <a:buChar char="•"/>
            </a:pPr>
            <a:r>
              <a:rPr lang="es-ES_tradnl" sz="2800"/>
              <a:t>Para evitar interferencia entre canales contiguos se usa polarización (vertical/horizontal o circular derecha/circular izquierda)</a:t>
            </a:r>
          </a:p>
          <a:p>
            <a:pPr marL="342900" indent="-342900">
              <a:lnSpc>
                <a:spcPct val="90000"/>
              </a:lnSpc>
              <a:spcBef>
                <a:spcPct val="20000"/>
              </a:spcBef>
              <a:buFontTx/>
              <a:buChar char="•"/>
            </a:pPr>
            <a:r>
              <a:rPr lang="es-ES_tradnl" sz="2800"/>
              <a:t>Un satélite lleva de 16 a 28 transponders. Para cubrir toda la banda se pueden usar varios satélites (constelaciones) ej. Astra 1A, 1B, 1C, 1D, 1E, 1F, 1G y 1H (120 transponders).</a:t>
            </a:r>
          </a:p>
        </p:txBody>
      </p:sp>
      <p:sp>
        <p:nvSpPr>
          <p:cNvPr id="11776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51C3161-22C8-4E00-A59D-C04797F670B2}" type="slidenum">
              <a:rPr lang="es-ES" sz="1400"/>
              <a:pPr eaLnBrk="1" hangingPunct="1"/>
              <a:t>114</a:t>
            </a:fld>
            <a:endParaRPr lang="es-ES" sz="1400"/>
          </a:p>
        </p:txBody>
      </p:sp>
    </p:spTree>
  </p:cSld>
  <p:clrMapOvr>
    <a:masterClrMapping/>
  </p:clrMapOvr>
  <p:transition>
    <p:pull dir="l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Satélites GEO: transmisión de datos</a:t>
            </a:r>
          </a:p>
        </p:txBody>
      </p:sp>
      <p:sp>
        <p:nvSpPr>
          <p:cNvPr id="118787"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Sentido descendente: medio broadcast compartido en toda la ‘huella’ del satélite.</a:t>
            </a:r>
          </a:p>
          <a:p>
            <a:pPr marL="342900" indent="-342900">
              <a:spcBef>
                <a:spcPct val="20000"/>
              </a:spcBef>
              <a:buFontTx/>
              <a:buChar char="•"/>
            </a:pPr>
            <a:r>
              <a:rPr lang="es-ES_tradnl" sz="3200"/>
              <a:t>Sentido ascendente: </a:t>
            </a:r>
          </a:p>
          <a:p>
            <a:pPr marL="742950" lvl="1" indent="-285750">
              <a:spcBef>
                <a:spcPct val="20000"/>
              </a:spcBef>
              <a:buFontTx/>
              <a:buChar char="–"/>
            </a:pPr>
            <a:r>
              <a:rPr lang="es-ES_tradnl" sz="2800"/>
              <a:t>Retorno telefónico. Bajo costo, equipo sencillo, no requiere protocolo MAC. </a:t>
            </a:r>
          </a:p>
          <a:p>
            <a:pPr marL="742950" lvl="1" indent="-285750">
              <a:spcBef>
                <a:spcPct val="20000"/>
              </a:spcBef>
              <a:buFontTx/>
              <a:buChar char="–"/>
            </a:pPr>
            <a:r>
              <a:rPr lang="es-ES_tradnl" sz="2800"/>
              <a:t>Retorno vía satélite: requiere equipo transmisor (caro) y protocolo MAC (específicos para redes vía satélite).</a:t>
            </a:r>
          </a:p>
        </p:txBody>
      </p:sp>
      <p:sp>
        <p:nvSpPr>
          <p:cNvPr id="11878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F8127144-439C-4E7B-85BC-EF3F9827B958}" type="slidenum">
              <a:rPr lang="es-ES" sz="1400"/>
              <a:pPr eaLnBrk="1" hangingPunct="1"/>
              <a:t>115</a:t>
            </a:fld>
            <a:endParaRPr lang="es-ES" sz="1400"/>
          </a:p>
        </p:txBody>
      </p:sp>
    </p:spTree>
  </p:cSld>
  <p:clrMapOvr>
    <a:masterClrMapping/>
  </p:clrMapOvr>
  <p:transition>
    <p:pull dir="l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609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Problemas de los satélites GEO</a:t>
            </a:r>
            <a:endParaRPr lang="es-ES" sz="3600">
              <a:solidFill>
                <a:schemeClr val="tx2"/>
              </a:solidFill>
            </a:endParaRPr>
          </a:p>
        </p:txBody>
      </p:sp>
      <p:sp>
        <p:nvSpPr>
          <p:cNvPr id="119811" name="Rectangle 3"/>
          <p:cNvSpPr>
            <a:spLocks noChangeArrowheads="1"/>
          </p:cNvSpPr>
          <p:nvPr/>
        </p:nvSpPr>
        <p:spPr bwMode="auto">
          <a:xfrm>
            <a:off x="685800" y="16002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Interferencia terrestre (banda C)</a:t>
            </a:r>
          </a:p>
          <a:p>
            <a:pPr marL="342900" indent="-342900">
              <a:lnSpc>
                <a:spcPct val="90000"/>
              </a:lnSpc>
              <a:spcBef>
                <a:spcPct val="20000"/>
              </a:spcBef>
              <a:buFontTx/>
              <a:buChar char="•"/>
            </a:pPr>
            <a:r>
              <a:rPr lang="es-ES_tradnl" sz="2800"/>
              <a:t>Lluvia (banda Ku y Ka)</a:t>
            </a:r>
          </a:p>
          <a:p>
            <a:pPr marL="342900" indent="-342900">
              <a:lnSpc>
                <a:spcPct val="90000"/>
              </a:lnSpc>
              <a:spcBef>
                <a:spcPct val="20000"/>
              </a:spcBef>
              <a:buFontTx/>
              <a:buChar char="•"/>
            </a:pPr>
            <a:r>
              <a:rPr lang="es-ES_tradnl" sz="2800"/>
              <a:t>Retardo elevado: </a:t>
            </a:r>
          </a:p>
          <a:p>
            <a:pPr marL="742950" lvl="1" indent="-285750">
              <a:lnSpc>
                <a:spcPct val="90000"/>
              </a:lnSpc>
              <a:spcBef>
                <a:spcPct val="20000"/>
              </a:spcBef>
              <a:buFontTx/>
              <a:buChar char="–"/>
            </a:pPr>
            <a:r>
              <a:rPr lang="es-ES_tradnl"/>
              <a:t>Retorno telefónico: &gt; 240 ms</a:t>
            </a:r>
          </a:p>
          <a:p>
            <a:pPr marL="742950" lvl="1" indent="-285750">
              <a:lnSpc>
                <a:spcPct val="90000"/>
              </a:lnSpc>
              <a:spcBef>
                <a:spcPct val="20000"/>
              </a:spcBef>
              <a:buFontTx/>
              <a:buChar char="–"/>
            </a:pPr>
            <a:r>
              <a:rPr lang="es-ES_tradnl"/>
              <a:t>Retorno satélite: &gt; 480 ms</a:t>
            </a:r>
          </a:p>
          <a:p>
            <a:pPr marL="742950" lvl="1" indent="-285750">
              <a:lnSpc>
                <a:spcPct val="90000"/>
              </a:lnSpc>
              <a:spcBef>
                <a:spcPct val="20000"/>
              </a:spcBef>
              <a:buFontTx/>
              <a:buChar char="–"/>
            </a:pPr>
            <a:r>
              <a:rPr lang="es-ES_tradnl"/>
              <a:t>Necesidad de usar TCP con ventana extendida para flujos de más de 1-2 Mb/s.</a:t>
            </a:r>
          </a:p>
          <a:p>
            <a:pPr marL="342900" indent="-342900">
              <a:lnSpc>
                <a:spcPct val="90000"/>
              </a:lnSpc>
              <a:spcBef>
                <a:spcPct val="20000"/>
              </a:spcBef>
              <a:buFontTx/>
              <a:buChar char="•"/>
            </a:pPr>
            <a:r>
              <a:rPr lang="es-ES_tradnl" sz="2800"/>
              <a:t>Costo elevado del satélite: puesta en órbita, seguro, imposibilidad de reparar, vida limitada,  etc. </a:t>
            </a:r>
          </a:p>
          <a:p>
            <a:pPr marL="342900" indent="-342900">
              <a:lnSpc>
                <a:spcPct val="90000"/>
              </a:lnSpc>
              <a:spcBef>
                <a:spcPct val="20000"/>
              </a:spcBef>
              <a:buFontTx/>
              <a:buChar char="•"/>
            </a:pPr>
            <a:r>
              <a:rPr lang="es-ES_tradnl" sz="2800"/>
              <a:t>Retorno telefónico limita rendimiento y encarece conexiones permanentes</a:t>
            </a:r>
            <a:endParaRPr lang="es-ES" sz="2800"/>
          </a:p>
        </p:txBody>
      </p:sp>
      <p:sp>
        <p:nvSpPr>
          <p:cNvPr id="11981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CF0948E-A0C5-43BC-96CE-0F33EA0191AD}" type="slidenum">
              <a:rPr lang="es-ES" sz="1400"/>
              <a:pPr eaLnBrk="1" hangingPunct="1"/>
              <a:t>116</a:t>
            </a:fld>
            <a:endParaRPr lang="es-ES" sz="1400"/>
          </a:p>
        </p:txBody>
      </p:sp>
    </p:spTree>
  </p:cSld>
  <p:clrMapOvr>
    <a:masterClrMapping/>
  </p:clrMapOvr>
  <p:transition>
    <p:pull dir="l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404813"/>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200">
                <a:solidFill>
                  <a:schemeClr val="tx2"/>
                </a:solidFill>
              </a:rPr>
              <a:t>Ej.: Servicio ASTRA-NET (retorno telefónico)</a:t>
            </a:r>
            <a:endParaRPr lang="es-ES" sz="3200">
              <a:solidFill>
                <a:schemeClr val="tx2"/>
              </a:solidFill>
            </a:endParaRPr>
          </a:p>
        </p:txBody>
      </p:sp>
      <p:sp>
        <p:nvSpPr>
          <p:cNvPr id="120835" name="Rectangle 3"/>
          <p:cNvSpPr>
            <a:spLocks noChangeArrowheads="1"/>
          </p:cNvSpPr>
          <p:nvPr/>
        </p:nvSpPr>
        <p:spPr bwMode="auto">
          <a:xfrm>
            <a:off x="685800" y="1831975"/>
            <a:ext cx="77724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Servicio:</a:t>
            </a:r>
          </a:p>
          <a:p>
            <a:pPr marL="742950" lvl="1" indent="-285750">
              <a:lnSpc>
                <a:spcPct val="90000"/>
              </a:lnSpc>
              <a:spcBef>
                <a:spcPct val="20000"/>
              </a:spcBef>
              <a:buFontTx/>
              <a:buChar char="–"/>
            </a:pPr>
            <a:r>
              <a:rPr lang="es-ES_tradnl"/>
              <a:t>Descendente: CIR desde 64 hasta 400 Kb/s</a:t>
            </a:r>
          </a:p>
          <a:p>
            <a:pPr marL="742950" lvl="1" indent="-285750">
              <a:lnSpc>
                <a:spcPct val="90000"/>
              </a:lnSpc>
              <a:spcBef>
                <a:spcPct val="20000"/>
              </a:spcBef>
              <a:buFontTx/>
              <a:buChar char="–"/>
            </a:pPr>
            <a:r>
              <a:rPr lang="es-ES_tradnl"/>
              <a:t>Ascendente: 33,6 ó 64 Kb/s (analógico o RDSI)</a:t>
            </a:r>
          </a:p>
          <a:p>
            <a:pPr marL="342900" indent="-342900">
              <a:lnSpc>
                <a:spcPct val="90000"/>
              </a:lnSpc>
              <a:spcBef>
                <a:spcPct val="20000"/>
              </a:spcBef>
              <a:buFontTx/>
              <a:buChar char="•"/>
            </a:pPr>
            <a:r>
              <a:rPr lang="es-ES_tradnl" sz="2800"/>
              <a:t>Equipamiento:</a:t>
            </a:r>
          </a:p>
          <a:p>
            <a:pPr marL="742950" lvl="1" indent="-285750">
              <a:lnSpc>
                <a:spcPct val="90000"/>
              </a:lnSpc>
              <a:spcBef>
                <a:spcPct val="20000"/>
              </a:spcBef>
              <a:buFontTx/>
              <a:buChar char="–"/>
            </a:pPr>
            <a:r>
              <a:rPr lang="es-ES_tradnl"/>
              <a:t>Antena parabólica de 50 cm</a:t>
            </a:r>
          </a:p>
          <a:p>
            <a:pPr marL="742950" lvl="1" indent="-285750">
              <a:lnSpc>
                <a:spcPct val="90000"/>
              </a:lnSpc>
              <a:spcBef>
                <a:spcPct val="20000"/>
              </a:spcBef>
              <a:buFontTx/>
              <a:buChar char="–"/>
            </a:pPr>
            <a:r>
              <a:rPr lang="es-ES_tradnl"/>
              <a:t>Tarjeta PCI para recepción de satélite</a:t>
            </a:r>
          </a:p>
          <a:p>
            <a:pPr marL="742950" lvl="1" indent="-285750">
              <a:lnSpc>
                <a:spcPct val="90000"/>
              </a:lnSpc>
              <a:spcBef>
                <a:spcPct val="20000"/>
              </a:spcBef>
              <a:buFontTx/>
              <a:buChar char="–"/>
            </a:pPr>
            <a:r>
              <a:rPr lang="es-ES_tradnl"/>
              <a:t>Módem o tarjeta RDSI</a:t>
            </a:r>
          </a:p>
          <a:p>
            <a:pPr marL="742950" lvl="1" indent="-285750">
              <a:lnSpc>
                <a:spcPct val="90000"/>
              </a:lnSpc>
              <a:spcBef>
                <a:spcPct val="20000"/>
              </a:spcBef>
              <a:buFontTx/>
              <a:buChar char="–"/>
            </a:pPr>
            <a:r>
              <a:rPr lang="es-ES_tradnl"/>
              <a:t>PC con Windows</a:t>
            </a:r>
            <a:endParaRPr lang="es-ES"/>
          </a:p>
        </p:txBody>
      </p:sp>
      <p:sp>
        <p:nvSpPr>
          <p:cNvPr id="12083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C3138C9-A585-48C8-B40E-09956E96023C}" type="slidenum">
              <a:rPr lang="es-ES" sz="1400"/>
              <a:pPr eaLnBrk="1" hangingPunct="1"/>
              <a:t>117</a:t>
            </a:fld>
            <a:endParaRPr lang="es-ES" sz="1400"/>
          </a:p>
        </p:txBody>
      </p:sp>
    </p:spTree>
  </p:cSld>
  <p:clrMapOvr>
    <a:masterClrMapping/>
  </p:clrMapOvr>
  <p:transition>
    <p:pull dir="l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astra_high_sp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96925"/>
            <a:ext cx="77724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ChangeArrowheads="1"/>
          </p:cNvSpPr>
          <p:nvPr/>
        </p:nvSpPr>
        <p:spPr bwMode="auto">
          <a:xfrm>
            <a:off x="685800" y="-100013"/>
            <a:ext cx="8001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200">
                <a:solidFill>
                  <a:schemeClr val="tx2"/>
                </a:solidFill>
              </a:rPr>
              <a:t>Servicio ASTRA-NET con retorno telefónico</a:t>
            </a:r>
            <a:endParaRPr lang="es-ES" sz="3200">
              <a:solidFill>
                <a:schemeClr val="tx2"/>
              </a:solidFill>
            </a:endParaRPr>
          </a:p>
        </p:txBody>
      </p:sp>
      <p:sp>
        <p:nvSpPr>
          <p:cNvPr id="12186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CC64DE1-AE15-4F5E-ABCB-C60A4A9237CC}" type="slidenum">
              <a:rPr lang="es-ES" sz="1400"/>
              <a:pPr eaLnBrk="1" hangingPunct="1"/>
              <a:t>118</a:t>
            </a:fld>
            <a:endParaRPr lang="es-ES" sz="1400"/>
          </a:p>
        </p:txBody>
      </p:sp>
    </p:spTree>
  </p:cSld>
  <p:clrMapOvr>
    <a:masterClrMapping/>
  </p:clrMapOvr>
  <p:transition>
    <p:pull dir="l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762000" y="152400"/>
            <a:ext cx="800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200">
                <a:solidFill>
                  <a:schemeClr val="tx2"/>
                </a:solidFill>
              </a:rPr>
              <a:t>Servicio ASTRA Broadband Interactive (bidireccional)</a:t>
            </a:r>
            <a:endParaRPr lang="es-ES" sz="3200">
              <a:solidFill>
                <a:schemeClr val="tx2"/>
              </a:solidFill>
            </a:endParaRPr>
          </a:p>
        </p:txBody>
      </p:sp>
      <p:sp>
        <p:nvSpPr>
          <p:cNvPr id="122883" name="Rectangle 3"/>
          <p:cNvSpPr>
            <a:spLocks noChangeArrowheads="1"/>
          </p:cNvSpPr>
          <p:nvPr/>
        </p:nvSpPr>
        <p:spPr bwMode="auto">
          <a:xfrm>
            <a:off x="685800" y="1743075"/>
            <a:ext cx="77724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Servicio:</a:t>
            </a:r>
          </a:p>
          <a:p>
            <a:pPr marL="742950" lvl="1" indent="-285750">
              <a:lnSpc>
                <a:spcPct val="90000"/>
              </a:lnSpc>
              <a:spcBef>
                <a:spcPct val="20000"/>
              </a:spcBef>
              <a:buFontTx/>
              <a:buChar char="–"/>
            </a:pPr>
            <a:r>
              <a:rPr lang="es-ES_tradnl"/>
              <a:t>Descendente: hasta 38 Mb/s</a:t>
            </a:r>
          </a:p>
          <a:p>
            <a:pPr marL="742950" lvl="1" indent="-285750">
              <a:lnSpc>
                <a:spcPct val="90000"/>
              </a:lnSpc>
              <a:spcBef>
                <a:spcPct val="20000"/>
              </a:spcBef>
              <a:buFontTx/>
              <a:buChar char="–"/>
            </a:pPr>
            <a:r>
              <a:rPr lang="es-ES_tradnl"/>
              <a:t>Ascendente: desde 144  Kb/s hasta 2 Mb/s</a:t>
            </a:r>
          </a:p>
          <a:p>
            <a:pPr marL="342900" indent="-342900">
              <a:lnSpc>
                <a:spcPct val="90000"/>
              </a:lnSpc>
              <a:spcBef>
                <a:spcPct val="20000"/>
              </a:spcBef>
              <a:buFontTx/>
              <a:buChar char="•"/>
            </a:pPr>
            <a:r>
              <a:rPr lang="es-ES_tradnl" sz="2800"/>
              <a:t>Equipamiento:</a:t>
            </a:r>
          </a:p>
          <a:p>
            <a:pPr marL="742950" lvl="1" indent="-285750">
              <a:lnSpc>
                <a:spcPct val="90000"/>
              </a:lnSpc>
              <a:spcBef>
                <a:spcPct val="20000"/>
              </a:spcBef>
              <a:buFontTx/>
              <a:buChar char="–"/>
            </a:pPr>
            <a:r>
              <a:rPr lang="es-ES_tradnl"/>
              <a:t>Antena parabólica de 65 a 130 cm (depende de velocidad ascendente)</a:t>
            </a:r>
          </a:p>
          <a:p>
            <a:pPr marL="742950" lvl="1" indent="-285750">
              <a:lnSpc>
                <a:spcPct val="90000"/>
              </a:lnSpc>
              <a:spcBef>
                <a:spcPct val="20000"/>
              </a:spcBef>
              <a:buFontTx/>
              <a:buChar char="–"/>
            </a:pPr>
            <a:r>
              <a:rPr lang="es-ES_tradnl"/>
              <a:t>Equipo completo transmisor/receptor del satélite acoplado en tarjetas especiales en un PC que actúa  como router.</a:t>
            </a:r>
            <a:endParaRPr lang="es-ES"/>
          </a:p>
          <a:p>
            <a:pPr marL="742950" lvl="1" indent="-285750">
              <a:lnSpc>
                <a:spcPct val="90000"/>
              </a:lnSpc>
              <a:spcBef>
                <a:spcPct val="20000"/>
              </a:spcBef>
              <a:buFontTx/>
              <a:buChar char="–"/>
            </a:pPr>
            <a:endParaRPr lang="es-ES"/>
          </a:p>
        </p:txBody>
      </p:sp>
      <p:sp>
        <p:nvSpPr>
          <p:cNvPr id="12288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3AADB4F-A04E-459B-B329-B626EE8262D9}" type="slidenum">
              <a:rPr lang="es-ES" sz="1400"/>
              <a:pPr eaLnBrk="1" hangingPunct="1"/>
              <a:t>119</a:t>
            </a:fld>
            <a:endParaRPr lang="es-ES" sz="1400"/>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79388" y="333375"/>
            <a:ext cx="8785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2800">
                <a:latin typeface="Arial" charset="0"/>
              </a:rPr>
              <a:t>Constelaciones de algunas modulaciones habituales</a:t>
            </a:r>
            <a:endParaRPr lang="es-ES" sz="2800">
              <a:latin typeface="Arial" charset="0"/>
            </a:endParaRPr>
          </a:p>
        </p:txBody>
      </p:sp>
      <p:sp>
        <p:nvSpPr>
          <p:cNvPr id="20483" name="Line 6"/>
          <p:cNvSpPr>
            <a:spLocks noChangeShapeType="1"/>
          </p:cNvSpPr>
          <p:nvPr/>
        </p:nvSpPr>
        <p:spPr bwMode="auto">
          <a:xfrm flipV="1">
            <a:off x="4427538" y="1389063"/>
            <a:ext cx="384175" cy="463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84" name="Line 7"/>
          <p:cNvSpPr>
            <a:spLocks noChangeShapeType="1"/>
          </p:cNvSpPr>
          <p:nvPr/>
        </p:nvSpPr>
        <p:spPr bwMode="auto">
          <a:xfrm flipH="1">
            <a:off x="4716463" y="1693863"/>
            <a:ext cx="309562" cy="79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85" name="Text Box 8"/>
          <p:cNvSpPr txBox="1">
            <a:spLocks noChangeArrowheads="1"/>
          </p:cNvSpPr>
          <p:nvPr/>
        </p:nvSpPr>
        <p:spPr bwMode="auto">
          <a:xfrm>
            <a:off x="3276600" y="112553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Amplitud</a:t>
            </a:r>
            <a:endParaRPr lang="es-ES" sz="1600" b="1">
              <a:latin typeface="Arial" charset="0"/>
            </a:endParaRPr>
          </a:p>
        </p:txBody>
      </p:sp>
      <p:sp>
        <p:nvSpPr>
          <p:cNvPr id="20486" name="Text Box 9"/>
          <p:cNvSpPr txBox="1">
            <a:spLocks noChangeArrowheads="1"/>
          </p:cNvSpPr>
          <p:nvPr/>
        </p:nvSpPr>
        <p:spPr bwMode="auto">
          <a:xfrm>
            <a:off x="5026025" y="1508125"/>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Fase</a:t>
            </a:r>
            <a:endParaRPr lang="es-ES" sz="1600" b="1">
              <a:latin typeface="Arial" charset="0"/>
            </a:endParaRPr>
          </a:p>
        </p:txBody>
      </p:sp>
      <p:grpSp>
        <p:nvGrpSpPr>
          <p:cNvPr id="2" name="Group 10"/>
          <p:cNvGrpSpPr>
            <a:grpSpLocks/>
          </p:cNvGrpSpPr>
          <p:nvPr/>
        </p:nvGrpSpPr>
        <p:grpSpPr bwMode="auto">
          <a:xfrm>
            <a:off x="533400" y="2424113"/>
            <a:ext cx="1371600" cy="3046412"/>
            <a:chOff x="336" y="1527"/>
            <a:chExt cx="864" cy="1919"/>
          </a:xfrm>
        </p:grpSpPr>
        <p:sp>
          <p:nvSpPr>
            <p:cNvPr id="20569" name="Text Box 11"/>
            <p:cNvSpPr txBox="1">
              <a:spLocks noChangeArrowheads="1"/>
            </p:cNvSpPr>
            <p:nvPr/>
          </p:nvSpPr>
          <p:spPr bwMode="auto">
            <a:xfrm>
              <a:off x="336" y="2926"/>
              <a:ext cx="86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1600" b="1">
                  <a:latin typeface="Arial" charset="0"/>
                </a:rPr>
                <a:t>Binaria simple        1 bit/símb.</a:t>
              </a:r>
              <a:endParaRPr lang="es-ES" sz="1600" b="1">
                <a:latin typeface="Arial" charset="0"/>
              </a:endParaRPr>
            </a:p>
          </p:txBody>
        </p:sp>
        <p:grpSp>
          <p:nvGrpSpPr>
            <p:cNvPr id="20570" name="Group 12"/>
            <p:cNvGrpSpPr>
              <a:grpSpLocks/>
            </p:cNvGrpSpPr>
            <p:nvPr/>
          </p:nvGrpSpPr>
          <p:grpSpPr bwMode="auto">
            <a:xfrm>
              <a:off x="432" y="1527"/>
              <a:ext cx="672" cy="1152"/>
              <a:chOff x="432" y="1527"/>
              <a:chExt cx="672" cy="1152"/>
            </a:xfrm>
          </p:grpSpPr>
          <p:sp>
            <p:nvSpPr>
              <p:cNvPr id="20571" name="Line 13"/>
              <p:cNvSpPr>
                <a:spLocks noChangeShapeType="1"/>
              </p:cNvSpPr>
              <p:nvPr/>
            </p:nvSpPr>
            <p:spPr bwMode="auto">
              <a:xfrm>
                <a:off x="791" y="1527"/>
                <a:ext cx="0" cy="1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72" name="Line 14"/>
              <p:cNvSpPr>
                <a:spLocks noChangeShapeType="1"/>
              </p:cNvSpPr>
              <p:nvPr/>
            </p:nvSpPr>
            <p:spPr bwMode="auto">
              <a:xfrm>
                <a:off x="432" y="2156"/>
                <a:ext cx="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73" name="Oval 15"/>
              <p:cNvSpPr>
                <a:spLocks noChangeArrowheads="1"/>
              </p:cNvSpPr>
              <p:nvPr/>
            </p:nvSpPr>
            <p:spPr bwMode="auto">
              <a:xfrm>
                <a:off x="748" y="2121"/>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74" name="Oval 16"/>
              <p:cNvSpPr>
                <a:spLocks noChangeArrowheads="1"/>
              </p:cNvSpPr>
              <p:nvPr/>
            </p:nvSpPr>
            <p:spPr bwMode="auto">
              <a:xfrm>
                <a:off x="743" y="163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75" name="Text Box 17"/>
              <p:cNvSpPr txBox="1">
                <a:spLocks noChangeArrowheads="1"/>
              </p:cNvSpPr>
              <p:nvPr/>
            </p:nvSpPr>
            <p:spPr bwMode="auto">
              <a:xfrm>
                <a:off x="816" y="158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a:t>
                </a:r>
              </a:p>
            </p:txBody>
          </p:sp>
          <p:sp>
            <p:nvSpPr>
              <p:cNvPr id="20576" name="Text Box 18"/>
              <p:cNvSpPr txBox="1">
                <a:spLocks noChangeArrowheads="1"/>
              </p:cNvSpPr>
              <p:nvPr/>
            </p:nvSpPr>
            <p:spPr bwMode="auto">
              <a:xfrm>
                <a:off x="816" y="21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a:t>
                </a:r>
              </a:p>
            </p:txBody>
          </p:sp>
        </p:grpSp>
      </p:grpSp>
      <p:grpSp>
        <p:nvGrpSpPr>
          <p:cNvPr id="4" name="Group 19"/>
          <p:cNvGrpSpPr>
            <a:grpSpLocks/>
          </p:cNvGrpSpPr>
          <p:nvPr/>
        </p:nvGrpSpPr>
        <p:grpSpPr bwMode="auto">
          <a:xfrm>
            <a:off x="1905000" y="2438400"/>
            <a:ext cx="1447800" cy="3032125"/>
            <a:chOff x="1200" y="1536"/>
            <a:chExt cx="912" cy="1910"/>
          </a:xfrm>
        </p:grpSpPr>
        <p:sp>
          <p:nvSpPr>
            <p:cNvPr id="20553" name="Text Box 20"/>
            <p:cNvSpPr txBox="1">
              <a:spLocks noChangeArrowheads="1"/>
            </p:cNvSpPr>
            <p:nvPr/>
          </p:nvSpPr>
          <p:spPr bwMode="auto">
            <a:xfrm>
              <a:off x="1248" y="2926"/>
              <a:ext cx="86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1600" b="1">
                  <a:latin typeface="Arial" charset="0"/>
                </a:rPr>
                <a:t>2B1Q (RDSI)        2 bits/símb.</a:t>
              </a:r>
              <a:endParaRPr lang="es-ES" sz="1600" b="1">
                <a:latin typeface="Arial" charset="0"/>
              </a:endParaRPr>
            </a:p>
          </p:txBody>
        </p:sp>
        <p:grpSp>
          <p:nvGrpSpPr>
            <p:cNvPr id="20554" name="Group 21"/>
            <p:cNvGrpSpPr>
              <a:grpSpLocks/>
            </p:cNvGrpSpPr>
            <p:nvPr/>
          </p:nvGrpSpPr>
          <p:grpSpPr bwMode="auto">
            <a:xfrm>
              <a:off x="1200" y="1536"/>
              <a:ext cx="795" cy="1200"/>
              <a:chOff x="1200" y="1536"/>
              <a:chExt cx="795" cy="1200"/>
            </a:xfrm>
          </p:grpSpPr>
          <p:sp>
            <p:nvSpPr>
              <p:cNvPr id="20555" name="Line 22"/>
              <p:cNvSpPr>
                <a:spLocks noChangeShapeType="1"/>
              </p:cNvSpPr>
              <p:nvPr/>
            </p:nvSpPr>
            <p:spPr bwMode="auto">
              <a:xfrm>
                <a:off x="1682" y="1536"/>
                <a:ext cx="1"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56" name="Text Box 23"/>
              <p:cNvSpPr txBox="1">
                <a:spLocks noChangeArrowheads="1"/>
              </p:cNvSpPr>
              <p:nvPr/>
            </p:nvSpPr>
            <p:spPr bwMode="auto">
              <a:xfrm>
                <a:off x="1248" y="1580"/>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200" b="1">
                    <a:latin typeface="Arial" charset="0"/>
                  </a:rPr>
                  <a:t>2,64 V</a:t>
                </a:r>
                <a:endParaRPr lang="es-ES" sz="1200" b="1">
                  <a:latin typeface="Arial" charset="0"/>
                </a:endParaRPr>
              </a:p>
            </p:txBody>
          </p:sp>
          <p:sp>
            <p:nvSpPr>
              <p:cNvPr id="20557" name="Text Box 24"/>
              <p:cNvSpPr txBox="1">
                <a:spLocks noChangeArrowheads="1"/>
              </p:cNvSpPr>
              <p:nvPr/>
            </p:nvSpPr>
            <p:spPr bwMode="auto">
              <a:xfrm>
                <a:off x="1248" y="191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200" b="1">
                    <a:latin typeface="Arial" charset="0"/>
                  </a:rPr>
                  <a:t>0,88 V</a:t>
                </a:r>
                <a:endParaRPr lang="es-ES" sz="1200" b="1">
                  <a:latin typeface="Arial" charset="0"/>
                </a:endParaRPr>
              </a:p>
            </p:txBody>
          </p:sp>
          <p:sp>
            <p:nvSpPr>
              <p:cNvPr id="20558" name="Text Box 25"/>
              <p:cNvSpPr txBox="1">
                <a:spLocks noChangeArrowheads="1"/>
              </p:cNvSpPr>
              <p:nvPr/>
            </p:nvSpPr>
            <p:spPr bwMode="auto">
              <a:xfrm>
                <a:off x="1200" y="2256"/>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200" b="1">
                    <a:latin typeface="Arial" charset="0"/>
                  </a:rPr>
                  <a:t>-0,88 V</a:t>
                </a:r>
                <a:endParaRPr lang="es-ES" sz="1200" b="1">
                  <a:latin typeface="Arial" charset="0"/>
                </a:endParaRPr>
              </a:p>
            </p:txBody>
          </p:sp>
          <p:sp>
            <p:nvSpPr>
              <p:cNvPr id="20559" name="Text Box 26"/>
              <p:cNvSpPr txBox="1">
                <a:spLocks noChangeArrowheads="1"/>
              </p:cNvSpPr>
              <p:nvPr/>
            </p:nvSpPr>
            <p:spPr bwMode="auto">
              <a:xfrm>
                <a:off x="1200" y="254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200" b="1">
                    <a:latin typeface="Arial" charset="0"/>
                  </a:rPr>
                  <a:t>-2,64 V</a:t>
                </a:r>
                <a:endParaRPr lang="es-ES" sz="1200" b="1">
                  <a:latin typeface="Arial" charset="0"/>
                </a:endParaRPr>
              </a:p>
            </p:txBody>
          </p:sp>
          <p:sp>
            <p:nvSpPr>
              <p:cNvPr id="20560" name="Oval 27"/>
              <p:cNvSpPr>
                <a:spLocks noChangeArrowheads="1"/>
              </p:cNvSpPr>
              <p:nvPr/>
            </p:nvSpPr>
            <p:spPr bwMode="auto">
              <a:xfrm>
                <a:off x="1639" y="2291"/>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61" name="Oval 28"/>
              <p:cNvSpPr>
                <a:spLocks noChangeArrowheads="1"/>
              </p:cNvSpPr>
              <p:nvPr/>
            </p:nvSpPr>
            <p:spPr bwMode="auto">
              <a:xfrm>
                <a:off x="1640" y="259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62" name="Oval 29"/>
              <p:cNvSpPr>
                <a:spLocks noChangeArrowheads="1"/>
              </p:cNvSpPr>
              <p:nvPr/>
            </p:nvSpPr>
            <p:spPr bwMode="auto">
              <a:xfrm>
                <a:off x="1636" y="1958"/>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63" name="Oval 30"/>
              <p:cNvSpPr>
                <a:spLocks noChangeArrowheads="1"/>
              </p:cNvSpPr>
              <p:nvPr/>
            </p:nvSpPr>
            <p:spPr bwMode="auto">
              <a:xfrm>
                <a:off x="1638" y="1629"/>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64" name="Line 31"/>
              <p:cNvSpPr>
                <a:spLocks noChangeShapeType="1"/>
              </p:cNvSpPr>
              <p:nvPr/>
            </p:nvSpPr>
            <p:spPr bwMode="auto">
              <a:xfrm>
                <a:off x="1323" y="2165"/>
                <a:ext cx="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65" name="Text Box 32"/>
              <p:cNvSpPr txBox="1">
                <a:spLocks noChangeArrowheads="1"/>
              </p:cNvSpPr>
              <p:nvPr/>
            </p:nvSpPr>
            <p:spPr bwMode="auto">
              <a:xfrm>
                <a:off x="1728" y="2563"/>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00</a:t>
                </a:r>
              </a:p>
            </p:txBody>
          </p:sp>
          <p:sp>
            <p:nvSpPr>
              <p:cNvPr id="20566" name="Text Box 33"/>
              <p:cNvSpPr txBox="1">
                <a:spLocks noChangeArrowheads="1"/>
              </p:cNvSpPr>
              <p:nvPr/>
            </p:nvSpPr>
            <p:spPr bwMode="auto">
              <a:xfrm>
                <a:off x="1728" y="225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01</a:t>
                </a:r>
              </a:p>
            </p:txBody>
          </p:sp>
          <p:sp>
            <p:nvSpPr>
              <p:cNvPr id="20567" name="Text Box 34"/>
              <p:cNvSpPr txBox="1">
                <a:spLocks noChangeArrowheads="1"/>
              </p:cNvSpPr>
              <p:nvPr/>
            </p:nvSpPr>
            <p:spPr bwMode="auto">
              <a:xfrm>
                <a:off x="1728" y="158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10</a:t>
                </a:r>
              </a:p>
            </p:txBody>
          </p:sp>
          <p:sp>
            <p:nvSpPr>
              <p:cNvPr id="20568" name="Text Box 35"/>
              <p:cNvSpPr txBox="1">
                <a:spLocks noChangeArrowheads="1"/>
              </p:cNvSpPr>
              <p:nvPr/>
            </p:nvSpPr>
            <p:spPr bwMode="auto">
              <a:xfrm>
                <a:off x="1728" y="191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11</a:t>
                </a:r>
              </a:p>
            </p:txBody>
          </p:sp>
        </p:grpSp>
      </p:grpSp>
      <p:grpSp>
        <p:nvGrpSpPr>
          <p:cNvPr id="6" name="Group 36"/>
          <p:cNvGrpSpPr>
            <a:grpSpLocks/>
          </p:cNvGrpSpPr>
          <p:nvPr/>
        </p:nvGrpSpPr>
        <p:grpSpPr bwMode="auto">
          <a:xfrm>
            <a:off x="5703888" y="2514600"/>
            <a:ext cx="2971800" cy="3186113"/>
            <a:chOff x="3456" y="1584"/>
            <a:chExt cx="1872" cy="2007"/>
          </a:xfrm>
        </p:grpSpPr>
        <p:sp>
          <p:nvSpPr>
            <p:cNvPr id="20510" name="Text Box 37"/>
            <p:cNvSpPr txBox="1">
              <a:spLocks noChangeArrowheads="1"/>
            </p:cNvSpPr>
            <p:nvPr/>
          </p:nvSpPr>
          <p:spPr bwMode="auto">
            <a:xfrm>
              <a:off x="3456" y="2917"/>
              <a:ext cx="1872"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sz="1600" b="1">
                  <a:latin typeface="Arial" charset="0"/>
                </a:rPr>
                <a:t>QAM-32 (Quadrature Amplitude Modulation) (Módems V.32 de 9,6 Kb/s)   5 bits/símbolo</a:t>
              </a:r>
            </a:p>
          </p:txBody>
        </p:sp>
        <p:sp>
          <p:nvSpPr>
            <p:cNvPr id="20511" name="Line 38"/>
            <p:cNvSpPr>
              <a:spLocks noChangeShapeType="1"/>
            </p:cNvSpPr>
            <p:nvPr/>
          </p:nvSpPr>
          <p:spPr bwMode="auto">
            <a:xfrm>
              <a:off x="4224" y="1584"/>
              <a:ext cx="0" cy="1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12" name="Line 39"/>
            <p:cNvSpPr>
              <a:spLocks noChangeShapeType="1"/>
            </p:cNvSpPr>
            <p:nvPr/>
          </p:nvSpPr>
          <p:spPr bwMode="auto">
            <a:xfrm>
              <a:off x="3552" y="2179"/>
              <a:ext cx="1344" cy="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13" name="Oval 40"/>
            <p:cNvSpPr>
              <a:spLocks noChangeArrowheads="1"/>
            </p:cNvSpPr>
            <p:nvPr/>
          </p:nvSpPr>
          <p:spPr bwMode="auto">
            <a:xfrm>
              <a:off x="4656" y="225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4" name="Oval 41"/>
            <p:cNvSpPr>
              <a:spLocks noChangeArrowheads="1"/>
            </p:cNvSpPr>
            <p:nvPr/>
          </p:nvSpPr>
          <p:spPr bwMode="auto">
            <a:xfrm>
              <a:off x="4408" y="225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5" name="Oval 42"/>
            <p:cNvSpPr>
              <a:spLocks noChangeArrowheads="1"/>
            </p:cNvSpPr>
            <p:nvPr/>
          </p:nvSpPr>
          <p:spPr bwMode="auto">
            <a:xfrm>
              <a:off x="4178" y="226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6" name="Oval 43"/>
            <p:cNvSpPr>
              <a:spLocks noChangeArrowheads="1"/>
            </p:cNvSpPr>
            <p:nvPr/>
          </p:nvSpPr>
          <p:spPr bwMode="auto">
            <a:xfrm>
              <a:off x="3932" y="225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7" name="Oval 44"/>
            <p:cNvSpPr>
              <a:spLocks noChangeArrowheads="1"/>
            </p:cNvSpPr>
            <p:nvPr/>
          </p:nvSpPr>
          <p:spPr bwMode="auto">
            <a:xfrm>
              <a:off x="4530" y="2142"/>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8" name="Oval 45"/>
            <p:cNvSpPr>
              <a:spLocks noChangeArrowheads="1"/>
            </p:cNvSpPr>
            <p:nvPr/>
          </p:nvSpPr>
          <p:spPr bwMode="auto">
            <a:xfrm>
              <a:off x="4294" y="2137"/>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19" name="Oval 46"/>
            <p:cNvSpPr>
              <a:spLocks noChangeArrowheads="1"/>
            </p:cNvSpPr>
            <p:nvPr/>
          </p:nvSpPr>
          <p:spPr bwMode="auto">
            <a:xfrm>
              <a:off x="3814" y="213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0" name="Oval 47"/>
            <p:cNvSpPr>
              <a:spLocks noChangeArrowheads="1"/>
            </p:cNvSpPr>
            <p:nvPr/>
          </p:nvSpPr>
          <p:spPr bwMode="auto">
            <a:xfrm>
              <a:off x="4053" y="214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1" name="Oval 48"/>
            <p:cNvSpPr>
              <a:spLocks noChangeArrowheads="1"/>
            </p:cNvSpPr>
            <p:nvPr/>
          </p:nvSpPr>
          <p:spPr bwMode="auto">
            <a:xfrm>
              <a:off x="4052" y="2375"/>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2" name="Oval 49"/>
            <p:cNvSpPr>
              <a:spLocks noChangeArrowheads="1"/>
            </p:cNvSpPr>
            <p:nvPr/>
          </p:nvSpPr>
          <p:spPr bwMode="auto">
            <a:xfrm>
              <a:off x="4176" y="2498"/>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3" name="Oval 50"/>
            <p:cNvSpPr>
              <a:spLocks noChangeArrowheads="1"/>
            </p:cNvSpPr>
            <p:nvPr/>
          </p:nvSpPr>
          <p:spPr bwMode="auto">
            <a:xfrm>
              <a:off x="4055" y="261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4" name="Oval 51"/>
            <p:cNvSpPr>
              <a:spLocks noChangeArrowheads="1"/>
            </p:cNvSpPr>
            <p:nvPr/>
          </p:nvSpPr>
          <p:spPr bwMode="auto">
            <a:xfrm>
              <a:off x="4294" y="2613"/>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5" name="Oval 52"/>
            <p:cNvSpPr>
              <a:spLocks noChangeArrowheads="1"/>
            </p:cNvSpPr>
            <p:nvPr/>
          </p:nvSpPr>
          <p:spPr bwMode="auto">
            <a:xfrm>
              <a:off x="4416" y="249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6" name="Oval 53"/>
            <p:cNvSpPr>
              <a:spLocks noChangeArrowheads="1"/>
            </p:cNvSpPr>
            <p:nvPr/>
          </p:nvSpPr>
          <p:spPr bwMode="auto">
            <a:xfrm>
              <a:off x="4288" y="237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7" name="Oval 54"/>
            <p:cNvSpPr>
              <a:spLocks noChangeArrowheads="1"/>
            </p:cNvSpPr>
            <p:nvPr/>
          </p:nvSpPr>
          <p:spPr bwMode="auto">
            <a:xfrm>
              <a:off x="4536" y="2379"/>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8" name="Oval 55"/>
            <p:cNvSpPr>
              <a:spLocks noChangeArrowheads="1"/>
            </p:cNvSpPr>
            <p:nvPr/>
          </p:nvSpPr>
          <p:spPr bwMode="auto">
            <a:xfrm>
              <a:off x="3937" y="202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29" name="Oval 56"/>
            <p:cNvSpPr>
              <a:spLocks noChangeArrowheads="1"/>
            </p:cNvSpPr>
            <p:nvPr/>
          </p:nvSpPr>
          <p:spPr bwMode="auto">
            <a:xfrm>
              <a:off x="3696" y="225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0" name="Oval 57"/>
            <p:cNvSpPr>
              <a:spLocks noChangeArrowheads="1"/>
            </p:cNvSpPr>
            <p:nvPr/>
          </p:nvSpPr>
          <p:spPr bwMode="auto">
            <a:xfrm>
              <a:off x="3815" y="2378"/>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1" name="Oval 58"/>
            <p:cNvSpPr>
              <a:spLocks noChangeArrowheads="1"/>
            </p:cNvSpPr>
            <p:nvPr/>
          </p:nvSpPr>
          <p:spPr bwMode="auto">
            <a:xfrm>
              <a:off x="3929" y="2497"/>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2" name="Oval 59"/>
            <p:cNvSpPr>
              <a:spLocks noChangeArrowheads="1"/>
            </p:cNvSpPr>
            <p:nvPr/>
          </p:nvSpPr>
          <p:spPr bwMode="auto">
            <a:xfrm>
              <a:off x="3702" y="2021"/>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3" name="Oval 60"/>
            <p:cNvSpPr>
              <a:spLocks noChangeArrowheads="1"/>
            </p:cNvSpPr>
            <p:nvPr/>
          </p:nvSpPr>
          <p:spPr bwMode="auto">
            <a:xfrm>
              <a:off x="4647" y="2025"/>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4" name="Oval 61"/>
            <p:cNvSpPr>
              <a:spLocks noChangeArrowheads="1"/>
            </p:cNvSpPr>
            <p:nvPr/>
          </p:nvSpPr>
          <p:spPr bwMode="auto">
            <a:xfrm>
              <a:off x="3932" y="1781"/>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5" name="Oval 62"/>
            <p:cNvSpPr>
              <a:spLocks noChangeArrowheads="1"/>
            </p:cNvSpPr>
            <p:nvPr/>
          </p:nvSpPr>
          <p:spPr bwMode="auto">
            <a:xfrm>
              <a:off x="4055" y="1905"/>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6" name="Oval 63"/>
            <p:cNvSpPr>
              <a:spLocks noChangeArrowheads="1"/>
            </p:cNvSpPr>
            <p:nvPr/>
          </p:nvSpPr>
          <p:spPr bwMode="auto">
            <a:xfrm>
              <a:off x="3811" y="190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7" name="Oval 64"/>
            <p:cNvSpPr>
              <a:spLocks noChangeArrowheads="1"/>
            </p:cNvSpPr>
            <p:nvPr/>
          </p:nvSpPr>
          <p:spPr bwMode="auto">
            <a:xfrm>
              <a:off x="4295" y="166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8" name="Oval 65"/>
            <p:cNvSpPr>
              <a:spLocks noChangeArrowheads="1"/>
            </p:cNvSpPr>
            <p:nvPr/>
          </p:nvSpPr>
          <p:spPr bwMode="auto">
            <a:xfrm>
              <a:off x="4176" y="178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39" name="Oval 66"/>
            <p:cNvSpPr>
              <a:spLocks noChangeArrowheads="1"/>
            </p:cNvSpPr>
            <p:nvPr/>
          </p:nvSpPr>
          <p:spPr bwMode="auto">
            <a:xfrm>
              <a:off x="4049" y="1659"/>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0" name="Oval 67"/>
            <p:cNvSpPr>
              <a:spLocks noChangeArrowheads="1"/>
            </p:cNvSpPr>
            <p:nvPr/>
          </p:nvSpPr>
          <p:spPr bwMode="auto">
            <a:xfrm>
              <a:off x="4294" y="1899"/>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1" name="Oval 68"/>
            <p:cNvSpPr>
              <a:spLocks noChangeArrowheads="1"/>
            </p:cNvSpPr>
            <p:nvPr/>
          </p:nvSpPr>
          <p:spPr bwMode="auto">
            <a:xfrm>
              <a:off x="4176" y="2018"/>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2" name="Oval 69"/>
            <p:cNvSpPr>
              <a:spLocks noChangeArrowheads="1"/>
            </p:cNvSpPr>
            <p:nvPr/>
          </p:nvSpPr>
          <p:spPr bwMode="auto">
            <a:xfrm>
              <a:off x="4416" y="1776"/>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3" name="Oval 70"/>
            <p:cNvSpPr>
              <a:spLocks noChangeArrowheads="1"/>
            </p:cNvSpPr>
            <p:nvPr/>
          </p:nvSpPr>
          <p:spPr bwMode="auto">
            <a:xfrm>
              <a:off x="4401" y="202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4" name="Oval 71"/>
            <p:cNvSpPr>
              <a:spLocks noChangeArrowheads="1"/>
            </p:cNvSpPr>
            <p:nvPr/>
          </p:nvSpPr>
          <p:spPr bwMode="auto">
            <a:xfrm>
              <a:off x="4524" y="1895"/>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45" name="Text Box 72"/>
            <p:cNvSpPr txBox="1">
              <a:spLocks noChangeArrowheads="1"/>
            </p:cNvSpPr>
            <p:nvPr/>
          </p:nvSpPr>
          <p:spPr bwMode="auto">
            <a:xfrm>
              <a:off x="3651" y="1584"/>
              <a:ext cx="3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11111</a:t>
              </a:r>
            </a:p>
          </p:txBody>
        </p:sp>
        <p:sp>
          <p:nvSpPr>
            <p:cNvPr id="20546" name="Text Box 73"/>
            <p:cNvSpPr txBox="1">
              <a:spLocks noChangeArrowheads="1"/>
            </p:cNvSpPr>
            <p:nvPr/>
          </p:nvSpPr>
          <p:spPr bwMode="auto">
            <a:xfrm>
              <a:off x="4368" y="1584"/>
              <a:ext cx="3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11000</a:t>
              </a:r>
            </a:p>
          </p:txBody>
        </p:sp>
        <p:sp>
          <p:nvSpPr>
            <p:cNvPr id="20547" name="Text Box 74"/>
            <p:cNvSpPr txBox="1">
              <a:spLocks noChangeArrowheads="1"/>
            </p:cNvSpPr>
            <p:nvPr/>
          </p:nvSpPr>
          <p:spPr bwMode="auto">
            <a:xfrm>
              <a:off x="4656" y="1843"/>
              <a:ext cx="3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01101</a:t>
              </a:r>
            </a:p>
          </p:txBody>
        </p:sp>
        <p:sp>
          <p:nvSpPr>
            <p:cNvPr id="20548" name="Text Box 75"/>
            <p:cNvSpPr txBox="1">
              <a:spLocks noChangeArrowheads="1"/>
            </p:cNvSpPr>
            <p:nvPr/>
          </p:nvSpPr>
          <p:spPr bwMode="auto">
            <a:xfrm>
              <a:off x="4707" y="1968"/>
              <a:ext cx="3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00011</a:t>
              </a:r>
            </a:p>
          </p:txBody>
        </p:sp>
        <p:sp>
          <p:nvSpPr>
            <p:cNvPr id="20549" name="Text Box 76"/>
            <p:cNvSpPr txBox="1">
              <a:spLocks noChangeArrowheads="1"/>
            </p:cNvSpPr>
            <p:nvPr/>
          </p:nvSpPr>
          <p:spPr bwMode="auto">
            <a:xfrm>
              <a:off x="4707" y="2208"/>
              <a:ext cx="3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00100</a:t>
              </a:r>
            </a:p>
          </p:txBody>
        </p:sp>
        <p:sp>
          <p:nvSpPr>
            <p:cNvPr id="20550" name="Line 77"/>
            <p:cNvSpPr>
              <a:spLocks noChangeShapeType="1"/>
            </p:cNvSpPr>
            <p:nvPr/>
          </p:nvSpPr>
          <p:spPr bwMode="auto">
            <a:xfrm flipV="1">
              <a:off x="4224" y="1751"/>
              <a:ext cx="98" cy="42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551" name="Line 78"/>
            <p:cNvSpPr>
              <a:spLocks noChangeShapeType="1"/>
            </p:cNvSpPr>
            <p:nvPr/>
          </p:nvSpPr>
          <p:spPr bwMode="auto">
            <a:xfrm flipV="1">
              <a:off x="4226" y="2078"/>
              <a:ext cx="179" cy="9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552" name="Line 79"/>
            <p:cNvSpPr>
              <a:spLocks noChangeShapeType="1"/>
            </p:cNvSpPr>
            <p:nvPr/>
          </p:nvSpPr>
          <p:spPr bwMode="auto">
            <a:xfrm flipH="1">
              <a:off x="4497" y="1949"/>
              <a:ext cx="208" cy="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7" name="Group 80"/>
          <p:cNvGrpSpPr>
            <a:grpSpLocks/>
          </p:cNvGrpSpPr>
          <p:nvPr/>
        </p:nvGrpSpPr>
        <p:grpSpPr bwMode="auto">
          <a:xfrm>
            <a:off x="3609975" y="2514600"/>
            <a:ext cx="2017713" cy="3448050"/>
            <a:chOff x="2274" y="1584"/>
            <a:chExt cx="1271" cy="2172"/>
          </a:xfrm>
        </p:grpSpPr>
        <p:sp>
          <p:nvSpPr>
            <p:cNvPr id="20497" name="Oval 81"/>
            <p:cNvSpPr>
              <a:spLocks noChangeArrowheads="1"/>
            </p:cNvSpPr>
            <p:nvPr/>
          </p:nvSpPr>
          <p:spPr bwMode="auto">
            <a:xfrm>
              <a:off x="2477" y="2352"/>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498" name="Oval 82"/>
            <p:cNvSpPr>
              <a:spLocks noChangeArrowheads="1"/>
            </p:cNvSpPr>
            <p:nvPr/>
          </p:nvSpPr>
          <p:spPr bwMode="auto">
            <a:xfrm>
              <a:off x="2973" y="2347"/>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499" name="Oval 83"/>
            <p:cNvSpPr>
              <a:spLocks noChangeArrowheads="1"/>
            </p:cNvSpPr>
            <p:nvPr/>
          </p:nvSpPr>
          <p:spPr bwMode="auto">
            <a:xfrm>
              <a:off x="2973" y="1890"/>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00" name="Oval 84"/>
            <p:cNvSpPr>
              <a:spLocks noChangeArrowheads="1"/>
            </p:cNvSpPr>
            <p:nvPr/>
          </p:nvSpPr>
          <p:spPr bwMode="auto">
            <a:xfrm>
              <a:off x="2470" y="1884"/>
              <a:ext cx="87" cy="8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501" name="Text Box 85"/>
            <p:cNvSpPr txBox="1">
              <a:spLocks noChangeArrowheads="1"/>
            </p:cNvSpPr>
            <p:nvPr/>
          </p:nvSpPr>
          <p:spPr bwMode="auto">
            <a:xfrm>
              <a:off x="2352" y="2928"/>
              <a:ext cx="91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sz="1600" b="1">
                  <a:latin typeface="Arial" charset="0"/>
                </a:rPr>
                <a:t>QPSK (Quadrature Phase Shift Keying)        2 bits/símb.</a:t>
              </a:r>
            </a:p>
          </p:txBody>
        </p:sp>
        <p:sp>
          <p:nvSpPr>
            <p:cNvPr id="20502" name="Line 86"/>
            <p:cNvSpPr>
              <a:spLocks noChangeShapeType="1"/>
            </p:cNvSpPr>
            <p:nvPr/>
          </p:nvSpPr>
          <p:spPr bwMode="auto">
            <a:xfrm>
              <a:off x="2759" y="1584"/>
              <a:ext cx="0" cy="1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3" name="Line 87"/>
            <p:cNvSpPr>
              <a:spLocks noChangeShapeType="1"/>
            </p:cNvSpPr>
            <p:nvPr/>
          </p:nvSpPr>
          <p:spPr bwMode="auto">
            <a:xfrm flipV="1">
              <a:off x="2400" y="2165"/>
              <a:ext cx="768"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4" name="Text Box 88"/>
            <p:cNvSpPr txBox="1">
              <a:spLocks noChangeArrowheads="1"/>
            </p:cNvSpPr>
            <p:nvPr/>
          </p:nvSpPr>
          <p:spPr bwMode="auto">
            <a:xfrm>
              <a:off x="3024" y="222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01</a:t>
              </a:r>
            </a:p>
          </p:txBody>
        </p:sp>
        <p:sp>
          <p:nvSpPr>
            <p:cNvPr id="20505" name="Text Box 89"/>
            <p:cNvSpPr txBox="1">
              <a:spLocks noChangeArrowheads="1"/>
            </p:cNvSpPr>
            <p:nvPr/>
          </p:nvSpPr>
          <p:spPr bwMode="auto">
            <a:xfrm>
              <a:off x="3024" y="1795"/>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00</a:t>
              </a:r>
            </a:p>
          </p:txBody>
        </p:sp>
        <p:sp>
          <p:nvSpPr>
            <p:cNvPr id="20506" name="Text Box 90"/>
            <p:cNvSpPr txBox="1">
              <a:spLocks noChangeArrowheads="1"/>
            </p:cNvSpPr>
            <p:nvPr/>
          </p:nvSpPr>
          <p:spPr bwMode="auto">
            <a:xfrm>
              <a:off x="2274" y="177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10</a:t>
              </a:r>
            </a:p>
          </p:txBody>
        </p:sp>
        <p:sp>
          <p:nvSpPr>
            <p:cNvPr id="20507" name="Text Box 91"/>
            <p:cNvSpPr txBox="1">
              <a:spLocks noChangeArrowheads="1"/>
            </p:cNvSpPr>
            <p:nvPr/>
          </p:nvSpPr>
          <p:spPr bwMode="auto">
            <a:xfrm>
              <a:off x="2274" y="222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11</a:t>
              </a:r>
            </a:p>
          </p:txBody>
        </p:sp>
        <p:sp>
          <p:nvSpPr>
            <p:cNvPr id="20508" name="Line 92"/>
            <p:cNvSpPr>
              <a:spLocks noChangeShapeType="1"/>
            </p:cNvSpPr>
            <p:nvPr/>
          </p:nvSpPr>
          <p:spPr bwMode="auto">
            <a:xfrm flipV="1">
              <a:off x="2765" y="1968"/>
              <a:ext cx="216" cy="19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509" name="Text Box 93"/>
            <p:cNvSpPr txBox="1">
              <a:spLocks noChangeArrowheads="1"/>
            </p:cNvSpPr>
            <p:nvPr/>
          </p:nvSpPr>
          <p:spPr bwMode="auto">
            <a:xfrm>
              <a:off x="2976" y="1987"/>
              <a:ext cx="5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Portadora</a:t>
              </a:r>
            </a:p>
          </p:txBody>
        </p:sp>
      </p:grpSp>
      <p:sp>
        <p:nvSpPr>
          <p:cNvPr id="20491" name="Line 97"/>
          <p:cNvSpPr>
            <a:spLocks noChangeShapeType="1"/>
          </p:cNvSpPr>
          <p:nvPr/>
        </p:nvSpPr>
        <p:spPr bwMode="auto">
          <a:xfrm flipH="1">
            <a:off x="4422775" y="1219200"/>
            <a:ext cx="4763" cy="1057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2" name="Line 98"/>
          <p:cNvSpPr>
            <a:spLocks noChangeShapeType="1"/>
          </p:cNvSpPr>
          <p:nvPr/>
        </p:nvSpPr>
        <p:spPr bwMode="auto">
          <a:xfrm>
            <a:off x="3900488" y="1857375"/>
            <a:ext cx="1066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3" name="Oval 100"/>
          <p:cNvSpPr>
            <a:spLocks noChangeArrowheads="1"/>
          </p:cNvSpPr>
          <p:nvPr/>
        </p:nvSpPr>
        <p:spPr bwMode="auto">
          <a:xfrm>
            <a:off x="4794250" y="1282700"/>
            <a:ext cx="138113" cy="13017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20494" name="Arc 103"/>
          <p:cNvSpPr>
            <a:spLocks/>
          </p:cNvSpPr>
          <p:nvPr/>
        </p:nvSpPr>
        <p:spPr bwMode="auto">
          <a:xfrm rot="1800000">
            <a:off x="4572000" y="1628775"/>
            <a:ext cx="144463" cy="215900"/>
          </a:xfrm>
          <a:custGeom>
            <a:avLst/>
            <a:gdLst>
              <a:gd name="T0" fmla="*/ 0 w 21600"/>
              <a:gd name="T1" fmla="*/ 0 h 21600"/>
              <a:gd name="T2" fmla="*/ 6461930 w 21600"/>
              <a:gd name="T3" fmla="*/ 21570009 h 21600"/>
              <a:gd name="T4" fmla="*/ 0 w 21600"/>
              <a:gd name="T5" fmla="*/ 215700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0495" name="Line 104"/>
          <p:cNvSpPr>
            <a:spLocks noChangeShapeType="1"/>
          </p:cNvSpPr>
          <p:nvPr/>
        </p:nvSpPr>
        <p:spPr bwMode="auto">
          <a:xfrm>
            <a:off x="4140200" y="1412875"/>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6" name="96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BD74D3E6-633F-4D4A-8484-169690ADCFB6}" type="slidenum">
              <a:rPr lang="es-ES" sz="1400"/>
              <a:pPr eaLnBrk="1" hangingPunct="1"/>
              <a:t>12</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ntersky_architecture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025"/>
            <a:ext cx="8001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1676400" y="-30163"/>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3200"/>
              <a:t>Servicio bidireccional vía satélite </a:t>
            </a:r>
            <a:endParaRPr lang="es-ES" sz="3200"/>
          </a:p>
        </p:txBody>
      </p:sp>
      <p:sp>
        <p:nvSpPr>
          <p:cNvPr id="12390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BCAFE272-DB99-40A8-83B5-8F812EDB4E5F}" type="slidenum">
              <a:rPr lang="es-ES" sz="1400"/>
              <a:pPr eaLnBrk="1" hangingPunct="1"/>
              <a:t>120</a:t>
            </a:fld>
            <a:endParaRPr lang="es-ES" sz="1400"/>
          </a:p>
        </p:txBody>
      </p:sp>
    </p:spTree>
  </p:cSld>
  <p:clrMapOvr>
    <a:masterClrMapping/>
  </p:clrMapOvr>
  <p:transition>
    <p:pull dir="l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61950" y="115888"/>
            <a:ext cx="8458200" cy="1143000"/>
          </a:xfrm>
        </p:spPr>
        <p:txBody>
          <a:bodyPr/>
          <a:lstStyle/>
          <a:p>
            <a:pPr eaLnBrk="1" hangingPunct="1"/>
            <a:r>
              <a:rPr lang="es-ES" smtClean="0"/>
              <a:t>Acceso a Internet vía satélite</a:t>
            </a:r>
          </a:p>
        </p:txBody>
      </p:sp>
      <p:sp>
        <p:nvSpPr>
          <p:cNvPr id="124931" name="Text Box 3"/>
          <p:cNvSpPr txBox="1">
            <a:spLocks noChangeArrowheads="1"/>
          </p:cNvSpPr>
          <p:nvPr/>
        </p:nvSpPr>
        <p:spPr bwMode="auto">
          <a:xfrm>
            <a:off x="1476375" y="5734050"/>
            <a:ext cx="328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000"/>
              <a:t>Fuente: </a:t>
            </a:r>
            <a:r>
              <a:rPr lang="es-ES" sz="2000">
                <a:hlinkClick r:id="rId3"/>
              </a:rPr>
              <a:t>www.satconxion.com</a:t>
            </a:r>
            <a:r>
              <a:rPr lang="es-ES" sz="2000"/>
              <a:t> </a:t>
            </a:r>
          </a:p>
        </p:txBody>
      </p:sp>
      <p:graphicFrame>
        <p:nvGraphicFramePr>
          <p:cNvPr id="1298436" name="Group 4"/>
          <p:cNvGraphicFramePr>
            <a:graphicFrameLocks noGrp="1"/>
          </p:cNvGraphicFramePr>
          <p:nvPr>
            <p:ph idx="1"/>
          </p:nvPr>
        </p:nvGraphicFramePr>
        <p:xfrm>
          <a:off x="1436688" y="1484313"/>
          <a:ext cx="6959600" cy="4203701"/>
        </p:xfrm>
        <a:graphic>
          <a:graphicData uri="http://schemas.openxmlformats.org/drawingml/2006/table">
            <a:tbl>
              <a:tblPr/>
              <a:tblGrid>
                <a:gridCol w="1211262"/>
                <a:gridCol w="1290638"/>
                <a:gridCol w="1282700"/>
                <a:gridCol w="1314450"/>
                <a:gridCol w="1860550"/>
              </a:tblGrid>
              <a:tr h="6280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Servicio</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Caudal desc.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(Kb/s)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Caudal asc.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(Kb/s)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Mensualidad (euros)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Alta+equipamiento(euros)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53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One-Way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Modem telef.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Modem telef.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115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1024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Modem telef.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230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53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Two-Way 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75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4096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299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SmartBand</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2250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2048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2250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Two-Way 3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947">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2048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663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95"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18FC433-FC46-4246-897C-15872307D413}" type="slidenum">
              <a:rPr lang="es-ES" sz="1400"/>
              <a:pPr eaLnBrk="1" hangingPunct="1"/>
              <a:t>121</a:t>
            </a:fld>
            <a:endParaRPr lang="es-ES" sz="1400"/>
          </a:p>
        </p:txBody>
      </p:sp>
    </p:spTree>
  </p:cSld>
  <p:clrMapOvr>
    <a:masterClrMapping/>
  </p:clrMapOvr>
  <p:transition>
    <p:pull dir="l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Referencias satélites geoestacionarios</a:t>
            </a:r>
            <a:endParaRPr lang="es-ES" sz="3600">
              <a:solidFill>
                <a:schemeClr val="tx2"/>
              </a:solidFill>
            </a:endParaRPr>
          </a:p>
        </p:txBody>
      </p:sp>
      <p:sp>
        <p:nvSpPr>
          <p:cNvPr id="125955"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Servicios IP: </a:t>
            </a:r>
            <a:r>
              <a:rPr lang="es-ES_tradnl" sz="2800" i="1">
                <a:hlinkClick r:id="rId3"/>
              </a:rPr>
              <a:t>www.satconxion.com</a:t>
            </a:r>
            <a:endParaRPr lang="es-ES_tradnl" sz="2800" i="1"/>
          </a:p>
          <a:p>
            <a:pPr marL="342900" indent="-342900">
              <a:spcBef>
                <a:spcPct val="20000"/>
              </a:spcBef>
              <a:buFontTx/>
              <a:buChar char="•"/>
            </a:pPr>
            <a:r>
              <a:rPr lang="es-ES_tradnl" sz="2800"/>
              <a:t>Astra: </a:t>
            </a:r>
            <a:r>
              <a:rPr lang="es-ES_tradnl" sz="2800" i="1">
                <a:hlinkClick r:id="rId4"/>
              </a:rPr>
              <a:t>www.ses-astra.com</a:t>
            </a:r>
            <a:r>
              <a:rPr lang="es-ES_tradnl" sz="2800" i="1"/>
              <a:t> </a:t>
            </a:r>
          </a:p>
          <a:p>
            <a:pPr marL="342900" indent="-342900">
              <a:spcBef>
                <a:spcPct val="20000"/>
              </a:spcBef>
              <a:buFontTx/>
              <a:buChar char="•"/>
            </a:pPr>
            <a:r>
              <a:rPr lang="es-ES_tradnl" sz="2800"/>
              <a:t>Eutelsat: </a:t>
            </a:r>
            <a:r>
              <a:rPr lang="es-ES_tradnl" sz="2800" i="1">
                <a:hlinkClick r:id="rId5"/>
              </a:rPr>
              <a:t>www.eutelsat.com</a:t>
            </a:r>
            <a:endParaRPr lang="es-ES_tradnl" sz="2800" i="1"/>
          </a:p>
        </p:txBody>
      </p:sp>
      <p:sp>
        <p:nvSpPr>
          <p:cNvPr id="12595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6FC9094-F5A9-4EDC-8C4C-2208128DAD46}" type="slidenum">
              <a:rPr lang="es-ES" sz="1400"/>
              <a:pPr eaLnBrk="1" hangingPunct="1"/>
              <a:t>122</a:t>
            </a:fld>
            <a:endParaRPr lang="es-ES" sz="1400"/>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88913"/>
            <a:ext cx="7772400" cy="838200"/>
          </a:xfrm>
        </p:spPr>
        <p:txBody>
          <a:bodyPr/>
          <a:lstStyle/>
          <a:p>
            <a:pPr eaLnBrk="1" hangingPunct="1"/>
            <a:r>
              <a:rPr lang="es-ES_tradnl" sz="3200" smtClean="0">
                <a:latin typeface="Arial" charset="0"/>
              </a:rPr>
              <a:t>Modulaciones utilizadas en RBB</a:t>
            </a:r>
            <a:endParaRPr lang="es-ES" sz="3200" smtClean="0">
              <a:latin typeface="Arial" charset="0"/>
            </a:endParaRPr>
          </a:p>
        </p:txBody>
      </p:sp>
      <p:graphicFrame>
        <p:nvGraphicFramePr>
          <p:cNvPr id="410873" name="Group 249"/>
          <p:cNvGraphicFramePr>
            <a:graphicFrameLocks noGrp="1"/>
          </p:cNvGraphicFramePr>
          <p:nvPr/>
        </p:nvGraphicFramePr>
        <p:xfrm>
          <a:off x="1619250" y="976313"/>
          <a:ext cx="5992813" cy="5486400"/>
        </p:xfrm>
        <a:graphic>
          <a:graphicData uri="http://schemas.openxmlformats.org/drawingml/2006/table">
            <a:tbl>
              <a:tblPr/>
              <a:tblGrid>
                <a:gridCol w="1454150"/>
                <a:gridCol w="1212850"/>
                <a:gridCol w="1555750"/>
                <a:gridCol w="906463"/>
                <a:gridCol w="863600"/>
              </a:tblGrid>
              <a:tr h="166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Modulación</a:t>
                      </a:r>
                      <a:endParaRPr kumimoji="0" lang="es-E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Símbolos</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Bits/símbolo</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CATV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ADSL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QPSK</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16-QAM</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32-QAM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64-QAM</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128-QAM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256-QAM</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8</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512-QAM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1024-QAM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2048-QAM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4096-QAM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8192-QAM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8192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16384-QAM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16384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32768-QAM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32768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65536-QAM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605"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339D78B-0BC6-4D9D-9CCC-D59C0E6524E6}" type="slidenum">
              <a:rPr lang="es-ES" sz="1400"/>
              <a:pPr eaLnBrk="1" hangingPunct="1"/>
              <a:t>13</a:t>
            </a:fld>
            <a:endParaRPr lang="es-ES" sz="1400"/>
          </a:p>
        </p:txBody>
      </p:sp>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sz="4000" smtClean="0"/>
              <a:t>Teorema de Nyquist (1924)</a:t>
            </a:r>
          </a:p>
        </p:txBody>
      </p:sp>
      <p:sp>
        <p:nvSpPr>
          <p:cNvPr id="22531" name="Rectangle 3"/>
          <p:cNvSpPr>
            <a:spLocks noGrp="1" noChangeArrowheads="1"/>
          </p:cNvSpPr>
          <p:nvPr>
            <p:ph type="body" idx="1"/>
          </p:nvPr>
        </p:nvSpPr>
        <p:spPr/>
        <p:txBody>
          <a:bodyPr/>
          <a:lstStyle/>
          <a:p>
            <a:pPr eaLnBrk="1" hangingPunct="1">
              <a:lnSpc>
                <a:spcPct val="90000"/>
              </a:lnSpc>
            </a:pPr>
            <a:r>
              <a:rPr lang="es-ES_tradnl" sz="2800" smtClean="0"/>
              <a:t>El número de baudios transmitidos por un canal nunca puede ser mayor que el doble de su ancho de banda (dos baudios por hertzio). </a:t>
            </a:r>
          </a:p>
          <a:p>
            <a:pPr eaLnBrk="1" hangingPunct="1">
              <a:lnSpc>
                <a:spcPct val="90000"/>
              </a:lnSpc>
            </a:pPr>
            <a:r>
              <a:rPr lang="es-ES_tradnl" sz="2800" smtClean="0"/>
              <a:t>En señales moduladas estos valores se reducen a la mitad (1 baudio por hertzio). Ej:</a:t>
            </a:r>
          </a:p>
          <a:p>
            <a:pPr lvl="1" eaLnBrk="1" hangingPunct="1">
              <a:lnSpc>
                <a:spcPct val="90000"/>
              </a:lnSpc>
            </a:pPr>
            <a:r>
              <a:rPr lang="es-ES_tradnl" sz="2400" smtClean="0"/>
              <a:t>Canal telefónico: 3,1 KHz  </a:t>
            </a:r>
            <a:r>
              <a:rPr lang="es-ES_tradnl" sz="2400" smtClean="0">
                <a:sym typeface="Symbol" pitchFamily="18" charset="2"/>
              </a:rPr>
              <a:t></a:t>
            </a:r>
            <a:r>
              <a:rPr lang="es-ES_tradnl" sz="2400" smtClean="0"/>
              <a:t> 3,1 Kbaudios</a:t>
            </a:r>
          </a:p>
          <a:p>
            <a:pPr lvl="1" eaLnBrk="1" hangingPunct="1">
              <a:lnSpc>
                <a:spcPct val="90000"/>
              </a:lnSpc>
            </a:pPr>
            <a:r>
              <a:rPr lang="es-ES_tradnl" sz="2400" smtClean="0"/>
              <a:t>Canal ADSL: 1 MHz </a:t>
            </a:r>
            <a:r>
              <a:rPr lang="es-ES_tradnl" sz="2400" smtClean="0">
                <a:sym typeface="Symbol" pitchFamily="18" charset="2"/>
              </a:rPr>
              <a:t> 1 Mbaudio</a:t>
            </a:r>
            <a:endParaRPr lang="es-ES_tradnl" sz="2400" smtClean="0"/>
          </a:p>
          <a:p>
            <a:pPr lvl="1" eaLnBrk="1" hangingPunct="1">
              <a:lnSpc>
                <a:spcPct val="90000"/>
              </a:lnSpc>
            </a:pPr>
            <a:r>
              <a:rPr lang="es-ES_tradnl" sz="2400" smtClean="0"/>
              <a:t>Canal TV PAL: 8 MHz  </a:t>
            </a:r>
            <a:r>
              <a:rPr lang="es-ES_tradnl" sz="2400" smtClean="0">
                <a:sym typeface="Symbol" pitchFamily="18" charset="2"/>
              </a:rPr>
              <a:t></a:t>
            </a:r>
            <a:r>
              <a:rPr lang="es-ES_tradnl" sz="2400" smtClean="0"/>
              <a:t> 8 Mbaudios</a:t>
            </a:r>
          </a:p>
          <a:p>
            <a:pPr eaLnBrk="1" hangingPunct="1">
              <a:lnSpc>
                <a:spcPct val="90000"/>
              </a:lnSpc>
            </a:pPr>
            <a:r>
              <a:rPr lang="es-ES_tradnl" sz="2800" smtClean="0"/>
              <a:t>Recordemos que se trata de valores máximos</a:t>
            </a:r>
          </a:p>
          <a:p>
            <a:pPr lvl="1" eaLnBrk="1" hangingPunct="1">
              <a:lnSpc>
                <a:spcPct val="90000"/>
              </a:lnSpc>
            </a:pPr>
            <a:endParaRPr lang="es-ES_tradnl" sz="2400" smtClean="0"/>
          </a:p>
        </p:txBody>
      </p:sp>
      <p:sp>
        <p:nvSpPr>
          <p:cNvPr id="2253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B985F04-BA51-41B5-AEBE-1475BA2A8815}" type="slidenum">
              <a:rPr lang="es-ES" sz="1400"/>
              <a:pPr eaLnBrk="1" hangingPunct="1"/>
              <a:t>14</a:t>
            </a:fld>
            <a:endParaRPr lang="es-ES" sz="1400"/>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170"/>
          <p:cNvSpPr>
            <a:spLocks noGrp="1" noChangeArrowheads="1"/>
          </p:cNvSpPr>
          <p:nvPr>
            <p:ph type="title"/>
          </p:nvPr>
        </p:nvSpPr>
        <p:spPr>
          <a:xfrm>
            <a:off x="685800" y="350838"/>
            <a:ext cx="7772400" cy="1143000"/>
          </a:xfrm>
        </p:spPr>
        <p:txBody>
          <a:bodyPr/>
          <a:lstStyle/>
          <a:p>
            <a:pPr eaLnBrk="1" hangingPunct="1"/>
            <a:r>
              <a:rPr lang="es-ES_tradnl" smtClean="0"/>
              <a:t>Teorema de Nyquist</a:t>
            </a:r>
          </a:p>
        </p:txBody>
      </p:sp>
      <p:sp>
        <p:nvSpPr>
          <p:cNvPr id="23555" name="Rectangle 7171"/>
          <p:cNvSpPr>
            <a:spLocks noGrp="1" noChangeArrowheads="1"/>
          </p:cNvSpPr>
          <p:nvPr>
            <p:ph type="body" idx="1"/>
          </p:nvPr>
        </p:nvSpPr>
        <p:spPr>
          <a:xfrm>
            <a:off x="685800" y="1722438"/>
            <a:ext cx="8001000" cy="2057400"/>
          </a:xfrm>
        </p:spPr>
        <p:txBody>
          <a:bodyPr/>
          <a:lstStyle/>
          <a:p>
            <a:pPr eaLnBrk="1" hangingPunct="1">
              <a:lnSpc>
                <a:spcPct val="90000"/>
              </a:lnSpc>
            </a:pPr>
            <a:r>
              <a:rPr lang="es-ES_tradnl" sz="2800" smtClean="0"/>
              <a:t>El Teorema de Nyquist no dice nada de la capacidad en bits por segundo, ya que usando un número suficientemente elevado de símbolos podemos acomodar varios bits por baudio. P. Ej. para un canal telefónico: </a:t>
            </a:r>
          </a:p>
        </p:txBody>
      </p:sp>
      <p:graphicFrame>
        <p:nvGraphicFramePr>
          <p:cNvPr id="510004" name="Group 7220"/>
          <p:cNvGraphicFramePr>
            <a:graphicFrameLocks noGrp="1"/>
          </p:cNvGraphicFramePr>
          <p:nvPr/>
        </p:nvGraphicFramePr>
        <p:xfrm>
          <a:off x="1295400" y="4010025"/>
          <a:ext cx="6454775" cy="1939926"/>
        </p:xfrm>
        <a:graphic>
          <a:graphicData uri="http://schemas.openxmlformats.org/drawingml/2006/table">
            <a:tbl>
              <a:tblPr/>
              <a:tblGrid>
                <a:gridCol w="1524000"/>
                <a:gridCol w="1527175"/>
                <a:gridCol w="1879600"/>
                <a:gridCol w="1524000"/>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Anchura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Símbolos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Bits/Baudio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Kbits/s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 KHz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 KHz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 KHz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3"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E1D5355-3E4E-4B2F-BA08-609AC9E56693}" type="slidenum">
              <a:rPr lang="es-ES" sz="1400"/>
              <a:pPr eaLnBrk="1" hangingPunct="1"/>
              <a:t>15</a:t>
            </a:fld>
            <a:endParaRPr lang="es-ES" sz="1400"/>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76250"/>
            <a:ext cx="7772400" cy="1143000"/>
          </a:xfrm>
        </p:spPr>
        <p:txBody>
          <a:bodyPr/>
          <a:lstStyle/>
          <a:p>
            <a:pPr eaLnBrk="1" hangingPunct="1"/>
            <a:r>
              <a:rPr lang="es-ES_tradnl" smtClean="0"/>
              <a:t>Ley de Shannon (1948)</a:t>
            </a:r>
          </a:p>
        </p:txBody>
      </p:sp>
      <p:sp>
        <p:nvSpPr>
          <p:cNvPr id="24579" name="Rectangle 3"/>
          <p:cNvSpPr>
            <a:spLocks noGrp="1" noChangeArrowheads="1"/>
          </p:cNvSpPr>
          <p:nvPr>
            <p:ph type="body" idx="1"/>
          </p:nvPr>
        </p:nvSpPr>
        <p:spPr>
          <a:xfrm>
            <a:off x="685800" y="1847850"/>
            <a:ext cx="7772400" cy="4114800"/>
          </a:xfrm>
        </p:spPr>
        <p:txBody>
          <a:bodyPr/>
          <a:lstStyle/>
          <a:p>
            <a:pPr eaLnBrk="1" hangingPunct="1">
              <a:lnSpc>
                <a:spcPct val="90000"/>
              </a:lnSpc>
            </a:pPr>
            <a:r>
              <a:rPr lang="es-ES_tradnl" sz="2800" smtClean="0"/>
              <a:t>La cantidad de símbolos (o bits/baudio) que pueden utilizarse dependen de la calidad del canal, es decir de su </a:t>
            </a:r>
            <a:r>
              <a:rPr lang="es-ES_tradnl" sz="2800" b="1" smtClean="0"/>
              <a:t>relación señal/ruido.</a:t>
            </a:r>
          </a:p>
          <a:p>
            <a:pPr eaLnBrk="1" hangingPunct="1">
              <a:lnSpc>
                <a:spcPct val="90000"/>
              </a:lnSpc>
            </a:pPr>
            <a:r>
              <a:rPr lang="es-ES_tradnl" sz="2800" smtClean="0"/>
              <a:t>La Ley de Shannon expresa el caudal máximo en bits/s de un canal analógico en función de su ancho de banda y la relación señal/ruido :</a:t>
            </a:r>
          </a:p>
          <a:p>
            <a:pPr lvl="1" eaLnBrk="1" hangingPunct="1">
              <a:lnSpc>
                <a:spcPct val="90000"/>
              </a:lnSpc>
              <a:buFontTx/>
              <a:buNone/>
            </a:pPr>
            <a:r>
              <a:rPr lang="es-ES_tradnl" b="1" smtClean="0"/>
              <a:t>Capacidad = BW * log</a:t>
            </a:r>
            <a:r>
              <a:rPr lang="es-ES_tradnl" b="1" baseline="-25000" smtClean="0"/>
              <a:t>2</a:t>
            </a:r>
            <a:r>
              <a:rPr lang="es-ES_tradnl" b="1" smtClean="0"/>
              <a:t> (1 + S/R)</a:t>
            </a:r>
          </a:p>
          <a:p>
            <a:pPr eaLnBrk="1" hangingPunct="1">
              <a:lnSpc>
                <a:spcPct val="90000"/>
              </a:lnSpc>
              <a:buFontTx/>
              <a:buNone/>
            </a:pPr>
            <a:r>
              <a:rPr lang="es-ES_tradnl" sz="2800" smtClean="0"/>
              <a:t>    donde: BW = Ancho de Banda </a:t>
            </a:r>
          </a:p>
          <a:p>
            <a:pPr eaLnBrk="1" hangingPunct="1">
              <a:lnSpc>
                <a:spcPct val="90000"/>
              </a:lnSpc>
              <a:buFontTx/>
              <a:buNone/>
            </a:pPr>
            <a:r>
              <a:rPr lang="es-ES_tradnl" sz="2800" smtClean="0"/>
              <a:t>                S/R = Relación señal/ruido</a:t>
            </a:r>
          </a:p>
          <a:p>
            <a:pPr eaLnBrk="1" hangingPunct="1">
              <a:lnSpc>
                <a:spcPct val="90000"/>
              </a:lnSpc>
              <a:buFontTx/>
              <a:buNone/>
            </a:pPr>
            <a:r>
              <a:rPr lang="es-ES_tradnl" sz="2800" smtClean="0"/>
              <a:t>    Este caudal se conoce como límite de Shannon.</a:t>
            </a:r>
          </a:p>
        </p:txBody>
      </p:sp>
      <p:sp>
        <p:nvSpPr>
          <p:cNvPr id="2458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06EFEB8-E96F-42FD-A6E7-DB8F0D803156}" type="slidenum">
              <a:rPr lang="es-ES" sz="1400"/>
              <a:pPr eaLnBrk="1" hangingPunct="1"/>
              <a:t>16</a:t>
            </a:fld>
            <a:endParaRPr lang="es-ES" sz="1400"/>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5800" y="3190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tx2"/>
                </a:solidFill>
              </a:rPr>
              <a:t>Ley de Shannon: Ejemplos</a:t>
            </a:r>
          </a:p>
        </p:txBody>
      </p:sp>
      <p:sp>
        <p:nvSpPr>
          <p:cNvPr id="25603" name="Rectangle 5"/>
          <p:cNvSpPr>
            <a:spLocks noChangeArrowheads="1"/>
          </p:cNvSpPr>
          <p:nvPr/>
        </p:nvSpPr>
        <p:spPr bwMode="auto">
          <a:xfrm>
            <a:off x="685800" y="16906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Canal telefónico: BW = 3,1 KHz y S/R = 36 dB </a:t>
            </a:r>
          </a:p>
          <a:p>
            <a:pPr marL="742950" lvl="1" indent="-285750">
              <a:spcBef>
                <a:spcPct val="20000"/>
              </a:spcBef>
              <a:buFontTx/>
              <a:buChar char="–"/>
            </a:pPr>
            <a:r>
              <a:rPr lang="es-ES_tradnl"/>
              <a:t>Capacidad = 3,1 KHz * log</a:t>
            </a:r>
            <a:r>
              <a:rPr lang="es-ES_tradnl" baseline="-25000"/>
              <a:t>2</a:t>
            </a:r>
            <a:r>
              <a:rPr lang="es-ES_tradnl"/>
              <a:t> (3982)</a:t>
            </a:r>
            <a:r>
              <a:rPr lang="es-ES_tradnl" baseline="30000">
                <a:cs typeface="Times New Roman" pitchFamily="18" charset="0"/>
              </a:rPr>
              <a:t>†</a:t>
            </a:r>
            <a:r>
              <a:rPr lang="es-ES_tradnl"/>
              <a:t> = 37,1 Kb/s</a:t>
            </a:r>
          </a:p>
          <a:p>
            <a:pPr marL="742950" lvl="1" indent="-285750">
              <a:spcBef>
                <a:spcPct val="20000"/>
              </a:spcBef>
              <a:buFontTx/>
              <a:buChar char="–"/>
            </a:pPr>
            <a:r>
              <a:rPr lang="es-ES_tradnl"/>
              <a:t>Eficiencia: 12 bits/Hz</a:t>
            </a:r>
          </a:p>
          <a:p>
            <a:pPr marL="342900" indent="-342900">
              <a:spcBef>
                <a:spcPct val="20000"/>
              </a:spcBef>
              <a:buFontTx/>
              <a:buChar char="•"/>
            </a:pPr>
            <a:r>
              <a:rPr lang="es-ES_tradnl" sz="2800"/>
              <a:t>Canal TV PAL: BW = 8 MHz y S/R = 46 dB</a:t>
            </a:r>
          </a:p>
          <a:p>
            <a:pPr marL="742950" lvl="1" indent="-285750">
              <a:spcBef>
                <a:spcPct val="20000"/>
              </a:spcBef>
              <a:buFontTx/>
              <a:buChar char="–"/>
            </a:pPr>
            <a:r>
              <a:rPr lang="es-ES_tradnl"/>
              <a:t>Capacidad = 8 MHz * log</a:t>
            </a:r>
            <a:r>
              <a:rPr lang="es-ES_tradnl" baseline="-25000"/>
              <a:t>2</a:t>
            </a:r>
            <a:r>
              <a:rPr lang="es-ES_tradnl"/>
              <a:t> (39812)</a:t>
            </a:r>
            <a:r>
              <a:rPr lang="es-ES_tradnl" baseline="30000">
                <a:cs typeface="Times New Roman" pitchFamily="18" charset="0"/>
              </a:rPr>
              <a:t>‡</a:t>
            </a:r>
            <a:r>
              <a:rPr lang="es-ES_tradnl"/>
              <a:t> = 122,2 Mb/s</a:t>
            </a:r>
          </a:p>
          <a:p>
            <a:pPr marL="742950" lvl="1" indent="-285750">
              <a:spcBef>
                <a:spcPct val="20000"/>
              </a:spcBef>
              <a:buFontTx/>
              <a:buChar char="–"/>
            </a:pPr>
            <a:r>
              <a:rPr lang="es-ES_tradnl"/>
              <a:t>Eficiencia: 15,3 bits/Hz</a:t>
            </a:r>
          </a:p>
          <a:p>
            <a:pPr marL="742950" lvl="1" indent="-285750">
              <a:spcBef>
                <a:spcPct val="20000"/>
              </a:spcBef>
            </a:pPr>
            <a:r>
              <a:rPr lang="es-ES_tradnl" sz="1600" baseline="30000">
                <a:cs typeface="Times New Roman" pitchFamily="18" charset="0"/>
              </a:rPr>
              <a:t>†</a:t>
            </a:r>
            <a:r>
              <a:rPr lang="es-ES_tradnl" sz="1600"/>
              <a:t> 10</a:t>
            </a:r>
            <a:r>
              <a:rPr lang="es-ES_tradnl" sz="1600" baseline="30000"/>
              <a:t>3,6</a:t>
            </a:r>
            <a:r>
              <a:rPr lang="es-ES_tradnl" sz="1600"/>
              <a:t> = 3981</a:t>
            </a:r>
          </a:p>
          <a:p>
            <a:pPr marL="742950" lvl="1" indent="-285750">
              <a:spcBef>
                <a:spcPct val="20000"/>
              </a:spcBef>
            </a:pPr>
            <a:r>
              <a:rPr lang="es-ES_tradnl" sz="1600" baseline="30000">
                <a:cs typeface="Times New Roman" pitchFamily="18" charset="0"/>
              </a:rPr>
              <a:t>‡ </a:t>
            </a:r>
            <a:r>
              <a:rPr lang="es-ES_tradnl" sz="1600"/>
              <a:t>10</a:t>
            </a:r>
            <a:r>
              <a:rPr lang="es-ES_tradnl" sz="1600" baseline="30000"/>
              <a:t>4,6</a:t>
            </a:r>
            <a:r>
              <a:rPr lang="es-ES_tradnl" sz="1600"/>
              <a:t> = 39811</a:t>
            </a:r>
            <a:endParaRPr lang="es-ES_tradnl"/>
          </a:p>
          <a:p>
            <a:pPr marL="342900" indent="-342900">
              <a:spcBef>
                <a:spcPct val="20000"/>
              </a:spcBef>
              <a:buFontTx/>
              <a:buChar char="•"/>
            </a:pPr>
            <a:r>
              <a:rPr lang="es-ES_tradnl" sz="2800"/>
              <a:t>Regla ‘nemotécnica’ de Shannon: </a:t>
            </a:r>
          </a:p>
          <a:p>
            <a:pPr marL="742950" lvl="1" indent="-285750">
              <a:spcBef>
                <a:spcPct val="20000"/>
              </a:spcBef>
            </a:pPr>
            <a:r>
              <a:rPr lang="es-ES_tradnl" i="1"/>
              <a:t>			bits/Hz = Relación Señal-Ruido / 3</a:t>
            </a:r>
          </a:p>
        </p:txBody>
      </p:sp>
      <p:sp>
        <p:nvSpPr>
          <p:cNvPr id="2560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DB400F8-F4E9-4E45-8AAE-64B12CDBBFF6}" type="slidenum">
              <a:rPr lang="es-ES" sz="1400"/>
              <a:pPr eaLnBrk="1" hangingPunct="1"/>
              <a:t>17</a:t>
            </a:fld>
            <a:endParaRPr lang="es-ES" sz="1400"/>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476250"/>
            <a:ext cx="7772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Errores de transmisión</a:t>
            </a:r>
          </a:p>
        </p:txBody>
      </p:sp>
      <p:sp>
        <p:nvSpPr>
          <p:cNvPr id="26627" name="Rectangle 5"/>
          <p:cNvSpPr>
            <a:spLocks noChangeArrowheads="1"/>
          </p:cNvSpPr>
          <p:nvPr/>
        </p:nvSpPr>
        <p:spPr bwMode="auto">
          <a:xfrm>
            <a:off x="685800" y="15605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Se dan en cualquier medio de transmisión, especialmente en RBB ya que:</a:t>
            </a:r>
          </a:p>
          <a:p>
            <a:pPr marL="742950" lvl="1" indent="-285750">
              <a:lnSpc>
                <a:spcPct val="90000"/>
              </a:lnSpc>
              <a:spcBef>
                <a:spcPct val="20000"/>
              </a:spcBef>
              <a:buFontTx/>
              <a:buChar char="–"/>
            </a:pPr>
            <a:r>
              <a:rPr lang="es-ES_tradnl" sz="2800"/>
              <a:t>Se utilizan cables de cobre (coaxial en CATV y de pares en ADSL)</a:t>
            </a:r>
          </a:p>
          <a:p>
            <a:pPr marL="742950" lvl="1" indent="-285750">
              <a:lnSpc>
                <a:spcPct val="90000"/>
              </a:lnSpc>
              <a:spcBef>
                <a:spcPct val="20000"/>
              </a:spcBef>
              <a:buFontTx/>
              <a:buChar char="–"/>
            </a:pPr>
            <a:r>
              <a:rPr lang="es-ES_tradnl" sz="2800"/>
              <a:t>Se cubren distancias grandes</a:t>
            </a:r>
          </a:p>
          <a:p>
            <a:pPr marL="742950" lvl="1" indent="-285750">
              <a:lnSpc>
                <a:spcPct val="90000"/>
              </a:lnSpc>
              <a:spcBef>
                <a:spcPct val="20000"/>
              </a:spcBef>
              <a:buFontTx/>
              <a:buChar char="–"/>
            </a:pPr>
            <a:r>
              <a:rPr lang="es-ES_tradnl" sz="2800"/>
              <a:t>El cableado no se diseñó para datos y esta expuesto a ambientes hostiles (interferencias externas) </a:t>
            </a:r>
          </a:p>
          <a:p>
            <a:pPr marL="342900" indent="-342900">
              <a:lnSpc>
                <a:spcPct val="90000"/>
              </a:lnSpc>
              <a:spcBef>
                <a:spcPct val="20000"/>
              </a:spcBef>
              <a:buFontTx/>
              <a:buChar char="•"/>
            </a:pPr>
            <a:r>
              <a:rPr lang="es-ES_tradnl" sz="2800"/>
              <a:t>Los errores se miden por la tasa de error o BER (Bit Error Rate). El BER es la probabilidad de error al transmitir un bit</a:t>
            </a:r>
            <a:endParaRPr lang="es-ES_tradnl" sz="3200" b="1"/>
          </a:p>
        </p:txBody>
      </p:sp>
      <p:sp>
        <p:nvSpPr>
          <p:cNvPr id="2662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0F10C34-6A22-400D-B09C-83DD4069C189}" type="slidenum">
              <a:rPr lang="es-ES" sz="1400"/>
              <a:pPr eaLnBrk="1" hangingPunct="1"/>
              <a:t>18</a:t>
            </a:fld>
            <a:endParaRPr lang="es-ES" sz="1400"/>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Errores de transmisión</a:t>
            </a:r>
          </a:p>
        </p:txBody>
      </p:sp>
      <p:sp>
        <p:nvSpPr>
          <p:cNvPr id="27651" name="Rectangle 5"/>
          <p:cNvSpPr>
            <a:spLocks noChangeArrowheads="1"/>
          </p:cNvSpPr>
          <p:nvPr/>
        </p:nvSpPr>
        <p:spPr bwMode="auto">
          <a:xfrm>
            <a:off x="457200" y="17526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a:t>Algunos valores de BER típicos:</a:t>
            </a:r>
          </a:p>
          <a:p>
            <a:pPr marL="742950" lvl="1" indent="-285750">
              <a:spcBef>
                <a:spcPct val="20000"/>
              </a:spcBef>
              <a:buFontTx/>
              <a:buChar char="–"/>
            </a:pPr>
            <a:r>
              <a:rPr lang="es-ES_tradnl"/>
              <a:t>Ethernet 10BASE-5: &lt;10</a:t>
            </a:r>
            <a:r>
              <a:rPr lang="es-ES_tradnl" baseline="30000"/>
              <a:t>-8</a:t>
            </a:r>
            <a:endParaRPr lang="es-ES_tradnl"/>
          </a:p>
          <a:p>
            <a:pPr marL="742950" lvl="1" indent="-285750">
              <a:spcBef>
                <a:spcPct val="20000"/>
              </a:spcBef>
              <a:buFontTx/>
              <a:buChar char="–"/>
            </a:pPr>
            <a:r>
              <a:rPr lang="es-ES_tradnl"/>
              <a:t>Ethernet 10/100/1000BASE-T: &lt;10</a:t>
            </a:r>
            <a:r>
              <a:rPr lang="es-ES_tradnl" baseline="30000"/>
              <a:t>-10</a:t>
            </a:r>
            <a:endParaRPr lang="es-ES_tradnl"/>
          </a:p>
          <a:p>
            <a:pPr marL="742950" lvl="1" indent="-285750">
              <a:spcBef>
                <a:spcPct val="20000"/>
              </a:spcBef>
              <a:buFontTx/>
              <a:buChar char="–"/>
            </a:pPr>
            <a:r>
              <a:rPr lang="es-ES_tradnl"/>
              <a:t>Ethernet 10/100BASE-F, FDDI: &lt; 4 x10</a:t>
            </a:r>
            <a:r>
              <a:rPr lang="es-ES_tradnl" baseline="30000"/>
              <a:t>-11</a:t>
            </a:r>
            <a:r>
              <a:rPr lang="es-ES_tradnl"/>
              <a:t> </a:t>
            </a:r>
          </a:p>
          <a:p>
            <a:pPr marL="742950" lvl="1" indent="-285750">
              <a:spcBef>
                <a:spcPct val="20000"/>
              </a:spcBef>
              <a:buFontTx/>
              <a:buChar char="–"/>
            </a:pPr>
            <a:r>
              <a:rPr lang="es-ES_tradnl"/>
              <a:t>Gb Eth, 10 Gb Eth, Fiber Channel, SONET/SDH:&lt;10</a:t>
            </a:r>
            <a:r>
              <a:rPr lang="es-ES_tradnl" baseline="30000"/>
              <a:t>-12</a:t>
            </a:r>
          </a:p>
          <a:p>
            <a:pPr marL="742950" lvl="1" indent="-285750">
              <a:spcBef>
                <a:spcPct val="20000"/>
              </a:spcBef>
              <a:buFontTx/>
              <a:buChar char="–"/>
            </a:pPr>
            <a:r>
              <a:rPr lang="es-ES_tradnl"/>
              <a:t>GSM, GPRS: 10</a:t>
            </a:r>
            <a:r>
              <a:rPr lang="es-ES_tradnl" baseline="30000"/>
              <a:t>-6</a:t>
            </a:r>
            <a:r>
              <a:rPr lang="es-ES_tradnl" b="1"/>
              <a:t> - </a:t>
            </a:r>
            <a:r>
              <a:rPr lang="es-ES_tradnl"/>
              <a:t>10</a:t>
            </a:r>
            <a:r>
              <a:rPr lang="es-ES_tradnl" baseline="30000"/>
              <a:t>-8</a:t>
            </a:r>
            <a:r>
              <a:rPr lang="es-ES_tradnl" b="1"/>
              <a:t> </a:t>
            </a:r>
          </a:p>
          <a:p>
            <a:pPr marL="742950" lvl="1" indent="-285750">
              <a:spcBef>
                <a:spcPct val="20000"/>
              </a:spcBef>
              <a:buFontTx/>
              <a:buChar char="–"/>
            </a:pPr>
            <a:r>
              <a:rPr lang="es-ES_tradnl" b="1"/>
              <a:t>CATV, ADSL, Satélite: </a:t>
            </a:r>
            <a:r>
              <a:rPr lang="es-ES_tradnl" b="1">
                <a:sym typeface="Symbol" pitchFamily="18" charset="2"/>
              </a:rPr>
              <a:t>&lt; </a:t>
            </a:r>
            <a:r>
              <a:rPr lang="es-ES_tradnl" b="1"/>
              <a:t>10</a:t>
            </a:r>
            <a:r>
              <a:rPr lang="es-ES_tradnl" b="1" baseline="30000"/>
              <a:t>-5</a:t>
            </a:r>
            <a:r>
              <a:rPr lang="es-ES_tradnl" b="1"/>
              <a:t> - 10</a:t>
            </a:r>
            <a:r>
              <a:rPr lang="es-ES_tradnl" b="1" baseline="30000"/>
              <a:t>-7</a:t>
            </a:r>
          </a:p>
          <a:p>
            <a:pPr marL="342900" indent="-342900">
              <a:spcBef>
                <a:spcPct val="20000"/>
              </a:spcBef>
              <a:buFontTx/>
              <a:buChar char="•"/>
            </a:pPr>
            <a:r>
              <a:rPr lang="es-ES_tradnl"/>
              <a:t>La TV digital (flujos MPEG-2) requiere BER &lt; 10</a:t>
            </a:r>
            <a:r>
              <a:rPr lang="es-ES_tradnl" baseline="30000"/>
              <a:t>-10</a:t>
            </a:r>
            <a:r>
              <a:rPr lang="es-ES_tradnl"/>
              <a:t> -10</a:t>
            </a:r>
            <a:r>
              <a:rPr lang="es-ES_tradnl" baseline="30000"/>
              <a:t>-11</a:t>
            </a:r>
            <a:r>
              <a:rPr lang="es-ES_tradnl"/>
              <a:t> para que la imagen no tenga defectos apreciables </a:t>
            </a:r>
            <a:r>
              <a:rPr lang="es-ES_tradnl" sz="2800"/>
              <a:t> </a:t>
            </a:r>
          </a:p>
        </p:txBody>
      </p:sp>
      <p:sp>
        <p:nvSpPr>
          <p:cNvPr id="2765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1442F1F-28F8-4D53-A0D4-416736A5E2C8}" type="slidenum">
              <a:rPr lang="es-ES" sz="1400"/>
              <a:pPr eaLnBrk="1" hangingPunct="1"/>
              <a:t>19</a:t>
            </a:fld>
            <a:endParaRPr lang="es-ES" sz="1400"/>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Sumario</a:t>
            </a:r>
          </a:p>
        </p:txBody>
      </p:sp>
      <p:sp>
        <p:nvSpPr>
          <p:cNvPr id="10243"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b="1">
                <a:solidFill>
                  <a:srgbClr val="FF0000"/>
                </a:solidFill>
              </a:rPr>
              <a:t>Introducción y Fundamentos técnicos</a:t>
            </a:r>
          </a:p>
          <a:p>
            <a:pPr marL="342900" indent="-342900">
              <a:spcBef>
                <a:spcPct val="20000"/>
              </a:spcBef>
              <a:buFontTx/>
              <a:buChar char="•"/>
            </a:pPr>
            <a:r>
              <a:rPr lang="es-ES_tradnl" sz="3200"/>
              <a:t>Redes CATV</a:t>
            </a:r>
          </a:p>
          <a:p>
            <a:pPr marL="342900" indent="-342900">
              <a:spcBef>
                <a:spcPct val="20000"/>
              </a:spcBef>
              <a:buFontTx/>
              <a:buChar char="•"/>
            </a:pPr>
            <a:r>
              <a:rPr lang="es-ES_tradnl" sz="3200"/>
              <a:t>ADSL y xDSL</a:t>
            </a:r>
          </a:p>
          <a:p>
            <a:pPr marL="342900" indent="-342900">
              <a:spcBef>
                <a:spcPct val="20000"/>
              </a:spcBef>
              <a:buFontTx/>
              <a:buChar char="•"/>
            </a:pPr>
            <a:r>
              <a:rPr lang="es-ES_tradnl" sz="3200"/>
              <a:t>Sistemas de acceso vía satélite</a:t>
            </a:r>
          </a:p>
        </p:txBody>
      </p:sp>
      <p:sp>
        <p:nvSpPr>
          <p:cNvPr id="1024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48B8D41-68C3-4E27-ABAA-2CE9B08AF94F}" type="slidenum">
              <a:rPr lang="es-ES" sz="1400"/>
              <a:pPr eaLnBrk="1" hangingPunct="1"/>
              <a:t>2</a:t>
            </a:fld>
            <a:endParaRPr lang="es-ES" sz="1400"/>
          </a:p>
        </p:txBody>
      </p:sp>
      <p:sp>
        <p:nvSpPr>
          <p:cNvPr id="5" name="Text Box 5"/>
          <p:cNvSpPr txBox="1">
            <a:spLocks noChangeArrowheads="1"/>
          </p:cNvSpPr>
          <p:nvPr/>
        </p:nvSpPr>
        <p:spPr bwMode="auto">
          <a:xfrm>
            <a:off x="3606114" y="5425479"/>
            <a:ext cx="1811714" cy="338554"/>
          </a:xfrm>
          <a:prstGeom prst="rect">
            <a:avLst/>
          </a:prstGeom>
          <a:noFill/>
          <a:ln w="12700">
            <a:noFill/>
            <a:miter lim="800000"/>
            <a:headEnd/>
            <a:tailEnd/>
          </a:ln>
          <a:effectLst/>
        </p:spPr>
        <p:txBody>
          <a:bodyPr wrap="none">
            <a:spAutoFit/>
          </a:bodyPr>
          <a:lstStyle>
            <a:defPPr>
              <a:defRPr lang="es-E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467544" y="6165304"/>
            <a:ext cx="8300414" cy="307777"/>
          </a:xfrm>
          <a:prstGeom prst="rect">
            <a:avLst/>
          </a:prstGeom>
          <a:noFill/>
        </p:spPr>
        <p:txBody>
          <a:bodyPr wrap="none" rtlCol="0">
            <a:spAutoFit/>
          </a:bodyPr>
          <a:lstStyle/>
          <a:p>
            <a:r>
              <a:rPr lang="es-ES" sz="1400" i="0" dirty="0">
                <a:latin typeface="+mj-lt"/>
              </a:rPr>
              <a:t>Esta obra está bajo una </a:t>
            </a:r>
            <a:r>
              <a:rPr lang="es-ES" sz="1400" i="0" u="sng" dirty="0">
                <a:latin typeface="+mj-lt"/>
                <a:hlinkClick r:id="rId3"/>
              </a:rPr>
              <a:t>Licencia </a:t>
            </a:r>
            <a:r>
              <a:rPr lang="es-ES" sz="1400" i="0" u="sng" dirty="0" err="1">
                <a:latin typeface="+mj-lt"/>
                <a:hlinkClick r:id="rId3"/>
              </a:rPr>
              <a:t>Creative</a:t>
            </a:r>
            <a:r>
              <a:rPr lang="es-ES" sz="1400" i="0" u="sng" dirty="0">
                <a:latin typeface="+mj-lt"/>
                <a:hlinkClick r:id="rId3"/>
              </a:rPr>
              <a:t> </a:t>
            </a:r>
            <a:r>
              <a:rPr lang="es-ES" sz="1400" i="0" u="sng" dirty="0" err="1">
                <a:latin typeface="+mj-lt"/>
                <a:hlinkClick r:id="rId3"/>
              </a:rPr>
              <a:t>Commons</a:t>
            </a:r>
            <a:r>
              <a:rPr lang="es-ES" sz="1400" i="0" u="sng" dirty="0">
                <a:latin typeface="+mj-lt"/>
                <a:hlinkClick r:id="rId3"/>
              </a:rPr>
              <a:t> Atribución-</a:t>
            </a:r>
            <a:r>
              <a:rPr lang="es-ES" sz="1400" i="0" u="sng" dirty="0" err="1">
                <a:latin typeface="+mj-lt"/>
                <a:hlinkClick r:id="rId3"/>
              </a:rPr>
              <a:t>NoComercial</a:t>
            </a:r>
            <a:r>
              <a:rPr lang="es-ES" sz="1400" i="0" u="sng" dirty="0">
                <a:latin typeface="+mj-lt"/>
                <a:hlinkClick r:id="rId3"/>
              </a:rPr>
              <a:t>-</a:t>
            </a:r>
            <a:r>
              <a:rPr lang="es-ES" sz="1400" i="0" u="sng" dirty="0" err="1">
                <a:latin typeface="+mj-lt"/>
                <a:hlinkClick r:id="rId3"/>
              </a:rPr>
              <a:t>CompartirIgual</a:t>
            </a:r>
            <a:r>
              <a:rPr lang="es-ES" sz="1400" i="0" u="sng" dirty="0">
                <a:latin typeface="+mj-lt"/>
                <a:hlinkClick r:id="rId3"/>
              </a:rPr>
              <a:t> 4.0 Internacional</a:t>
            </a:r>
            <a:r>
              <a:rPr lang="es-ES" sz="1400" i="0" dirty="0">
                <a:latin typeface="+mj-lt"/>
              </a:rPr>
              <a:t>. </a:t>
            </a:r>
          </a:p>
        </p:txBody>
      </p:sp>
      <p:pic>
        <p:nvPicPr>
          <p:cNvPr id="7"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61536" y="5841681"/>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404813"/>
            <a:ext cx="77724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tx2"/>
                </a:solidFill>
              </a:rPr>
              <a:t>Errores de transmisión</a:t>
            </a:r>
          </a:p>
        </p:txBody>
      </p:sp>
      <p:sp>
        <p:nvSpPr>
          <p:cNvPr id="28675" name="Rectangle 5"/>
          <p:cNvSpPr>
            <a:spLocks noChangeArrowheads="1"/>
          </p:cNvSpPr>
          <p:nvPr/>
        </p:nvSpPr>
        <p:spPr bwMode="auto">
          <a:xfrm>
            <a:off x="685800" y="1395413"/>
            <a:ext cx="79898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a:t>Ante los errores el receptor puede adoptar las siguientes estrategias:</a:t>
            </a:r>
          </a:p>
          <a:p>
            <a:pPr marL="742950" lvl="1" indent="-285750">
              <a:lnSpc>
                <a:spcPct val="90000"/>
              </a:lnSpc>
              <a:spcBef>
                <a:spcPct val="20000"/>
              </a:spcBef>
              <a:buFontTx/>
              <a:buChar char="–"/>
            </a:pPr>
            <a:r>
              <a:rPr lang="es-ES_tradnl" u="sng"/>
              <a:t>Ignorarlos y dar por bueno lo que es erróneo.</a:t>
            </a:r>
          </a:p>
          <a:p>
            <a:pPr marL="742950" lvl="1" indent="-285750">
              <a:lnSpc>
                <a:spcPct val="90000"/>
              </a:lnSpc>
              <a:spcBef>
                <a:spcPct val="20000"/>
              </a:spcBef>
              <a:buFontTx/>
              <a:buChar char="–"/>
            </a:pPr>
            <a:r>
              <a:rPr lang="es-ES_tradnl" u="sng"/>
              <a:t>Detectarlos y descartar la información errónea</a:t>
            </a:r>
            <a:r>
              <a:rPr lang="es-ES_tradnl"/>
              <a:t>. Requiere un código </a:t>
            </a:r>
            <a:r>
              <a:rPr lang="es-ES_tradnl" b="1"/>
              <a:t>detector</a:t>
            </a:r>
            <a:r>
              <a:rPr lang="es-ES_tradnl"/>
              <a:t> de errores, por ejemplo el CRC (Cyclic Redundancy Code). Introduce un overhead pequeño y constante (2-4 bytes por trama).</a:t>
            </a:r>
          </a:p>
          <a:p>
            <a:pPr marL="742950" lvl="1" indent="-285750">
              <a:lnSpc>
                <a:spcPct val="90000"/>
              </a:lnSpc>
              <a:spcBef>
                <a:spcPct val="20000"/>
              </a:spcBef>
              <a:buFontTx/>
              <a:buChar char="–"/>
            </a:pPr>
            <a:r>
              <a:rPr lang="es-ES_tradnl" u="sng"/>
              <a:t>Detectarlos y pedir retransmisión </a:t>
            </a:r>
            <a:r>
              <a:rPr lang="es-ES_tradnl"/>
              <a:t>(TCP). Introduce retardo. El overhead depende de la tasa de errores. </a:t>
            </a:r>
          </a:p>
          <a:p>
            <a:pPr marL="742950" lvl="1" indent="-285750">
              <a:lnSpc>
                <a:spcPct val="90000"/>
              </a:lnSpc>
              <a:spcBef>
                <a:spcPct val="20000"/>
              </a:spcBef>
              <a:buFontTx/>
              <a:buChar char="–"/>
            </a:pPr>
            <a:r>
              <a:rPr lang="es-ES_tradnl" u="sng"/>
              <a:t>Detectarlos y corregirlos en recepción</a:t>
            </a:r>
            <a:r>
              <a:rPr lang="es-ES_tradnl"/>
              <a:t>. Requiere un código </a:t>
            </a:r>
            <a:r>
              <a:rPr lang="es-ES_tradnl" b="1"/>
              <a:t>corrector</a:t>
            </a:r>
            <a:r>
              <a:rPr lang="es-ES_tradnl"/>
              <a:t> de errores también llamado código FEC (Forward Error Correction), que tiene un overhead mayor que el CRC pues necesita más redundancia. </a:t>
            </a:r>
          </a:p>
        </p:txBody>
      </p:sp>
      <p:sp>
        <p:nvSpPr>
          <p:cNvPr id="2867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A551705-B6B1-4C4D-9A44-7C765601F64F}" type="slidenum">
              <a:rPr lang="es-ES" sz="1400"/>
              <a:pPr eaLnBrk="1" hangingPunct="1"/>
              <a:t>20</a:t>
            </a:fld>
            <a:endParaRPr lang="es-ES" sz="140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549275"/>
            <a:ext cx="7772400" cy="998538"/>
          </a:xfrm>
        </p:spPr>
        <p:txBody>
          <a:bodyPr/>
          <a:lstStyle/>
          <a:p>
            <a:pPr eaLnBrk="1" hangingPunct="1"/>
            <a:r>
              <a:rPr lang="es-ES_tradnl" sz="3600" smtClean="0"/>
              <a:t>Control de errores. FEC</a:t>
            </a:r>
          </a:p>
        </p:txBody>
      </p:sp>
      <p:sp>
        <p:nvSpPr>
          <p:cNvPr id="29699" name="Rectangle 3"/>
          <p:cNvSpPr>
            <a:spLocks noGrp="1" noChangeArrowheads="1"/>
          </p:cNvSpPr>
          <p:nvPr>
            <p:ph type="body" idx="1"/>
          </p:nvPr>
        </p:nvSpPr>
        <p:spPr>
          <a:xfrm>
            <a:off x="685800" y="1776413"/>
            <a:ext cx="7918450" cy="4114800"/>
          </a:xfrm>
        </p:spPr>
        <p:txBody>
          <a:bodyPr/>
          <a:lstStyle/>
          <a:p>
            <a:pPr eaLnBrk="1" hangingPunct="1">
              <a:lnSpc>
                <a:spcPct val="90000"/>
              </a:lnSpc>
            </a:pPr>
            <a:r>
              <a:rPr lang="es-ES_tradnl" sz="2800" smtClean="0"/>
              <a:t>La TV Digital (y por tanto la RBB) utiliza códigos correctores o FEC (Forward Error Correction). No se puede pedir retransmisión por varias razones:</a:t>
            </a:r>
          </a:p>
          <a:p>
            <a:pPr lvl="1" eaLnBrk="1" hangingPunct="1">
              <a:lnSpc>
                <a:spcPct val="90000"/>
              </a:lnSpc>
            </a:pPr>
            <a:r>
              <a:rPr lang="es-ES_tradnl" sz="2400" smtClean="0"/>
              <a:t>La comunicación es simplex (no hay canal de retorno)</a:t>
            </a:r>
          </a:p>
          <a:p>
            <a:pPr lvl="1" eaLnBrk="1" hangingPunct="1">
              <a:lnSpc>
                <a:spcPct val="90000"/>
              </a:lnSpc>
            </a:pPr>
            <a:r>
              <a:rPr lang="es-ES_tradnl" sz="2400" smtClean="0"/>
              <a:t>La emisión es broadcast (de uno a muchos)</a:t>
            </a:r>
          </a:p>
          <a:p>
            <a:pPr lvl="1" eaLnBrk="1" hangingPunct="1">
              <a:lnSpc>
                <a:spcPct val="90000"/>
              </a:lnSpc>
            </a:pPr>
            <a:r>
              <a:rPr lang="es-ES_tradnl" sz="2400" smtClean="0"/>
              <a:t>Se funciona en tiempo real, el reenvío no llegaría a tiempo (aunque con un buffer grande sí)</a:t>
            </a:r>
          </a:p>
          <a:p>
            <a:pPr eaLnBrk="1" hangingPunct="1">
              <a:lnSpc>
                <a:spcPct val="90000"/>
              </a:lnSpc>
            </a:pPr>
            <a:r>
              <a:rPr lang="es-ES_tradnl" sz="2800" smtClean="0"/>
              <a:t>Los códigos FEC usados en RBB se llaman Reed-Solomon (RS)</a:t>
            </a:r>
          </a:p>
          <a:p>
            <a:pPr eaLnBrk="1" hangingPunct="1">
              <a:lnSpc>
                <a:spcPct val="90000"/>
              </a:lnSpc>
            </a:pPr>
            <a:r>
              <a:rPr lang="es-ES_tradnl" sz="2800" smtClean="0"/>
              <a:t>El overhead del FEC Reed-Solomon es del 8-10% de la información protegida </a:t>
            </a:r>
            <a:endParaRPr lang="es-ES" sz="2800" smtClean="0"/>
          </a:p>
        </p:txBody>
      </p:sp>
      <p:sp>
        <p:nvSpPr>
          <p:cNvPr id="2970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138F8D1-16A4-484E-9DBB-085369AE3E1D}" type="slidenum">
              <a:rPr lang="es-ES" sz="1400"/>
              <a:pPr eaLnBrk="1" hangingPunct="1"/>
              <a:t>21</a:t>
            </a:fld>
            <a:endParaRPr lang="es-ES" sz="1400"/>
          </a:p>
        </p:txBody>
      </p:sp>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49275"/>
            <a:ext cx="7772400" cy="935038"/>
          </a:xfrm>
        </p:spPr>
        <p:txBody>
          <a:bodyPr/>
          <a:lstStyle/>
          <a:p>
            <a:pPr eaLnBrk="1" hangingPunct="1"/>
            <a:r>
              <a:rPr lang="es-ES_tradnl" sz="4000" smtClean="0"/>
              <a:t>Control de errores. Interleaving</a:t>
            </a:r>
            <a:endParaRPr lang="es-ES" sz="4000" smtClean="0"/>
          </a:p>
        </p:txBody>
      </p:sp>
      <p:sp>
        <p:nvSpPr>
          <p:cNvPr id="30723" name="Rectangle 3"/>
          <p:cNvSpPr>
            <a:spLocks noGrp="1" noChangeArrowheads="1"/>
          </p:cNvSpPr>
          <p:nvPr>
            <p:ph type="body" idx="1"/>
          </p:nvPr>
        </p:nvSpPr>
        <p:spPr>
          <a:xfrm>
            <a:off x="685800" y="1628775"/>
            <a:ext cx="7772400" cy="4406900"/>
          </a:xfrm>
        </p:spPr>
        <p:txBody>
          <a:bodyPr/>
          <a:lstStyle/>
          <a:p>
            <a:pPr eaLnBrk="1" hangingPunct="1">
              <a:lnSpc>
                <a:spcPct val="80000"/>
              </a:lnSpc>
            </a:pPr>
            <a:r>
              <a:rPr lang="es-ES_tradnl" sz="2400" smtClean="0"/>
              <a:t>En RBB los errores suelen producirse como consecuencia de interferencias externas de corta duración, de entre 1 y 100 </a:t>
            </a:r>
            <a:r>
              <a:rPr lang="es-ES_tradnl" sz="2400" smtClean="0">
                <a:sym typeface="Symbol" pitchFamily="18" charset="2"/>
              </a:rPr>
              <a:t>s</a:t>
            </a:r>
            <a:r>
              <a:rPr lang="es-ES_tradnl" sz="2400" smtClean="0"/>
              <a:t> (p. ej. arranque de un motor). Esto provoca errores a ráfagas</a:t>
            </a:r>
          </a:p>
          <a:p>
            <a:pPr eaLnBrk="1" hangingPunct="1">
              <a:lnSpc>
                <a:spcPct val="80000"/>
              </a:lnSpc>
            </a:pPr>
            <a:r>
              <a:rPr lang="es-ES_tradnl" sz="2400" smtClean="0"/>
              <a:t>El FEC no puede corregir muchos errores juntos, funciona mejor si se encuentran repartidos</a:t>
            </a:r>
          </a:p>
          <a:p>
            <a:pPr eaLnBrk="1" hangingPunct="1">
              <a:lnSpc>
                <a:spcPct val="80000"/>
              </a:lnSpc>
            </a:pPr>
            <a:r>
              <a:rPr lang="es-ES_tradnl" sz="2400" smtClean="0"/>
              <a:t>Para mejorar la eficacia del FEC se hace </a:t>
            </a:r>
            <a:r>
              <a:rPr lang="es-ES_tradnl" sz="2400" b="1" smtClean="0"/>
              <a:t>Interleaving</a:t>
            </a:r>
            <a:r>
              <a:rPr lang="es-ES_tradnl" sz="2400" smtClean="0"/>
              <a:t>, es decir el FEC se calcula sobre una secuencia modificada de los bits, que no corresponde a la transmitida; si hay un grupo de bits erróneos en la secuencia original quedarán repartidos en la modificada y el FEC los podrá corregir.</a:t>
            </a:r>
          </a:p>
          <a:p>
            <a:pPr eaLnBrk="1" hangingPunct="1">
              <a:lnSpc>
                <a:spcPct val="80000"/>
              </a:lnSpc>
            </a:pPr>
            <a:r>
              <a:rPr lang="es-ES_tradnl" sz="2400" smtClean="0"/>
              <a:t>El interleaving aumenta el retardo. Ej. en CATV se corrigen ráfagas de error de hasta 220 </a:t>
            </a:r>
            <a:r>
              <a:rPr lang="es-ES_tradnl" sz="2400" smtClean="0">
                <a:sym typeface="Symbol" pitchFamily="18" charset="2"/>
              </a:rPr>
              <a:t>s introduciendo un retardo de 4 ms.</a:t>
            </a:r>
          </a:p>
        </p:txBody>
      </p:sp>
      <p:sp>
        <p:nvSpPr>
          <p:cNvPr id="3072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E9F6E24-24E4-4587-86C6-E632D9CFA509}" type="slidenum">
              <a:rPr lang="es-ES" sz="1400"/>
              <a:pPr eaLnBrk="1" hangingPunct="1"/>
              <a:t>22</a:t>
            </a:fld>
            <a:endParaRPr lang="es-ES" sz="1400"/>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572" name="Group 444"/>
          <p:cNvGraphicFramePr>
            <a:graphicFrameLocks noGrp="1"/>
          </p:cNvGraphicFramePr>
          <p:nvPr/>
        </p:nvGraphicFramePr>
        <p:xfrm>
          <a:off x="3449638" y="5270500"/>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6" name="Text Box 2"/>
          <p:cNvSpPr txBox="1">
            <a:spLocks noChangeArrowheads="1"/>
          </p:cNvSpPr>
          <p:nvPr/>
        </p:nvSpPr>
        <p:spPr bwMode="auto">
          <a:xfrm>
            <a:off x="684213" y="339725"/>
            <a:ext cx="7632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3600"/>
              <a:t>Interleaving + FEC en errores a ráfagas</a:t>
            </a:r>
            <a:endParaRPr lang="es-ES" sz="3600"/>
          </a:p>
        </p:txBody>
      </p:sp>
      <p:graphicFrame>
        <p:nvGraphicFramePr>
          <p:cNvPr id="1200131" name="Group 3"/>
          <p:cNvGraphicFramePr>
            <a:graphicFrameLocks noGrp="1"/>
          </p:cNvGraphicFramePr>
          <p:nvPr/>
        </p:nvGraphicFramePr>
        <p:xfrm>
          <a:off x="1905000" y="3124200"/>
          <a:ext cx="3733800" cy="1371600"/>
        </p:xfrm>
        <a:graphic>
          <a:graphicData uri="http://schemas.openxmlformats.org/drawingml/2006/table">
            <a:tbl>
              <a:tblPr/>
              <a:tblGrid>
                <a:gridCol w="466725"/>
                <a:gridCol w="466725"/>
                <a:gridCol w="466725"/>
                <a:gridCol w="466725"/>
                <a:gridCol w="466725"/>
                <a:gridCol w="466725"/>
                <a:gridCol w="466725"/>
                <a:gridCol w="466725"/>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221" name="Group 93"/>
          <p:cNvGraphicFramePr>
            <a:graphicFrameLocks noGrp="1"/>
          </p:cNvGraphicFramePr>
          <p:nvPr/>
        </p:nvGraphicFramePr>
        <p:xfrm>
          <a:off x="609600" y="1905000"/>
          <a:ext cx="8382000" cy="533400"/>
        </p:xfrm>
        <a:graphic>
          <a:graphicData uri="http://schemas.openxmlformats.org/drawingml/2006/table">
            <a:tbl>
              <a:tblPr/>
              <a:tblGrid>
                <a:gridCol w="285750"/>
                <a:gridCol w="285750"/>
                <a:gridCol w="285750"/>
                <a:gridCol w="285750"/>
                <a:gridCol w="285750"/>
                <a:gridCol w="285750"/>
                <a:gridCol w="285750"/>
                <a:gridCol w="285750"/>
                <a:gridCol w="285750"/>
                <a:gridCol w="387350"/>
                <a:gridCol w="387350"/>
                <a:gridCol w="387350"/>
                <a:gridCol w="387350"/>
                <a:gridCol w="387350"/>
                <a:gridCol w="387350"/>
                <a:gridCol w="387350"/>
                <a:gridCol w="387350"/>
                <a:gridCol w="387350"/>
                <a:gridCol w="387350"/>
                <a:gridCol w="387350"/>
                <a:gridCol w="387350"/>
                <a:gridCol w="3873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47" name="Line 145"/>
          <p:cNvSpPr>
            <a:spLocks noChangeShapeType="1"/>
          </p:cNvSpPr>
          <p:nvPr/>
        </p:nvSpPr>
        <p:spPr bwMode="auto">
          <a:xfrm flipH="1">
            <a:off x="685800" y="1676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1848" name="Text Box 146"/>
          <p:cNvSpPr txBox="1">
            <a:spLocks noChangeArrowheads="1"/>
          </p:cNvSpPr>
          <p:nvPr/>
        </p:nvSpPr>
        <p:spPr bwMode="auto">
          <a:xfrm>
            <a:off x="1600200" y="1524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Orden de transmisión</a:t>
            </a:r>
          </a:p>
        </p:txBody>
      </p:sp>
      <p:sp>
        <p:nvSpPr>
          <p:cNvPr id="1200275" name="Line 147"/>
          <p:cNvSpPr>
            <a:spLocks noChangeShapeType="1"/>
          </p:cNvSpPr>
          <p:nvPr/>
        </p:nvSpPr>
        <p:spPr bwMode="auto">
          <a:xfrm>
            <a:off x="3967163" y="1900238"/>
            <a:ext cx="1157287" cy="53816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76" name="Line 148"/>
          <p:cNvSpPr>
            <a:spLocks noChangeShapeType="1"/>
          </p:cNvSpPr>
          <p:nvPr/>
        </p:nvSpPr>
        <p:spPr bwMode="auto">
          <a:xfrm flipH="1">
            <a:off x="3952875" y="1909763"/>
            <a:ext cx="1157288" cy="5286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77" name="Text Box 149"/>
          <p:cNvSpPr txBox="1">
            <a:spLocks noChangeArrowheads="1"/>
          </p:cNvSpPr>
          <p:nvPr/>
        </p:nvSpPr>
        <p:spPr bwMode="auto">
          <a:xfrm>
            <a:off x="4981575" y="12954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Ráfaga en error</a:t>
            </a:r>
          </a:p>
        </p:txBody>
      </p:sp>
      <p:sp>
        <p:nvSpPr>
          <p:cNvPr id="1200278" name="Line 150"/>
          <p:cNvSpPr>
            <a:spLocks noChangeShapeType="1"/>
          </p:cNvSpPr>
          <p:nvPr/>
        </p:nvSpPr>
        <p:spPr bwMode="auto">
          <a:xfrm flipH="1">
            <a:off x="4557713" y="1433513"/>
            <a:ext cx="0" cy="166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279" name="AutoShape 151"/>
          <p:cNvSpPr>
            <a:spLocks/>
          </p:cNvSpPr>
          <p:nvPr/>
        </p:nvSpPr>
        <p:spPr bwMode="auto">
          <a:xfrm rot="-5400000">
            <a:off x="4433888" y="1195388"/>
            <a:ext cx="228600" cy="1143000"/>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280" name="Line 152"/>
          <p:cNvSpPr>
            <a:spLocks noChangeShapeType="1"/>
          </p:cNvSpPr>
          <p:nvPr/>
        </p:nvSpPr>
        <p:spPr bwMode="auto">
          <a:xfrm>
            <a:off x="4552950" y="1428750"/>
            <a:ext cx="442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81" name="Text Box 153"/>
          <p:cNvSpPr txBox="1">
            <a:spLocks noChangeArrowheads="1"/>
          </p:cNvSpPr>
          <p:nvPr/>
        </p:nvSpPr>
        <p:spPr bwMode="auto">
          <a:xfrm>
            <a:off x="5908675" y="3581400"/>
            <a:ext cx="200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Buffer de interleaving</a:t>
            </a:r>
          </a:p>
        </p:txBody>
      </p:sp>
      <p:sp>
        <p:nvSpPr>
          <p:cNvPr id="1200282" name="Line 154"/>
          <p:cNvSpPr>
            <a:spLocks noChangeShapeType="1"/>
          </p:cNvSpPr>
          <p:nvPr/>
        </p:nvSpPr>
        <p:spPr bwMode="auto">
          <a:xfrm>
            <a:off x="4191000" y="2590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284" name="Line 156"/>
          <p:cNvSpPr>
            <a:spLocks noChangeShapeType="1"/>
          </p:cNvSpPr>
          <p:nvPr/>
        </p:nvSpPr>
        <p:spPr bwMode="auto">
          <a:xfrm>
            <a:off x="3309938" y="3581400"/>
            <a:ext cx="1400175" cy="457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85" name="Line 157"/>
          <p:cNvSpPr>
            <a:spLocks noChangeShapeType="1"/>
          </p:cNvSpPr>
          <p:nvPr/>
        </p:nvSpPr>
        <p:spPr bwMode="auto">
          <a:xfrm flipH="1">
            <a:off x="3300413" y="3581400"/>
            <a:ext cx="1404937" cy="461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86" name="Line 158"/>
          <p:cNvSpPr>
            <a:spLocks noChangeShapeType="1"/>
          </p:cNvSpPr>
          <p:nvPr/>
        </p:nvSpPr>
        <p:spPr bwMode="auto">
          <a:xfrm>
            <a:off x="3738563" y="5273675"/>
            <a:ext cx="379412" cy="5286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87" name="Line 159"/>
          <p:cNvSpPr>
            <a:spLocks noChangeShapeType="1"/>
          </p:cNvSpPr>
          <p:nvPr/>
        </p:nvSpPr>
        <p:spPr bwMode="auto">
          <a:xfrm flipH="1">
            <a:off x="3744913" y="5270500"/>
            <a:ext cx="371475" cy="5270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92" name="AutoShape 164"/>
          <p:cNvSpPr>
            <a:spLocks/>
          </p:cNvSpPr>
          <p:nvPr/>
        </p:nvSpPr>
        <p:spPr bwMode="auto">
          <a:xfrm rot="-5400000">
            <a:off x="1723232" y="4575968"/>
            <a:ext cx="228600" cy="1052513"/>
          </a:xfrm>
          <a:prstGeom prst="rightBrace">
            <a:avLst>
              <a:gd name="adj1" fmla="val 3836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293" name="AutoShape 165"/>
          <p:cNvSpPr>
            <a:spLocks/>
          </p:cNvSpPr>
          <p:nvPr/>
        </p:nvSpPr>
        <p:spPr bwMode="auto">
          <a:xfrm rot="-5400000">
            <a:off x="699294" y="4625181"/>
            <a:ext cx="228600" cy="960438"/>
          </a:xfrm>
          <a:prstGeom prst="rightBrace">
            <a:avLst>
              <a:gd name="adj1" fmla="val 350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294" name="AutoShape 166"/>
          <p:cNvSpPr>
            <a:spLocks/>
          </p:cNvSpPr>
          <p:nvPr/>
        </p:nvSpPr>
        <p:spPr bwMode="auto">
          <a:xfrm rot="-5400000">
            <a:off x="2805113" y="4591050"/>
            <a:ext cx="228600" cy="10287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295" name="Line 167"/>
          <p:cNvSpPr>
            <a:spLocks noChangeShapeType="1"/>
          </p:cNvSpPr>
          <p:nvPr/>
        </p:nvSpPr>
        <p:spPr bwMode="auto">
          <a:xfrm>
            <a:off x="2133600" y="4543425"/>
            <a:ext cx="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96" name="Line 168"/>
          <p:cNvSpPr>
            <a:spLocks noChangeShapeType="1"/>
          </p:cNvSpPr>
          <p:nvPr/>
        </p:nvSpPr>
        <p:spPr bwMode="auto">
          <a:xfrm flipH="1">
            <a:off x="838200" y="47244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97" name="Line 169"/>
          <p:cNvSpPr>
            <a:spLocks noChangeShapeType="1"/>
          </p:cNvSpPr>
          <p:nvPr/>
        </p:nvSpPr>
        <p:spPr bwMode="auto">
          <a:xfrm>
            <a:off x="838200" y="4724400"/>
            <a:ext cx="0"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298" name="Line 170"/>
          <p:cNvSpPr>
            <a:spLocks noChangeShapeType="1"/>
          </p:cNvSpPr>
          <p:nvPr/>
        </p:nvSpPr>
        <p:spPr bwMode="auto">
          <a:xfrm>
            <a:off x="2590800" y="4572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299" name="Line 171"/>
          <p:cNvSpPr>
            <a:spLocks noChangeShapeType="1"/>
          </p:cNvSpPr>
          <p:nvPr/>
        </p:nvSpPr>
        <p:spPr bwMode="auto">
          <a:xfrm flipH="1">
            <a:off x="1847850" y="4800600"/>
            <a:ext cx="742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300" name="Line 172"/>
          <p:cNvSpPr>
            <a:spLocks noChangeShapeType="1"/>
          </p:cNvSpPr>
          <p:nvPr/>
        </p:nvSpPr>
        <p:spPr bwMode="auto">
          <a:xfrm>
            <a:off x="1841500" y="4802188"/>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301" name="Line 173"/>
          <p:cNvSpPr>
            <a:spLocks noChangeShapeType="1"/>
          </p:cNvSpPr>
          <p:nvPr/>
        </p:nvSpPr>
        <p:spPr bwMode="auto">
          <a:xfrm flipH="1">
            <a:off x="3048000" y="4562475"/>
            <a:ext cx="0" cy="185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302" name="Line 174"/>
          <p:cNvSpPr>
            <a:spLocks noChangeShapeType="1"/>
          </p:cNvSpPr>
          <p:nvPr/>
        </p:nvSpPr>
        <p:spPr bwMode="auto">
          <a:xfrm flipH="1">
            <a:off x="2924175" y="4748213"/>
            <a:ext cx="123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303" name="Line 175"/>
          <p:cNvSpPr>
            <a:spLocks noChangeShapeType="1"/>
          </p:cNvSpPr>
          <p:nvPr/>
        </p:nvSpPr>
        <p:spPr bwMode="auto">
          <a:xfrm>
            <a:off x="2924175" y="4748213"/>
            <a:ext cx="0"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304" name="Text Box 176"/>
          <p:cNvSpPr txBox="1">
            <a:spLocks noChangeArrowheads="1"/>
          </p:cNvSpPr>
          <p:nvPr/>
        </p:nvSpPr>
        <p:spPr bwMode="auto">
          <a:xfrm>
            <a:off x="1828800" y="6019800"/>
            <a:ext cx="5830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Al reordenar los datos para calcular el FEC  los errores se reparten</a:t>
            </a:r>
          </a:p>
        </p:txBody>
      </p:sp>
      <p:graphicFrame>
        <p:nvGraphicFramePr>
          <p:cNvPr id="1200752" name="Group 624"/>
          <p:cNvGraphicFramePr>
            <a:graphicFrameLocks noGrp="1"/>
          </p:cNvGraphicFramePr>
          <p:nvPr/>
        </p:nvGraphicFramePr>
        <p:xfrm>
          <a:off x="323850" y="5270500"/>
          <a:ext cx="969963" cy="534988"/>
        </p:xfrm>
        <a:graphic>
          <a:graphicData uri="http://schemas.openxmlformats.org/drawingml/2006/table">
            <a:tbl>
              <a:tblPr/>
              <a:tblGrid>
                <a:gridCol w="285750"/>
                <a:gridCol w="285750"/>
                <a:gridCol w="398463"/>
              </a:tblGrid>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464" name="Group 336"/>
          <p:cNvGraphicFramePr>
            <a:graphicFrameLocks noGrp="1"/>
          </p:cNvGraphicFramePr>
          <p:nvPr/>
        </p:nvGraphicFramePr>
        <p:xfrm>
          <a:off x="1298575" y="5270500"/>
          <a:ext cx="1079500" cy="533400"/>
        </p:xfrm>
        <a:graphic>
          <a:graphicData uri="http://schemas.openxmlformats.org/drawingml/2006/table">
            <a:tbl>
              <a:tblPr/>
              <a:tblGrid>
                <a:gridCol w="30480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518" name="Group 390"/>
          <p:cNvGraphicFramePr>
            <a:graphicFrameLocks noGrp="1"/>
          </p:cNvGraphicFramePr>
          <p:nvPr/>
        </p:nvGraphicFramePr>
        <p:xfrm>
          <a:off x="2386013" y="5268913"/>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626" name="Group 498"/>
          <p:cNvGraphicFramePr>
            <a:graphicFrameLocks noGrp="1"/>
          </p:cNvGraphicFramePr>
          <p:nvPr/>
        </p:nvGraphicFramePr>
        <p:xfrm>
          <a:off x="4505325" y="5273675"/>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680" name="Group 552"/>
          <p:cNvGraphicFramePr>
            <a:graphicFrameLocks noGrp="1"/>
          </p:cNvGraphicFramePr>
          <p:nvPr/>
        </p:nvGraphicFramePr>
        <p:xfrm>
          <a:off x="5570538" y="5273675"/>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751" name="Group 623"/>
          <p:cNvGraphicFramePr>
            <a:graphicFrameLocks noGrp="1"/>
          </p:cNvGraphicFramePr>
          <p:nvPr/>
        </p:nvGraphicFramePr>
        <p:xfrm>
          <a:off x="6637338" y="5273675"/>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750" name="Group 622"/>
          <p:cNvGraphicFramePr>
            <a:graphicFrameLocks noGrp="1"/>
          </p:cNvGraphicFramePr>
          <p:nvPr/>
        </p:nvGraphicFramePr>
        <p:xfrm>
          <a:off x="7700963" y="5273675"/>
          <a:ext cx="1060450" cy="533400"/>
        </p:xfrm>
        <a:graphic>
          <a:graphicData uri="http://schemas.openxmlformats.org/drawingml/2006/table">
            <a:tbl>
              <a:tblPr/>
              <a:tblGrid>
                <a:gridCol w="285750"/>
                <a:gridCol w="387350"/>
                <a:gridCol w="3873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0753" name="AutoShape 625"/>
          <p:cNvSpPr>
            <a:spLocks/>
          </p:cNvSpPr>
          <p:nvPr/>
        </p:nvSpPr>
        <p:spPr bwMode="auto">
          <a:xfrm rot="-5400000">
            <a:off x="3871913" y="4600575"/>
            <a:ext cx="228600" cy="10287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754" name="Line 626"/>
          <p:cNvSpPr>
            <a:spLocks noChangeShapeType="1"/>
          </p:cNvSpPr>
          <p:nvPr/>
        </p:nvSpPr>
        <p:spPr bwMode="auto">
          <a:xfrm flipH="1">
            <a:off x="3492500" y="45815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55" name="Line 627"/>
          <p:cNvSpPr>
            <a:spLocks noChangeShapeType="1"/>
          </p:cNvSpPr>
          <p:nvPr/>
        </p:nvSpPr>
        <p:spPr bwMode="auto">
          <a:xfrm flipV="1">
            <a:off x="3492500" y="4821238"/>
            <a:ext cx="501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56" name="Line 628"/>
          <p:cNvSpPr>
            <a:spLocks noChangeShapeType="1"/>
          </p:cNvSpPr>
          <p:nvPr/>
        </p:nvSpPr>
        <p:spPr bwMode="auto">
          <a:xfrm flipH="1">
            <a:off x="3990975" y="4818063"/>
            <a:ext cx="0" cy="130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757" name="AutoShape 629"/>
          <p:cNvSpPr>
            <a:spLocks/>
          </p:cNvSpPr>
          <p:nvPr/>
        </p:nvSpPr>
        <p:spPr bwMode="auto">
          <a:xfrm rot="-5400000">
            <a:off x="4933157" y="4618831"/>
            <a:ext cx="228600" cy="992187"/>
          </a:xfrm>
          <a:prstGeom prst="rightBrace">
            <a:avLst>
              <a:gd name="adj1" fmla="val 361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758" name="Line 630"/>
          <p:cNvSpPr>
            <a:spLocks noChangeShapeType="1"/>
          </p:cNvSpPr>
          <p:nvPr/>
        </p:nvSpPr>
        <p:spPr bwMode="auto">
          <a:xfrm flipH="1">
            <a:off x="3992563" y="4581525"/>
            <a:ext cx="3175"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59" name="Line 631"/>
          <p:cNvSpPr>
            <a:spLocks noChangeShapeType="1"/>
          </p:cNvSpPr>
          <p:nvPr/>
        </p:nvSpPr>
        <p:spPr bwMode="auto">
          <a:xfrm>
            <a:off x="3992563" y="4768850"/>
            <a:ext cx="1052512" cy="60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60" name="Line 632"/>
          <p:cNvSpPr>
            <a:spLocks noChangeShapeType="1"/>
          </p:cNvSpPr>
          <p:nvPr/>
        </p:nvSpPr>
        <p:spPr bwMode="auto">
          <a:xfrm>
            <a:off x="5048250" y="4824413"/>
            <a:ext cx="0" cy="122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761" name="Line 633"/>
          <p:cNvSpPr>
            <a:spLocks noChangeShapeType="1"/>
          </p:cNvSpPr>
          <p:nvPr/>
        </p:nvSpPr>
        <p:spPr bwMode="auto">
          <a:xfrm flipH="1">
            <a:off x="4500563" y="4581525"/>
            <a:ext cx="0" cy="158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62" name="Line 634"/>
          <p:cNvSpPr>
            <a:spLocks noChangeShapeType="1"/>
          </p:cNvSpPr>
          <p:nvPr/>
        </p:nvSpPr>
        <p:spPr bwMode="auto">
          <a:xfrm>
            <a:off x="4500563" y="4737100"/>
            <a:ext cx="1589087"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63" name="AutoShape 635"/>
          <p:cNvSpPr>
            <a:spLocks/>
          </p:cNvSpPr>
          <p:nvPr/>
        </p:nvSpPr>
        <p:spPr bwMode="auto">
          <a:xfrm rot="-5400000">
            <a:off x="5977732" y="4618831"/>
            <a:ext cx="228600" cy="992187"/>
          </a:xfrm>
          <a:prstGeom prst="rightBrace">
            <a:avLst>
              <a:gd name="adj1" fmla="val 361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764" name="Line 636"/>
          <p:cNvSpPr>
            <a:spLocks noChangeShapeType="1"/>
          </p:cNvSpPr>
          <p:nvPr/>
        </p:nvSpPr>
        <p:spPr bwMode="auto">
          <a:xfrm>
            <a:off x="6089650" y="4827588"/>
            <a:ext cx="0" cy="122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765" name="AutoShape 637"/>
          <p:cNvSpPr>
            <a:spLocks/>
          </p:cNvSpPr>
          <p:nvPr/>
        </p:nvSpPr>
        <p:spPr bwMode="auto">
          <a:xfrm rot="-5400000">
            <a:off x="7057232" y="4618831"/>
            <a:ext cx="228600" cy="992187"/>
          </a:xfrm>
          <a:prstGeom prst="rightBrace">
            <a:avLst>
              <a:gd name="adj1" fmla="val 361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766" name="AutoShape 638"/>
          <p:cNvSpPr>
            <a:spLocks/>
          </p:cNvSpPr>
          <p:nvPr/>
        </p:nvSpPr>
        <p:spPr bwMode="auto">
          <a:xfrm rot="-5400000">
            <a:off x="8122444" y="4618831"/>
            <a:ext cx="228600" cy="992188"/>
          </a:xfrm>
          <a:prstGeom prst="rightBrace">
            <a:avLst>
              <a:gd name="adj1" fmla="val 361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200767" name="Line 639"/>
          <p:cNvSpPr>
            <a:spLocks noChangeShapeType="1"/>
          </p:cNvSpPr>
          <p:nvPr/>
        </p:nvSpPr>
        <p:spPr bwMode="auto">
          <a:xfrm>
            <a:off x="7164388" y="4819650"/>
            <a:ext cx="0" cy="122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768" name="Line 640"/>
          <p:cNvSpPr>
            <a:spLocks noChangeShapeType="1"/>
          </p:cNvSpPr>
          <p:nvPr/>
        </p:nvSpPr>
        <p:spPr bwMode="auto">
          <a:xfrm>
            <a:off x="8243888" y="4819650"/>
            <a:ext cx="0" cy="122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00769" name="Line 641"/>
          <p:cNvSpPr>
            <a:spLocks noChangeShapeType="1"/>
          </p:cNvSpPr>
          <p:nvPr/>
        </p:nvSpPr>
        <p:spPr bwMode="auto">
          <a:xfrm flipH="1">
            <a:off x="4932363" y="4581525"/>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0" name="Line 642"/>
          <p:cNvSpPr>
            <a:spLocks noChangeShapeType="1"/>
          </p:cNvSpPr>
          <p:nvPr/>
        </p:nvSpPr>
        <p:spPr bwMode="auto">
          <a:xfrm flipH="1">
            <a:off x="5364163" y="4581525"/>
            <a:ext cx="0"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1" name="Line 643"/>
          <p:cNvSpPr>
            <a:spLocks noChangeShapeType="1"/>
          </p:cNvSpPr>
          <p:nvPr/>
        </p:nvSpPr>
        <p:spPr bwMode="auto">
          <a:xfrm>
            <a:off x="4932363" y="4724400"/>
            <a:ext cx="2232025" cy="100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2" name="Line 644"/>
          <p:cNvSpPr>
            <a:spLocks noChangeShapeType="1"/>
          </p:cNvSpPr>
          <p:nvPr/>
        </p:nvSpPr>
        <p:spPr bwMode="auto">
          <a:xfrm>
            <a:off x="5364163" y="4697413"/>
            <a:ext cx="2874962" cy="12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3" name="Line 645"/>
          <p:cNvSpPr>
            <a:spLocks noChangeShapeType="1"/>
          </p:cNvSpPr>
          <p:nvPr/>
        </p:nvSpPr>
        <p:spPr bwMode="auto">
          <a:xfrm>
            <a:off x="4787900" y="5276850"/>
            <a:ext cx="379413" cy="5286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4" name="Line 646"/>
          <p:cNvSpPr>
            <a:spLocks noChangeShapeType="1"/>
          </p:cNvSpPr>
          <p:nvPr/>
        </p:nvSpPr>
        <p:spPr bwMode="auto">
          <a:xfrm flipH="1">
            <a:off x="4794250" y="5273675"/>
            <a:ext cx="371475" cy="5270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5" name="Line 647"/>
          <p:cNvSpPr>
            <a:spLocks noChangeShapeType="1"/>
          </p:cNvSpPr>
          <p:nvPr/>
        </p:nvSpPr>
        <p:spPr bwMode="auto">
          <a:xfrm>
            <a:off x="5867400" y="5276850"/>
            <a:ext cx="379413" cy="5286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0776" name="Line 648"/>
          <p:cNvSpPr>
            <a:spLocks noChangeShapeType="1"/>
          </p:cNvSpPr>
          <p:nvPr/>
        </p:nvSpPr>
        <p:spPr bwMode="auto">
          <a:xfrm flipH="1">
            <a:off x="5873750" y="5273675"/>
            <a:ext cx="371475" cy="5270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1968" name="6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F91E52C1-BC9B-4F72-9492-2CACC6E5F3F7}" type="slidenum">
              <a:rPr lang="es-ES" sz="1400"/>
              <a:pPr eaLnBrk="1" hangingPunct="1"/>
              <a:t>23</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0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02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02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02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02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02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002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0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02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02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02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00295"/>
                                        </p:tgtEl>
                                        <p:attrNameLst>
                                          <p:attrName>style.visibility</p:attrName>
                                        </p:attrNameLst>
                                      </p:cBhvr>
                                      <p:to>
                                        <p:strVal val="visible"/>
                                      </p:to>
                                    </p:set>
                                    <p:animEffect transition="in" filter="wipe(up)">
                                      <p:cBhvr>
                                        <p:cTn id="33" dur="500"/>
                                        <p:tgtEl>
                                          <p:spTgt spid="1200295"/>
                                        </p:tgtEl>
                                      </p:cBhvr>
                                    </p:animEffect>
                                  </p:childTnLst>
                                </p:cTn>
                              </p:par>
                            </p:childTnLst>
                          </p:cTn>
                        </p:par>
                        <p:par>
                          <p:cTn id="34" fill="hold" nodeType="afterGroup">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200296"/>
                                        </p:tgtEl>
                                        <p:attrNameLst>
                                          <p:attrName>style.visibility</p:attrName>
                                        </p:attrNameLst>
                                      </p:cBhvr>
                                      <p:to>
                                        <p:strVal val="visible"/>
                                      </p:to>
                                    </p:set>
                                    <p:animEffect transition="in" filter="wipe(right)">
                                      <p:cBhvr>
                                        <p:cTn id="37" dur="500"/>
                                        <p:tgtEl>
                                          <p:spTgt spid="1200296"/>
                                        </p:tgtEl>
                                      </p:cBhvr>
                                    </p:animEffect>
                                  </p:childTnLst>
                                </p:cTn>
                              </p:par>
                            </p:childTnLst>
                          </p:cTn>
                        </p:par>
                        <p:par>
                          <p:cTn id="38" fill="hold" nodeType="afterGroup">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200297"/>
                                        </p:tgtEl>
                                        <p:attrNameLst>
                                          <p:attrName>style.visibility</p:attrName>
                                        </p:attrNameLst>
                                      </p:cBhvr>
                                      <p:to>
                                        <p:strVal val="visible"/>
                                      </p:to>
                                    </p:set>
                                    <p:animEffect transition="in" filter="wipe(up)">
                                      <p:cBhvr>
                                        <p:cTn id="41" dur="500"/>
                                        <p:tgtEl>
                                          <p:spTgt spid="1200297"/>
                                        </p:tgtEl>
                                      </p:cBhvr>
                                    </p:animEffect>
                                  </p:childTnLst>
                                </p:cTn>
                              </p:par>
                            </p:childTnLst>
                          </p:cTn>
                        </p:par>
                        <p:par>
                          <p:cTn id="42" fill="hold" nodeType="afterGroup">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1200293"/>
                                        </p:tgtEl>
                                        <p:attrNameLst>
                                          <p:attrName>style.visibility</p:attrName>
                                        </p:attrNameLst>
                                      </p:cBhvr>
                                      <p:to>
                                        <p:strVal val="visible"/>
                                      </p:to>
                                    </p:set>
                                    <p:animEffect transition="in" filter="wipe(up)">
                                      <p:cBhvr>
                                        <p:cTn id="45" dur="500"/>
                                        <p:tgtEl>
                                          <p:spTgt spid="1200293"/>
                                        </p:tgtEl>
                                      </p:cBhvr>
                                    </p:animEffect>
                                  </p:childTnLst>
                                </p:cTn>
                              </p:par>
                            </p:childTnLst>
                          </p:cTn>
                        </p:par>
                        <p:par>
                          <p:cTn id="46" fill="hold" nodeType="afterGroup">
                            <p:stCondLst>
                              <p:cond delay="2000"/>
                            </p:stCondLst>
                            <p:childTnLst>
                              <p:par>
                                <p:cTn id="47" presetID="1" presetClass="entr" presetSubtype="0" fill="hold" nodeType="afterEffect">
                                  <p:stCondLst>
                                    <p:cond delay="0"/>
                                  </p:stCondLst>
                                  <p:childTnLst>
                                    <p:set>
                                      <p:cBhvr>
                                        <p:cTn id="48" dur="1" fill="hold">
                                          <p:stCondLst>
                                            <p:cond delay="0"/>
                                          </p:stCondLst>
                                        </p:cTn>
                                        <p:tgtEl>
                                          <p:spTgt spid="1200752"/>
                                        </p:tgtEl>
                                        <p:attrNameLst>
                                          <p:attrName>style.visibility</p:attrName>
                                        </p:attrNameLst>
                                      </p:cBhvr>
                                      <p:to>
                                        <p:strVal val="visible"/>
                                      </p:to>
                                    </p:set>
                                  </p:childTnLst>
                                </p:cTn>
                              </p:par>
                            </p:childTnLst>
                          </p:cTn>
                        </p:par>
                        <p:par>
                          <p:cTn id="49" fill="hold" nodeType="afterGroup">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200298"/>
                                        </p:tgtEl>
                                        <p:attrNameLst>
                                          <p:attrName>style.visibility</p:attrName>
                                        </p:attrNameLst>
                                      </p:cBhvr>
                                      <p:to>
                                        <p:strVal val="visible"/>
                                      </p:to>
                                    </p:set>
                                    <p:animEffect transition="in" filter="wipe(up)">
                                      <p:cBhvr>
                                        <p:cTn id="52" dur="500"/>
                                        <p:tgtEl>
                                          <p:spTgt spid="1200298"/>
                                        </p:tgtEl>
                                      </p:cBhvr>
                                    </p:animEffect>
                                  </p:childTnLst>
                                </p:cTn>
                              </p:par>
                            </p:childTnLst>
                          </p:cTn>
                        </p:par>
                        <p:par>
                          <p:cTn id="53" fill="hold" nodeType="afterGroup">
                            <p:stCondLst>
                              <p:cond delay="2500"/>
                            </p:stCondLst>
                            <p:childTnLst>
                              <p:par>
                                <p:cTn id="54" presetID="22" presetClass="entr" presetSubtype="2" fill="hold" grpId="0" nodeType="afterEffect">
                                  <p:stCondLst>
                                    <p:cond delay="0"/>
                                  </p:stCondLst>
                                  <p:childTnLst>
                                    <p:set>
                                      <p:cBhvr>
                                        <p:cTn id="55" dur="1" fill="hold">
                                          <p:stCondLst>
                                            <p:cond delay="0"/>
                                          </p:stCondLst>
                                        </p:cTn>
                                        <p:tgtEl>
                                          <p:spTgt spid="1200299"/>
                                        </p:tgtEl>
                                        <p:attrNameLst>
                                          <p:attrName>style.visibility</p:attrName>
                                        </p:attrNameLst>
                                      </p:cBhvr>
                                      <p:to>
                                        <p:strVal val="visible"/>
                                      </p:to>
                                    </p:set>
                                    <p:animEffect transition="in" filter="wipe(right)">
                                      <p:cBhvr>
                                        <p:cTn id="56" dur="500"/>
                                        <p:tgtEl>
                                          <p:spTgt spid="1200299"/>
                                        </p:tgtEl>
                                      </p:cBhvr>
                                    </p:animEffect>
                                  </p:childTnLst>
                                </p:cTn>
                              </p:par>
                            </p:childTnLst>
                          </p:cTn>
                        </p:par>
                        <p:par>
                          <p:cTn id="57" fill="hold" nodeType="afterGroup">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200300"/>
                                        </p:tgtEl>
                                        <p:attrNameLst>
                                          <p:attrName>style.visibility</p:attrName>
                                        </p:attrNameLst>
                                      </p:cBhvr>
                                      <p:to>
                                        <p:strVal val="visible"/>
                                      </p:to>
                                    </p:set>
                                    <p:animEffect transition="in" filter="wipe(up)">
                                      <p:cBhvr>
                                        <p:cTn id="60" dur="500"/>
                                        <p:tgtEl>
                                          <p:spTgt spid="1200300"/>
                                        </p:tgtEl>
                                      </p:cBhvr>
                                    </p:animEffect>
                                  </p:childTnLst>
                                </p:cTn>
                              </p:par>
                            </p:childTnLst>
                          </p:cTn>
                        </p:par>
                        <p:par>
                          <p:cTn id="61" fill="hold" nodeType="afterGroup">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200292"/>
                                        </p:tgtEl>
                                        <p:attrNameLst>
                                          <p:attrName>style.visibility</p:attrName>
                                        </p:attrNameLst>
                                      </p:cBhvr>
                                      <p:to>
                                        <p:strVal val="visible"/>
                                      </p:to>
                                    </p:set>
                                    <p:animEffect transition="in" filter="wipe(up)">
                                      <p:cBhvr>
                                        <p:cTn id="64" dur="500"/>
                                        <p:tgtEl>
                                          <p:spTgt spid="1200292"/>
                                        </p:tgtEl>
                                      </p:cBhvr>
                                    </p:animEffect>
                                  </p:childTnLst>
                                </p:cTn>
                              </p:par>
                            </p:childTnLst>
                          </p:cTn>
                        </p:par>
                        <p:par>
                          <p:cTn id="65" fill="hold" nodeType="afterGroup">
                            <p:stCondLst>
                              <p:cond delay="4000"/>
                            </p:stCondLst>
                            <p:childTnLst>
                              <p:par>
                                <p:cTn id="66" presetID="1" presetClass="entr" presetSubtype="0" fill="hold" nodeType="afterEffect">
                                  <p:stCondLst>
                                    <p:cond delay="0"/>
                                  </p:stCondLst>
                                  <p:childTnLst>
                                    <p:set>
                                      <p:cBhvr>
                                        <p:cTn id="67" dur="1" fill="hold">
                                          <p:stCondLst>
                                            <p:cond delay="0"/>
                                          </p:stCondLst>
                                        </p:cTn>
                                        <p:tgtEl>
                                          <p:spTgt spid="1200464"/>
                                        </p:tgtEl>
                                        <p:attrNameLst>
                                          <p:attrName>style.visibility</p:attrName>
                                        </p:attrNameLst>
                                      </p:cBhvr>
                                      <p:to>
                                        <p:strVal val="visible"/>
                                      </p:to>
                                    </p:set>
                                  </p:childTnLst>
                                </p:cTn>
                              </p:par>
                            </p:childTnLst>
                          </p:cTn>
                        </p:par>
                        <p:par>
                          <p:cTn id="68" fill="hold" nodeType="afterGroup">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1200301"/>
                                        </p:tgtEl>
                                        <p:attrNameLst>
                                          <p:attrName>style.visibility</p:attrName>
                                        </p:attrNameLst>
                                      </p:cBhvr>
                                      <p:to>
                                        <p:strVal val="visible"/>
                                      </p:to>
                                    </p:set>
                                    <p:animEffect transition="in" filter="wipe(up)">
                                      <p:cBhvr>
                                        <p:cTn id="71" dur="500"/>
                                        <p:tgtEl>
                                          <p:spTgt spid="1200301"/>
                                        </p:tgtEl>
                                      </p:cBhvr>
                                    </p:animEffect>
                                  </p:childTnLst>
                                </p:cTn>
                              </p:par>
                            </p:childTnLst>
                          </p:cTn>
                        </p:par>
                        <p:par>
                          <p:cTn id="72" fill="hold" nodeType="afterGroup">
                            <p:stCondLst>
                              <p:cond delay="4500"/>
                            </p:stCondLst>
                            <p:childTnLst>
                              <p:par>
                                <p:cTn id="73" presetID="22" presetClass="entr" presetSubtype="2" fill="hold" grpId="0" nodeType="afterEffect">
                                  <p:stCondLst>
                                    <p:cond delay="0"/>
                                  </p:stCondLst>
                                  <p:childTnLst>
                                    <p:set>
                                      <p:cBhvr>
                                        <p:cTn id="74" dur="1" fill="hold">
                                          <p:stCondLst>
                                            <p:cond delay="0"/>
                                          </p:stCondLst>
                                        </p:cTn>
                                        <p:tgtEl>
                                          <p:spTgt spid="1200302"/>
                                        </p:tgtEl>
                                        <p:attrNameLst>
                                          <p:attrName>style.visibility</p:attrName>
                                        </p:attrNameLst>
                                      </p:cBhvr>
                                      <p:to>
                                        <p:strVal val="visible"/>
                                      </p:to>
                                    </p:set>
                                    <p:animEffect transition="in" filter="wipe(right)">
                                      <p:cBhvr>
                                        <p:cTn id="75" dur="500"/>
                                        <p:tgtEl>
                                          <p:spTgt spid="1200302"/>
                                        </p:tgtEl>
                                      </p:cBhvr>
                                    </p:animEffect>
                                  </p:childTnLst>
                                </p:cTn>
                              </p:par>
                            </p:childTnLst>
                          </p:cTn>
                        </p:par>
                        <p:par>
                          <p:cTn id="76" fill="hold" nodeType="afterGroup">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200303"/>
                                        </p:tgtEl>
                                        <p:attrNameLst>
                                          <p:attrName>style.visibility</p:attrName>
                                        </p:attrNameLst>
                                      </p:cBhvr>
                                      <p:to>
                                        <p:strVal val="visible"/>
                                      </p:to>
                                    </p:set>
                                    <p:animEffect transition="in" filter="wipe(up)">
                                      <p:cBhvr>
                                        <p:cTn id="79" dur="500"/>
                                        <p:tgtEl>
                                          <p:spTgt spid="1200303"/>
                                        </p:tgtEl>
                                      </p:cBhvr>
                                    </p:animEffect>
                                  </p:childTnLst>
                                </p:cTn>
                              </p:par>
                            </p:childTnLst>
                          </p:cTn>
                        </p:par>
                        <p:par>
                          <p:cTn id="80" fill="hold" nodeType="afterGroup">
                            <p:stCondLst>
                              <p:cond delay="5500"/>
                            </p:stCondLst>
                            <p:childTnLst>
                              <p:par>
                                <p:cTn id="81" presetID="1" presetClass="entr" presetSubtype="0" fill="hold" grpId="0" nodeType="afterEffect">
                                  <p:stCondLst>
                                    <p:cond delay="0"/>
                                  </p:stCondLst>
                                  <p:childTnLst>
                                    <p:set>
                                      <p:cBhvr>
                                        <p:cTn id="82" dur="1" fill="hold">
                                          <p:stCondLst>
                                            <p:cond delay="0"/>
                                          </p:stCondLst>
                                        </p:cTn>
                                        <p:tgtEl>
                                          <p:spTgt spid="1200294"/>
                                        </p:tgtEl>
                                        <p:attrNameLst>
                                          <p:attrName>style.visibility</p:attrName>
                                        </p:attrNameLst>
                                      </p:cBhvr>
                                      <p:to>
                                        <p:strVal val="visible"/>
                                      </p:to>
                                    </p:set>
                                  </p:childTnLst>
                                </p:cTn>
                              </p:par>
                            </p:childTnLst>
                          </p:cTn>
                        </p:par>
                        <p:par>
                          <p:cTn id="83" fill="hold" nodeType="afterGroup">
                            <p:stCondLst>
                              <p:cond delay="5500"/>
                            </p:stCondLst>
                            <p:childTnLst>
                              <p:par>
                                <p:cTn id="84" presetID="1" presetClass="entr" presetSubtype="0" fill="hold" nodeType="afterEffect">
                                  <p:stCondLst>
                                    <p:cond delay="0"/>
                                  </p:stCondLst>
                                  <p:childTnLst>
                                    <p:set>
                                      <p:cBhvr>
                                        <p:cTn id="85" dur="1" fill="hold">
                                          <p:stCondLst>
                                            <p:cond delay="0"/>
                                          </p:stCondLst>
                                        </p:cTn>
                                        <p:tgtEl>
                                          <p:spTgt spid="1200518"/>
                                        </p:tgtEl>
                                        <p:attrNameLst>
                                          <p:attrName>style.visibility</p:attrName>
                                        </p:attrNameLst>
                                      </p:cBhvr>
                                      <p:to>
                                        <p:strVal val="visible"/>
                                      </p:to>
                                    </p:set>
                                  </p:childTnLst>
                                </p:cTn>
                              </p:par>
                            </p:childTnLst>
                          </p:cTn>
                        </p:par>
                        <p:par>
                          <p:cTn id="86" fill="hold" nodeType="afterGroup">
                            <p:stCondLst>
                              <p:cond delay="5500"/>
                            </p:stCondLst>
                            <p:childTnLst>
                              <p:par>
                                <p:cTn id="87" presetID="22" presetClass="entr" presetSubtype="1" fill="hold" grpId="0" nodeType="afterEffect">
                                  <p:stCondLst>
                                    <p:cond delay="0"/>
                                  </p:stCondLst>
                                  <p:childTnLst>
                                    <p:set>
                                      <p:cBhvr>
                                        <p:cTn id="88" dur="1" fill="hold">
                                          <p:stCondLst>
                                            <p:cond delay="0"/>
                                          </p:stCondLst>
                                        </p:cTn>
                                        <p:tgtEl>
                                          <p:spTgt spid="1200754"/>
                                        </p:tgtEl>
                                        <p:attrNameLst>
                                          <p:attrName>style.visibility</p:attrName>
                                        </p:attrNameLst>
                                      </p:cBhvr>
                                      <p:to>
                                        <p:strVal val="visible"/>
                                      </p:to>
                                    </p:set>
                                    <p:animEffect transition="in" filter="wipe(up)">
                                      <p:cBhvr>
                                        <p:cTn id="89" dur="500"/>
                                        <p:tgtEl>
                                          <p:spTgt spid="1200754"/>
                                        </p:tgtEl>
                                      </p:cBhvr>
                                    </p:animEffect>
                                  </p:childTnLst>
                                </p:cTn>
                              </p:par>
                            </p:childTnLst>
                          </p:cTn>
                        </p:par>
                        <p:par>
                          <p:cTn id="90" fill="hold" nodeType="afterGroup">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200755"/>
                                        </p:tgtEl>
                                        <p:attrNameLst>
                                          <p:attrName>style.visibility</p:attrName>
                                        </p:attrNameLst>
                                      </p:cBhvr>
                                      <p:to>
                                        <p:strVal val="visible"/>
                                      </p:to>
                                    </p:set>
                                    <p:animEffect transition="in" filter="wipe(left)">
                                      <p:cBhvr>
                                        <p:cTn id="93" dur="500"/>
                                        <p:tgtEl>
                                          <p:spTgt spid="1200755"/>
                                        </p:tgtEl>
                                      </p:cBhvr>
                                    </p:animEffect>
                                  </p:childTnLst>
                                </p:cTn>
                              </p:par>
                            </p:childTnLst>
                          </p:cTn>
                        </p:par>
                        <p:par>
                          <p:cTn id="94" fill="hold" nodeType="afterGroup">
                            <p:stCondLst>
                              <p:cond delay="6500"/>
                            </p:stCondLst>
                            <p:childTnLst>
                              <p:par>
                                <p:cTn id="95" presetID="22" presetClass="entr" presetSubtype="1" fill="hold" grpId="0" nodeType="afterEffect">
                                  <p:stCondLst>
                                    <p:cond delay="0"/>
                                  </p:stCondLst>
                                  <p:childTnLst>
                                    <p:set>
                                      <p:cBhvr>
                                        <p:cTn id="96" dur="1" fill="hold">
                                          <p:stCondLst>
                                            <p:cond delay="0"/>
                                          </p:stCondLst>
                                        </p:cTn>
                                        <p:tgtEl>
                                          <p:spTgt spid="1200756"/>
                                        </p:tgtEl>
                                        <p:attrNameLst>
                                          <p:attrName>style.visibility</p:attrName>
                                        </p:attrNameLst>
                                      </p:cBhvr>
                                      <p:to>
                                        <p:strVal val="visible"/>
                                      </p:to>
                                    </p:set>
                                    <p:animEffect transition="in" filter="wipe(up)">
                                      <p:cBhvr>
                                        <p:cTn id="97" dur="500"/>
                                        <p:tgtEl>
                                          <p:spTgt spid="1200756"/>
                                        </p:tgtEl>
                                      </p:cBhvr>
                                    </p:animEffect>
                                  </p:childTnLst>
                                </p:cTn>
                              </p:par>
                            </p:childTnLst>
                          </p:cTn>
                        </p:par>
                        <p:par>
                          <p:cTn id="98" fill="hold" nodeType="afterGroup">
                            <p:stCondLst>
                              <p:cond delay="7000"/>
                            </p:stCondLst>
                            <p:childTnLst>
                              <p:par>
                                <p:cTn id="99" presetID="22" presetClass="entr" presetSubtype="1" fill="hold" grpId="0" nodeType="afterEffect">
                                  <p:stCondLst>
                                    <p:cond delay="0"/>
                                  </p:stCondLst>
                                  <p:childTnLst>
                                    <p:set>
                                      <p:cBhvr>
                                        <p:cTn id="100" dur="1" fill="hold">
                                          <p:stCondLst>
                                            <p:cond delay="0"/>
                                          </p:stCondLst>
                                        </p:cTn>
                                        <p:tgtEl>
                                          <p:spTgt spid="1200753"/>
                                        </p:tgtEl>
                                        <p:attrNameLst>
                                          <p:attrName>style.visibility</p:attrName>
                                        </p:attrNameLst>
                                      </p:cBhvr>
                                      <p:to>
                                        <p:strVal val="visible"/>
                                      </p:to>
                                    </p:set>
                                    <p:animEffect transition="in" filter="wipe(up)">
                                      <p:cBhvr>
                                        <p:cTn id="101" dur="500"/>
                                        <p:tgtEl>
                                          <p:spTgt spid="1200753"/>
                                        </p:tgtEl>
                                      </p:cBhvr>
                                    </p:animEffect>
                                  </p:childTnLst>
                                </p:cTn>
                              </p:par>
                            </p:childTnLst>
                          </p:cTn>
                        </p:par>
                        <p:par>
                          <p:cTn id="102" fill="hold" nodeType="afterGroup">
                            <p:stCondLst>
                              <p:cond delay="7500"/>
                            </p:stCondLst>
                            <p:childTnLst>
                              <p:par>
                                <p:cTn id="103" presetID="1" presetClass="entr" presetSubtype="0" fill="hold" nodeType="afterEffect">
                                  <p:stCondLst>
                                    <p:cond delay="0"/>
                                  </p:stCondLst>
                                  <p:childTnLst>
                                    <p:set>
                                      <p:cBhvr>
                                        <p:cTn id="104" dur="1" fill="hold">
                                          <p:stCondLst>
                                            <p:cond delay="0"/>
                                          </p:stCondLst>
                                        </p:cTn>
                                        <p:tgtEl>
                                          <p:spTgt spid="12005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0028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00287"/>
                                        </p:tgtEl>
                                        <p:attrNameLst>
                                          <p:attrName>style.visibility</p:attrName>
                                        </p:attrNameLst>
                                      </p:cBhvr>
                                      <p:to>
                                        <p:strVal val="visible"/>
                                      </p:to>
                                    </p:set>
                                  </p:childTnLst>
                                </p:cTn>
                              </p:par>
                            </p:childTnLst>
                          </p:cTn>
                        </p:par>
                        <p:par>
                          <p:cTn id="109" fill="hold" nodeType="afterGroup">
                            <p:stCondLst>
                              <p:cond delay="7500"/>
                            </p:stCondLst>
                            <p:childTnLst>
                              <p:par>
                                <p:cTn id="110" presetID="22" presetClass="entr" presetSubtype="1" fill="hold" grpId="0" nodeType="afterEffect">
                                  <p:stCondLst>
                                    <p:cond delay="0"/>
                                  </p:stCondLst>
                                  <p:childTnLst>
                                    <p:set>
                                      <p:cBhvr>
                                        <p:cTn id="111" dur="1" fill="hold">
                                          <p:stCondLst>
                                            <p:cond delay="0"/>
                                          </p:stCondLst>
                                        </p:cTn>
                                        <p:tgtEl>
                                          <p:spTgt spid="1200758"/>
                                        </p:tgtEl>
                                        <p:attrNameLst>
                                          <p:attrName>style.visibility</p:attrName>
                                        </p:attrNameLst>
                                      </p:cBhvr>
                                      <p:to>
                                        <p:strVal val="visible"/>
                                      </p:to>
                                    </p:set>
                                    <p:animEffect transition="in" filter="wipe(up)">
                                      <p:cBhvr>
                                        <p:cTn id="112" dur="500"/>
                                        <p:tgtEl>
                                          <p:spTgt spid="1200758"/>
                                        </p:tgtEl>
                                      </p:cBhvr>
                                    </p:animEffect>
                                  </p:childTnLst>
                                </p:cTn>
                              </p:par>
                            </p:childTnLst>
                          </p:cTn>
                        </p:par>
                        <p:par>
                          <p:cTn id="113" fill="hold" nodeType="afterGroup">
                            <p:stCondLst>
                              <p:cond delay="8000"/>
                            </p:stCondLst>
                            <p:childTnLst>
                              <p:par>
                                <p:cTn id="114" presetID="22" presetClass="entr" presetSubtype="8" fill="hold" grpId="0" nodeType="afterEffect">
                                  <p:stCondLst>
                                    <p:cond delay="0"/>
                                  </p:stCondLst>
                                  <p:childTnLst>
                                    <p:set>
                                      <p:cBhvr>
                                        <p:cTn id="115" dur="1" fill="hold">
                                          <p:stCondLst>
                                            <p:cond delay="0"/>
                                          </p:stCondLst>
                                        </p:cTn>
                                        <p:tgtEl>
                                          <p:spTgt spid="1200759"/>
                                        </p:tgtEl>
                                        <p:attrNameLst>
                                          <p:attrName>style.visibility</p:attrName>
                                        </p:attrNameLst>
                                      </p:cBhvr>
                                      <p:to>
                                        <p:strVal val="visible"/>
                                      </p:to>
                                    </p:set>
                                    <p:animEffect transition="in" filter="wipe(left)">
                                      <p:cBhvr>
                                        <p:cTn id="116" dur="500"/>
                                        <p:tgtEl>
                                          <p:spTgt spid="1200759"/>
                                        </p:tgtEl>
                                      </p:cBhvr>
                                    </p:animEffect>
                                  </p:childTnLst>
                                </p:cTn>
                              </p:par>
                            </p:childTnLst>
                          </p:cTn>
                        </p:par>
                        <p:par>
                          <p:cTn id="117" fill="hold" nodeType="afterGroup">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1200760"/>
                                        </p:tgtEl>
                                        <p:attrNameLst>
                                          <p:attrName>style.visibility</p:attrName>
                                        </p:attrNameLst>
                                      </p:cBhvr>
                                      <p:to>
                                        <p:strVal val="visible"/>
                                      </p:to>
                                    </p:set>
                                    <p:animEffect transition="in" filter="wipe(up)">
                                      <p:cBhvr>
                                        <p:cTn id="120" dur="500"/>
                                        <p:tgtEl>
                                          <p:spTgt spid="1200760"/>
                                        </p:tgtEl>
                                      </p:cBhvr>
                                    </p:animEffect>
                                  </p:childTnLst>
                                </p:cTn>
                              </p:par>
                            </p:childTnLst>
                          </p:cTn>
                        </p:par>
                        <p:par>
                          <p:cTn id="121" fill="hold" nodeType="afterGroup">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200757"/>
                                        </p:tgtEl>
                                        <p:attrNameLst>
                                          <p:attrName>style.visibility</p:attrName>
                                        </p:attrNameLst>
                                      </p:cBhvr>
                                      <p:to>
                                        <p:strVal val="visible"/>
                                      </p:to>
                                    </p:set>
                                    <p:animEffect transition="in" filter="wipe(up)">
                                      <p:cBhvr>
                                        <p:cTn id="124" dur="500"/>
                                        <p:tgtEl>
                                          <p:spTgt spid="1200757"/>
                                        </p:tgtEl>
                                      </p:cBhvr>
                                    </p:animEffect>
                                  </p:childTnLst>
                                </p:cTn>
                              </p:par>
                            </p:childTnLst>
                          </p:cTn>
                        </p:par>
                        <p:par>
                          <p:cTn id="125" fill="hold" nodeType="afterGroup">
                            <p:stCondLst>
                              <p:cond delay="9500"/>
                            </p:stCondLst>
                            <p:childTnLst>
                              <p:par>
                                <p:cTn id="126" presetID="1" presetClass="entr" presetSubtype="0" fill="hold" nodeType="afterEffect">
                                  <p:stCondLst>
                                    <p:cond delay="0"/>
                                  </p:stCondLst>
                                  <p:childTnLst>
                                    <p:set>
                                      <p:cBhvr>
                                        <p:cTn id="127" dur="1" fill="hold">
                                          <p:stCondLst>
                                            <p:cond delay="0"/>
                                          </p:stCondLst>
                                        </p:cTn>
                                        <p:tgtEl>
                                          <p:spTgt spid="120062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0077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00774"/>
                                        </p:tgtEl>
                                        <p:attrNameLst>
                                          <p:attrName>style.visibility</p:attrName>
                                        </p:attrNameLst>
                                      </p:cBhvr>
                                      <p:to>
                                        <p:strVal val="visible"/>
                                      </p:to>
                                    </p:set>
                                  </p:childTnLst>
                                </p:cTn>
                              </p:par>
                            </p:childTnLst>
                          </p:cTn>
                        </p:par>
                        <p:par>
                          <p:cTn id="132" fill="hold" nodeType="afterGroup">
                            <p:stCondLst>
                              <p:cond delay="9500"/>
                            </p:stCondLst>
                            <p:childTnLst>
                              <p:par>
                                <p:cTn id="133" presetID="22" presetClass="entr" presetSubtype="1" fill="hold" grpId="0" nodeType="afterEffect">
                                  <p:stCondLst>
                                    <p:cond delay="0"/>
                                  </p:stCondLst>
                                  <p:childTnLst>
                                    <p:set>
                                      <p:cBhvr>
                                        <p:cTn id="134" dur="1" fill="hold">
                                          <p:stCondLst>
                                            <p:cond delay="0"/>
                                          </p:stCondLst>
                                        </p:cTn>
                                        <p:tgtEl>
                                          <p:spTgt spid="1200761"/>
                                        </p:tgtEl>
                                        <p:attrNameLst>
                                          <p:attrName>style.visibility</p:attrName>
                                        </p:attrNameLst>
                                      </p:cBhvr>
                                      <p:to>
                                        <p:strVal val="visible"/>
                                      </p:to>
                                    </p:set>
                                    <p:animEffect transition="in" filter="wipe(up)">
                                      <p:cBhvr>
                                        <p:cTn id="135" dur="500"/>
                                        <p:tgtEl>
                                          <p:spTgt spid="1200761"/>
                                        </p:tgtEl>
                                      </p:cBhvr>
                                    </p:animEffect>
                                  </p:childTnLst>
                                </p:cTn>
                              </p:par>
                            </p:childTnLst>
                          </p:cTn>
                        </p:par>
                        <p:par>
                          <p:cTn id="136" fill="hold" nodeType="afterGroup">
                            <p:stCondLst>
                              <p:cond delay="10000"/>
                            </p:stCondLst>
                            <p:childTnLst>
                              <p:par>
                                <p:cTn id="137" presetID="22" presetClass="entr" presetSubtype="8" fill="hold" grpId="0" nodeType="afterEffect">
                                  <p:stCondLst>
                                    <p:cond delay="0"/>
                                  </p:stCondLst>
                                  <p:childTnLst>
                                    <p:set>
                                      <p:cBhvr>
                                        <p:cTn id="138" dur="1" fill="hold">
                                          <p:stCondLst>
                                            <p:cond delay="0"/>
                                          </p:stCondLst>
                                        </p:cTn>
                                        <p:tgtEl>
                                          <p:spTgt spid="1200762"/>
                                        </p:tgtEl>
                                        <p:attrNameLst>
                                          <p:attrName>style.visibility</p:attrName>
                                        </p:attrNameLst>
                                      </p:cBhvr>
                                      <p:to>
                                        <p:strVal val="visible"/>
                                      </p:to>
                                    </p:set>
                                    <p:animEffect transition="in" filter="wipe(left)">
                                      <p:cBhvr>
                                        <p:cTn id="139" dur="500"/>
                                        <p:tgtEl>
                                          <p:spTgt spid="1200762"/>
                                        </p:tgtEl>
                                      </p:cBhvr>
                                    </p:animEffect>
                                  </p:childTnLst>
                                </p:cTn>
                              </p:par>
                            </p:childTnLst>
                          </p:cTn>
                        </p:par>
                        <p:par>
                          <p:cTn id="140" fill="hold" nodeType="afterGroup">
                            <p:stCondLst>
                              <p:cond delay="10500"/>
                            </p:stCondLst>
                            <p:childTnLst>
                              <p:par>
                                <p:cTn id="141" presetID="22" presetClass="entr" presetSubtype="4" fill="hold" grpId="0" nodeType="afterEffect">
                                  <p:stCondLst>
                                    <p:cond delay="0"/>
                                  </p:stCondLst>
                                  <p:childTnLst>
                                    <p:set>
                                      <p:cBhvr>
                                        <p:cTn id="142" dur="1" fill="hold">
                                          <p:stCondLst>
                                            <p:cond delay="0"/>
                                          </p:stCondLst>
                                        </p:cTn>
                                        <p:tgtEl>
                                          <p:spTgt spid="1200764"/>
                                        </p:tgtEl>
                                        <p:attrNameLst>
                                          <p:attrName>style.visibility</p:attrName>
                                        </p:attrNameLst>
                                      </p:cBhvr>
                                      <p:to>
                                        <p:strVal val="visible"/>
                                      </p:to>
                                    </p:set>
                                    <p:animEffect transition="in" filter="wipe(down)">
                                      <p:cBhvr>
                                        <p:cTn id="143" dur="500"/>
                                        <p:tgtEl>
                                          <p:spTgt spid="1200764"/>
                                        </p:tgtEl>
                                      </p:cBhvr>
                                    </p:animEffect>
                                  </p:childTnLst>
                                </p:cTn>
                              </p:par>
                            </p:childTnLst>
                          </p:cTn>
                        </p:par>
                        <p:par>
                          <p:cTn id="144" fill="hold" nodeType="afterGroup">
                            <p:stCondLst>
                              <p:cond delay="11000"/>
                            </p:stCondLst>
                            <p:childTnLst>
                              <p:par>
                                <p:cTn id="145" presetID="22" presetClass="entr" presetSubtype="1" fill="hold" grpId="0" nodeType="afterEffect">
                                  <p:stCondLst>
                                    <p:cond delay="0"/>
                                  </p:stCondLst>
                                  <p:childTnLst>
                                    <p:set>
                                      <p:cBhvr>
                                        <p:cTn id="146" dur="1" fill="hold">
                                          <p:stCondLst>
                                            <p:cond delay="0"/>
                                          </p:stCondLst>
                                        </p:cTn>
                                        <p:tgtEl>
                                          <p:spTgt spid="1200763"/>
                                        </p:tgtEl>
                                        <p:attrNameLst>
                                          <p:attrName>style.visibility</p:attrName>
                                        </p:attrNameLst>
                                      </p:cBhvr>
                                      <p:to>
                                        <p:strVal val="visible"/>
                                      </p:to>
                                    </p:set>
                                    <p:animEffect transition="in" filter="wipe(up)">
                                      <p:cBhvr>
                                        <p:cTn id="147" dur="500"/>
                                        <p:tgtEl>
                                          <p:spTgt spid="1200763"/>
                                        </p:tgtEl>
                                      </p:cBhvr>
                                    </p:animEffect>
                                  </p:childTnLst>
                                </p:cTn>
                              </p:par>
                            </p:childTnLst>
                          </p:cTn>
                        </p:par>
                        <p:par>
                          <p:cTn id="148" fill="hold" nodeType="afterGroup">
                            <p:stCondLst>
                              <p:cond delay="11500"/>
                            </p:stCondLst>
                            <p:childTnLst>
                              <p:par>
                                <p:cTn id="149" presetID="1" presetClass="entr" presetSubtype="0" fill="hold" nodeType="afterEffect">
                                  <p:stCondLst>
                                    <p:cond delay="0"/>
                                  </p:stCondLst>
                                  <p:childTnLst>
                                    <p:set>
                                      <p:cBhvr>
                                        <p:cTn id="150" dur="1" fill="hold">
                                          <p:stCondLst>
                                            <p:cond delay="0"/>
                                          </p:stCondLst>
                                        </p:cTn>
                                        <p:tgtEl>
                                          <p:spTgt spid="12006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0077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00776"/>
                                        </p:tgtEl>
                                        <p:attrNameLst>
                                          <p:attrName>style.visibility</p:attrName>
                                        </p:attrNameLst>
                                      </p:cBhvr>
                                      <p:to>
                                        <p:strVal val="visible"/>
                                      </p:to>
                                    </p:set>
                                  </p:childTnLst>
                                </p:cTn>
                              </p:par>
                            </p:childTnLst>
                          </p:cTn>
                        </p:par>
                        <p:par>
                          <p:cTn id="155" fill="hold" nodeType="afterGroup">
                            <p:stCondLst>
                              <p:cond delay="11500"/>
                            </p:stCondLst>
                            <p:childTnLst>
                              <p:par>
                                <p:cTn id="156" presetID="22" presetClass="entr" presetSubtype="1" fill="hold" grpId="0" nodeType="afterEffect">
                                  <p:stCondLst>
                                    <p:cond delay="0"/>
                                  </p:stCondLst>
                                  <p:childTnLst>
                                    <p:set>
                                      <p:cBhvr>
                                        <p:cTn id="157" dur="1" fill="hold">
                                          <p:stCondLst>
                                            <p:cond delay="0"/>
                                          </p:stCondLst>
                                        </p:cTn>
                                        <p:tgtEl>
                                          <p:spTgt spid="1200769"/>
                                        </p:tgtEl>
                                        <p:attrNameLst>
                                          <p:attrName>style.visibility</p:attrName>
                                        </p:attrNameLst>
                                      </p:cBhvr>
                                      <p:to>
                                        <p:strVal val="visible"/>
                                      </p:to>
                                    </p:set>
                                    <p:animEffect transition="in" filter="wipe(up)">
                                      <p:cBhvr>
                                        <p:cTn id="158" dur="500"/>
                                        <p:tgtEl>
                                          <p:spTgt spid="1200769"/>
                                        </p:tgtEl>
                                      </p:cBhvr>
                                    </p:animEffect>
                                  </p:childTnLst>
                                </p:cTn>
                              </p:par>
                            </p:childTnLst>
                          </p:cTn>
                        </p:par>
                        <p:par>
                          <p:cTn id="159" fill="hold" nodeType="afterGroup">
                            <p:stCondLst>
                              <p:cond delay="12000"/>
                            </p:stCondLst>
                            <p:childTnLst>
                              <p:par>
                                <p:cTn id="160" presetID="22" presetClass="entr" presetSubtype="8" fill="hold" grpId="0" nodeType="afterEffect">
                                  <p:stCondLst>
                                    <p:cond delay="0"/>
                                  </p:stCondLst>
                                  <p:childTnLst>
                                    <p:set>
                                      <p:cBhvr>
                                        <p:cTn id="161" dur="1" fill="hold">
                                          <p:stCondLst>
                                            <p:cond delay="0"/>
                                          </p:stCondLst>
                                        </p:cTn>
                                        <p:tgtEl>
                                          <p:spTgt spid="1200771"/>
                                        </p:tgtEl>
                                        <p:attrNameLst>
                                          <p:attrName>style.visibility</p:attrName>
                                        </p:attrNameLst>
                                      </p:cBhvr>
                                      <p:to>
                                        <p:strVal val="visible"/>
                                      </p:to>
                                    </p:set>
                                    <p:animEffect transition="in" filter="wipe(left)">
                                      <p:cBhvr>
                                        <p:cTn id="162" dur="500"/>
                                        <p:tgtEl>
                                          <p:spTgt spid="1200771"/>
                                        </p:tgtEl>
                                      </p:cBhvr>
                                    </p:animEffect>
                                  </p:childTnLst>
                                </p:cTn>
                              </p:par>
                            </p:childTnLst>
                          </p:cTn>
                        </p:par>
                        <p:par>
                          <p:cTn id="163" fill="hold" nodeType="afterGroup">
                            <p:stCondLst>
                              <p:cond delay="12500"/>
                            </p:stCondLst>
                            <p:childTnLst>
                              <p:par>
                                <p:cTn id="164" presetID="22" presetClass="entr" presetSubtype="1" fill="hold" grpId="0" nodeType="afterEffect">
                                  <p:stCondLst>
                                    <p:cond delay="0"/>
                                  </p:stCondLst>
                                  <p:childTnLst>
                                    <p:set>
                                      <p:cBhvr>
                                        <p:cTn id="165" dur="1" fill="hold">
                                          <p:stCondLst>
                                            <p:cond delay="0"/>
                                          </p:stCondLst>
                                        </p:cTn>
                                        <p:tgtEl>
                                          <p:spTgt spid="1200767"/>
                                        </p:tgtEl>
                                        <p:attrNameLst>
                                          <p:attrName>style.visibility</p:attrName>
                                        </p:attrNameLst>
                                      </p:cBhvr>
                                      <p:to>
                                        <p:strVal val="visible"/>
                                      </p:to>
                                    </p:set>
                                    <p:animEffect transition="in" filter="wipe(up)">
                                      <p:cBhvr>
                                        <p:cTn id="166" dur="500"/>
                                        <p:tgtEl>
                                          <p:spTgt spid="1200767"/>
                                        </p:tgtEl>
                                      </p:cBhvr>
                                    </p:animEffect>
                                  </p:childTnLst>
                                </p:cTn>
                              </p:par>
                            </p:childTnLst>
                          </p:cTn>
                        </p:par>
                        <p:par>
                          <p:cTn id="167" fill="hold" nodeType="afterGroup">
                            <p:stCondLst>
                              <p:cond delay="13000"/>
                            </p:stCondLst>
                            <p:childTnLst>
                              <p:par>
                                <p:cTn id="168" presetID="22" presetClass="entr" presetSubtype="1" fill="hold" grpId="0" nodeType="afterEffect">
                                  <p:stCondLst>
                                    <p:cond delay="0"/>
                                  </p:stCondLst>
                                  <p:childTnLst>
                                    <p:set>
                                      <p:cBhvr>
                                        <p:cTn id="169" dur="1" fill="hold">
                                          <p:stCondLst>
                                            <p:cond delay="0"/>
                                          </p:stCondLst>
                                        </p:cTn>
                                        <p:tgtEl>
                                          <p:spTgt spid="1200765"/>
                                        </p:tgtEl>
                                        <p:attrNameLst>
                                          <p:attrName>style.visibility</p:attrName>
                                        </p:attrNameLst>
                                      </p:cBhvr>
                                      <p:to>
                                        <p:strVal val="visible"/>
                                      </p:to>
                                    </p:set>
                                    <p:animEffect transition="in" filter="wipe(up)">
                                      <p:cBhvr>
                                        <p:cTn id="170" dur="500"/>
                                        <p:tgtEl>
                                          <p:spTgt spid="1200765"/>
                                        </p:tgtEl>
                                      </p:cBhvr>
                                    </p:animEffect>
                                  </p:childTnLst>
                                </p:cTn>
                              </p:par>
                            </p:childTnLst>
                          </p:cTn>
                        </p:par>
                        <p:par>
                          <p:cTn id="171" fill="hold" nodeType="afterGroup">
                            <p:stCondLst>
                              <p:cond delay="13500"/>
                            </p:stCondLst>
                            <p:childTnLst>
                              <p:par>
                                <p:cTn id="172" presetID="1" presetClass="entr" presetSubtype="0" fill="hold" nodeType="afterEffect">
                                  <p:stCondLst>
                                    <p:cond delay="0"/>
                                  </p:stCondLst>
                                  <p:childTnLst>
                                    <p:set>
                                      <p:cBhvr>
                                        <p:cTn id="173" dur="1" fill="hold">
                                          <p:stCondLst>
                                            <p:cond delay="0"/>
                                          </p:stCondLst>
                                        </p:cTn>
                                        <p:tgtEl>
                                          <p:spTgt spid="1200751"/>
                                        </p:tgtEl>
                                        <p:attrNameLst>
                                          <p:attrName>style.visibility</p:attrName>
                                        </p:attrNameLst>
                                      </p:cBhvr>
                                      <p:to>
                                        <p:strVal val="visible"/>
                                      </p:to>
                                    </p:set>
                                  </p:childTnLst>
                                </p:cTn>
                              </p:par>
                            </p:childTnLst>
                          </p:cTn>
                        </p:par>
                        <p:par>
                          <p:cTn id="174" fill="hold" nodeType="afterGroup">
                            <p:stCondLst>
                              <p:cond delay="13500"/>
                            </p:stCondLst>
                            <p:childTnLst>
                              <p:par>
                                <p:cTn id="175" presetID="22" presetClass="entr" presetSubtype="1" fill="hold" grpId="0" nodeType="afterEffect">
                                  <p:stCondLst>
                                    <p:cond delay="0"/>
                                  </p:stCondLst>
                                  <p:childTnLst>
                                    <p:set>
                                      <p:cBhvr>
                                        <p:cTn id="176" dur="1" fill="hold">
                                          <p:stCondLst>
                                            <p:cond delay="0"/>
                                          </p:stCondLst>
                                        </p:cTn>
                                        <p:tgtEl>
                                          <p:spTgt spid="1200770"/>
                                        </p:tgtEl>
                                        <p:attrNameLst>
                                          <p:attrName>style.visibility</p:attrName>
                                        </p:attrNameLst>
                                      </p:cBhvr>
                                      <p:to>
                                        <p:strVal val="visible"/>
                                      </p:to>
                                    </p:set>
                                    <p:animEffect transition="in" filter="wipe(up)">
                                      <p:cBhvr>
                                        <p:cTn id="177" dur="500"/>
                                        <p:tgtEl>
                                          <p:spTgt spid="1200770"/>
                                        </p:tgtEl>
                                      </p:cBhvr>
                                    </p:animEffect>
                                  </p:childTnLst>
                                </p:cTn>
                              </p:par>
                            </p:childTnLst>
                          </p:cTn>
                        </p:par>
                        <p:par>
                          <p:cTn id="178" fill="hold" nodeType="afterGroup">
                            <p:stCondLst>
                              <p:cond delay="14000"/>
                            </p:stCondLst>
                            <p:childTnLst>
                              <p:par>
                                <p:cTn id="179" presetID="22" presetClass="entr" presetSubtype="8" fill="hold" grpId="0" nodeType="afterEffect">
                                  <p:stCondLst>
                                    <p:cond delay="0"/>
                                  </p:stCondLst>
                                  <p:childTnLst>
                                    <p:set>
                                      <p:cBhvr>
                                        <p:cTn id="180" dur="1" fill="hold">
                                          <p:stCondLst>
                                            <p:cond delay="0"/>
                                          </p:stCondLst>
                                        </p:cTn>
                                        <p:tgtEl>
                                          <p:spTgt spid="1200772"/>
                                        </p:tgtEl>
                                        <p:attrNameLst>
                                          <p:attrName>style.visibility</p:attrName>
                                        </p:attrNameLst>
                                      </p:cBhvr>
                                      <p:to>
                                        <p:strVal val="visible"/>
                                      </p:to>
                                    </p:set>
                                    <p:animEffect transition="in" filter="wipe(left)">
                                      <p:cBhvr>
                                        <p:cTn id="181" dur="500"/>
                                        <p:tgtEl>
                                          <p:spTgt spid="1200772"/>
                                        </p:tgtEl>
                                      </p:cBhvr>
                                    </p:animEffect>
                                  </p:childTnLst>
                                </p:cTn>
                              </p:par>
                            </p:childTnLst>
                          </p:cTn>
                        </p:par>
                        <p:par>
                          <p:cTn id="182" fill="hold" nodeType="afterGroup">
                            <p:stCondLst>
                              <p:cond delay="14500"/>
                            </p:stCondLst>
                            <p:childTnLst>
                              <p:par>
                                <p:cTn id="183" presetID="22" presetClass="entr" presetSubtype="1" fill="hold" grpId="0" nodeType="afterEffect">
                                  <p:stCondLst>
                                    <p:cond delay="0"/>
                                  </p:stCondLst>
                                  <p:childTnLst>
                                    <p:set>
                                      <p:cBhvr>
                                        <p:cTn id="184" dur="1" fill="hold">
                                          <p:stCondLst>
                                            <p:cond delay="0"/>
                                          </p:stCondLst>
                                        </p:cTn>
                                        <p:tgtEl>
                                          <p:spTgt spid="1200768"/>
                                        </p:tgtEl>
                                        <p:attrNameLst>
                                          <p:attrName>style.visibility</p:attrName>
                                        </p:attrNameLst>
                                      </p:cBhvr>
                                      <p:to>
                                        <p:strVal val="visible"/>
                                      </p:to>
                                    </p:set>
                                    <p:animEffect transition="in" filter="wipe(up)">
                                      <p:cBhvr>
                                        <p:cTn id="185" dur="500"/>
                                        <p:tgtEl>
                                          <p:spTgt spid="1200768"/>
                                        </p:tgtEl>
                                      </p:cBhvr>
                                    </p:animEffect>
                                  </p:childTnLst>
                                </p:cTn>
                              </p:par>
                            </p:childTnLst>
                          </p:cTn>
                        </p:par>
                        <p:par>
                          <p:cTn id="186" fill="hold" nodeType="afterGroup">
                            <p:stCondLst>
                              <p:cond delay="15000"/>
                            </p:stCondLst>
                            <p:childTnLst>
                              <p:par>
                                <p:cTn id="187" presetID="22" presetClass="entr" presetSubtype="1" fill="hold" grpId="0" nodeType="afterEffect">
                                  <p:stCondLst>
                                    <p:cond delay="0"/>
                                  </p:stCondLst>
                                  <p:childTnLst>
                                    <p:set>
                                      <p:cBhvr>
                                        <p:cTn id="188" dur="1" fill="hold">
                                          <p:stCondLst>
                                            <p:cond delay="0"/>
                                          </p:stCondLst>
                                        </p:cTn>
                                        <p:tgtEl>
                                          <p:spTgt spid="1200766"/>
                                        </p:tgtEl>
                                        <p:attrNameLst>
                                          <p:attrName>style.visibility</p:attrName>
                                        </p:attrNameLst>
                                      </p:cBhvr>
                                      <p:to>
                                        <p:strVal val="visible"/>
                                      </p:to>
                                    </p:set>
                                    <p:animEffect transition="in" filter="wipe(up)">
                                      <p:cBhvr>
                                        <p:cTn id="189" dur="500"/>
                                        <p:tgtEl>
                                          <p:spTgt spid="1200766"/>
                                        </p:tgtEl>
                                      </p:cBhvr>
                                    </p:animEffect>
                                  </p:childTnLst>
                                </p:cTn>
                              </p:par>
                            </p:childTnLst>
                          </p:cTn>
                        </p:par>
                        <p:par>
                          <p:cTn id="190" fill="hold" nodeType="afterGroup">
                            <p:stCondLst>
                              <p:cond delay="15500"/>
                            </p:stCondLst>
                            <p:childTnLst>
                              <p:par>
                                <p:cTn id="191" presetID="1" presetClass="entr" presetSubtype="0" fill="hold" nodeType="afterEffect">
                                  <p:stCondLst>
                                    <p:cond delay="0"/>
                                  </p:stCondLst>
                                  <p:childTnLst>
                                    <p:set>
                                      <p:cBhvr>
                                        <p:cTn id="192" dur="1" fill="hold">
                                          <p:stCondLst>
                                            <p:cond delay="0"/>
                                          </p:stCondLst>
                                        </p:cTn>
                                        <p:tgtEl>
                                          <p:spTgt spid="1200750"/>
                                        </p:tgtEl>
                                        <p:attrNameLst>
                                          <p:attrName>style.visibility</p:attrName>
                                        </p:attrNameLst>
                                      </p:cBhvr>
                                      <p:to>
                                        <p:strVal val="visible"/>
                                      </p:to>
                                    </p:set>
                                  </p:childTnLst>
                                </p:cTn>
                              </p:par>
                            </p:childTnLst>
                          </p:cTn>
                        </p:par>
                        <p:par>
                          <p:cTn id="193" fill="hold" nodeType="afterGroup">
                            <p:stCondLst>
                              <p:cond delay="15500"/>
                            </p:stCondLst>
                            <p:childTnLst>
                              <p:par>
                                <p:cTn id="194" presetID="1" presetClass="entr" presetSubtype="0" fill="hold" grpId="0" nodeType="afterEffect">
                                  <p:stCondLst>
                                    <p:cond delay="0"/>
                                  </p:stCondLst>
                                  <p:childTnLst>
                                    <p:set>
                                      <p:cBhvr>
                                        <p:cTn id="195" dur="1" fill="hold">
                                          <p:stCondLst>
                                            <p:cond delay="0"/>
                                          </p:stCondLst>
                                        </p:cTn>
                                        <p:tgtEl>
                                          <p:spTgt spid="1200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275" grpId="0" animBg="1"/>
      <p:bldP spid="1200276" grpId="0" animBg="1"/>
      <p:bldP spid="1200277" grpId="0"/>
      <p:bldP spid="1200278" grpId="0" animBg="1"/>
      <p:bldP spid="1200279" grpId="0" animBg="1"/>
      <p:bldP spid="1200280" grpId="0" animBg="1"/>
      <p:bldP spid="1200281" grpId="0"/>
      <p:bldP spid="1200282" grpId="0" animBg="1"/>
      <p:bldP spid="1200284" grpId="0" animBg="1"/>
      <p:bldP spid="1200285" grpId="0" animBg="1"/>
      <p:bldP spid="1200286" grpId="0" animBg="1"/>
      <p:bldP spid="1200287" grpId="0" animBg="1"/>
      <p:bldP spid="1200292" grpId="0" animBg="1"/>
      <p:bldP spid="1200293" grpId="0" animBg="1"/>
      <p:bldP spid="1200294" grpId="0" animBg="1"/>
      <p:bldP spid="1200295" grpId="0" animBg="1"/>
      <p:bldP spid="1200296" grpId="0" animBg="1"/>
      <p:bldP spid="1200297" grpId="0" animBg="1"/>
      <p:bldP spid="1200298" grpId="0" animBg="1"/>
      <p:bldP spid="1200299" grpId="0" animBg="1"/>
      <p:bldP spid="1200300" grpId="0" animBg="1"/>
      <p:bldP spid="1200301" grpId="0" animBg="1"/>
      <p:bldP spid="1200302" grpId="0" animBg="1"/>
      <p:bldP spid="1200303" grpId="0" animBg="1"/>
      <p:bldP spid="1200304" grpId="0"/>
      <p:bldP spid="1200753" grpId="0" animBg="1"/>
      <p:bldP spid="1200754" grpId="0" animBg="1"/>
      <p:bldP spid="1200755" grpId="0" animBg="1"/>
      <p:bldP spid="1200756" grpId="0" animBg="1"/>
      <p:bldP spid="1200757" grpId="0" animBg="1"/>
      <p:bldP spid="1200758" grpId="0" animBg="1"/>
      <p:bldP spid="1200759" grpId="0" animBg="1"/>
      <p:bldP spid="1200760" grpId="0" animBg="1"/>
      <p:bldP spid="1200761" grpId="0" animBg="1"/>
      <p:bldP spid="1200762" grpId="0" animBg="1"/>
      <p:bldP spid="1200763" grpId="0" animBg="1"/>
      <p:bldP spid="1200764" grpId="0" animBg="1"/>
      <p:bldP spid="1200765" grpId="0" animBg="1"/>
      <p:bldP spid="1200766" grpId="0" animBg="1"/>
      <p:bldP spid="1200767" grpId="0" animBg="1"/>
      <p:bldP spid="1200768" grpId="0" animBg="1"/>
      <p:bldP spid="1200769" grpId="0" animBg="1"/>
      <p:bldP spid="1200770" grpId="0" animBg="1"/>
      <p:bldP spid="1200771" grpId="0" animBg="1"/>
      <p:bldP spid="1200772" grpId="0" animBg="1"/>
      <p:bldP spid="1200773" grpId="0" animBg="1"/>
      <p:bldP spid="1200774" grpId="0" animBg="1"/>
      <p:bldP spid="1200775" grpId="0" animBg="1"/>
      <p:bldP spid="12007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Sumario</a:t>
            </a:r>
          </a:p>
        </p:txBody>
      </p:sp>
      <p:sp>
        <p:nvSpPr>
          <p:cNvPr id="32771"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Introducción y Fundamentos técnicos</a:t>
            </a:r>
          </a:p>
          <a:p>
            <a:pPr marL="342900" indent="-342900">
              <a:spcBef>
                <a:spcPct val="20000"/>
              </a:spcBef>
              <a:buFontTx/>
              <a:buChar char="•"/>
            </a:pPr>
            <a:r>
              <a:rPr lang="es-ES_tradnl" sz="3200" b="1">
                <a:solidFill>
                  <a:srgbClr val="FF0000"/>
                </a:solidFill>
              </a:rPr>
              <a:t>Redes CATV</a:t>
            </a:r>
          </a:p>
          <a:p>
            <a:pPr marL="342900" indent="-342900">
              <a:spcBef>
                <a:spcPct val="20000"/>
              </a:spcBef>
              <a:buFontTx/>
              <a:buChar char="•"/>
            </a:pPr>
            <a:r>
              <a:rPr lang="es-ES_tradnl" sz="3200"/>
              <a:t>ADSL y xDSL</a:t>
            </a:r>
          </a:p>
          <a:p>
            <a:pPr marL="342900" indent="-342900">
              <a:spcBef>
                <a:spcPct val="20000"/>
              </a:spcBef>
              <a:buFontTx/>
              <a:buChar char="•"/>
            </a:pPr>
            <a:r>
              <a:rPr lang="es-ES_tradnl" sz="3200"/>
              <a:t>Sistemas de acceso vía satélite</a:t>
            </a:r>
          </a:p>
        </p:txBody>
      </p:sp>
      <p:sp>
        <p:nvSpPr>
          <p:cNvPr id="3277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7A15CB90-B521-4B39-A355-90C7D7955365}" type="slidenum">
              <a:rPr lang="es-ES" sz="1400"/>
              <a:pPr eaLnBrk="1" hangingPunct="1"/>
              <a:t>24</a:t>
            </a:fld>
            <a:endParaRPr lang="es-ES" sz="1400"/>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S_tradnl" smtClean="0"/>
              <a:t>Redes CATV</a:t>
            </a:r>
          </a:p>
        </p:txBody>
      </p:sp>
      <p:sp>
        <p:nvSpPr>
          <p:cNvPr id="33795" name="Rectangle 3"/>
          <p:cNvSpPr>
            <a:spLocks noGrp="1" noChangeArrowheads="1"/>
          </p:cNvSpPr>
          <p:nvPr>
            <p:ph type="body" idx="1"/>
          </p:nvPr>
        </p:nvSpPr>
        <p:spPr/>
        <p:txBody>
          <a:bodyPr/>
          <a:lstStyle/>
          <a:p>
            <a:pPr eaLnBrk="1" hangingPunct="1"/>
            <a:r>
              <a:rPr lang="es-ES_tradnl" smtClean="0"/>
              <a:t>Evolución histórica y arquitectura HFC</a:t>
            </a:r>
          </a:p>
          <a:p>
            <a:pPr eaLnBrk="1" hangingPunct="1"/>
            <a:r>
              <a:rPr lang="es-ES_tradnl" smtClean="0"/>
              <a:t>Nivel físico</a:t>
            </a:r>
          </a:p>
          <a:p>
            <a:pPr eaLnBrk="1" hangingPunct="1"/>
            <a:r>
              <a:rPr lang="es-ES_tradnl" smtClean="0"/>
              <a:t>Nivel MAC</a:t>
            </a:r>
          </a:p>
          <a:p>
            <a:pPr eaLnBrk="1" hangingPunct="1"/>
            <a:r>
              <a:rPr lang="es-ES_tradnl" smtClean="0"/>
              <a:t>Cable Modems</a:t>
            </a:r>
          </a:p>
          <a:p>
            <a:pPr eaLnBrk="1" hangingPunct="1"/>
            <a:r>
              <a:rPr lang="es-ES_tradnl" smtClean="0"/>
              <a:t>Estándares</a:t>
            </a:r>
          </a:p>
          <a:p>
            <a:pPr eaLnBrk="1" hangingPunct="1"/>
            <a:r>
              <a:rPr lang="es-ES_tradnl" smtClean="0"/>
              <a:t>Servicios en redes CATV</a:t>
            </a:r>
          </a:p>
          <a:p>
            <a:pPr eaLnBrk="1" hangingPunct="1"/>
            <a:r>
              <a:rPr lang="es-ES_tradnl" smtClean="0"/>
              <a:t>Referencias</a:t>
            </a:r>
            <a:endParaRPr lang="es-ES" smtClean="0"/>
          </a:p>
        </p:txBody>
      </p:sp>
      <p:sp>
        <p:nvSpPr>
          <p:cNvPr id="3379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D6B86E6-5D8A-4570-8ED2-CFE04BB638AF}" type="slidenum">
              <a:rPr lang="es-ES" sz="1400"/>
              <a:pPr eaLnBrk="1" hangingPunct="1"/>
              <a:t>25</a:t>
            </a:fld>
            <a:endParaRPr lang="es-ES" sz="1400"/>
          </a:p>
        </p:txBody>
      </p:sp>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_tradnl" smtClean="0"/>
              <a:t>Redes CATV coaxiales</a:t>
            </a:r>
            <a:br>
              <a:rPr lang="es-ES_tradnl" smtClean="0"/>
            </a:br>
            <a:r>
              <a:rPr lang="es-ES_tradnl" smtClean="0"/>
              <a:t>(1949 - aprox. 1988)</a:t>
            </a:r>
          </a:p>
        </p:txBody>
      </p:sp>
      <p:sp>
        <p:nvSpPr>
          <p:cNvPr id="34819" name="Rectangle 3"/>
          <p:cNvSpPr>
            <a:spLocks noGrp="1" noChangeArrowheads="1"/>
          </p:cNvSpPr>
          <p:nvPr>
            <p:ph type="body" idx="1"/>
          </p:nvPr>
        </p:nvSpPr>
        <p:spPr/>
        <p:txBody>
          <a:bodyPr/>
          <a:lstStyle/>
          <a:p>
            <a:pPr eaLnBrk="1" hangingPunct="1"/>
            <a:r>
              <a:rPr lang="es-ES_tradnl" sz="2400" smtClean="0"/>
              <a:t>Las redes CATV (Community Antenna TeleVision) nacieron para resolver problemas de recepción en zonas de mala cobertura.</a:t>
            </a:r>
          </a:p>
          <a:p>
            <a:pPr eaLnBrk="1" hangingPunct="1"/>
            <a:r>
              <a:rPr lang="es-ES_tradnl" sz="2400" smtClean="0"/>
              <a:t>La antena se ubicaba en sitio elevado con buena recepción. La señal se enviaba a los usuarios hacia abajo (downstream). </a:t>
            </a:r>
          </a:p>
          <a:p>
            <a:pPr eaLnBrk="1" hangingPunct="1"/>
            <a:r>
              <a:rPr lang="es-ES_tradnl" sz="2400" smtClean="0"/>
              <a:t>Cable coaxial de 75 </a:t>
            </a:r>
            <a:r>
              <a:rPr lang="es-ES_tradnl" sz="2400" smtClean="0">
                <a:sym typeface="Symbol" pitchFamily="18" charset="2"/>
              </a:rPr>
              <a:t> (normal de antena TV)</a:t>
            </a:r>
            <a:endParaRPr lang="es-ES_tradnl" sz="2400" smtClean="0"/>
          </a:p>
          <a:p>
            <a:pPr eaLnBrk="1" hangingPunct="1"/>
            <a:r>
              <a:rPr lang="es-ES_tradnl" sz="2400" smtClean="0"/>
              <a:t>Amplificadores cada 0,5-1,0 Km. Hasta 50 en cascada.</a:t>
            </a:r>
          </a:p>
          <a:p>
            <a:pPr eaLnBrk="1" hangingPunct="1"/>
            <a:r>
              <a:rPr lang="es-ES_tradnl" sz="2400" smtClean="0"/>
              <a:t>Red unidireccional. Señal solo descendente. Amplificadores impedían transmisión ascendente.</a:t>
            </a:r>
          </a:p>
        </p:txBody>
      </p:sp>
      <p:sp>
        <p:nvSpPr>
          <p:cNvPr id="3482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AD41392-7C05-4CCE-9E8E-2CCDA469115E}" type="slidenum">
              <a:rPr lang="es-ES" sz="1400"/>
              <a:pPr eaLnBrk="1" hangingPunct="1"/>
              <a:t>26</a:t>
            </a:fld>
            <a:endParaRPr lang="es-ES" sz="1400"/>
          </a:p>
        </p:txBody>
      </p:sp>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4"/>
          <p:cNvSpPr>
            <a:spLocks noChangeShapeType="1"/>
          </p:cNvSpPr>
          <p:nvPr/>
        </p:nvSpPr>
        <p:spPr bwMode="auto">
          <a:xfrm flipH="1" flipV="1">
            <a:off x="4648200" y="3443288"/>
            <a:ext cx="0" cy="990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843" name="Freeform 5"/>
          <p:cNvSpPr>
            <a:spLocks/>
          </p:cNvSpPr>
          <p:nvPr/>
        </p:nvSpPr>
        <p:spPr bwMode="auto">
          <a:xfrm>
            <a:off x="7175500" y="2224088"/>
            <a:ext cx="812800" cy="381000"/>
          </a:xfrm>
          <a:custGeom>
            <a:avLst/>
            <a:gdLst>
              <a:gd name="T0" fmla="*/ 0 w 512"/>
              <a:gd name="T1" fmla="*/ 564515000 h 240"/>
              <a:gd name="T2" fmla="*/ 1108868750 w 512"/>
              <a:gd name="T3" fmla="*/ 544353750 h 240"/>
              <a:gd name="T4" fmla="*/ 1290320000 w 512"/>
              <a:gd name="T5" fmla="*/ 322580000 h 240"/>
              <a:gd name="T6" fmla="*/ 1270158750 w 512"/>
              <a:gd name="T7" fmla="*/ 0 h 240"/>
              <a:gd name="T8" fmla="*/ 0 60000 65536"/>
              <a:gd name="T9" fmla="*/ 0 60000 65536"/>
              <a:gd name="T10" fmla="*/ 0 60000 65536"/>
              <a:gd name="T11" fmla="*/ 0 60000 65536"/>
              <a:gd name="T12" fmla="*/ 0 w 512"/>
              <a:gd name="T13" fmla="*/ 0 h 240"/>
              <a:gd name="T14" fmla="*/ 512 w 512"/>
              <a:gd name="T15" fmla="*/ 240 h 240"/>
            </a:gdLst>
            <a:ahLst/>
            <a:cxnLst>
              <a:cxn ang="T8">
                <a:pos x="T0" y="T1"/>
              </a:cxn>
              <a:cxn ang="T9">
                <a:pos x="T2" y="T3"/>
              </a:cxn>
              <a:cxn ang="T10">
                <a:pos x="T4" y="T5"/>
              </a:cxn>
              <a:cxn ang="T11">
                <a:pos x="T6" y="T7"/>
              </a:cxn>
            </a:cxnLst>
            <a:rect l="T12" t="T13" r="T14" b="T15"/>
            <a:pathLst>
              <a:path w="512" h="240">
                <a:moveTo>
                  <a:pt x="0" y="224"/>
                </a:moveTo>
                <a:cubicBezTo>
                  <a:pt x="147" y="231"/>
                  <a:pt x="294" y="240"/>
                  <a:pt x="440" y="216"/>
                </a:cubicBezTo>
                <a:cubicBezTo>
                  <a:pt x="475" y="192"/>
                  <a:pt x="498" y="169"/>
                  <a:pt x="512" y="128"/>
                </a:cubicBezTo>
                <a:cubicBezTo>
                  <a:pt x="503" y="27"/>
                  <a:pt x="504" y="69"/>
                  <a:pt x="504"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44" name="Freeform 6"/>
          <p:cNvSpPr>
            <a:spLocks/>
          </p:cNvSpPr>
          <p:nvPr/>
        </p:nvSpPr>
        <p:spPr bwMode="auto">
          <a:xfrm>
            <a:off x="7188200" y="5449888"/>
            <a:ext cx="962025" cy="393700"/>
          </a:xfrm>
          <a:custGeom>
            <a:avLst/>
            <a:gdLst>
              <a:gd name="T0" fmla="*/ 0 w 606"/>
              <a:gd name="T1" fmla="*/ 544353750 h 248"/>
              <a:gd name="T2" fmla="*/ 604837500 w 606"/>
              <a:gd name="T3" fmla="*/ 624998750 h 248"/>
              <a:gd name="T4" fmla="*/ 1491932500 w 606"/>
              <a:gd name="T5" fmla="*/ 342741250 h 248"/>
              <a:gd name="T6" fmla="*/ 1491932500 w 606"/>
              <a:gd name="T7" fmla="*/ 0 h 248"/>
              <a:gd name="T8" fmla="*/ 0 60000 65536"/>
              <a:gd name="T9" fmla="*/ 0 60000 65536"/>
              <a:gd name="T10" fmla="*/ 0 60000 65536"/>
              <a:gd name="T11" fmla="*/ 0 60000 65536"/>
              <a:gd name="T12" fmla="*/ 0 w 606"/>
              <a:gd name="T13" fmla="*/ 0 h 248"/>
              <a:gd name="T14" fmla="*/ 606 w 606"/>
              <a:gd name="T15" fmla="*/ 248 h 248"/>
            </a:gdLst>
            <a:ahLst/>
            <a:cxnLst>
              <a:cxn ang="T8">
                <a:pos x="T0" y="T1"/>
              </a:cxn>
              <a:cxn ang="T9">
                <a:pos x="T2" y="T3"/>
              </a:cxn>
              <a:cxn ang="T10">
                <a:pos x="T4" y="T5"/>
              </a:cxn>
              <a:cxn ang="T11">
                <a:pos x="T6" y="T7"/>
              </a:cxn>
            </a:cxnLst>
            <a:rect l="T12" t="T13" r="T14" b="T15"/>
            <a:pathLst>
              <a:path w="606" h="248">
                <a:moveTo>
                  <a:pt x="0" y="216"/>
                </a:moveTo>
                <a:cubicBezTo>
                  <a:pt x="90" y="222"/>
                  <a:pt x="155" y="236"/>
                  <a:pt x="240" y="248"/>
                </a:cubicBezTo>
                <a:cubicBezTo>
                  <a:pt x="346" y="237"/>
                  <a:pt x="511" y="217"/>
                  <a:pt x="592" y="136"/>
                </a:cubicBezTo>
                <a:cubicBezTo>
                  <a:pt x="606" y="93"/>
                  <a:pt x="592" y="46"/>
                  <a:pt x="592"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58471" name="Freeform 7"/>
          <p:cNvSpPr>
            <a:spLocks/>
          </p:cNvSpPr>
          <p:nvPr/>
        </p:nvSpPr>
        <p:spPr bwMode="auto">
          <a:xfrm>
            <a:off x="7188200" y="4421188"/>
            <a:ext cx="768350" cy="292100"/>
          </a:xfrm>
          <a:custGeom>
            <a:avLst/>
            <a:gdLst>
              <a:gd name="T0" fmla="*/ 0 w 484"/>
              <a:gd name="T1" fmla="*/ 463708750 h 184"/>
              <a:gd name="T2" fmla="*/ 1169352500 w 484"/>
              <a:gd name="T3" fmla="*/ 342741250 h 184"/>
              <a:gd name="T4" fmla="*/ 1189513750 w 484"/>
              <a:gd name="T5" fmla="*/ 0 h 184"/>
              <a:gd name="T6" fmla="*/ 0 60000 65536"/>
              <a:gd name="T7" fmla="*/ 0 60000 65536"/>
              <a:gd name="T8" fmla="*/ 0 60000 65536"/>
              <a:gd name="T9" fmla="*/ 0 w 484"/>
              <a:gd name="T10" fmla="*/ 0 h 184"/>
              <a:gd name="T11" fmla="*/ 484 w 484"/>
              <a:gd name="T12" fmla="*/ 184 h 184"/>
            </a:gdLst>
            <a:ahLst/>
            <a:cxnLst>
              <a:cxn ang="T6">
                <a:pos x="T0" y="T1"/>
              </a:cxn>
              <a:cxn ang="T7">
                <a:pos x="T2" y="T3"/>
              </a:cxn>
              <a:cxn ang="T8">
                <a:pos x="T4" y="T5"/>
              </a:cxn>
            </a:cxnLst>
            <a:rect l="T9" t="T10" r="T11" b="T12"/>
            <a:pathLst>
              <a:path w="484" h="184">
                <a:moveTo>
                  <a:pt x="0" y="184"/>
                </a:moveTo>
                <a:cubicBezTo>
                  <a:pt x="149" y="178"/>
                  <a:pt x="319" y="184"/>
                  <a:pt x="464" y="136"/>
                </a:cubicBezTo>
                <a:cubicBezTo>
                  <a:pt x="484" y="77"/>
                  <a:pt x="472" y="120"/>
                  <a:pt x="472"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58472" name="Freeform 8"/>
          <p:cNvSpPr>
            <a:spLocks/>
          </p:cNvSpPr>
          <p:nvPr/>
        </p:nvSpPr>
        <p:spPr bwMode="auto">
          <a:xfrm>
            <a:off x="7226300" y="3278188"/>
            <a:ext cx="803275" cy="457200"/>
          </a:xfrm>
          <a:custGeom>
            <a:avLst/>
            <a:gdLst>
              <a:gd name="T0" fmla="*/ 0 w 506"/>
              <a:gd name="T1" fmla="*/ 725805000 h 288"/>
              <a:gd name="T2" fmla="*/ 927417500 w 506"/>
              <a:gd name="T3" fmla="*/ 705643750 h 288"/>
              <a:gd name="T4" fmla="*/ 1249997500 w 506"/>
              <a:gd name="T5" fmla="*/ 0 h 288"/>
              <a:gd name="T6" fmla="*/ 0 60000 65536"/>
              <a:gd name="T7" fmla="*/ 0 60000 65536"/>
              <a:gd name="T8" fmla="*/ 0 60000 65536"/>
              <a:gd name="T9" fmla="*/ 0 w 506"/>
              <a:gd name="T10" fmla="*/ 0 h 288"/>
              <a:gd name="T11" fmla="*/ 506 w 506"/>
              <a:gd name="T12" fmla="*/ 288 h 288"/>
            </a:gdLst>
            <a:ahLst/>
            <a:cxnLst>
              <a:cxn ang="T6">
                <a:pos x="T0" y="T1"/>
              </a:cxn>
              <a:cxn ang="T7">
                <a:pos x="T2" y="T3"/>
              </a:cxn>
              <a:cxn ang="T8">
                <a:pos x="T4" y="T5"/>
              </a:cxn>
            </a:cxnLst>
            <a:rect l="T9" t="T10" r="T11" b="T12"/>
            <a:pathLst>
              <a:path w="506" h="288">
                <a:moveTo>
                  <a:pt x="0" y="288"/>
                </a:moveTo>
                <a:cubicBezTo>
                  <a:pt x="123" y="285"/>
                  <a:pt x="245" y="285"/>
                  <a:pt x="368" y="280"/>
                </a:cubicBezTo>
                <a:cubicBezTo>
                  <a:pt x="506" y="274"/>
                  <a:pt x="496" y="79"/>
                  <a:pt x="49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5847"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700" y="4357688"/>
            <a:ext cx="1092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8" name="Rectangle 10"/>
          <p:cNvSpPr>
            <a:spLocks noChangeArrowheads="1"/>
          </p:cNvSpPr>
          <p:nvPr/>
        </p:nvSpPr>
        <p:spPr bwMode="auto">
          <a:xfrm>
            <a:off x="1387475" y="1905000"/>
            <a:ext cx="4479925" cy="3671888"/>
          </a:xfrm>
          <a:prstGeom prst="rect">
            <a:avLst/>
          </a:prstGeom>
          <a:solidFill>
            <a:srgbClr val="00CCFF"/>
          </a:solidFill>
          <a:ln w="25400">
            <a:solidFill>
              <a:schemeClr val="tx1"/>
            </a:solidFill>
            <a:miter lim="800000"/>
            <a:headEnd/>
            <a:tailEnd/>
          </a:ln>
        </p:spPr>
        <p:txBody>
          <a:bodyPr wrap="none" anchor="ctr"/>
          <a:lstStyle/>
          <a:p>
            <a:endParaRPr lang="es-ES"/>
          </a:p>
        </p:txBody>
      </p:sp>
      <p:sp>
        <p:nvSpPr>
          <p:cNvPr id="35849" name="Rectangle 11"/>
          <p:cNvSpPr>
            <a:spLocks noChangeArrowheads="1"/>
          </p:cNvSpPr>
          <p:nvPr/>
        </p:nvSpPr>
        <p:spPr bwMode="auto">
          <a:xfrm>
            <a:off x="1539875" y="2452688"/>
            <a:ext cx="1736725" cy="14478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35850" name="Rectangle 12"/>
          <p:cNvSpPr>
            <a:spLocks noChangeArrowheads="1"/>
          </p:cNvSpPr>
          <p:nvPr/>
        </p:nvSpPr>
        <p:spPr bwMode="auto">
          <a:xfrm>
            <a:off x="3505200" y="2452688"/>
            <a:ext cx="1676400" cy="12192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35851" name="Line 13"/>
          <p:cNvSpPr>
            <a:spLocks noChangeShapeType="1"/>
          </p:cNvSpPr>
          <p:nvPr/>
        </p:nvSpPr>
        <p:spPr bwMode="auto">
          <a:xfrm>
            <a:off x="320675" y="4281488"/>
            <a:ext cx="76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52" name="Line 14"/>
          <p:cNvSpPr>
            <a:spLocks noChangeShapeType="1"/>
          </p:cNvSpPr>
          <p:nvPr/>
        </p:nvSpPr>
        <p:spPr bwMode="auto">
          <a:xfrm>
            <a:off x="320675" y="4738688"/>
            <a:ext cx="76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53" name="Line 15"/>
          <p:cNvSpPr>
            <a:spLocks noChangeShapeType="1"/>
          </p:cNvSpPr>
          <p:nvPr/>
        </p:nvSpPr>
        <p:spPr bwMode="auto">
          <a:xfrm>
            <a:off x="320675" y="4586288"/>
            <a:ext cx="76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54" name="Line 16"/>
          <p:cNvSpPr>
            <a:spLocks noChangeShapeType="1"/>
          </p:cNvSpPr>
          <p:nvPr/>
        </p:nvSpPr>
        <p:spPr bwMode="auto">
          <a:xfrm>
            <a:off x="701675" y="4281488"/>
            <a:ext cx="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55" name="Line 17"/>
          <p:cNvSpPr>
            <a:spLocks noChangeShapeType="1"/>
          </p:cNvSpPr>
          <p:nvPr/>
        </p:nvSpPr>
        <p:spPr bwMode="auto">
          <a:xfrm>
            <a:off x="701675" y="3671888"/>
            <a:ext cx="1066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856" name="Text Box 18"/>
          <p:cNvSpPr txBox="1">
            <a:spLocks noChangeArrowheads="1"/>
          </p:cNvSpPr>
          <p:nvPr/>
        </p:nvSpPr>
        <p:spPr bwMode="auto">
          <a:xfrm>
            <a:off x="1520825" y="2909888"/>
            <a:ext cx="1763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Receptores y</a:t>
            </a:r>
          </a:p>
          <a:p>
            <a:pPr algn="ctr"/>
            <a:r>
              <a:rPr lang="es-ES_tradnl" sz="1600" b="1">
                <a:latin typeface="Arial" charset="0"/>
              </a:rPr>
              <a:t>Decodificadores</a:t>
            </a:r>
            <a:endParaRPr lang="es-ES" sz="1600" b="1">
              <a:latin typeface="Arial" charset="0"/>
            </a:endParaRPr>
          </a:p>
        </p:txBody>
      </p:sp>
      <p:sp>
        <p:nvSpPr>
          <p:cNvPr id="35857" name="Text Box 19"/>
          <p:cNvSpPr txBox="1">
            <a:spLocks noChangeArrowheads="1"/>
          </p:cNvSpPr>
          <p:nvPr/>
        </p:nvSpPr>
        <p:spPr bwMode="auto">
          <a:xfrm>
            <a:off x="3563938" y="2833688"/>
            <a:ext cx="1617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Moduladores y</a:t>
            </a:r>
          </a:p>
          <a:p>
            <a:pPr algn="ctr"/>
            <a:r>
              <a:rPr lang="es-ES_tradnl" sz="1600" b="1">
                <a:latin typeface="Arial" charset="0"/>
              </a:rPr>
              <a:t>Conversores</a:t>
            </a:r>
            <a:endParaRPr lang="es-ES" sz="1600" b="1">
              <a:latin typeface="Arial" charset="0"/>
            </a:endParaRPr>
          </a:p>
        </p:txBody>
      </p:sp>
      <p:sp>
        <p:nvSpPr>
          <p:cNvPr id="35858" name="Text Box 20"/>
          <p:cNvSpPr txBox="1">
            <a:spLocks noChangeArrowheads="1"/>
          </p:cNvSpPr>
          <p:nvPr/>
        </p:nvSpPr>
        <p:spPr bwMode="auto">
          <a:xfrm>
            <a:off x="3668713" y="5195888"/>
            <a:ext cx="204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Contenidos locales</a:t>
            </a:r>
            <a:endParaRPr lang="es-ES" sz="1600" b="1">
              <a:latin typeface="Arial" charset="0"/>
            </a:endParaRPr>
          </a:p>
        </p:txBody>
      </p:sp>
      <p:sp>
        <p:nvSpPr>
          <p:cNvPr id="35859" name="Line 21"/>
          <p:cNvSpPr>
            <a:spLocks noChangeShapeType="1"/>
          </p:cNvSpPr>
          <p:nvPr/>
        </p:nvSpPr>
        <p:spPr bwMode="auto">
          <a:xfrm>
            <a:off x="714375" y="5053013"/>
            <a:ext cx="3095625" cy="47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60" name="Line 22"/>
          <p:cNvSpPr>
            <a:spLocks noChangeShapeType="1"/>
          </p:cNvSpPr>
          <p:nvPr/>
        </p:nvSpPr>
        <p:spPr bwMode="auto">
          <a:xfrm flipV="1">
            <a:off x="3810000" y="3443288"/>
            <a:ext cx="0" cy="16287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861" name="Line 23"/>
          <p:cNvSpPr>
            <a:spLocks noChangeShapeType="1"/>
          </p:cNvSpPr>
          <p:nvPr/>
        </p:nvSpPr>
        <p:spPr bwMode="auto">
          <a:xfrm>
            <a:off x="4953000" y="2605088"/>
            <a:ext cx="2209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62" name="Line 24"/>
          <p:cNvSpPr>
            <a:spLocks noChangeShapeType="1"/>
          </p:cNvSpPr>
          <p:nvPr/>
        </p:nvSpPr>
        <p:spPr bwMode="auto">
          <a:xfrm>
            <a:off x="3048000" y="2605088"/>
            <a:ext cx="762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863" name="Text Box 25"/>
          <p:cNvSpPr txBox="1">
            <a:spLocks noChangeArrowheads="1"/>
          </p:cNvSpPr>
          <p:nvPr/>
        </p:nvSpPr>
        <p:spPr bwMode="auto">
          <a:xfrm>
            <a:off x="2743200" y="1903413"/>
            <a:ext cx="162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000" b="1">
                <a:latin typeface="Arial" charset="0"/>
              </a:rPr>
              <a:t>CABECERA</a:t>
            </a:r>
            <a:endParaRPr lang="es-ES" sz="2000" b="1">
              <a:latin typeface="Arial" charset="0"/>
            </a:endParaRPr>
          </a:p>
        </p:txBody>
      </p:sp>
      <p:sp>
        <p:nvSpPr>
          <p:cNvPr id="35864" name="Text Box 26"/>
          <p:cNvSpPr txBox="1">
            <a:spLocks noChangeArrowheads="1"/>
          </p:cNvSpPr>
          <p:nvPr/>
        </p:nvSpPr>
        <p:spPr bwMode="auto">
          <a:xfrm>
            <a:off x="792163" y="234950"/>
            <a:ext cx="730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3600"/>
              <a:t>Arquitectura de una red CATV coaxial</a:t>
            </a:r>
            <a:endParaRPr lang="es-ES" sz="3600"/>
          </a:p>
        </p:txBody>
      </p:sp>
      <p:sp>
        <p:nvSpPr>
          <p:cNvPr id="35865" name="Text Box 27"/>
          <p:cNvSpPr txBox="1">
            <a:spLocks noChangeArrowheads="1"/>
          </p:cNvSpPr>
          <p:nvPr/>
        </p:nvSpPr>
        <p:spPr bwMode="auto">
          <a:xfrm>
            <a:off x="622300" y="1095375"/>
            <a:ext cx="409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a:latin typeface="Arial" charset="0"/>
              </a:rPr>
              <a:t>Hasta 50 amplificadores en cascada</a:t>
            </a:r>
            <a:endParaRPr lang="es-ES" sz="1800" b="1">
              <a:latin typeface="Arial" charset="0"/>
            </a:endParaRPr>
          </a:p>
        </p:txBody>
      </p:sp>
      <p:sp>
        <p:nvSpPr>
          <p:cNvPr id="35866" name="AutoShape 28"/>
          <p:cNvSpPr>
            <a:spLocks noChangeArrowheads="1"/>
          </p:cNvSpPr>
          <p:nvPr/>
        </p:nvSpPr>
        <p:spPr bwMode="auto">
          <a:xfrm rot="5400000">
            <a:off x="6127750" y="2497138"/>
            <a:ext cx="304800" cy="2159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867" name="Line 29"/>
          <p:cNvSpPr>
            <a:spLocks noChangeShapeType="1"/>
          </p:cNvSpPr>
          <p:nvPr/>
        </p:nvSpPr>
        <p:spPr bwMode="auto">
          <a:xfrm>
            <a:off x="7162800" y="2605088"/>
            <a:ext cx="0" cy="3657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5868" name="Group 30"/>
          <p:cNvGrpSpPr>
            <a:grpSpLocks/>
          </p:cNvGrpSpPr>
          <p:nvPr/>
        </p:nvGrpSpPr>
        <p:grpSpPr bwMode="auto">
          <a:xfrm>
            <a:off x="7010400" y="2452688"/>
            <a:ext cx="304800" cy="304800"/>
            <a:chOff x="3984" y="3456"/>
            <a:chExt cx="192" cy="192"/>
          </a:xfrm>
        </p:grpSpPr>
        <p:sp>
          <p:nvSpPr>
            <p:cNvPr id="36125" name="Rectangle 31"/>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6126" name="Oval 32"/>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7" name="Oval 33"/>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8" name="Oval 34"/>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9" name="Oval 35"/>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grpSp>
        <p:nvGrpSpPr>
          <p:cNvPr id="35869" name="Group 36"/>
          <p:cNvGrpSpPr>
            <a:grpSpLocks/>
          </p:cNvGrpSpPr>
          <p:nvPr/>
        </p:nvGrpSpPr>
        <p:grpSpPr bwMode="auto">
          <a:xfrm>
            <a:off x="7010400" y="3595688"/>
            <a:ext cx="304800" cy="304800"/>
            <a:chOff x="3984" y="3456"/>
            <a:chExt cx="192" cy="192"/>
          </a:xfrm>
        </p:grpSpPr>
        <p:sp>
          <p:nvSpPr>
            <p:cNvPr id="36120" name="Rectangle 37"/>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6121" name="Oval 38"/>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2" name="Oval 39"/>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3" name="Oval 40"/>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24" name="Oval 41"/>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grpSp>
        <p:nvGrpSpPr>
          <p:cNvPr id="35870" name="Group 42"/>
          <p:cNvGrpSpPr>
            <a:grpSpLocks/>
          </p:cNvGrpSpPr>
          <p:nvPr/>
        </p:nvGrpSpPr>
        <p:grpSpPr bwMode="auto">
          <a:xfrm>
            <a:off x="7010400" y="5653088"/>
            <a:ext cx="304800" cy="304800"/>
            <a:chOff x="3984" y="3456"/>
            <a:chExt cx="192" cy="192"/>
          </a:xfrm>
        </p:grpSpPr>
        <p:sp>
          <p:nvSpPr>
            <p:cNvPr id="36115" name="Rectangle 43"/>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6116" name="Oval 44"/>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7" name="Oval 45"/>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8" name="Oval 46"/>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9" name="Oval 47"/>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grpSp>
        <p:nvGrpSpPr>
          <p:cNvPr id="35871" name="Group 48"/>
          <p:cNvGrpSpPr>
            <a:grpSpLocks/>
          </p:cNvGrpSpPr>
          <p:nvPr/>
        </p:nvGrpSpPr>
        <p:grpSpPr bwMode="auto">
          <a:xfrm>
            <a:off x="7010400" y="4586288"/>
            <a:ext cx="304800" cy="304800"/>
            <a:chOff x="3984" y="3456"/>
            <a:chExt cx="192" cy="192"/>
          </a:xfrm>
        </p:grpSpPr>
        <p:sp>
          <p:nvSpPr>
            <p:cNvPr id="36110" name="Rectangle 49"/>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6111" name="Oval 50"/>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2" name="Oval 51"/>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3" name="Oval 52"/>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6114" name="Oval 53"/>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sp>
        <p:nvSpPr>
          <p:cNvPr id="958518" name="AutoShape 54"/>
          <p:cNvSpPr>
            <a:spLocks noChangeArrowheads="1"/>
          </p:cNvSpPr>
          <p:nvPr/>
        </p:nvSpPr>
        <p:spPr bwMode="auto">
          <a:xfrm rot="10800000">
            <a:off x="7010400" y="2998788"/>
            <a:ext cx="304800" cy="2159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873" name="AutoShape 55"/>
          <p:cNvSpPr>
            <a:spLocks noChangeArrowheads="1"/>
          </p:cNvSpPr>
          <p:nvPr/>
        </p:nvSpPr>
        <p:spPr bwMode="auto">
          <a:xfrm rot="10800000">
            <a:off x="7010400" y="4065588"/>
            <a:ext cx="304800" cy="2159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58520" name="AutoShape 56"/>
          <p:cNvSpPr>
            <a:spLocks noChangeArrowheads="1"/>
          </p:cNvSpPr>
          <p:nvPr/>
        </p:nvSpPr>
        <p:spPr bwMode="auto">
          <a:xfrm rot="10800000">
            <a:off x="7010400" y="5132388"/>
            <a:ext cx="304800" cy="2159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875" name="Text Box 57"/>
          <p:cNvSpPr txBox="1">
            <a:spLocks noChangeArrowheads="1"/>
          </p:cNvSpPr>
          <p:nvPr/>
        </p:nvSpPr>
        <p:spPr bwMode="auto">
          <a:xfrm>
            <a:off x="6858000" y="1157288"/>
            <a:ext cx="1087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Empalme</a:t>
            </a:r>
            <a:endParaRPr lang="es-ES" sz="1600" b="1">
              <a:latin typeface="Arial" charset="0"/>
            </a:endParaRPr>
          </a:p>
        </p:txBody>
      </p:sp>
      <p:sp>
        <p:nvSpPr>
          <p:cNvPr id="35876" name="Line 58"/>
          <p:cNvSpPr>
            <a:spLocks noChangeShapeType="1"/>
          </p:cNvSpPr>
          <p:nvPr/>
        </p:nvSpPr>
        <p:spPr bwMode="auto">
          <a:xfrm>
            <a:off x="7162800" y="1462088"/>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877" name="Text Box 59"/>
          <p:cNvSpPr txBox="1">
            <a:spLocks noChangeArrowheads="1"/>
          </p:cNvSpPr>
          <p:nvPr/>
        </p:nvSpPr>
        <p:spPr bwMode="auto">
          <a:xfrm>
            <a:off x="5049838" y="1081088"/>
            <a:ext cx="1562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Amplificador</a:t>
            </a:r>
          </a:p>
          <a:p>
            <a:pPr algn="ctr"/>
            <a:r>
              <a:rPr lang="es-ES_tradnl" sz="1600" b="1">
                <a:latin typeface="Arial" charset="0"/>
              </a:rPr>
              <a:t>unidireccional</a:t>
            </a:r>
            <a:endParaRPr lang="es-ES" sz="1600" b="1">
              <a:latin typeface="Arial" charset="0"/>
            </a:endParaRPr>
          </a:p>
        </p:txBody>
      </p:sp>
      <p:sp>
        <p:nvSpPr>
          <p:cNvPr id="35878" name="Line 60"/>
          <p:cNvSpPr>
            <a:spLocks noChangeShapeType="1"/>
          </p:cNvSpPr>
          <p:nvPr/>
        </p:nvSpPr>
        <p:spPr bwMode="auto">
          <a:xfrm>
            <a:off x="6248400" y="1614488"/>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35879" name="Picture 6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475" y="3062288"/>
            <a:ext cx="8794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80" name="Line 62"/>
          <p:cNvSpPr>
            <a:spLocks noChangeShapeType="1"/>
          </p:cNvSpPr>
          <p:nvPr/>
        </p:nvSpPr>
        <p:spPr bwMode="auto">
          <a:xfrm>
            <a:off x="1295400" y="6113463"/>
            <a:ext cx="685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81" name="Text Box 63"/>
          <p:cNvSpPr txBox="1">
            <a:spLocks noChangeArrowheads="1"/>
          </p:cNvSpPr>
          <p:nvPr/>
        </p:nvSpPr>
        <p:spPr bwMode="auto">
          <a:xfrm>
            <a:off x="1966913" y="5926138"/>
            <a:ext cx="2147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Cable Coaxial (75 </a:t>
            </a:r>
            <a:r>
              <a:rPr lang="es-ES_tradnl" sz="1600" b="1">
                <a:latin typeface="Arial" charset="0"/>
                <a:sym typeface="Symbol" pitchFamily="18" charset="2"/>
              </a:rPr>
              <a:t>)</a:t>
            </a:r>
            <a:endParaRPr lang="es-ES" sz="1600" b="1">
              <a:latin typeface="Arial" charset="0"/>
            </a:endParaRPr>
          </a:p>
        </p:txBody>
      </p:sp>
      <p:sp>
        <p:nvSpPr>
          <p:cNvPr id="35882" name="Text Box 64"/>
          <p:cNvSpPr txBox="1">
            <a:spLocks noChangeArrowheads="1"/>
          </p:cNvSpPr>
          <p:nvPr/>
        </p:nvSpPr>
        <p:spPr bwMode="auto">
          <a:xfrm>
            <a:off x="5045075" y="5957888"/>
            <a:ext cx="1355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Muchos miles</a:t>
            </a:r>
          </a:p>
          <a:p>
            <a:pPr algn="ctr"/>
            <a:r>
              <a:rPr lang="es-ES_tradnl" sz="1400" b="1">
                <a:latin typeface="Arial" charset="0"/>
              </a:rPr>
              <a:t>de viviendas</a:t>
            </a:r>
            <a:endParaRPr lang="es-ES" sz="1400" b="1">
              <a:latin typeface="Arial" charset="0"/>
            </a:endParaRPr>
          </a:p>
        </p:txBody>
      </p:sp>
      <p:sp>
        <p:nvSpPr>
          <p:cNvPr id="35883" name="Line 65"/>
          <p:cNvSpPr>
            <a:spLocks noChangeShapeType="1"/>
          </p:cNvSpPr>
          <p:nvPr/>
        </p:nvSpPr>
        <p:spPr bwMode="auto">
          <a:xfrm flipV="1">
            <a:off x="6324600" y="5729288"/>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35884" name="Group 66"/>
          <p:cNvGrpSpPr>
            <a:grpSpLocks/>
          </p:cNvGrpSpPr>
          <p:nvPr/>
        </p:nvGrpSpPr>
        <p:grpSpPr bwMode="auto">
          <a:xfrm>
            <a:off x="7620000" y="4967288"/>
            <a:ext cx="990600" cy="679450"/>
            <a:chOff x="3591" y="3316"/>
            <a:chExt cx="859" cy="573"/>
          </a:xfrm>
        </p:grpSpPr>
        <p:sp>
          <p:nvSpPr>
            <p:cNvPr id="36055" name="Freeform 67"/>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56" name="Freeform 68"/>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57" name="Freeform 69"/>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58" name="Freeform 70"/>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59" name="Freeform 71"/>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6060" name="Freeform 72"/>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61" name="Freeform 73"/>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62" name="Freeform 74"/>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63" name="Freeform 75"/>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64" name="Freeform 76"/>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6065" name="Freeform 77"/>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66" name="Freeform 78"/>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67" name="Freeform 79"/>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68" name="Freeform 80"/>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69" name="Freeform 81"/>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70" name="Freeform 82"/>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71" name="Freeform 83"/>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72" name="Freeform 84"/>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73" name="Freeform 85"/>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74" name="Freeform 86"/>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75" name="Freeform 87"/>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6076" name="Freeform 88"/>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77" name="Freeform 89"/>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78" name="Rectangle 90"/>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6079" name="Freeform 91"/>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0" name="Freeform 92"/>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1" name="Freeform 93"/>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2" name="Freeform 94"/>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3" name="Freeform 95"/>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84" name="Freeform 96"/>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5" name="Freeform 97"/>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86" name="Freeform 98"/>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7" name="Freeform 99"/>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88" name="Freeform 100"/>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89" name="Freeform 101"/>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90" name="Freeform 102"/>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91" name="Freeform 103"/>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92" name="Freeform 104"/>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93" name="Freeform 105"/>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94" name="Freeform 106"/>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95" name="Freeform 107"/>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96" name="Freeform 108"/>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97" name="Freeform 109"/>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98" name="Freeform 110"/>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99" name="Freeform 111"/>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100" name="Freeform 112"/>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101" name="Freeform 113"/>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6102" name="Picture 1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03" name="Rectangle 115"/>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6104" name="Group 116"/>
            <p:cNvGrpSpPr>
              <a:grpSpLocks/>
            </p:cNvGrpSpPr>
            <p:nvPr/>
          </p:nvGrpSpPr>
          <p:grpSpPr bwMode="auto">
            <a:xfrm>
              <a:off x="3754" y="3680"/>
              <a:ext cx="138" cy="142"/>
              <a:chOff x="3754" y="3680"/>
              <a:chExt cx="138" cy="142"/>
            </a:xfrm>
          </p:grpSpPr>
          <p:grpSp>
            <p:nvGrpSpPr>
              <p:cNvPr id="36106" name="Group 117"/>
              <p:cNvGrpSpPr>
                <a:grpSpLocks/>
              </p:cNvGrpSpPr>
              <p:nvPr/>
            </p:nvGrpSpPr>
            <p:grpSpPr bwMode="auto">
              <a:xfrm>
                <a:off x="3754" y="3680"/>
                <a:ext cx="138" cy="142"/>
                <a:chOff x="3754" y="3680"/>
                <a:chExt cx="138" cy="142"/>
              </a:xfrm>
            </p:grpSpPr>
            <p:sp>
              <p:nvSpPr>
                <p:cNvPr id="36108" name="Freeform 118"/>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109" name="Freeform 119"/>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6107" name="Freeform 120"/>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6105" name="Freeform 121"/>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9" name="Group 122"/>
          <p:cNvGrpSpPr>
            <a:grpSpLocks/>
          </p:cNvGrpSpPr>
          <p:nvPr/>
        </p:nvGrpSpPr>
        <p:grpSpPr bwMode="auto">
          <a:xfrm>
            <a:off x="7620000" y="3900488"/>
            <a:ext cx="990600" cy="679450"/>
            <a:chOff x="3591" y="3316"/>
            <a:chExt cx="859" cy="573"/>
          </a:xfrm>
        </p:grpSpPr>
        <p:sp>
          <p:nvSpPr>
            <p:cNvPr id="36000" name="Freeform 123"/>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01" name="Freeform 124"/>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02" name="Freeform 125"/>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03" name="Freeform 126"/>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04" name="Freeform 127"/>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6005" name="Freeform 128"/>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06" name="Freeform 129"/>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07" name="Freeform 130"/>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08" name="Freeform 131"/>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09" name="Freeform 132"/>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6010" name="Freeform 133"/>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11" name="Freeform 134"/>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12" name="Freeform 135"/>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13" name="Freeform 136"/>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14" name="Freeform 137"/>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15" name="Freeform 138"/>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16" name="Freeform 139"/>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17" name="Freeform 140"/>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18" name="Freeform 141"/>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19" name="Freeform 142"/>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20" name="Freeform 143"/>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6021" name="Freeform 144"/>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2" name="Freeform 145"/>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3" name="Rectangle 146"/>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6024" name="Freeform 147"/>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5" name="Freeform 148"/>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6" name="Freeform 149"/>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7" name="Freeform 150"/>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28" name="Freeform 151"/>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29" name="Freeform 152"/>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30" name="Freeform 153"/>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31" name="Freeform 154"/>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32" name="Freeform 155"/>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33" name="Freeform 156"/>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34" name="Freeform 157"/>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35" name="Freeform 158"/>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36" name="Freeform 159"/>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37" name="Freeform 160"/>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38" name="Freeform 161"/>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39" name="Freeform 162"/>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40" name="Freeform 163"/>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41" name="Freeform 164"/>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42" name="Freeform 165"/>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43" name="Freeform 166"/>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44" name="Freeform 167"/>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45" name="Freeform 168"/>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6046" name="Freeform 169"/>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6047" name="Picture 17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8" name="Rectangle 171"/>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6049" name="Group 172"/>
            <p:cNvGrpSpPr>
              <a:grpSpLocks/>
            </p:cNvGrpSpPr>
            <p:nvPr/>
          </p:nvGrpSpPr>
          <p:grpSpPr bwMode="auto">
            <a:xfrm>
              <a:off x="3754" y="3680"/>
              <a:ext cx="138" cy="142"/>
              <a:chOff x="3754" y="3680"/>
              <a:chExt cx="138" cy="142"/>
            </a:xfrm>
          </p:grpSpPr>
          <p:grpSp>
            <p:nvGrpSpPr>
              <p:cNvPr id="36051" name="Group 173"/>
              <p:cNvGrpSpPr>
                <a:grpSpLocks/>
              </p:cNvGrpSpPr>
              <p:nvPr/>
            </p:nvGrpSpPr>
            <p:grpSpPr bwMode="auto">
              <a:xfrm>
                <a:off x="3754" y="3680"/>
                <a:ext cx="138" cy="142"/>
                <a:chOff x="3754" y="3680"/>
                <a:chExt cx="138" cy="142"/>
              </a:xfrm>
            </p:grpSpPr>
            <p:sp>
              <p:nvSpPr>
                <p:cNvPr id="36053" name="Freeform 174"/>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6054" name="Freeform 175"/>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6052" name="Freeform 176"/>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6050" name="Freeform 177"/>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12" name="Group 178"/>
          <p:cNvGrpSpPr>
            <a:grpSpLocks/>
          </p:cNvGrpSpPr>
          <p:nvPr/>
        </p:nvGrpSpPr>
        <p:grpSpPr bwMode="auto">
          <a:xfrm>
            <a:off x="7620000" y="2833688"/>
            <a:ext cx="990600" cy="679450"/>
            <a:chOff x="3591" y="3316"/>
            <a:chExt cx="859" cy="573"/>
          </a:xfrm>
        </p:grpSpPr>
        <p:sp>
          <p:nvSpPr>
            <p:cNvPr id="35945" name="Freeform 179"/>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46" name="Freeform 180"/>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47" name="Freeform 181"/>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48" name="Freeform 182"/>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49" name="Freeform 183"/>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5950" name="Freeform 184"/>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51" name="Freeform 185"/>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52" name="Freeform 186"/>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53" name="Freeform 187"/>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54" name="Freeform 188"/>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5955" name="Freeform 189"/>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56" name="Freeform 190"/>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57" name="Freeform 191"/>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58" name="Freeform 192"/>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59" name="Freeform 193"/>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60" name="Freeform 194"/>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61" name="Freeform 195"/>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62" name="Freeform 196"/>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63" name="Freeform 197"/>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64" name="Freeform 198"/>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65" name="Freeform 199"/>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5966" name="Freeform 200"/>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67" name="Freeform 201"/>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68" name="Rectangle 202"/>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5969" name="Freeform 203"/>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0" name="Freeform 204"/>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1" name="Freeform 205"/>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2" name="Freeform 206"/>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3" name="Freeform 207"/>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74" name="Freeform 208"/>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5" name="Freeform 209"/>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76" name="Freeform 210"/>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7" name="Freeform 211"/>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78" name="Freeform 212"/>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79" name="Freeform 213"/>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80" name="Freeform 214"/>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81" name="Freeform 215"/>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82" name="Freeform 216"/>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83" name="Freeform 217"/>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84" name="Freeform 218"/>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85" name="Freeform 219"/>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86" name="Freeform 220"/>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87" name="Freeform 221"/>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88" name="Freeform 222"/>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89" name="Freeform 223"/>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90" name="Freeform 224"/>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91" name="Freeform 225"/>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5992" name="Picture 22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93" name="Rectangle 227"/>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5994" name="Group 228"/>
            <p:cNvGrpSpPr>
              <a:grpSpLocks/>
            </p:cNvGrpSpPr>
            <p:nvPr/>
          </p:nvGrpSpPr>
          <p:grpSpPr bwMode="auto">
            <a:xfrm>
              <a:off x="3754" y="3680"/>
              <a:ext cx="138" cy="142"/>
              <a:chOff x="3754" y="3680"/>
              <a:chExt cx="138" cy="142"/>
            </a:xfrm>
          </p:grpSpPr>
          <p:grpSp>
            <p:nvGrpSpPr>
              <p:cNvPr id="35996" name="Group 229"/>
              <p:cNvGrpSpPr>
                <a:grpSpLocks/>
              </p:cNvGrpSpPr>
              <p:nvPr/>
            </p:nvGrpSpPr>
            <p:grpSpPr bwMode="auto">
              <a:xfrm>
                <a:off x="3754" y="3680"/>
                <a:ext cx="138" cy="142"/>
                <a:chOff x="3754" y="3680"/>
                <a:chExt cx="138" cy="142"/>
              </a:xfrm>
            </p:grpSpPr>
            <p:sp>
              <p:nvSpPr>
                <p:cNvPr id="35998" name="Freeform 230"/>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99" name="Freeform 231"/>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5997" name="Freeform 232"/>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5995" name="Freeform 233"/>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35887" name="Group 234"/>
          <p:cNvGrpSpPr>
            <a:grpSpLocks/>
          </p:cNvGrpSpPr>
          <p:nvPr/>
        </p:nvGrpSpPr>
        <p:grpSpPr bwMode="auto">
          <a:xfrm>
            <a:off x="7620000" y="1766888"/>
            <a:ext cx="990600" cy="679450"/>
            <a:chOff x="3591" y="3316"/>
            <a:chExt cx="859" cy="573"/>
          </a:xfrm>
        </p:grpSpPr>
        <p:sp>
          <p:nvSpPr>
            <p:cNvPr id="35890" name="Freeform 235"/>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891" name="Freeform 236"/>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92" name="Freeform 237"/>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93" name="Freeform 238"/>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94" name="Freeform 239"/>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5895" name="Freeform 240"/>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896" name="Freeform 241"/>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97" name="Freeform 242"/>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898" name="Freeform 243"/>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899" name="Freeform 244"/>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5900" name="Freeform 245"/>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01" name="Freeform 246"/>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02" name="Freeform 247"/>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03" name="Freeform 248"/>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04" name="Freeform 249"/>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05" name="Freeform 250"/>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06" name="Freeform 251"/>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07" name="Freeform 252"/>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08" name="Freeform 253"/>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09" name="Freeform 254"/>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10" name="Freeform 255"/>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5911" name="Freeform 256"/>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2" name="Freeform 257"/>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3" name="Rectangle 258"/>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5914" name="Freeform 259"/>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5" name="Freeform 260"/>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6" name="Freeform 261"/>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7" name="Freeform 262"/>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18" name="Freeform 263"/>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19" name="Freeform 264"/>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20" name="Freeform 265"/>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21" name="Freeform 266"/>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22" name="Freeform 267"/>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23" name="Freeform 268"/>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24" name="Freeform 269"/>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25" name="Freeform 270"/>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26" name="Freeform 271"/>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27" name="Freeform 272"/>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28" name="Freeform 273"/>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29" name="Freeform 274"/>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30" name="Freeform 275"/>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31" name="Freeform 276"/>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32" name="Freeform 277"/>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33" name="Freeform 278"/>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34" name="Freeform 279"/>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35" name="Freeform 280"/>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5936" name="Freeform 281"/>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5937" name="Picture 28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38" name="Rectangle 283"/>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5939" name="Group 284"/>
            <p:cNvGrpSpPr>
              <a:grpSpLocks/>
            </p:cNvGrpSpPr>
            <p:nvPr/>
          </p:nvGrpSpPr>
          <p:grpSpPr bwMode="auto">
            <a:xfrm>
              <a:off x="3754" y="3680"/>
              <a:ext cx="138" cy="142"/>
              <a:chOff x="3754" y="3680"/>
              <a:chExt cx="138" cy="142"/>
            </a:xfrm>
          </p:grpSpPr>
          <p:grpSp>
            <p:nvGrpSpPr>
              <p:cNvPr id="35941" name="Group 285"/>
              <p:cNvGrpSpPr>
                <a:grpSpLocks/>
              </p:cNvGrpSpPr>
              <p:nvPr/>
            </p:nvGrpSpPr>
            <p:grpSpPr bwMode="auto">
              <a:xfrm>
                <a:off x="3754" y="3680"/>
                <a:ext cx="138" cy="142"/>
                <a:chOff x="3754" y="3680"/>
                <a:chExt cx="138" cy="142"/>
              </a:xfrm>
            </p:grpSpPr>
            <p:sp>
              <p:nvSpPr>
                <p:cNvPr id="35943" name="Freeform 286"/>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5944" name="Freeform 287"/>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5942" name="Freeform 288"/>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5940" name="Freeform 289"/>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35888" name="Oval 290"/>
          <p:cNvSpPr>
            <a:spLocks noChangeArrowheads="1"/>
          </p:cNvSpPr>
          <p:nvPr/>
        </p:nvSpPr>
        <p:spPr bwMode="auto">
          <a:xfrm>
            <a:off x="6400800" y="1538288"/>
            <a:ext cx="2590800" cy="495300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889" name="289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40A22EE-9844-4204-949F-F20B83120F03}" type="slidenum">
              <a:rPr lang="es-ES" sz="1400"/>
              <a:pPr eaLnBrk="1" hangingPunct="1"/>
              <a:t>27</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8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85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84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958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71" grpId="0" animBg="1"/>
      <p:bldP spid="958472" grpId="0" animBg="1"/>
      <p:bldP spid="958518" grpId="0" animBg="1"/>
      <p:bldP spid="9585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219200" y="533400"/>
            <a:ext cx="68818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tx2"/>
                </a:solidFill>
              </a:rPr>
              <a:t>Redes CATV HFC</a:t>
            </a:r>
          </a:p>
          <a:p>
            <a:pPr algn="ctr"/>
            <a:r>
              <a:rPr lang="es-ES_tradnl" sz="4000">
                <a:solidFill>
                  <a:schemeClr val="tx2"/>
                </a:solidFill>
              </a:rPr>
              <a:t>(aprox. 1988 -  actualidad  )</a:t>
            </a:r>
          </a:p>
        </p:txBody>
      </p:sp>
      <p:sp>
        <p:nvSpPr>
          <p:cNvPr id="36867" name="Rectangle 5"/>
          <p:cNvSpPr>
            <a:spLocks noChangeArrowheads="1"/>
          </p:cNvSpPr>
          <p:nvPr/>
        </p:nvSpPr>
        <p:spPr bwMode="auto">
          <a:xfrm>
            <a:off x="684213" y="1619250"/>
            <a:ext cx="79898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a:t>Principios de diseño de las redes HFC (Hybrid Fiber Coax):</a:t>
            </a:r>
          </a:p>
          <a:p>
            <a:pPr marL="742950" lvl="1" indent="-285750">
              <a:spcBef>
                <a:spcPct val="20000"/>
              </a:spcBef>
              <a:buFontTx/>
              <a:buChar char="–"/>
            </a:pPr>
            <a:r>
              <a:rPr lang="es-ES_tradnl" sz="2000"/>
              <a:t>Se divide la ciudad en zonas de 500-2000 viviendas </a:t>
            </a:r>
          </a:p>
          <a:p>
            <a:pPr marL="742950" lvl="1" indent="-285750">
              <a:spcBef>
                <a:spcPct val="20000"/>
              </a:spcBef>
              <a:buFontTx/>
              <a:buChar char="–"/>
            </a:pPr>
            <a:r>
              <a:rPr lang="es-ES_tradnl" sz="2000"/>
              <a:t>Se envía la señal a cada zona por fibra, se distribuye en coaxial solo dentro de la zona </a:t>
            </a:r>
          </a:p>
          <a:p>
            <a:pPr marL="742950" lvl="1" indent="-285750">
              <a:spcBef>
                <a:spcPct val="20000"/>
              </a:spcBef>
              <a:buFontTx/>
              <a:buChar char="–"/>
            </a:pPr>
            <a:r>
              <a:rPr lang="es-ES_tradnl" sz="2000"/>
              <a:t>Se limita a un máximo de 5 (o menos) el número de amplificadores en cascada.</a:t>
            </a:r>
          </a:p>
          <a:p>
            <a:pPr marL="342900" indent="-342900">
              <a:spcBef>
                <a:spcPct val="20000"/>
              </a:spcBef>
              <a:buFontTx/>
              <a:buChar char="•"/>
            </a:pPr>
            <a:r>
              <a:rPr lang="es-ES_tradnl"/>
              <a:t>Ventajas:</a:t>
            </a:r>
          </a:p>
          <a:p>
            <a:pPr marL="742950" lvl="1" indent="-285750">
              <a:spcBef>
                <a:spcPct val="20000"/>
              </a:spcBef>
              <a:buFontTx/>
              <a:buChar char="–"/>
            </a:pPr>
            <a:r>
              <a:rPr lang="es-ES_tradnl" sz="2000"/>
              <a:t>La reducción drástica en el número de amplificadores simplifica y abarata el mantenimiento y mejora la calidad de la señal</a:t>
            </a:r>
          </a:p>
          <a:p>
            <a:pPr marL="742950" lvl="1" indent="-285750">
              <a:spcBef>
                <a:spcPct val="20000"/>
              </a:spcBef>
              <a:buFontTx/>
              <a:buChar char="–"/>
            </a:pPr>
            <a:r>
              <a:rPr lang="es-ES_tradnl" sz="2000"/>
              <a:t>La red puede ser bidireccional, se instalan amplificadores para tráfico ascendente (monitorización, pago por visión, interactividad y datos)</a:t>
            </a:r>
          </a:p>
          <a:p>
            <a:pPr marL="742950" lvl="1" indent="-285750">
              <a:spcBef>
                <a:spcPct val="20000"/>
              </a:spcBef>
              <a:buFontTx/>
              <a:buChar char="–"/>
            </a:pPr>
            <a:r>
              <a:rPr lang="es-ES_tradnl" sz="2000"/>
              <a:t>Cada zona puede tener canales independientes</a:t>
            </a:r>
          </a:p>
          <a:p>
            <a:pPr marL="342900" indent="-342900">
              <a:spcBef>
                <a:spcPct val="20000"/>
              </a:spcBef>
              <a:buFontTx/>
              <a:buChar char="•"/>
            </a:pPr>
            <a:r>
              <a:rPr lang="es-ES_tradnl"/>
              <a:t>La mayoría de las redes CATV actuales son HFC</a:t>
            </a:r>
          </a:p>
        </p:txBody>
      </p:sp>
      <p:sp>
        <p:nvSpPr>
          <p:cNvPr id="3686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FF35ED98-14C1-4D2E-ACCF-264896FC0409}" type="slidenum">
              <a:rPr lang="es-ES" sz="1400"/>
              <a:pPr eaLnBrk="1" hangingPunct="1"/>
              <a:t>28</a:t>
            </a:fld>
            <a:endParaRPr lang="es-ES" sz="1400"/>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78"/>
          <p:cNvSpPr>
            <a:spLocks noChangeShapeType="1"/>
          </p:cNvSpPr>
          <p:nvPr/>
        </p:nvSpPr>
        <p:spPr bwMode="auto">
          <a:xfrm>
            <a:off x="7896225" y="4841875"/>
            <a:ext cx="357188"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891" name="Line 79"/>
          <p:cNvSpPr>
            <a:spLocks noChangeShapeType="1"/>
          </p:cNvSpPr>
          <p:nvPr/>
        </p:nvSpPr>
        <p:spPr bwMode="auto">
          <a:xfrm>
            <a:off x="8010525" y="3890963"/>
            <a:ext cx="357188"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892" name="Line 121"/>
          <p:cNvSpPr>
            <a:spLocks noChangeShapeType="1"/>
          </p:cNvSpPr>
          <p:nvPr/>
        </p:nvSpPr>
        <p:spPr bwMode="auto">
          <a:xfrm>
            <a:off x="7524750" y="4330700"/>
            <a:ext cx="357188"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893" name="Freeform 2"/>
          <p:cNvSpPr>
            <a:spLocks/>
          </p:cNvSpPr>
          <p:nvPr/>
        </p:nvSpPr>
        <p:spPr bwMode="auto">
          <a:xfrm>
            <a:off x="6696075" y="2570163"/>
            <a:ext cx="1430338" cy="1708150"/>
          </a:xfrm>
          <a:custGeom>
            <a:avLst/>
            <a:gdLst>
              <a:gd name="T0" fmla="*/ 0 w 901"/>
              <a:gd name="T1" fmla="*/ 2147483647 h 1076"/>
              <a:gd name="T2" fmla="*/ 430947663 w 901"/>
              <a:gd name="T3" fmla="*/ 0 h 1076"/>
              <a:gd name="T4" fmla="*/ 2147483647 w 901"/>
              <a:gd name="T5" fmla="*/ 1222274988 h 1076"/>
              <a:gd name="T6" fmla="*/ 0 w 901"/>
              <a:gd name="T7" fmla="*/ 2147483647 h 1076"/>
              <a:gd name="T8" fmla="*/ 0 60000 65536"/>
              <a:gd name="T9" fmla="*/ 0 60000 65536"/>
              <a:gd name="T10" fmla="*/ 0 60000 65536"/>
              <a:gd name="T11" fmla="*/ 0 60000 65536"/>
              <a:gd name="T12" fmla="*/ 0 w 901"/>
              <a:gd name="T13" fmla="*/ 0 h 1076"/>
              <a:gd name="T14" fmla="*/ 901 w 901"/>
              <a:gd name="T15" fmla="*/ 1076 h 1076"/>
            </a:gdLst>
            <a:ahLst/>
            <a:cxnLst>
              <a:cxn ang="T8">
                <a:pos x="T0" y="T1"/>
              </a:cxn>
              <a:cxn ang="T9">
                <a:pos x="T2" y="T3"/>
              </a:cxn>
              <a:cxn ang="T10">
                <a:pos x="T4" y="T5"/>
              </a:cxn>
              <a:cxn ang="T11">
                <a:pos x="T6" y="T7"/>
              </a:cxn>
            </a:cxnLst>
            <a:rect l="T12" t="T13" r="T14" b="T15"/>
            <a:pathLst>
              <a:path w="901" h="1076">
                <a:moveTo>
                  <a:pt x="0" y="1075"/>
                </a:moveTo>
                <a:lnTo>
                  <a:pt x="171" y="0"/>
                </a:lnTo>
                <a:lnTo>
                  <a:pt x="900" y="485"/>
                </a:lnTo>
                <a:lnTo>
                  <a:pt x="0" y="1075"/>
                </a:lnTo>
              </a:path>
            </a:pathLst>
          </a:custGeom>
          <a:gradFill rotWithShape="0">
            <a:gsLst>
              <a:gs pos="0">
                <a:srgbClr val="FFE59B"/>
              </a:gs>
              <a:gs pos="100000">
                <a:srgbClr val="FFFFFF"/>
              </a:gs>
            </a:gsLst>
            <a:lin ang="189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894" name="Arc 3"/>
          <p:cNvSpPr>
            <a:spLocks/>
          </p:cNvSpPr>
          <p:nvPr/>
        </p:nvSpPr>
        <p:spPr bwMode="auto">
          <a:xfrm>
            <a:off x="998538" y="3041650"/>
            <a:ext cx="585787" cy="228600"/>
          </a:xfrm>
          <a:custGeom>
            <a:avLst/>
            <a:gdLst>
              <a:gd name="T0" fmla="*/ 430835735 w 21600"/>
              <a:gd name="T1" fmla="*/ 25604788 h 21600"/>
              <a:gd name="T2" fmla="*/ 0 w 21600"/>
              <a:gd name="T3" fmla="*/ 0 h 21600"/>
              <a:gd name="T4" fmla="*/ 43083573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rgbClr val="127C1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895" name="Oval 4"/>
          <p:cNvSpPr>
            <a:spLocks noChangeArrowheads="1"/>
          </p:cNvSpPr>
          <p:nvPr/>
        </p:nvSpPr>
        <p:spPr bwMode="auto">
          <a:xfrm>
            <a:off x="6959600" y="1905000"/>
            <a:ext cx="1544638" cy="1544638"/>
          </a:xfrm>
          <a:prstGeom prst="ellipse">
            <a:avLst/>
          </a:prstGeom>
          <a:solidFill>
            <a:schemeClr val="folHlink"/>
          </a:solidFill>
          <a:ln w="12700">
            <a:solidFill>
              <a:srgbClr val="FFCF4A"/>
            </a:solidFill>
            <a:round/>
            <a:headEnd/>
            <a:tailEnd/>
          </a:ln>
        </p:spPr>
        <p:txBody>
          <a:bodyPr wrap="none" anchor="ctr"/>
          <a:lstStyle/>
          <a:p>
            <a:endParaRPr lang="es-ES"/>
          </a:p>
        </p:txBody>
      </p:sp>
      <p:sp>
        <p:nvSpPr>
          <p:cNvPr id="37896" name="Line 5"/>
          <p:cNvSpPr>
            <a:spLocks noChangeShapeType="1"/>
          </p:cNvSpPr>
          <p:nvPr/>
        </p:nvSpPr>
        <p:spPr bwMode="auto">
          <a:xfrm flipH="1">
            <a:off x="4064000" y="2413000"/>
            <a:ext cx="514350" cy="51435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897" name="Oval 6"/>
          <p:cNvSpPr>
            <a:spLocks noChangeArrowheads="1"/>
          </p:cNvSpPr>
          <p:nvPr/>
        </p:nvSpPr>
        <p:spPr bwMode="auto">
          <a:xfrm>
            <a:off x="1763713" y="2847975"/>
            <a:ext cx="2744787" cy="2000250"/>
          </a:xfrm>
          <a:prstGeom prst="ellipse">
            <a:avLst/>
          </a:prstGeom>
          <a:noFill/>
          <a:ln w="1270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pic>
        <p:nvPicPr>
          <p:cNvPr id="37898"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1050" y="2635250"/>
            <a:ext cx="771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Line 8"/>
          <p:cNvSpPr>
            <a:spLocks noChangeShapeType="1"/>
          </p:cNvSpPr>
          <p:nvPr/>
        </p:nvSpPr>
        <p:spPr bwMode="auto">
          <a:xfrm flipH="1">
            <a:off x="3897313" y="2441575"/>
            <a:ext cx="1300162" cy="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0" name="Line 9"/>
          <p:cNvSpPr>
            <a:spLocks noChangeShapeType="1"/>
          </p:cNvSpPr>
          <p:nvPr/>
        </p:nvSpPr>
        <p:spPr bwMode="auto">
          <a:xfrm flipH="1">
            <a:off x="5189538" y="2170113"/>
            <a:ext cx="292100" cy="293687"/>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1" name="Line 11"/>
          <p:cNvSpPr>
            <a:spLocks noChangeShapeType="1"/>
          </p:cNvSpPr>
          <p:nvPr/>
        </p:nvSpPr>
        <p:spPr bwMode="auto">
          <a:xfrm flipH="1">
            <a:off x="4524375" y="2170113"/>
            <a:ext cx="293688" cy="293687"/>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2" name="Line 12"/>
          <p:cNvSpPr>
            <a:spLocks noChangeShapeType="1"/>
          </p:cNvSpPr>
          <p:nvPr/>
        </p:nvSpPr>
        <p:spPr bwMode="auto">
          <a:xfrm flipH="1">
            <a:off x="3860800" y="2170113"/>
            <a:ext cx="292100" cy="293687"/>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3" name="Line 13"/>
          <p:cNvSpPr>
            <a:spLocks noChangeShapeType="1"/>
          </p:cNvSpPr>
          <p:nvPr/>
        </p:nvSpPr>
        <p:spPr bwMode="auto">
          <a:xfrm flipH="1">
            <a:off x="3889375" y="2263775"/>
            <a:ext cx="142875" cy="142875"/>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nvGrpSpPr>
          <p:cNvPr id="37904" name="Group 14"/>
          <p:cNvGrpSpPr>
            <a:grpSpLocks/>
          </p:cNvGrpSpPr>
          <p:nvPr/>
        </p:nvGrpSpPr>
        <p:grpSpPr bwMode="auto">
          <a:xfrm>
            <a:off x="4775200" y="4641850"/>
            <a:ext cx="577850" cy="6350"/>
            <a:chOff x="3008" y="2952"/>
            <a:chExt cx="364" cy="4"/>
          </a:xfrm>
        </p:grpSpPr>
        <p:sp>
          <p:nvSpPr>
            <p:cNvPr id="38112" name="Line 15"/>
            <p:cNvSpPr>
              <a:spLocks noChangeShapeType="1"/>
            </p:cNvSpPr>
            <p:nvPr/>
          </p:nvSpPr>
          <p:spPr bwMode="auto">
            <a:xfrm flipH="1">
              <a:off x="3008" y="2956"/>
              <a:ext cx="364" cy="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113" name="Line 16"/>
            <p:cNvSpPr>
              <a:spLocks noChangeShapeType="1"/>
            </p:cNvSpPr>
            <p:nvPr/>
          </p:nvSpPr>
          <p:spPr bwMode="auto">
            <a:xfrm flipH="1">
              <a:off x="3062" y="2952"/>
              <a:ext cx="265"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sp>
        <p:nvSpPr>
          <p:cNvPr id="37905" name="Line 17"/>
          <p:cNvSpPr>
            <a:spLocks noChangeShapeType="1"/>
          </p:cNvSpPr>
          <p:nvPr/>
        </p:nvSpPr>
        <p:spPr bwMode="auto">
          <a:xfrm flipH="1">
            <a:off x="4767263" y="3798888"/>
            <a:ext cx="865187" cy="871537"/>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6" name="Line 19"/>
          <p:cNvSpPr>
            <a:spLocks noChangeShapeType="1"/>
          </p:cNvSpPr>
          <p:nvPr/>
        </p:nvSpPr>
        <p:spPr bwMode="auto">
          <a:xfrm flipH="1">
            <a:off x="5597525" y="3827463"/>
            <a:ext cx="577850" cy="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nvGrpSpPr>
          <p:cNvPr id="37907" name="Group 21"/>
          <p:cNvGrpSpPr>
            <a:grpSpLocks/>
          </p:cNvGrpSpPr>
          <p:nvPr/>
        </p:nvGrpSpPr>
        <p:grpSpPr bwMode="auto">
          <a:xfrm>
            <a:off x="7481888" y="3884613"/>
            <a:ext cx="579437" cy="6350"/>
            <a:chOff x="4713" y="2475"/>
            <a:chExt cx="365" cy="4"/>
          </a:xfrm>
        </p:grpSpPr>
        <p:sp>
          <p:nvSpPr>
            <p:cNvPr id="38110" name="Line 22"/>
            <p:cNvSpPr>
              <a:spLocks noChangeShapeType="1"/>
            </p:cNvSpPr>
            <p:nvPr/>
          </p:nvSpPr>
          <p:spPr bwMode="auto">
            <a:xfrm flipH="1">
              <a:off x="4713" y="2479"/>
              <a:ext cx="365" cy="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111" name="Line 23"/>
            <p:cNvSpPr>
              <a:spLocks noChangeShapeType="1"/>
            </p:cNvSpPr>
            <p:nvPr/>
          </p:nvSpPr>
          <p:spPr bwMode="auto">
            <a:xfrm flipH="1">
              <a:off x="4767" y="2475"/>
              <a:ext cx="266"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sp>
        <p:nvSpPr>
          <p:cNvPr id="37908" name="Line 24"/>
          <p:cNvSpPr>
            <a:spLocks noChangeShapeType="1"/>
          </p:cNvSpPr>
          <p:nvPr/>
        </p:nvSpPr>
        <p:spPr bwMode="auto">
          <a:xfrm flipH="1">
            <a:off x="7031038" y="3870325"/>
            <a:ext cx="479425" cy="477838"/>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09" name="Rectangle 25"/>
          <p:cNvSpPr>
            <a:spLocks noChangeArrowheads="1"/>
          </p:cNvSpPr>
          <p:nvPr/>
        </p:nvSpPr>
        <p:spPr bwMode="auto">
          <a:xfrm>
            <a:off x="685800" y="260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915988" eaLnBrk="0" hangingPunct="0"/>
            <a:r>
              <a:rPr lang="es-ES_tradnl" sz="4000">
                <a:solidFill>
                  <a:schemeClr val="tx2"/>
                </a:solidFill>
              </a:rPr>
              <a:t>Arquitectura de red CATV </a:t>
            </a:r>
            <a:r>
              <a:rPr lang="es-ES" sz="4000">
                <a:solidFill>
                  <a:schemeClr val="tx2"/>
                </a:solidFill>
              </a:rPr>
              <a:t>HFC</a:t>
            </a:r>
          </a:p>
        </p:txBody>
      </p:sp>
      <p:sp>
        <p:nvSpPr>
          <p:cNvPr id="37910" name="Rectangle 26"/>
          <p:cNvSpPr>
            <a:spLocks noChangeArrowheads="1"/>
          </p:cNvSpPr>
          <p:nvPr/>
        </p:nvSpPr>
        <p:spPr bwMode="auto">
          <a:xfrm>
            <a:off x="304800" y="3276600"/>
            <a:ext cx="1381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8" tIns="52388" rIns="103188" bIns="52388">
            <a:spAutoFit/>
          </a:bodyPr>
          <a:lstStyle/>
          <a:p>
            <a:pPr algn="ctr" defTabSz="1157288" eaLnBrk="0" hangingPunct="0"/>
            <a:r>
              <a:rPr lang="es-ES_tradnl" sz="1400" b="1">
                <a:latin typeface="Arial" charset="0"/>
              </a:rPr>
              <a:t>Cabecera</a:t>
            </a:r>
          </a:p>
          <a:p>
            <a:pPr algn="ctr" defTabSz="1157288" eaLnBrk="0" hangingPunct="0"/>
            <a:r>
              <a:rPr lang="es-ES_tradnl" sz="1400" b="1">
                <a:latin typeface="Arial" charset="0"/>
              </a:rPr>
              <a:t>Regional</a:t>
            </a:r>
            <a:endParaRPr lang="es-ES" sz="1400" b="1">
              <a:latin typeface="Arial" charset="0"/>
            </a:endParaRPr>
          </a:p>
        </p:txBody>
      </p:sp>
      <p:grpSp>
        <p:nvGrpSpPr>
          <p:cNvPr id="37911" name="Group 27"/>
          <p:cNvGrpSpPr>
            <a:grpSpLocks/>
          </p:cNvGrpSpPr>
          <p:nvPr/>
        </p:nvGrpSpPr>
        <p:grpSpPr bwMode="auto">
          <a:xfrm>
            <a:off x="1565275" y="2730500"/>
            <a:ext cx="744538" cy="833438"/>
            <a:chOff x="986" y="1748"/>
            <a:chExt cx="469" cy="525"/>
          </a:xfrm>
        </p:grpSpPr>
        <p:sp>
          <p:nvSpPr>
            <p:cNvPr id="38105" name="Freeform 28"/>
            <p:cNvSpPr>
              <a:spLocks/>
            </p:cNvSpPr>
            <p:nvPr/>
          </p:nvSpPr>
          <p:spPr bwMode="auto">
            <a:xfrm>
              <a:off x="986" y="1748"/>
              <a:ext cx="460" cy="64"/>
            </a:xfrm>
            <a:custGeom>
              <a:avLst/>
              <a:gdLst>
                <a:gd name="T0" fmla="*/ 0 w 460"/>
                <a:gd name="T1" fmla="*/ 63 h 64"/>
                <a:gd name="T2" fmla="*/ 75 w 460"/>
                <a:gd name="T3" fmla="*/ 0 h 64"/>
                <a:gd name="T4" fmla="*/ 459 w 460"/>
                <a:gd name="T5" fmla="*/ 0 h 64"/>
                <a:gd name="T6" fmla="*/ 383 w 460"/>
                <a:gd name="T7" fmla="*/ 63 h 64"/>
                <a:gd name="T8" fmla="*/ 0 w 460"/>
                <a:gd name="T9" fmla="*/ 63 h 64"/>
                <a:gd name="T10" fmla="*/ 0 60000 65536"/>
                <a:gd name="T11" fmla="*/ 0 60000 65536"/>
                <a:gd name="T12" fmla="*/ 0 60000 65536"/>
                <a:gd name="T13" fmla="*/ 0 60000 65536"/>
                <a:gd name="T14" fmla="*/ 0 60000 65536"/>
                <a:gd name="T15" fmla="*/ 0 w 460"/>
                <a:gd name="T16" fmla="*/ 0 h 64"/>
                <a:gd name="T17" fmla="*/ 460 w 460"/>
                <a:gd name="T18" fmla="*/ 64 h 64"/>
              </a:gdLst>
              <a:ahLst/>
              <a:cxnLst>
                <a:cxn ang="T10">
                  <a:pos x="T0" y="T1"/>
                </a:cxn>
                <a:cxn ang="T11">
                  <a:pos x="T2" y="T3"/>
                </a:cxn>
                <a:cxn ang="T12">
                  <a:pos x="T4" y="T5"/>
                </a:cxn>
                <a:cxn ang="T13">
                  <a:pos x="T6" y="T7"/>
                </a:cxn>
                <a:cxn ang="T14">
                  <a:pos x="T8" y="T9"/>
                </a:cxn>
              </a:cxnLst>
              <a:rect l="T15" t="T16" r="T17" b="T18"/>
              <a:pathLst>
                <a:path w="460" h="64">
                  <a:moveTo>
                    <a:pt x="0" y="63"/>
                  </a:moveTo>
                  <a:lnTo>
                    <a:pt x="75" y="0"/>
                  </a:lnTo>
                  <a:lnTo>
                    <a:pt x="459" y="0"/>
                  </a:lnTo>
                  <a:lnTo>
                    <a:pt x="383" y="63"/>
                  </a:lnTo>
                  <a:lnTo>
                    <a:pt x="0" y="63"/>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106" name="Freeform 29"/>
            <p:cNvSpPr>
              <a:spLocks/>
            </p:cNvSpPr>
            <p:nvPr/>
          </p:nvSpPr>
          <p:spPr bwMode="auto">
            <a:xfrm>
              <a:off x="986" y="1748"/>
              <a:ext cx="469" cy="73"/>
            </a:xfrm>
            <a:custGeom>
              <a:avLst/>
              <a:gdLst>
                <a:gd name="T0" fmla="*/ 0 w 469"/>
                <a:gd name="T1" fmla="*/ 72 h 73"/>
                <a:gd name="T2" fmla="*/ 76 w 469"/>
                <a:gd name="T3" fmla="*/ 0 h 73"/>
                <a:gd name="T4" fmla="*/ 468 w 469"/>
                <a:gd name="T5" fmla="*/ 0 h 73"/>
                <a:gd name="T6" fmla="*/ 391 w 469"/>
                <a:gd name="T7" fmla="*/ 72 h 73"/>
                <a:gd name="T8" fmla="*/ 0 w 469"/>
                <a:gd name="T9" fmla="*/ 72 h 73"/>
                <a:gd name="T10" fmla="*/ 0 60000 65536"/>
                <a:gd name="T11" fmla="*/ 0 60000 65536"/>
                <a:gd name="T12" fmla="*/ 0 60000 65536"/>
                <a:gd name="T13" fmla="*/ 0 60000 65536"/>
                <a:gd name="T14" fmla="*/ 0 60000 65536"/>
                <a:gd name="T15" fmla="*/ 0 w 469"/>
                <a:gd name="T16" fmla="*/ 0 h 73"/>
                <a:gd name="T17" fmla="*/ 469 w 469"/>
                <a:gd name="T18" fmla="*/ 73 h 73"/>
              </a:gdLst>
              <a:ahLst/>
              <a:cxnLst>
                <a:cxn ang="T10">
                  <a:pos x="T0" y="T1"/>
                </a:cxn>
                <a:cxn ang="T11">
                  <a:pos x="T2" y="T3"/>
                </a:cxn>
                <a:cxn ang="T12">
                  <a:pos x="T4" y="T5"/>
                </a:cxn>
                <a:cxn ang="T13">
                  <a:pos x="T6" y="T7"/>
                </a:cxn>
                <a:cxn ang="T14">
                  <a:pos x="T8" y="T9"/>
                </a:cxn>
              </a:cxnLst>
              <a:rect l="T15" t="T16" r="T17" b="T18"/>
              <a:pathLst>
                <a:path w="469" h="73">
                  <a:moveTo>
                    <a:pt x="0" y="72"/>
                  </a:moveTo>
                  <a:lnTo>
                    <a:pt x="76" y="0"/>
                  </a:lnTo>
                  <a:lnTo>
                    <a:pt x="468" y="0"/>
                  </a:lnTo>
                  <a:lnTo>
                    <a:pt x="391" y="72"/>
                  </a:lnTo>
                  <a:lnTo>
                    <a:pt x="0" y="72"/>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107" name="Freeform 30"/>
            <p:cNvSpPr>
              <a:spLocks/>
            </p:cNvSpPr>
            <p:nvPr/>
          </p:nvSpPr>
          <p:spPr bwMode="auto">
            <a:xfrm>
              <a:off x="986" y="1820"/>
              <a:ext cx="383" cy="444"/>
            </a:xfrm>
            <a:custGeom>
              <a:avLst/>
              <a:gdLst>
                <a:gd name="T0" fmla="*/ 0 w 383"/>
                <a:gd name="T1" fmla="*/ 0 h 444"/>
                <a:gd name="T2" fmla="*/ 382 w 383"/>
                <a:gd name="T3" fmla="*/ 0 h 444"/>
                <a:gd name="T4" fmla="*/ 382 w 383"/>
                <a:gd name="T5" fmla="*/ 443 h 444"/>
                <a:gd name="T6" fmla="*/ 0 w 383"/>
                <a:gd name="T7" fmla="*/ 443 h 444"/>
                <a:gd name="T8" fmla="*/ 0 w 383"/>
                <a:gd name="T9" fmla="*/ 0 h 444"/>
                <a:gd name="T10" fmla="*/ 0 60000 65536"/>
                <a:gd name="T11" fmla="*/ 0 60000 65536"/>
                <a:gd name="T12" fmla="*/ 0 60000 65536"/>
                <a:gd name="T13" fmla="*/ 0 60000 65536"/>
                <a:gd name="T14" fmla="*/ 0 60000 65536"/>
                <a:gd name="T15" fmla="*/ 0 w 383"/>
                <a:gd name="T16" fmla="*/ 0 h 444"/>
                <a:gd name="T17" fmla="*/ 383 w 383"/>
                <a:gd name="T18" fmla="*/ 444 h 444"/>
              </a:gdLst>
              <a:ahLst/>
              <a:cxnLst>
                <a:cxn ang="T10">
                  <a:pos x="T0" y="T1"/>
                </a:cxn>
                <a:cxn ang="T11">
                  <a:pos x="T2" y="T3"/>
                </a:cxn>
                <a:cxn ang="T12">
                  <a:pos x="T4" y="T5"/>
                </a:cxn>
                <a:cxn ang="T13">
                  <a:pos x="T6" y="T7"/>
                </a:cxn>
                <a:cxn ang="T14">
                  <a:pos x="T8" y="T9"/>
                </a:cxn>
              </a:cxnLst>
              <a:rect l="T15" t="T16" r="T17" b="T18"/>
              <a:pathLst>
                <a:path w="383" h="444">
                  <a:moveTo>
                    <a:pt x="0" y="0"/>
                  </a:moveTo>
                  <a:lnTo>
                    <a:pt x="382" y="0"/>
                  </a:lnTo>
                  <a:lnTo>
                    <a:pt x="382" y="443"/>
                  </a:lnTo>
                  <a:lnTo>
                    <a:pt x="0" y="443"/>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108" name="Freeform 31"/>
            <p:cNvSpPr>
              <a:spLocks/>
            </p:cNvSpPr>
            <p:nvPr/>
          </p:nvSpPr>
          <p:spPr bwMode="auto">
            <a:xfrm>
              <a:off x="986" y="1820"/>
              <a:ext cx="392" cy="453"/>
            </a:xfrm>
            <a:custGeom>
              <a:avLst/>
              <a:gdLst>
                <a:gd name="T0" fmla="*/ 0 w 392"/>
                <a:gd name="T1" fmla="*/ 0 h 453"/>
                <a:gd name="T2" fmla="*/ 391 w 392"/>
                <a:gd name="T3" fmla="*/ 0 h 453"/>
                <a:gd name="T4" fmla="*/ 391 w 392"/>
                <a:gd name="T5" fmla="*/ 452 h 453"/>
                <a:gd name="T6" fmla="*/ 0 w 392"/>
                <a:gd name="T7" fmla="*/ 452 h 453"/>
                <a:gd name="T8" fmla="*/ 0 w 392"/>
                <a:gd name="T9" fmla="*/ 0 h 453"/>
                <a:gd name="T10" fmla="*/ 0 60000 65536"/>
                <a:gd name="T11" fmla="*/ 0 60000 65536"/>
                <a:gd name="T12" fmla="*/ 0 60000 65536"/>
                <a:gd name="T13" fmla="*/ 0 60000 65536"/>
                <a:gd name="T14" fmla="*/ 0 60000 65536"/>
                <a:gd name="T15" fmla="*/ 0 w 392"/>
                <a:gd name="T16" fmla="*/ 0 h 453"/>
                <a:gd name="T17" fmla="*/ 392 w 392"/>
                <a:gd name="T18" fmla="*/ 453 h 453"/>
              </a:gdLst>
              <a:ahLst/>
              <a:cxnLst>
                <a:cxn ang="T10">
                  <a:pos x="T0" y="T1"/>
                </a:cxn>
                <a:cxn ang="T11">
                  <a:pos x="T2" y="T3"/>
                </a:cxn>
                <a:cxn ang="T12">
                  <a:pos x="T4" y="T5"/>
                </a:cxn>
                <a:cxn ang="T13">
                  <a:pos x="T6" y="T7"/>
                </a:cxn>
                <a:cxn ang="T14">
                  <a:pos x="T8" y="T9"/>
                </a:cxn>
              </a:cxnLst>
              <a:rect l="T15" t="T16" r="T17" b="T18"/>
              <a:pathLst>
                <a:path w="392" h="453">
                  <a:moveTo>
                    <a:pt x="0" y="0"/>
                  </a:moveTo>
                  <a:lnTo>
                    <a:pt x="391" y="0"/>
                  </a:lnTo>
                  <a:lnTo>
                    <a:pt x="391" y="452"/>
                  </a:lnTo>
                  <a:lnTo>
                    <a:pt x="0" y="452"/>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109" name="Freeform 32"/>
            <p:cNvSpPr>
              <a:spLocks/>
            </p:cNvSpPr>
            <p:nvPr/>
          </p:nvSpPr>
          <p:spPr bwMode="auto">
            <a:xfrm>
              <a:off x="1375" y="1748"/>
              <a:ext cx="80" cy="521"/>
            </a:xfrm>
            <a:custGeom>
              <a:avLst/>
              <a:gdLst>
                <a:gd name="T0" fmla="*/ 0 w 80"/>
                <a:gd name="T1" fmla="*/ 520 h 521"/>
                <a:gd name="T2" fmla="*/ 76 w 80"/>
                <a:gd name="T3" fmla="*/ 447 h 521"/>
                <a:gd name="T4" fmla="*/ 79 w 80"/>
                <a:gd name="T5" fmla="*/ 0 h 521"/>
                <a:gd name="T6" fmla="*/ 2 w 80"/>
                <a:gd name="T7" fmla="*/ 72 h 521"/>
                <a:gd name="T8" fmla="*/ 0 w 80"/>
                <a:gd name="T9" fmla="*/ 520 h 521"/>
                <a:gd name="T10" fmla="*/ 0 60000 65536"/>
                <a:gd name="T11" fmla="*/ 0 60000 65536"/>
                <a:gd name="T12" fmla="*/ 0 60000 65536"/>
                <a:gd name="T13" fmla="*/ 0 60000 65536"/>
                <a:gd name="T14" fmla="*/ 0 60000 65536"/>
                <a:gd name="T15" fmla="*/ 0 w 80"/>
                <a:gd name="T16" fmla="*/ 0 h 521"/>
                <a:gd name="T17" fmla="*/ 80 w 80"/>
                <a:gd name="T18" fmla="*/ 521 h 521"/>
              </a:gdLst>
              <a:ahLst/>
              <a:cxnLst>
                <a:cxn ang="T10">
                  <a:pos x="T0" y="T1"/>
                </a:cxn>
                <a:cxn ang="T11">
                  <a:pos x="T2" y="T3"/>
                </a:cxn>
                <a:cxn ang="T12">
                  <a:pos x="T4" y="T5"/>
                </a:cxn>
                <a:cxn ang="T13">
                  <a:pos x="T6" y="T7"/>
                </a:cxn>
                <a:cxn ang="T14">
                  <a:pos x="T8" y="T9"/>
                </a:cxn>
              </a:cxnLst>
              <a:rect l="T15" t="T16" r="T17" b="T18"/>
              <a:pathLst>
                <a:path w="80" h="521">
                  <a:moveTo>
                    <a:pt x="0" y="520"/>
                  </a:moveTo>
                  <a:lnTo>
                    <a:pt x="76" y="447"/>
                  </a:lnTo>
                  <a:lnTo>
                    <a:pt x="79" y="0"/>
                  </a:lnTo>
                  <a:lnTo>
                    <a:pt x="2" y="72"/>
                  </a:lnTo>
                  <a:lnTo>
                    <a:pt x="0" y="520"/>
                  </a:lnTo>
                </a:path>
              </a:pathLst>
            </a:custGeom>
            <a:solidFill>
              <a:srgbClr val="7A7A5A"/>
            </a:solidFill>
            <a:ln w="12700" cap="rnd">
              <a:solidFill>
                <a:srgbClr val="494936"/>
              </a:solidFill>
              <a:round/>
              <a:headEnd/>
              <a:tailEnd/>
            </a:ln>
          </p:spPr>
          <p:txBody>
            <a:bodyPr/>
            <a:lstStyle/>
            <a:p>
              <a:endParaRPr lang="es-ES"/>
            </a:p>
          </p:txBody>
        </p:sp>
      </p:grpSp>
      <p:pic>
        <p:nvPicPr>
          <p:cNvPr id="37912"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538" y="3890963"/>
            <a:ext cx="771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3" name="Rectangle 34"/>
          <p:cNvSpPr>
            <a:spLocks noChangeArrowheads="1"/>
          </p:cNvSpPr>
          <p:nvPr/>
        </p:nvSpPr>
        <p:spPr bwMode="auto">
          <a:xfrm>
            <a:off x="827088" y="4551363"/>
            <a:ext cx="14573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400" b="1">
                <a:latin typeface="Arial" charset="0"/>
              </a:rPr>
              <a:t>Cabecera local</a:t>
            </a:r>
            <a:endParaRPr lang="es-ES" sz="1400" b="1">
              <a:latin typeface="Arial" charset="0"/>
            </a:endParaRPr>
          </a:p>
        </p:txBody>
      </p:sp>
      <p:grpSp>
        <p:nvGrpSpPr>
          <p:cNvPr id="37914" name="Group 35"/>
          <p:cNvGrpSpPr>
            <a:grpSpLocks/>
          </p:cNvGrpSpPr>
          <p:nvPr/>
        </p:nvGrpSpPr>
        <p:grpSpPr bwMode="auto">
          <a:xfrm>
            <a:off x="3810000" y="1722438"/>
            <a:ext cx="701675" cy="587375"/>
            <a:chOff x="2400" y="1113"/>
            <a:chExt cx="442" cy="370"/>
          </a:xfrm>
        </p:grpSpPr>
        <p:grpSp>
          <p:nvGrpSpPr>
            <p:cNvPr id="38098" name="Group 36"/>
            <p:cNvGrpSpPr>
              <a:grpSpLocks/>
            </p:cNvGrpSpPr>
            <p:nvPr/>
          </p:nvGrpSpPr>
          <p:grpSpPr bwMode="auto">
            <a:xfrm>
              <a:off x="2459" y="1113"/>
              <a:ext cx="383" cy="336"/>
              <a:chOff x="2459" y="1113"/>
              <a:chExt cx="383" cy="336"/>
            </a:xfrm>
          </p:grpSpPr>
          <p:sp>
            <p:nvSpPr>
              <p:cNvPr id="38100" name="Freeform 37"/>
              <p:cNvSpPr>
                <a:spLocks/>
              </p:cNvSpPr>
              <p:nvPr/>
            </p:nvSpPr>
            <p:spPr bwMode="auto">
              <a:xfrm>
                <a:off x="2459" y="1113"/>
                <a:ext cx="376" cy="42"/>
              </a:xfrm>
              <a:custGeom>
                <a:avLst/>
                <a:gdLst>
                  <a:gd name="T0" fmla="*/ 0 w 376"/>
                  <a:gd name="T1" fmla="*/ 41 h 42"/>
                  <a:gd name="T2" fmla="*/ 61 w 376"/>
                  <a:gd name="T3" fmla="*/ 0 h 42"/>
                  <a:gd name="T4" fmla="*/ 375 w 376"/>
                  <a:gd name="T5" fmla="*/ 0 h 42"/>
                  <a:gd name="T6" fmla="*/ 313 w 376"/>
                  <a:gd name="T7" fmla="*/ 41 h 42"/>
                  <a:gd name="T8" fmla="*/ 0 w 376"/>
                  <a:gd name="T9" fmla="*/ 41 h 42"/>
                  <a:gd name="T10" fmla="*/ 0 60000 65536"/>
                  <a:gd name="T11" fmla="*/ 0 60000 65536"/>
                  <a:gd name="T12" fmla="*/ 0 60000 65536"/>
                  <a:gd name="T13" fmla="*/ 0 60000 65536"/>
                  <a:gd name="T14" fmla="*/ 0 60000 65536"/>
                  <a:gd name="T15" fmla="*/ 0 w 376"/>
                  <a:gd name="T16" fmla="*/ 0 h 42"/>
                  <a:gd name="T17" fmla="*/ 376 w 376"/>
                  <a:gd name="T18" fmla="*/ 42 h 42"/>
                </a:gdLst>
                <a:ahLst/>
                <a:cxnLst>
                  <a:cxn ang="T10">
                    <a:pos x="T0" y="T1"/>
                  </a:cxn>
                  <a:cxn ang="T11">
                    <a:pos x="T2" y="T3"/>
                  </a:cxn>
                  <a:cxn ang="T12">
                    <a:pos x="T4" y="T5"/>
                  </a:cxn>
                  <a:cxn ang="T13">
                    <a:pos x="T6" y="T7"/>
                  </a:cxn>
                  <a:cxn ang="T14">
                    <a:pos x="T8" y="T9"/>
                  </a:cxn>
                </a:cxnLst>
                <a:rect l="T15" t="T16" r="T17" b="T18"/>
                <a:pathLst>
                  <a:path w="376" h="42">
                    <a:moveTo>
                      <a:pt x="0" y="41"/>
                    </a:moveTo>
                    <a:lnTo>
                      <a:pt x="61" y="0"/>
                    </a:lnTo>
                    <a:lnTo>
                      <a:pt x="375" y="0"/>
                    </a:lnTo>
                    <a:lnTo>
                      <a:pt x="313" y="41"/>
                    </a:lnTo>
                    <a:lnTo>
                      <a:pt x="0" y="41"/>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101" name="Freeform 38"/>
              <p:cNvSpPr>
                <a:spLocks/>
              </p:cNvSpPr>
              <p:nvPr/>
            </p:nvSpPr>
            <p:spPr bwMode="auto">
              <a:xfrm>
                <a:off x="2459" y="1113"/>
                <a:ext cx="383" cy="47"/>
              </a:xfrm>
              <a:custGeom>
                <a:avLst/>
                <a:gdLst>
                  <a:gd name="T0" fmla="*/ 0 w 383"/>
                  <a:gd name="T1" fmla="*/ 46 h 47"/>
                  <a:gd name="T2" fmla="*/ 61 w 383"/>
                  <a:gd name="T3" fmla="*/ 0 h 47"/>
                  <a:gd name="T4" fmla="*/ 382 w 383"/>
                  <a:gd name="T5" fmla="*/ 0 h 47"/>
                  <a:gd name="T6" fmla="*/ 320 w 383"/>
                  <a:gd name="T7" fmla="*/ 46 h 47"/>
                  <a:gd name="T8" fmla="*/ 0 w 383"/>
                  <a:gd name="T9" fmla="*/ 46 h 47"/>
                  <a:gd name="T10" fmla="*/ 0 60000 65536"/>
                  <a:gd name="T11" fmla="*/ 0 60000 65536"/>
                  <a:gd name="T12" fmla="*/ 0 60000 65536"/>
                  <a:gd name="T13" fmla="*/ 0 60000 65536"/>
                  <a:gd name="T14" fmla="*/ 0 60000 65536"/>
                  <a:gd name="T15" fmla="*/ 0 w 383"/>
                  <a:gd name="T16" fmla="*/ 0 h 47"/>
                  <a:gd name="T17" fmla="*/ 383 w 383"/>
                  <a:gd name="T18" fmla="*/ 47 h 47"/>
                </a:gdLst>
                <a:ahLst/>
                <a:cxnLst>
                  <a:cxn ang="T10">
                    <a:pos x="T0" y="T1"/>
                  </a:cxn>
                  <a:cxn ang="T11">
                    <a:pos x="T2" y="T3"/>
                  </a:cxn>
                  <a:cxn ang="T12">
                    <a:pos x="T4" y="T5"/>
                  </a:cxn>
                  <a:cxn ang="T13">
                    <a:pos x="T6" y="T7"/>
                  </a:cxn>
                  <a:cxn ang="T14">
                    <a:pos x="T8" y="T9"/>
                  </a:cxn>
                </a:cxnLst>
                <a:rect l="T15" t="T16" r="T17" b="T18"/>
                <a:pathLst>
                  <a:path w="383" h="47">
                    <a:moveTo>
                      <a:pt x="0" y="46"/>
                    </a:moveTo>
                    <a:lnTo>
                      <a:pt x="61" y="0"/>
                    </a:lnTo>
                    <a:lnTo>
                      <a:pt x="382" y="0"/>
                    </a:lnTo>
                    <a:lnTo>
                      <a:pt x="320"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102" name="Freeform 39"/>
              <p:cNvSpPr>
                <a:spLocks/>
              </p:cNvSpPr>
              <p:nvPr/>
            </p:nvSpPr>
            <p:spPr bwMode="auto">
              <a:xfrm>
                <a:off x="2459" y="1159"/>
                <a:ext cx="313" cy="285"/>
              </a:xfrm>
              <a:custGeom>
                <a:avLst/>
                <a:gdLst>
                  <a:gd name="T0" fmla="*/ 0 w 313"/>
                  <a:gd name="T1" fmla="*/ 0 h 285"/>
                  <a:gd name="T2" fmla="*/ 312 w 313"/>
                  <a:gd name="T3" fmla="*/ 0 h 285"/>
                  <a:gd name="T4" fmla="*/ 312 w 313"/>
                  <a:gd name="T5" fmla="*/ 284 h 285"/>
                  <a:gd name="T6" fmla="*/ 0 w 313"/>
                  <a:gd name="T7" fmla="*/ 284 h 285"/>
                  <a:gd name="T8" fmla="*/ 0 w 313"/>
                  <a:gd name="T9" fmla="*/ 0 h 285"/>
                  <a:gd name="T10" fmla="*/ 0 60000 65536"/>
                  <a:gd name="T11" fmla="*/ 0 60000 65536"/>
                  <a:gd name="T12" fmla="*/ 0 60000 65536"/>
                  <a:gd name="T13" fmla="*/ 0 60000 65536"/>
                  <a:gd name="T14" fmla="*/ 0 60000 65536"/>
                  <a:gd name="T15" fmla="*/ 0 w 313"/>
                  <a:gd name="T16" fmla="*/ 0 h 285"/>
                  <a:gd name="T17" fmla="*/ 313 w 313"/>
                  <a:gd name="T18" fmla="*/ 285 h 285"/>
                </a:gdLst>
                <a:ahLst/>
                <a:cxnLst>
                  <a:cxn ang="T10">
                    <a:pos x="T0" y="T1"/>
                  </a:cxn>
                  <a:cxn ang="T11">
                    <a:pos x="T2" y="T3"/>
                  </a:cxn>
                  <a:cxn ang="T12">
                    <a:pos x="T4" y="T5"/>
                  </a:cxn>
                  <a:cxn ang="T13">
                    <a:pos x="T6" y="T7"/>
                  </a:cxn>
                  <a:cxn ang="T14">
                    <a:pos x="T8" y="T9"/>
                  </a:cxn>
                </a:cxnLst>
                <a:rect l="T15" t="T16" r="T17" b="T18"/>
                <a:pathLst>
                  <a:path w="313" h="285">
                    <a:moveTo>
                      <a:pt x="0" y="0"/>
                    </a:moveTo>
                    <a:lnTo>
                      <a:pt x="312" y="0"/>
                    </a:lnTo>
                    <a:lnTo>
                      <a:pt x="312" y="284"/>
                    </a:lnTo>
                    <a:lnTo>
                      <a:pt x="0" y="284"/>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103" name="Freeform 40"/>
              <p:cNvSpPr>
                <a:spLocks/>
              </p:cNvSpPr>
              <p:nvPr/>
            </p:nvSpPr>
            <p:spPr bwMode="auto">
              <a:xfrm>
                <a:off x="2459" y="1159"/>
                <a:ext cx="321" cy="290"/>
              </a:xfrm>
              <a:custGeom>
                <a:avLst/>
                <a:gdLst>
                  <a:gd name="T0" fmla="*/ 0 w 321"/>
                  <a:gd name="T1" fmla="*/ 0 h 290"/>
                  <a:gd name="T2" fmla="*/ 320 w 321"/>
                  <a:gd name="T3" fmla="*/ 0 h 290"/>
                  <a:gd name="T4" fmla="*/ 320 w 321"/>
                  <a:gd name="T5" fmla="*/ 289 h 290"/>
                  <a:gd name="T6" fmla="*/ 0 w 321"/>
                  <a:gd name="T7" fmla="*/ 289 h 290"/>
                  <a:gd name="T8" fmla="*/ 0 w 321"/>
                  <a:gd name="T9" fmla="*/ 0 h 290"/>
                  <a:gd name="T10" fmla="*/ 0 60000 65536"/>
                  <a:gd name="T11" fmla="*/ 0 60000 65536"/>
                  <a:gd name="T12" fmla="*/ 0 60000 65536"/>
                  <a:gd name="T13" fmla="*/ 0 60000 65536"/>
                  <a:gd name="T14" fmla="*/ 0 60000 65536"/>
                  <a:gd name="T15" fmla="*/ 0 w 321"/>
                  <a:gd name="T16" fmla="*/ 0 h 290"/>
                  <a:gd name="T17" fmla="*/ 321 w 321"/>
                  <a:gd name="T18" fmla="*/ 290 h 290"/>
                </a:gdLst>
                <a:ahLst/>
                <a:cxnLst>
                  <a:cxn ang="T10">
                    <a:pos x="T0" y="T1"/>
                  </a:cxn>
                  <a:cxn ang="T11">
                    <a:pos x="T2" y="T3"/>
                  </a:cxn>
                  <a:cxn ang="T12">
                    <a:pos x="T4" y="T5"/>
                  </a:cxn>
                  <a:cxn ang="T13">
                    <a:pos x="T6" y="T7"/>
                  </a:cxn>
                  <a:cxn ang="T14">
                    <a:pos x="T8" y="T9"/>
                  </a:cxn>
                </a:cxnLst>
                <a:rect l="T15" t="T16" r="T17" b="T18"/>
                <a:pathLst>
                  <a:path w="321" h="290">
                    <a:moveTo>
                      <a:pt x="0" y="0"/>
                    </a:moveTo>
                    <a:lnTo>
                      <a:pt x="320" y="0"/>
                    </a:lnTo>
                    <a:lnTo>
                      <a:pt x="320"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104" name="Freeform 41"/>
              <p:cNvSpPr>
                <a:spLocks/>
              </p:cNvSpPr>
              <p:nvPr/>
            </p:nvSpPr>
            <p:spPr bwMode="auto">
              <a:xfrm>
                <a:off x="2777" y="1113"/>
                <a:ext cx="65" cy="334"/>
              </a:xfrm>
              <a:custGeom>
                <a:avLst/>
                <a:gdLst>
                  <a:gd name="T0" fmla="*/ 0 w 65"/>
                  <a:gd name="T1" fmla="*/ 333 h 334"/>
                  <a:gd name="T2" fmla="*/ 62 w 65"/>
                  <a:gd name="T3" fmla="*/ 286 h 334"/>
                  <a:gd name="T4" fmla="*/ 64 w 65"/>
                  <a:gd name="T5" fmla="*/ 0 h 334"/>
                  <a:gd name="T6" fmla="*/ 1 w 65"/>
                  <a:gd name="T7" fmla="*/ 46 h 334"/>
                  <a:gd name="T8" fmla="*/ 0 w 65"/>
                  <a:gd name="T9" fmla="*/ 333 h 334"/>
                  <a:gd name="T10" fmla="*/ 0 60000 65536"/>
                  <a:gd name="T11" fmla="*/ 0 60000 65536"/>
                  <a:gd name="T12" fmla="*/ 0 60000 65536"/>
                  <a:gd name="T13" fmla="*/ 0 60000 65536"/>
                  <a:gd name="T14" fmla="*/ 0 60000 65536"/>
                  <a:gd name="T15" fmla="*/ 0 w 65"/>
                  <a:gd name="T16" fmla="*/ 0 h 334"/>
                  <a:gd name="T17" fmla="*/ 65 w 65"/>
                  <a:gd name="T18" fmla="*/ 334 h 334"/>
                </a:gdLst>
                <a:ahLst/>
                <a:cxnLst>
                  <a:cxn ang="T10">
                    <a:pos x="T0" y="T1"/>
                  </a:cxn>
                  <a:cxn ang="T11">
                    <a:pos x="T2" y="T3"/>
                  </a:cxn>
                  <a:cxn ang="T12">
                    <a:pos x="T4" y="T5"/>
                  </a:cxn>
                  <a:cxn ang="T13">
                    <a:pos x="T6" y="T7"/>
                  </a:cxn>
                  <a:cxn ang="T14">
                    <a:pos x="T8" y="T9"/>
                  </a:cxn>
                </a:cxnLst>
                <a:rect l="T15" t="T16" r="T17" b="T18"/>
                <a:pathLst>
                  <a:path w="65" h="334">
                    <a:moveTo>
                      <a:pt x="0" y="333"/>
                    </a:moveTo>
                    <a:lnTo>
                      <a:pt x="62" y="286"/>
                    </a:lnTo>
                    <a:lnTo>
                      <a:pt x="64"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8099" name="Rectangle 42"/>
            <p:cNvSpPr>
              <a:spLocks noChangeArrowheads="1"/>
            </p:cNvSpPr>
            <p:nvPr/>
          </p:nvSpPr>
          <p:spPr bwMode="auto">
            <a:xfrm>
              <a:off x="2400" y="1195"/>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15" name="Group 43"/>
          <p:cNvGrpSpPr>
            <a:grpSpLocks/>
          </p:cNvGrpSpPr>
          <p:nvPr/>
        </p:nvGrpSpPr>
        <p:grpSpPr bwMode="auto">
          <a:xfrm>
            <a:off x="4465638" y="1722438"/>
            <a:ext cx="682625" cy="587375"/>
            <a:chOff x="2813" y="1113"/>
            <a:chExt cx="430" cy="370"/>
          </a:xfrm>
        </p:grpSpPr>
        <p:grpSp>
          <p:nvGrpSpPr>
            <p:cNvPr id="38091" name="Group 44"/>
            <p:cNvGrpSpPr>
              <a:grpSpLocks/>
            </p:cNvGrpSpPr>
            <p:nvPr/>
          </p:nvGrpSpPr>
          <p:grpSpPr bwMode="auto">
            <a:xfrm>
              <a:off x="2871" y="1113"/>
              <a:ext cx="372" cy="336"/>
              <a:chOff x="2871" y="1113"/>
              <a:chExt cx="372" cy="336"/>
            </a:xfrm>
          </p:grpSpPr>
          <p:sp>
            <p:nvSpPr>
              <p:cNvPr id="38093" name="Freeform 45"/>
              <p:cNvSpPr>
                <a:spLocks/>
              </p:cNvSpPr>
              <p:nvPr/>
            </p:nvSpPr>
            <p:spPr bwMode="auto">
              <a:xfrm>
                <a:off x="2871" y="1113"/>
                <a:ext cx="364" cy="42"/>
              </a:xfrm>
              <a:custGeom>
                <a:avLst/>
                <a:gdLst>
                  <a:gd name="T0" fmla="*/ 0 w 364"/>
                  <a:gd name="T1" fmla="*/ 41 h 42"/>
                  <a:gd name="T2" fmla="*/ 59 w 364"/>
                  <a:gd name="T3" fmla="*/ 0 h 42"/>
                  <a:gd name="T4" fmla="*/ 363 w 364"/>
                  <a:gd name="T5" fmla="*/ 0 h 42"/>
                  <a:gd name="T6" fmla="*/ 303 w 364"/>
                  <a:gd name="T7" fmla="*/ 41 h 42"/>
                  <a:gd name="T8" fmla="*/ 0 w 364"/>
                  <a:gd name="T9" fmla="*/ 41 h 42"/>
                  <a:gd name="T10" fmla="*/ 0 60000 65536"/>
                  <a:gd name="T11" fmla="*/ 0 60000 65536"/>
                  <a:gd name="T12" fmla="*/ 0 60000 65536"/>
                  <a:gd name="T13" fmla="*/ 0 60000 65536"/>
                  <a:gd name="T14" fmla="*/ 0 60000 65536"/>
                  <a:gd name="T15" fmla="*/ 0 w 364"/>
                  <a:gd name="T16" fmla="*/ 0 h 42"/>
                  <a:gd name="T17" fmla="*/ 364 w 364"/>
                  <a:gd name="T18" fmla="*/ 42 h 42"/>
                </a:gdLst>
                <a:ahLst/>
                <a:cxnLst>
                  <a:cxn ang="T10">
                    <a:pos x="T0" y="T1"/>
                  </a:cxn>
                  <a:cxn ang="T11">
                    <a:pos x="T2" y="T3"/>
                  </a:cxn>
                  <a:cxn ang="T12">
                    <a:pos x="T4" y="T5"/>
                  </a:cxn>
                  <a:cxn ang="T13">
                    <a:pos x="T6" y="T7"/>
                  </a:cxn>
                  <a:cxn ang="T14">
                    <a:pos x="T8" y="T9"/>
                  </a:cxn>
                </a:cxnLst>
                <a:rect l="T15" t="T16" r="T17" b="T18"/>
                <a:pathLst>
                  <a:path w="364" h="42">
                    <a:moveTo>
                      <a:pt x="0" y="41"/>
                    </a:moveTo>
                    <a:lnTo>
                      <a:pt x="59" y="0"/>
                    </a:lnTo>
                    <a:lnTo>
                      <a:pt x="363" y="0"/>
                    </a:lnTo>
                    <a:lnTo>
                      <a:pt x="303" y="41"/>
                    </a:lnTo>
                    <a:lnTo>
                      <a:pt x="0" y="41"/>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94" name="Freeform 46"/>
              <p:cNvSpPr>
                <a:spLocks/>
              </p:cNvSpPr>
              <p:nvPr/>
            </p:nvSpPr>
            <p:spPr bwMode="auto">
              <a:xfrm>
                <a:off x="2871" y="1113"/>
                <a:ext cx="372" cy="47"/>
              </a:xfrm>
              <a:custGeom>
                <a:avLst/>
                <a:gdLst>
                  <a:gd name="T0" fmla="*/ 0 w 372"/>
                  <a:gd name="T1" fmla="*/ 46 h 47"/>
                  <a:gd name="T2" fmla="*/ 59 w 372"/>
                  <a:gd name="T3" fmla="*/ 0 h 47"/>
                  <a:gd name="T4" fmla="*/ 371 w 372"/>
                  <a:gd name="T5" fmla="*/ 0 h 47"/>
                  <a:gd name="T6" fmla="*/ 311 w 372"/>
                  <a:gd name="T7" fmla="*/ 46 h 47"/>
                  <a:gd name="T8" fmla="*/ 0 w 372"/>
                  <a:gd name="T9" fmla="*/ 46 h 47"/>
                  <a:gd name="T10" fmla="*/ 0 60000 65536"/>
                  <a:gd name="T11" fmla="*/ 0 60000 65536"/>
                  <a:gd name="T12" fmla="*/ 0 60000 65536"/>
                  <a:gd name="T13" fmla="*/ 0 60000 65536"/>
                  <a:gd name="T14" fmla="*/ 0 60000 65536"/>
                  <a:gd name="T15" fmla="*/ 0 w 372"/>
                  <a:gd name="T16" fmla="*/ 0 h 47"/>
                  <a:gd name="T17" fmla="*/ 372 w 372"/>
                  <a:gd name="T18" fmla="*/ 47 h 47"/>
                </a:gdLst>
                <a:ahLst/>
                <a:cxnLst>
                  <a:cxn ang="T10">
                    <a:pos x="T0" y="T1"/>
                  </a:cxn>
                  <a:cxn ang="T11">
                    <a:pos x="T2" y="T3"/>
                  </a:cxn>
                  <a:cxn ang="T12">
                    <a:pos x="T4" y="T5"/>
                  </a:cxn>
                  <a:cxn ang="T13">
                    <a:pos x="T6" y="T7"/>
                  </a:cxn>
                  <a:cxn ang="T14">
                    <a:pos x="T8" y="T9"/>
                  </a:cxn>
                </a:cxnLst>
                <a:rect l="T15" t="T16" r="T17" b="T18"/>
                <a:pathLst>
                  <a:path w="372" h="47">
                    <a:moveTo>
                      <a:pt x="0" y="46"/>
                    </a:moveTo>
                    <a:lnTo>
                      <a:pt x="59" y="0"/>
                    </a:lnTo>
                    <a:lnTo>
                      <a:pt x="371" y="0"/>
                    </a:lnTo>
                    <a:lnTo>
                      <a:pt x="311"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95" name="Freeform 47"/>
              <p:cNvSpPr>
                <a:spLocks/>
              </p:cNvSpPr>
              <p:nvPr/>
            </p:nvSpPr>
            <p:spPr bwMode="auto">
              <a:xfrm>
                <a:off x="2871" y="1159"/>
                <a:ext cx="302" cy="285"/>
              </a:xfrm>
              <a:custGeom>
                <a:avLst/>
                <a:gdLst>
                  <a:gd name="T0" fmla="*/ 0 w 302"/>
                  <a:gd name="T1" fmla="*/ 0 h 285"/>
                  <a:gd name="T2" fmla="*/ 301 w 302"/>
                  <a:gd name="T3" fmla="*/ 0 h 285"/>
                  <a:gd name="T4" fmla="*/ 301 w 302"/>
                  <a:gd name="T5" fmla="*/ 284 h 285"/>
                  <a:gd name="T6" fmla="*/ 0 w 302"/>
                  <a:gd name="T7" fmla="*/ 284 h 285"/>
                  <a:gd name="T8" fmla="*/ 0 w 302"/>
                  <a:gd name="T9" fmla="*/ 0 h 285"/>
                  <a:gd name="T10" fmla="*/ 0 60000 65536"/>
                  <a:gd name="T11" fmla="*/ 0 60000 65536"/>
                  <a:gd name="T12" fmla="*/ 0 60000 65536"/>
                  <a:gd name="T13" fmla="*/ 0 60000 65536"/>
                  <a:gd name="T14" fmla="*/ 0 60000 65536"/>
                  <a:gd name="T15" fmla="*/ 0 w 302"/>
                  <a:gd name="T16" fmla="*/ 0 h 285"/>
                  <a:gd name="T17" fmla="*/ 302 w 302"/>
                  <a:gd name="T18" fmla="*/ 285 h 285"/>
                </a:gdLst>
                <a:ahLst/>
                <a:cxnLst>
                  <a:cxn ang="T10">
                    <a:pos x="T0" y="T1"/>
                  </a:cxn>
                  <a:cxn ang="T11">
                    <a:pos x="T2" y="T3"/>
                  </a:cxn>
                  <a:cxn ang="T12">
                    <a:pos x="T4" y="T5"/>
                  </a:cxn>
                  <a:cxn ang="T13">
                    <a:pos x="T6" y="T7"/>
                  </a:cxn>
                  <a:cxn ang="T14">
                    <a:pos x="T8" y="T9"/>
                  </a:cxn>
                </a:cxnLst>
                <a:rect l="T15" t="T16" r="T17" b="T18"/>
                <a:pathLst>
                  <a:path w="302" h="285">
                    <a:moveTo>
                      <a:pt x="0" y="0"/>
                    </a:moveTo>
                    <a:lnTo>
                      <a:pt x="301" y="0"/>
                    </a:lnTo>
                    <a:lnTo>
                      <a:pt x="301" y="284"/>
                    </a:lnTo>
                    <a:lnTo>
                      <a:pt x="0" y="284"/>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96" name="Freeform 48"/>
              <p:cNvSpPr>
                <a:spLocks/>
              </p:cNvSpPr>
              <p:nvPr/>
            </p:nvSpPr>
            <p:spPr bwMode="auto">
              <a:xfrm>
                <a:off x="2871" y="1159"/>
                <a:ext cx="311" cy="290"/>
              </a:xfrm>
              <a:custGeom>
                <a:avLst/>
                <a:gdLst>
                  <a:gd name="T0" fmla="*/ 0 w 311"/>
                  <a:gd name="T1" fmla="*/ 0 h 290"/>
                  <a:gd name="T2" fmla="*/ 310 w 311"/>
                  <a:gd name="T3" fmla="*/ 0 h 290"/>
                  <a:gd name="T4" fmla="*/ 310 w 311"/>
                  <a:gd name="T5" fmla="*/ 289 h 290"/>
                  <a:gd name="T6" fmla="*/ 0 w 311"/>
                  <a:gd name="T7" fmla="*/ 289 h 290"/>
                  <a:gd name="T8" fmla="*/ 0 w 311"/>
                  <a:gd name="T9" fmla="*/ 0 h 290"/>
                  <a:gd name="T10" fmla="*/ 0 60000 65536"/>
                  <a:gd name="T11" fmla="*/ 0 60000 65536"/>
                  <a:gd name="T12" fmla="*/ 0 60000 65536"/>
                  <a:gd name="T13" fmla="*/ 0 60000 65536"/>
                  <a:gd name="T14" fmla="*/ 0 60000 65536"/>
                  <a:gd name="T15" fmla="*/ 0 w 311"/>
                  <a:gd name="T16" fmla="*/ 0 h 290"/>
                  <a:gd name="T17" fmla="*/ 311 w 311"/>
                  <a:gd name="T18" fmla="*/ 290 h 290"/>
                </a:gdLst>
                <a:ahLst/>
                <a:cxnLst>
                  <a:cxn ang="T10">
                    <a:pos x="T0" y="T1"/>
                  </a:cxn>
                  <a:cxn ang="T11">
                    <a:pos x="T2" y="T3"/>
                  </a:cxn>
                  <a:cxn ang="T12">
                    <a:pos x="T4" y="T5"/>
                  </a:cxn>
                  <a:cxn ang="T13">
                    <a:pos x="T6" y="T7"/>
                  </a:cxn>
                  <a:cxn ang="T14">
                    <a:pos x="T8" y="T9"/>
                  </a:cxn>
                </a:cxnLst>
                <a:rect l="T15" t="T16" r="T17" b="T18"/>
                <a:pathLst>
                  <a:path w="311" h="290">
                    <a:moveTo>
                      <a:pt x="0" y="0"/>
                    </a:moveTo>
                    <a:lnTo>
                      <a:pt x="310" y="0"/>
                    </a:lnTo>
                    <a:lnTo>
                      <a:pt x="310"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97" name="Freeform 49"/>
              <p:cNvSpPr>
                <a:spLocks/>
              </p:cNvSpPr>
              <p:nvPr/>
            </p:nvSpPr>
            <p:spPr bwMode="auto">
              <a:xfrm>
                <a:off x="3179" y="1113"/>
                <a:ext cx="64" cy="334"/>
              </a:xfrm>
              <a:custGeom>
                <a:avLst/>
                <a:gdLst>
                  <a:gd name="T0" fmla="*/ 0 w 64"/>
                  <a:gd name="T1" fmla="*/ 333 h 334"/>
                  <a:gd name="T2" fmla="*/ 61 w 64"/>
                  <a:gd name="T3" fmla="*/ 286 h 334"/>
                  <a:gd name="T4" fmla="*/ 63 w 64"/>
                  <a:gd name="T5" fmla="*/ 0 h 334"/>
                  <a:gd name="T6" fmla="*/ 1 w 64"/>
                  <a:gd name="T7" fmla="*/ 46 h 334"/>
                  <a:gd name="T8" fmla="*/ 0 w 64"/>
                  <a:gd name="T9" fmla="*/ 333 h 334"/>
                  <a:gd name="T10" fmla="*/ 0 60000 65536"/>
                  <a:gd name="T11" fmla="*/ 0 60000 65536"/>
                  <a:gd name="T12" fmla="*/ 0 60000 65536"/>
                  <a:gd name="T13" fmla="*/ 0 60000 65536"/>
                  <a:gd name="T14" fmla="*/ 0 60000 65536"/>
                  <a:gd name="T15" fmla="*/ 0 w 64"/>
                  <a:gd name="T16" fmla="*/ 0 h 334"/>
                  <a:gd name="T17" fmla="*/ 64 w 64"/>
                  <a:gd name="T18" fmla="*/ 334 h 334"/>
                </a:gdLst>
                <a:ahLst/>
                <a:cxnLst>
                  <a:cxn ang="T10">
                    <a:pos x="T0" y="T1"/>
                  </a:cxn>
                  <a:cxn ang="T11">
                    <a:pos x="T2" y="T3"/>
                  </a:cxn>
                  <a:cxn ang="T12">
                    <a:pos x="T4" y="T5"/>
                  </a:cxn>
                  <a:cxn ang="T13">
                    <a:pos x="T6" y="T7"/>
                  </a:cxn>
                  <a:cxn ang="T14">
                    <a:pos x="T8" y="T9"/>
                  </a:cxn>
                </a:cxnLst>
                <a:rect l="T15" t="T16" r="T17" b="T18"/>
                <a:pathLst>
                  <a:path w="64" h="334">
                    <a:moveTo>
                      <a:pt x="0" y="333"/>
                    </a:moveTo>
                    <a:lnTo>
                      <a:pt x="61" y="286"/>
                    </a:lnTo>
                    <a:lnTo>
                      <a:pt x="63"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8092" name="Rectangle 50"/>
            <p:cNvSpPr>
              <a:spLocks noChangeArrowheads="1"/>
            </p:cNvSpPr>
            <p:nvPr/>
          </p:nvSpPr>
          <p:spPr bwMode="auto">
            <a:xfrm>
              <a:off x="2813" y="1195"/>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16" name="Group 51"/>
          <p:cNvGrpSpPr>
            <a:grpSpLocks/>
          </p:cNvGrpSpPr>
          <p:nvPr/>
        </p:nvGrpSpPr>
        <p:grpSpPr bwMode="auto">
          <a:xfrm>
            <a:off x="5121275" y="1722438"/>
            <a:ext cx="652463" cy="587375"/>
            <a:chOff x="3226" y="1113"/>
            <a:chExt cx="411" cy="370"/>
          </a:xfrm>
        </p:grpSpPr>
        <p:grpSp>
          <p:nvGrpSpPr>
            <p:cNvPr id="38084" name="Group 52"/>
            <p:cNvGrpSpPr>
              <a:grpSpLocks/>
            </p:cNvGrpSpPr>
            <p:nvPr/>
          </p:nvGrpSpPr>
          <p:grpSpPr bwMode="auto">
            <a:xfrm>
              <a:off x="3283" y="1113"/>
              <a:ext cx="354" cy="336"/>
              <a:chOff x="3283" y="1113"/>
              <a:chExt cx="354" cy="336"/>
            </a:xfrm>
          </p:grpSpPr>
          <p:sp>
            <p:nvSpPr>
              <p:cNvPr id="38086" name="Freeform 53"/>
              <p:cNvSpPr>
                <a:spLocks/>
              </p:cNvSpPr>
              <p:nvPr/>
            </p:nvSpPr>
            <p:spPr bwMode="auto">
              <a:xfrm>
                <a:off x="3283" y="1113"/>
                <a:ext cx="348" cy="42"/>
              </a:xfrm>
              <a:custGeom>
                <a:avLst/>
                <a:gdLst>
                  <a:gd name="T0" fmla="*/ 0 w 348"/>
                  <a:gd name="T1" fmla="*/ 41 h 42"/>
                  <a:gd name="T2" fmla="*/ 57 w 348"/>
                  <a:gd name="T3" fmla="*/ 0 h 42"/>
                  <a:gd name="T4" fmla="*/ 347 w 348"/>
                  <a:gd name="T5" fmla="*/ 0 h 42"/>
                  <a:gd name="T6" fmla="*/ 289 w 348"/>
                  <a:gd name="T7" fmla="*/ 41 h 42"/>
                  <a:gd name="T8" fmla="*/ 0 w 348"/>
                  <a:gd name="T9" fmla="*/ 41 h 42"/>
                  <a:gd name="T10" fmla="*/ 0 60000 65536"/>
                  <a:gd name="T11" fmla="*/ 0 60000 65536"/>
                  <a:gd name="T12" fmla="*/ 0 60000 65536"/>
                  <a:gd name="T13" fmla="*/ 0 60000 65536"/>
                  <a:gd name="T14" fmla="*/ 0 60000 65536"/>
                  <a:gd name="T15" fmla="*/ 0 w 348"/>
                  <a:gd name="T16" fmla="*/ 0 h 42"/>
                  <a:gd name="T17" fmla="*/ 348 w 348"/>
                  <a:gd name="T18" fmla="*/ 42 h 42"/>
                </a:gdLst>
                <a:ahLst/>
                <a:cxnLst>
                  <a:cxn ang="T10">
                    <a:pos x="T0" y="T1"/>
                  </a:cxn>
                  <a:cxn ang="T11">
                    <a:pos x="T2" y="T3"/>
                  </a:cxn>
                  <a:cxn ang="T12">
                    <a:pos x="T4" y="T5"/>
                  </a:cxn>
                  <a:cxn ang="T13">
                    <a:pos x="T6" y="T7"/>
                  </a:cxn>
                  <a:cxn ang="T14">
                    <a:pos x="T8" y="T9"/>
                  </a:cxn>
                </a:cxnLst>
                <a:rect l="T15" t="T16" r="T17" b="T18"/>
                <a:pathLst>
                  <a:path w="348" h="42">
                    <a:moveTo>
                      <a:pt x="0" y="41"/>
                    </a:moveTo>
                    <a:lnTo>
                      <a:pt x="57" y="0"/>
                    </a:lnTo>
                    <a:lnTo>
                      <a:pt x="347" y="0"/>
                    </a:lnTo>
                    <a:lnTo>
                      <a:pt x="289" y="41"/>
                    </a:lnTo>
                    <a:lnTo>
                      <a:pt x="0" y="41"/>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87" name="Freeform 54"/>
              <p:cNvSpPr>
                <a:spLocks/>
              </p:cNvSpPr>
              <p:nvPr/>
            </p:nvSpPr>
            <p:spPr bwMode="auto">
              <a:xfrm>
                <a:off x="3283" y="1113"/>
                <a:ext cx="354" cy="47"/>
              </a:xfrm>
              <a:custGeom>
                <a:avLst/>
                <a:gdLst>
                  <a:gd name="T0" fmla="*/ 0 w 354"/>
                  <a:gd name="T1" fmla="*/ 46 h 47"/>
                  <a:gd name="T2" fmla="*/ 57 w 354"/>
                  <a:gd name="T3" fmla="*/ 0 h 47"/>
                  <a:gd name="T4" fmla="*/ 353 w 354"/>
                  <a:gd name="T5" fmla="*/ 0 h 47"/>
                  <a:gd name="T6" fmla="*/ 295 w 354"/>
                  <a:gd name="T7" fmla="*/ 46 h 47"/>
                  <a:gd name="T8" fmla="*/ 0 w 354"/>
                  <a:gd name="T9" fmla="*/ 46 h 47"/>
                  <a:gd name="T10" fmla="*/ 0 60000 65536"/>
                  <a:gd name="T11" fmla="*/ 0 60000 65536"/>
                  <a:gd name="T12" fmla="*/ 0 60000 65536"/>
                  <a:gd name="T13" fmla="*/ 0 60000 65536"/>
                  <a:gd name="T14" fmla="*/ 0 60000 65536"/>
                  <a:gd name="T15" fmla="*/ 0 w 354"/>
                  <a:gd name="T16" fmla="*/ 0 h 47"/>
                  <a:gd name="T17" fmla="*/ 354 w 354"/>
                  <a:gd name="T18" fmla="*/ 47 h 47"/>
                </a:gdLst>
                <a:ahLst/>
                <a:cxnLst>
                  <a:cxn ang="T10">
                    <a:pos x="T0" y="T1"/>
                  </a:cxn>
                  <a:cxn ang="T11">
                    <a:pos x="T2" y="T3"/>
                  </a:cxn>
                  <a:cxn ang="T12">
                    <a:pos x="T4" y="T5"/>
                  </a:cxn>
                  <a:cxn ang="T13">
                    <a:pos x="T6" y="T7"/>
                  </a:cxn>
                  <a:cxn ang="T14">
                    <a:pos x="T8" y="T9"/>
                  </a:cxn>
                </a:cxnLst>
                <a:rect l="T15" t="T16" r="T17" b="T18"/>
                <a:pathLst>
                  <a:path w="354" h="47">
                    <a:moveTo>
                      <a:pt x="0" y="46"/>
                    </a:moveTo>
                    <a:lnTo>
                      <a:pt x="57" y="0"/>
                    </a:lnTo>
                    <a:lnTo>
                      <a:pt x="353" y="0"/>
                    </a:lnTo>
                    <a:lnTo>
                      <a:pt x="295"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88" name="Freeform 55"/>
              <p:cNvSpPr>
                <a:spLocks/>
              </p:cNvSpPr>
              <p:nvPr/>
            </p:nvSpPr>
            <p:spPr bwMode="auto">
              <a:xfrm>
                <a:off x="3283" y="1159"/>
                <a:ext cx="290" cy="285"/>
              </a:xfrm>
              <a:custGeom>
                <a:avLst/>
                <a:gdLst>
                  <a:gd name="T0" fmla="*/ 0 w 290"/>
                  <a:gd name="T1" fmla="*/ 0 h 285"/>
                  <a:gd name="T2" fmla="*/ 289 w 290"/>
                  <a:gd name="T3" fmla="*/ 0 h 285"/>
                  <a:gd name="T4" fmla="*/ 289 w 290"/>
                  <a:gd name="T5" fmla="*/ 284 h 285"/>
                  <a:gd name="T6" fmla="*/ 0 w 290"/>
                  <a:gd name="T7" fmla="*/ 284 h 285"/>
                  <a:gd name="T8" fmla="*/ 0 w 290"/>
                  <a:gd name="T9" fmla="*/ 0 h 285"/>
                  <a:gd name="T10" fmla="*/ 0 60000 65536"/>
                  <a:gd name="T11" fmla="*/ 0 60000 65536"/>
                  <a:gd name="T12" fmla="*/ 0 60000 65536"/>
                  <a:gd name="T13" fmla="*/ 0 60000 65536"/>
                  <a:gd name="T14" fmla="*/ 0 60000 65536"/>
                  <a:gd name="T15" fmla="*/ 0 w 290"/>
                  <a:gd name="T16" fmla="*/ 0 h 285"/>
                  <a:gd name="T17" fmla="*/ 290 w 290"/>
                  <a:gd name="T18" fmla="*/ 285 h 285"/>
                </a:gdLst>
                <a:ahLst/>
                <a:cxnLst>
                  <a:cxn ang="T10">
                    <a:pos x="T0" y="T1"/>
                  </a:cxn>
                  <a:cxn ang="T11">
                    <a:pos x="T2" y="T3"/>
                  </a:cxn>
                  <a:cxn ang="T12">
                    <a:pos x="T4" y="T5"/>
                  </a:cxn>
                  <a:cxn ang="T13">
                    <a:pos x="T6" y="T7"/>
                  </a:cxn>
                  <a:cxn ang="T14">
                    <a:pos x="T8" y="T9"/>
                  </a:cxn>
                </a:cxnLst>
                <a:rect l="T15" t="T16" r="T17" b="T18"/>
                <a:pathLst>
                  <a:path w="290" h="285">
                    <a:moveTo>
                      <a:pt x="0" y="0"/>
                    </a:moveTo>
                    <a:lnTo>
                      <a:pt x="289" y="0"/>
                    </a:lnTo>
                    <a:lnTo>
                      <a:pt x="289" y="284"/>
                    </a:lnTo>
                    <a:lnTo>
                      <a:pt x="0" y="284"/>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89" name="Freeform 56"/>
              <p:cNvSpPr>
                <a:spLocks/>
              </p:cNvSpPr>
              <p:nvPr/>
            </p:nvSpPr>
            <p:spPr bwMode="auto">
              <a:xfrm>
                <a:off x="3283" y="1159"/>
                <a:ext cx="298" cy="290"/>
              </a:xfrm>
              <a:custGeom>
                <a:avLst/>
                <a:gdLst>
                  <a:gd name="T0" fmla="*/ 0 w 298"/>
                  <a:gd name="T1" fmla="*/ 0 h 290"/>
                  <a:gd name="T2" fmla="*/ 297 w 298"/>
                  <a:gd name="T3" fmla="*/ 0 h 290"/>
                  <a:gd name="T4" fmla="*/ 297 w 298"/>
                  <a:gd name="T5" fmla="*/ 289 h 290"/>
                  <a:gd name="T6" fmla="*/ 0 w 298"/>
                  <a:gd name="T7" fmla="*/ 289 h 290"/>
                  <a:gd name="T8" fmla="*/ 0 w 298"/>
                  <a:gd name="T9" fmla="*/ 0 h 290"/>
                  <a:gd name="T10" fmla="*/ 0 60000 65536"/>
                  <a:gd name="T11" fmla="*/ 0 60000 65536"/>
                  <a:gd name="T12" fmla="*/ 0 60000 65536"/>
                  <a:gd name="T13" fmla="*/ 0 60000 65536"/>
                  <a:gd name="T14" fmla="*/ 0 60000 65536"/>
                  <a:gd name="T15" fmla="*/ 0 w 298"/>
                  <a:gd name="T16" fmla="*/ 0 h 290"/>
                  <a:gd name="T17" fmla="*/ 298 w 298"/>
                  <a:gd name="T18" fmla="*/ 290 h 290"/>
                </a:gdLst>
                <a:ahLst/>
                <a:cxnLst>
                  <a:cxn ang="T10">
                    <a:pos x="T0" y="T1"/>
                  </a:cxn>
                  <a:cxn ang="T11">
                    <a:pos x="T2" y="T3"/>
                  </a:cxn>
                  <a:cxn ang="T12">
                    <a:pos x="T4" y="T5"/>
                  </a:cxn>
                  <a:cxn ang="T13">
                    <a:pos x="T6" y="T7"/>
                  </a:cxn>
                  <a:cxn ang="T14">
                    <a:pos x="T8" y="T9"/>
                  </a:cxn>
                </a:cxnLst>
                <a:rect l="T15" t="T16" r="T17" b="T18"/>
                <a:pathLst>
                  <a:path w="298" h="290">
                    <a:moveTo>
                      <a:pt x="0" y="0"/>
                    </a:moveTo>
                    <a:lnTo>
                      <a:pt x="297" y="0"/>
                    </a:lnTo>
                    <a:lnTo>
                      <a:pt x="297"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90" name="Freeform 57"/>
              <p:cNvSpPr>
                <a:spLocks/>
              </p:cNvSpPr>
              <p:nvPr/>
            </p:nvSpPr>
            <p:spPr bwMode="auto">
              <a:xfrm>
                <a:off x="3576" y="1113"/>
                <a:ext cx="61" cy="334"/>
              </a:xfrm>
              <a:custGeom>
                <a:avLst/>
                <a:gdLst>
                  <a:gd name="T0" fmla="*/ 0 w 61"/>
                  <a:gd name="T1" fmla="*/ 333 h 334"/>
                  <a:gd name="T2" fmla="*/ 58 w 61"/>
                  <a:gd name="T3" fmla="*/ 286 h 334"/>
                  <a:gd name="T4" fmla="*/ 60 w 61"/>
                  <a:gd name="T5" fmla="*/ 0 h 334"/>
                  <a:gd name="T6" fmla="*/ 1 w 61"/>
                  <a:gd name="T7" fmla="*/ 46 h 334"/>
                  <a:gd name="T8" fmla="*/ 0 w 61"/>
                  <a:gd name="T9" fmla="*/ 333 h 334"/>
                  <a:gd name="T10" fmla="*/ 0 60000 65536"/>
                  <a:gd name="T11" fmla="*/ 0 60000 65536"/>
                  <a:gd name="T12" fmla="*/ 0 60000 65536"/>
                  <a:gd name="T13" fmla="*/ 0 60000 65536"/>
                  <a:gd name="T14" fmla="*/ 0 60000 65536"/>
                  <a:gd name="T15" fmla="*/ 0 w 61"/>
                  <a:gd name="T16" fmla="*/ 0 h 334"/>
                  <a:gd name="T17" fmla="*/ 61 w 61"/>
                  <a:gd name="T18" fmla="*/ 334 h 334"/>
                </a:gdLst>
                <a:ahLst/>
                <a:cxnLst>
                  <a:cxn ang="T10">
                    <a:pos x="T0" y="T1"/>
                  </a:cxn>
                  <a:cxn ang="T11">
                    <a:pos x="T2" y="T3"/>
                  </a:cxn>
                  <a:cxn ang="T12">
                    <a:pos x="T4" y="T5"/>
                  </a:cxn>
                  <a:cxn ang="T13">
                    <a:pos x="T6" y="T7"/>
                  </a:cxn>
                  <a:cxn ang="T14">
                    <a:pos x="T8" y="T9"/>
                  </a:cxn>
                </a:cxnLst>
                <a:rect l="T15" t="T16" r="T17" b="T18"/>
                <a:pathLst>
                  <a:path w="61" h="334">
                    <a:moveTo>
                      <a:pt x="0" y="333"/>
                    </a:moveTo>
                    <a:lnTo>
                      <a:pt x="58" y="286"/>
                    </a:lnTo>
                    <a:lnTo>
                      <a:pt x="60"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8085" name="Rectangle 58"/>
            <p:cNvSpPr>
              <a:spLocks noChangeArrowheads="1"/>
            </p:cNvSpPr>
            <p:nvPr/>
          </p:nvSpPr>
          <p:spPr bwMode="auto">
            <a:xfrm>
              <a:off x="3226" y="1195"/>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17" name="Group 59"/>
          <p:cNvGrpSpPr>
            <a:grpSpLocks/>
          </p:cNvGrpSpPr>
          <p:nvPr/>
        </p:nvGrpSpPr>
        <p:grpSpPr bwMode="auto">
          <a:xfrm>
            <a:off x="5835650" y="3522663"/>
            <a:ext cx="687388" cy="585787"/>
            <a:chOff x="3676" y="2247"/>
            <a:chExt cx="433" cy="369"/>
          </a:xfrm>
        </p:grpSpPr>
        <p:grpSp>
          <p:nvGrpSpPr>
            <p:cNvPr id="38077" name="Group 60"/>
            <p:cNvGrpSpPr>
              <a:grpSpLocks/>
            </p:cNvGrpSpPr>
            <p:nvPr/>
          </p:nvGrpSpPr>
          <p:grpSpPr bwMode="auto">
            <a:xfrm>
              <a:off x="3735" y="2247"/>
              <a:ext cx="374" cy="336"/>
              <a:chOff x="3735" y="2247"/>
              <a:chExt cx="374" cy="336"/>
            </a:xfrm>
          </p:grpSpPr>
          <p:sp>
            <p:nvSpPr>
              <p:cNvPr id="38079" name="Freeform 61"/>
              <p:cNvSpPr>
                <a:spLocks/>
              </p:cNvSpPr>
              <p:nvPr/>
            </p:nvSpPr>
            <p:spPr bwMode="auto">
              <a:xfrm>
                <a:off x="3735" y="2247"/>
                <a:ext cx="368" cy="41"/>
              </a:xfrm>
              <a:custGeom>
                <a:avLst/>
                <a:gdLst>
                  <a:gd name="T0" fmla="*/ 0 w 368"/>
                  <a:gd name="T1" fmla="*/ 40 h 41"/>
                  <a:gd name="T2" fmla="*/ 60 w 368"/>
                  <a:gd name="T3" fmla="*/ 0 h 41"/>
                  <a:gd name="T4" fmla="*/ 367 w 368"/>
                  <a:gd name="T5" fmla="*/ 0 h 41"/>
                  <a:gd name="T6" fmla="*/ 306 w 368"/>
                  <a:gd name="T7" fmla="*/ 40 h 41"/>
                  <a:gd name="T8" fmla="*/ 0 w 368"/>
                  <a:gd name="T9" fmla="*/ 40 h 41"/>
                  <a:gd name="T10" fmla="*/ 0 60000 65536"/>
                  <a:gd name="T11" fmla="*/ 0 60000 65536"/>
                  <a:gd name="T12" fmla="*/ 0 60000 65536"/>
                  <a:gd name="T13" fmla="*/ 0 60000 65536"/>
                  <a:gd name="T14" fmla="*/ 0 60000 65536"/>
                  <a:gd name="T15" fmla="*/ 0 w 368"/>
                  <a:gd name="T16" fmla="*/ 0 h 41"/>
                  <a:gd name="T17" fmla="*/ 368 w 368"/>
                  <a:gd name="T18" fmla="*/ 41 h 41"/>
                </a:gdLst>
                <a:ahLst/>
                <a:cxnLst>
                  <a:cxn ang="T10">
                    <a:pos x="T0" y="T1"/>
                  </a:cxn>
                  <a:cxn ang="T11">
                    <a:pos x="T2" y="T3"/>
                  </a:cxn>
                  <a:cxn ang="T12">
                    <a:pos x="T4" y="T5"/>
                  </a:cxn>
                  <a:cxn ang="T13">
                    <a:pos x="T6" y="T7"/>
                  </a:cxn>
                  <a:cxn ang="T14">
                    <a:pos x="T8" y="T9"/>
                  </a:cxn>
                </a:cxnLst>
                <a:rect l="T15" t="T16" r="T17" b="T18"/>
                <a:pathLst>
                  <a:path w="368" h="41">
                    <a:moveTo>
                      <a:pt x="0" y="40"/>
                    </a:moveTo>
                    <a:lnTo>
                      <a:pt x="60" y="0"/>
                    </a:lnTo>
                    <a:lnTo>
                      <a:pt x="367" y="0"/>
                    </a:lnTo>
                    <a:lnTo>
                      <a:pt x="306" y="40"/>
                    </a:lnTo>
                    <a:lnTo>
                      <a:pt x="0" y="4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80" name="Freeform 62"/>
              <p:cNvSpPr>
                <a:spLocks/>
              </p:cNvSpPr>
              <p:nvPr/>
            </p:nvSpPr>
            <p:spPr bwMode="auto">
              <a:xfrm>
                <a:off x="3735" y="2247"/>
                <a:ext cx="374" cy="47"/>
              </a:xfrm>
              <a:custGeom>
                <a:avLst/>
                <a:gdLst>
                  <a:gd name="T0" fmla="*/ 0 w 374"/>
                  <a:gd name="T1" fmla="*/ 46 h 47"/>
                  <a:gd name="T2" fmla="*/ 60 w 374"/>
                  <a:gd name="T3" fmla="*/ 0 h 47"/>
                  <a:gd name="T4" fmla="*/ 373 w 374"/>
                  <a:gd name="T5" fmla="*/ 0 h 47"/>
                  <a:gd name="T6" fmla="*/ 312 w 374"/>
                  <a:gd name="T7" fmla="*/ 46 h 47"/>
                  <a:gd name="T8" fmla="*/ 0 w 374"/>
                  <a:gd name="T9" fmla="*/ 46 h 47"/>
                  <a:gd name="T10" fmla="*/ 0 60000 65536"/>
                  <a:gd name="T11" fmla="*/ 0 60000 65536"/>
                  <a:gd name="T12" fmla="*/ 0 60000 65536"/>
                  <a:gd name="T13" fmla="*/ 0 60000 65536"/>
                  <a:gd name="T14" fmla="*/ 0 60000 65536"/>
                  <a:gd name="T15" fmla="*/ 0 w 374"/>
                  <a:gd name="T16" fmla="*/ 0 h 47"/>
                  <a:gd name="T17" fmla="*/ 374 w 374"/>
                  <a:gd name="T18" fmla="*/ 47 h 47"/>
                </a:gdLst>
                <a:ahLst/>
                <a:cxnLst>
                  <a:cxn ang="T10">
                    <a:pos x="T0" y="T1"/>
                  </a:cxn>
                  <a:cxn ang="T11">
                    <a:pos x="T2" y="T3"/>
                  </a:cxn>
                  <a:cxn ang="T12">
                    <a:pos x="T4" y="T5"/>
                  </a:cxn>
                  <a:cxn ang="T13">
                    <a:pos x="T6" y="T7"/>
                  </a:cxn>
                  <a:cxn ang="T14">
                    <a:pos x="T8" y="T9"/>
                  </a:cxn>
                </a:cxnLst>
                <a:rect l="T15" t="T16" r="T17" b="T18"/>
                <a:pathLst>
                  <a:path w="374" h="47">
                    <a:moveTo>
                      <a:pt x="0" y="46"/>
                    </a:moveTo>
                    <a:lnTo>
                      <a:pt x="60" y="0"/>
                    </a:lnTo>
                    <a:lnTo>
                      <a:pt x="373" y="0"/>
                    </a:lnTo>
                    <a:lnTo>
                      <a:pt x="312"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81" name="Freeform 63"/>
              <p:cNvSpPr>
                <a:spLocks/>
              </p:cNvSpPr>
              <p:nvPr/>
            </p:nvSpPr>
            <p:spPr bwMode="auto">
              <a:xfrm>
                <a:off x="3735" y="2293"/>
                <a:ext cx="306" cy="284"/>
              </a:xfrm>
              <a:custGeom>
                <a:avLst/>
                <a:gdLst>
                  <a:gd name="T0" fmla="*/ 0 w 306"/>
                  <a:gd name="T1" fmla="*/ 0 h 284"/>
                  <a:gd name="T2" fmla="*/ 305 w 306"/>
                  <a:gd name="T3" fmla="*/ 0 h 284"/>
                  <a:gd name="T4" fmla="*/ 305 w 306"/>
                  <a:gd name="T5" fmla="*/ 283 h 284"/>
                  <a:gd name="T6" fmla="*/ 0 w 306"/>
                  <a:gd name="T7" fmla="*/ 283 h 284"/>
                  <a:gd name="T8" fmla="*/ 0 w 306"/>
                  <a:gd name="T9" fmla="*/ 0 h 284"/>
                  <a:gd name="T10" fmla="*/ 0 60000 65536"/>
                  <a:gd name="T11" fmla="*/ 0 60000 65536"/>
                  <a:gd name="T12" fmla="*/ 0 60000 65536"/>
                  <a:gd name="T13" fmla="*/ 0 60000 65536"/>
                  <a:gd name="T14" fmla="*/ 0 60000 65536"/>
                  <a:gd name="T15" fmla="*/ 0 w 306"/>
                  <a:gd name="T16" fmla="*/ 0 h 284"/>
                  <a:gd name="T17" fmla="*/ 306 w 306"/>
                  <a:gd name="T18" fmla="*/ 284 h 284"/>
                </a:gdLst>
                <a:ahLst/>
                <a:cxnLst>
                  <a:cxn ang="T10">
                    <a:pos x="T0" y="T1"/>
                  </a:cxn>
                  <a:cxn ang="T11">
                    <a:pos x="T2" y="T3"/>
                  </a:cxn>
                  <a:cxn ang="T12">
                    <a:pos x="T4" y="T5"/>
                  </a:cxn>
                  <a:cxn ang="T13">
                    <a:pos x="T6" y="T7"/>
                  </a:cxn>
                  <a:cxn ang="T14">
                    <a:pos x="T8" y="T9"/>
                  </a:cxn>
                </a:cxnLst>
                <a:rect l="T15" t="T16" r="T17" b="T18"/>
                <a:pathLst>
                  <a:path w="306" h="284">
                    <a:moveTo>
                      <a:pt x="0" y="0"/>
                    </a:moveTo>
                    <a:lnTo>
                      <a:pt x="305" y="0"/>
                    </a:lnTo>
                    <a:lnTo>
                      <a:pt x="305" y="283"/>
                    </a:lnTo>
                    <a:lnTo>
                      <a:pt x="0" y="283"/>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82" name="Freeform 64"/>
              <p:cNvSpPr>
                <a:spLocks/>
              </p:cNvSpPr>
              <p:nvPr/>
            </p:nvSpPr>
            <p:spPr bwMode="auto">
              <a:xfrm>
                <a:off x="3735" y="2293"/>
                <a:ext cx="315" cy="290"/>
              </a:xfrm>
              <a:custGeom>
                <a:avLst/>
                <a:gdLst>
                  <a:gd name="T0" fmla="*/ 0 w 315"/>
                  <a:gd name="T1" fmla="*/ 0 h 290"/>
                  <a:gd name="T2" fmla="*/ 314 w 315"/>
                  <a:gd name="T3" fmla="*/ 0 h 290"/>
                  <a:gd name="T4" fmla="*/ 314 w 315"/>
                  <a:gd name="T5" fmla="*/ 289 h 290"/>
                  <a:gd name="T6" fmla="*/ 0 w 315"/>
                  <a:gd name="T7" fmla="*/ 289 h 290"/>
                  <a:gd name="T8" fmla="*/ 0 w 315"/>
                  <a:gd name="T9" fmla="*/ 0 h 290"/>
                  <a:gd name="T10" fmla="*/ 0 60000 65536"/>
                  <a:gd name="T11" fmla="*/ 0 60000 65536"/>
                  <a:gd name="T12" fmla="*/ 0 60000 65536"/>
                  <a:gd name="T13" fmla="*/ 0 60000 65536"/>
                  <a:gd name="T14" fmla="*/ 0 60000 65536"/>
                  <a:gd name="T15" fmla="*/ 0 w 315"/>
                  <a:gd name="T16" fmla="*/ 0 h 290"/>
                  <a:gd name="T17" fmla="*/ 315 w 315"/>
                  <a:gd name="T18" fmla="*/ 290 h 290"/>
                </a:gdLst>
                <a:ahLst/>
                <a:cxnLst>
                  <a:cxn ang="T10">
                    <a:pos x="T0" y="T1"/>
                  </a:cxn>
                  <a:cxn ang="T11">
                    <a:pos x="T2" y="T3"/>
                  </a:cxn>
                  <a:cxn ang="T12">
                    <a:pos x="T4" y="T5"/>
                  </a:cxn>
                  <a:cxn ang="T13">
                    <a:pos x="T6" y="T7"/>
                  </a:cxn>
                  <a:cxn ang="T14">
                    <a:pos x="T8" y="T9"/>
                  </a:cxn>
                </a:cxnLst>
                <a:rect l="T15" t="T16" r="T17" b="T18"/>
                <a:pathLst>
                  <a:path w="315" h="290">
                    <a:moveTo>
                      <a:pt x="0" y="0"/>
                    </a:moveTo>
                    <a:lnTo>
                      <a:pt x="314" y="0"/>
                    </a:lnTo>
                    <a:lnTo>
                      <a:pt x="314"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83" name="Freeform 65"/>
              <p:cNvSpPr>
                <a:spLocks/>
              </p:cNvSpPr>
              <p:nvPr/>
            </p:nvSpPr>
            <p:spPr bwMode="auto">
              <a:xfrm>
                <a:off x="4045" y="2247"/>
                <a:ext cx="64" cy="333"/>
              </a:xfrm>
              <a:custGeom>
                <a:avLst/>
                <a:gdLst>
                  <a:gd name="T0" fmla="*/ 0 w 64"/>
                  <a:gd name="T1" fmla="*/ 332 h 333"/>
                  <a:gd name="T2" fmla="*/ 61 w 64"/>
                  <a:gd name="T3" fmla="*/ 286 h 333"/>
                  <a:gd name="T4" fmla="*/ 63 w 64"/>
                  <a:gd name="T5" fmla="*/ 0 h 333"/>
                  <a:gd name="T6" fmla="*/ 1 w 64"/>
                  <a:gd name="T7" fmla="*/ 45 h 333"/>
                  <a:gd name="T8" fmla="*/ 0 w 64"/>
                  <a:gd name="T9" fmla="*/ 332 h 333"/>
                  <a:gd name="T10" fmla="*/ 0 60000 65536"/>
                  <a:gd name="T11" fmla="*/ 0 60000 65536"/>
                  <a:gd name="T12" fmla="*/ 0 60000 65536"/>
                  <a:gd name="T13" fmla="*/ 0 60000 65536"/>
                  <a:gd name="T14" fmla="*/ 0 60000 65536"/>
                  <a:gd name="T15" fmla="*/ 0 w 64"/>
                  <a:gd name="T16" fmla="*/ 0 h 333"/>
                  <a:gd name="T17" fmla="*/ 64 w 64"/>
                  <a:gd name="T18" fmla="*/ 333 h 333"/>
                </a:gdLst>
                <a:ahLst/>
                <a:cxnLst>
                  <a:cxn ang="T10">
                    <a:pos x="T0" y="T1"/>
                  </a:cxn>
                  <a:cxn ang="T11">
                    <a:pos x="T2" y="T3"/>
                  </a:cxn>
                  <a:cxn ang="T12">
                    <a:pos x="T4" y="T5"/>
                  </a:cxn>
                  <a:cxn ang="T13">
                    <a:pos x="T6" y="T7"/>
                  </a:cxn>
                  <a:cxn ang="T14">
                    <a:pos x="T8" y="T9"/>
                  </a:cxn>
                </a:cxnLst>
                <a:rect l="T15" t="T16" r="T17" b="T18"/>
                <a:pathLst>
                  <a:path w="64" h="333">
                    <a:moveTo>
                      <a:pt x="0" y="332"/>
                    </a:moveTo>
                    <a:lnTo>
                      <a:pt x="61" y="286"/>
                    </a:lnTo>
                    <a:lnTo>
                      <a:pt x="63" y="0"/>
                    </a:lnTo>
                    <a:lnTo>
                      <a:pt x="1" y="45"/>
                    </a:lnTo>
                    <a:lnTo>
                      <a:pt x="0" y="332"/>
                    </a:lnTo>
                  </a:path>
                </a:pathLst>
              </a:custGeom>
              <a:solidFill>
                <a:srgbClr val="7A7A5A"/>
              </a:solidFill>
              <a:ln w="12700" cap="rnd">
                <a:solidFill>
                  <a:srgbClr val="494936"/>
                </a:solidFill>
                <a:round/>
                <a:headEnd/>
                <a:tailEnd/>
              </a:ln>
            </p:spPr>
            <p:txBody>
              <a:bodyPr/>
              <a:lstStyle/>
              <a:p>
                <a:endParaRPr lang="es-ES"/>
              </a:p>
            </p:txBody>
          </p:sp>
        </p:grpSp>
        <p:sp>
          <p:nvSpPr>
            <p:cNvPr id="38078" name="Rectangle 66"/>
            <p:cNvSpPr>
              <a:spLocks noChangeArrowheads="1"/>
            </p:cNvSpPr>
            <p:nvPr/>
          </p:nvSpPr>
          <p:spPr bwMode="auto">
            <a:xfrm>
              <a:off x="3676" y="2328"/>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sp>
        <p:nvSpPr>
          <p:cNvPr id="37918" name="Line 67"/>
          <p:cNvSpPr>
            <a:spLocks noChangeShapeType="1"/>
          </p:cNvSpPr>
          <p:nvPr/>
        </p:nvSpPr>
        <p:spPr bwMode="auto">
          <a:xfrm>
            <a:off x="6440488" y="3927475"/>
            <a:ext cx="355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19" name="Line 69"/>
          <p:cNvSpPr>
            <a:spLocks noChangeShapeType="1"/>
          </p:cNvSpPr>
          <p:nvPr/>
        </p:nvSpPr>
        <p:spPr bwMode="auto">
          <a:xfrm flipH="1">
            <a:off x="6767513" y="4318000"/>
            <a:ext cx="528637" cy="5302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20" name="Line 71"/>
          <p:cNvSpPr>
            <a:spLocks noChangeShapeType="1"/>
          </p:cNvSpPr>
          <p:nvPr/>
        </p:nvSpPr>
        <p:spPr bwMode="auto">
          <a:xfrm flipH="1">
            <a:off x="6781800" y="4841875"/>
            <a:ext cx="577850" cy="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21" name="Rectangle 73"/>
          <p:cNvSpPr>
            <a:spLocks noChangeArrowheads="1"/>
          </p:cNvSpPr>
          <p:nvPr/>
        </p:nvSpPr>
        <p:spPr bwMode="auto">
          <a:xfrm>
            <a:off x="6057900" y="4333875"/>
            <a:ext cx="8667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 sz="1800" b="1">
                <a:latin typeface="Arial" charset="0"/>
              </a:rPr>
              <a:t>COAX</a:t>
            </a:r>
          </a:p>
        </p:txBody>
      </p:sp>
      <p:pic>
        <p:nvPicPr>
          <p:cNvPr id="37922" name="Picture 7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8988" y="4608513"/>
            <a:ext cx="3000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3" name="Rectangle 75"/>
          <p:cNvSpPr>
            <a:spLocks noChangeArrowheads="1"/>
          </p:cNvSpPr>
          <p:nvPr/>
        </p:nvSpPr>
        <p:spPr bwMode="auto">
          <a:xfrm>
            <a:off x="7537450" y="4451350"/>
            <a:ext cx="8826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200" b="1">
                <a:latin typeface="Arial" charset="0"/>
              </a:rPr>
              <a:t>Empalme</a:t>
            </a:r>
            <a:endParaRPr lang="es-ES" sz="1200" b="1">
              <a:latin typeface="Arial" charset="0"/>
            </a:endParaRPr>
          </a:p>
        </p:txBody>
      </p:sp>
      <p:sp>
        <p:nvSpPr>
          <p:cNvPr id="37924" name="Line 76"/>
          <p:cNvSpPr>
            <a:spLocks noChangeShapeType="1"/>
          </p:cNvSpPr>
          <p:nvPr/>
        </p:nvSpPr>
        <p:spPr bwMode="auto">
          <a:xfrm flipH="1">
            <a:off x="7424738" y="4841875"/>
            <a:ext cx="577850" cy="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25" name="Line 80"/>
          <p:cNvSpPr>
            <a:spLocks noChangeShapeType="1"/>
          </p:cNvSpPr>
          <p:nvPr/>
        </p:nvSpPr>
        <p:spPr bwMode="auto">
          <a:xfrm flipV="1">
            <a:off x="5426075" y="1528763"/>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26" name="Line 81"/>
          <p:cNvSpPr>
            <a:spLocks noChangeShapeType="1"/>
          </p:cNvSpPr>
          <p:nvPr/>
        </p:nvSpPr>
        <p:spPr bwMode="auto">
          <a:xfrm flipV="1">
            <a:off x="4768850" y="1528763"/>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27" name="Line 82"/>
          <p:cNvSpPr>
            <a:spLocks noChangeShapeType="1"/>
          </p:cNvSpPr>
          <p:nvPr/>
        </p:nvSpPr>
        <p:spPr bwMode="auto">
          <a:xfrm flipV="1">
            <a:off x="4111625" y="1528763"/>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28" name="Line 83"/>
          <p:cNvSpPr>
            <a:spLocks noChangeShapeType="1"/>
          </p:cNvSpPr>
          <p:nvPr/>
        </p:nvSpPr>
        <p:spPr bwMode="auto">
          <a:xfrm flipH="1">
            <a:off x="6546850" y="5011738"/>
            <a:ext cx="749300" cy="750887"/>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29" name="Freeform 85"/>
          <p:cNvSpPr>
            <a:spLocks/>
          </p:cNvSpPr>
          <p:nvPr/>
        </p:nvSpPr>
        <p:spPr bwMode="auto">
          <a:xfrm>
            <a:off x="6254750" y="5219700"/>
            <a:ext cx="820738" cy="604838"/>
          </a:xfrm>
          <a:custGeom>
            <a:avLst/>
            <a:gdLst>
              <a:gd name="T0" fmla="*/ 0 w 517"/>
              <a:gd name="T1" fmla="*/ 299899635 h 381"/>
              <a:gd name="T2" fmla="*/ 992942167 w 517"/>
              <a:gd name="T3" fmla="*/ 957660167 h 381"/>
              <a:gd name="T4" fmla="*/ 1300401417 w 517"/>
              <a:gd name="T5" fmla="*/ 652721802 h 381"/>
              <a:gd name="T6" fmla="*/ 302418934 w 517"/>
              <a:gd name="T7" fmla="*/ 0 h 381"/>
              <a:gd name="T8" fmla="*/ 0 w 517"/>
              <a:gd name="T9" fmla="*/ 299899635 h 381"/>
              <a:gd name="T10" fmla="*/ 0 60000 65536"/>
              <a:gd name="T11" fmla="*/ 0 60000 65536"/>
              <a:gd name="T12" fmla="*/ 0 60000 65536"/>
              <a:gd name="T13" fmla="*/ 0 60000 65536"/>
              <a:gd name="T14" fmla="*/ 0 60000 65536"/>
              <a:gd name="T15" fmla="*/ 0 w 517"/>
              <a:gd name="T16" fmla="*/ 0 h 381"/>
              <a:gd name="T17" fmla="*/ 517 w 517"/>
              <a:gd name="T18" fmla="*/ 381 h 381"/>
            </a:gdLst>
            <a:ahLst/>
            <a:cxnLst>
              <a:cxn ang="T10">
                <a:pos x="T0" y="T1"/>
              </a:cxn>
              <a:cxn ang="T11">
                <a:pos x="T2" y="T3"/>
              </a:cxn>
              <a:cxn ang="T12">
                <a:pos x="T4" y="T5"/>
              </a:cxn>
              <a:cxn ang="T13">
                <a:pos x="T6" y="T7"/>
              </a:cxn>
              <a:cxn ang="T14">
                <a:pos x="T8" y="T9"/>
              </a:cxn>
            </a:cxnLst>
            <a:rect l="T15" t="T16" r="T17" b="T18"/>
            <a:pathLst>
              <a:path w="517" h="381">
                <a:moveTo>
                  <a:pt x="0" y="119"/>
                </a:moveTo>
                <a:lnTo>
                  <a:pt x="394" y="380"/>
                </a:lnTo>
                <a:lnTo>
                  <a:pt x="516" y="259"/>
                </a:lnTo>
                <a:lnTo>
                  <a:pt x="120" y="0"/>
                </a:lnTo>
                <a:lnTo>
                  <a:pt x="0" y="119"/>
                </a:lnTo>
              </a:path>
            </a:pathLst>
          </a:custGeom>
          <a:noFill/>
          <a:ln w="12700" cap="rnd">
            <a:solidFill>
              <a:srgbClr val="485F62"/>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30" name="Line 86"/>
          <p:cNvSpPr>
            <a:spLocks noChangeShapeType="1"/>
          </p:cNvSpPr>
          <p:nvPr/>
        </p:nvSpPr>
        <p:spPr bwMode="auto">
          <a:xfrm flipH="1">
            <a:off x="4689475" y="4227513"/>
            <a:ext cx="828675" cy="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nvGrpSpPr>
          <p:cNvPr id="37931" name="Group 88"/>
          <p:cNvGrpSpPr>
            <a:grpSpLocks/>
          </p:cNvGrpSpPr>
          <p:nvPr/>
        </p:nvGrpSpPr>
        <p:grpSpPr bwMode="auto">
          <a:xfrm>
            <a:off x="5421313" y="3935413"/>
            <a:ext cx="674687" cy="585787"/>
            <a:chOff x="3415" y="2507"/>
            <a:chExt cx="425" cy="369"/>
          </a:xfrm>
        </p:grpSpPr>
        <p:grpSp>
          <p:nvGrpSpPr>
            <p:cNvPr id="38070" name="Group 89"/>
            <p:cNvGrpSpPr>
              <a:grpSpLocks/>
            </p:cNvGrpSpPr>
            <p:nvPr/>
          </p:nvGrpSpPr>
          <p:grpSpPr bwMode="auto">
            <a:xfrm>
              <a:off x="3473" y="2507"/>
              <a:ext cx="367" cy="337"/>
              <a:chOff x="3473" y="2507"/>
              <a:chExt cx="367" cy="337"/>
            </a:xfrm>
          </p:grpSpPr>
          <p:sp>
            <p:nvSpPr>
              <p:cNvPr id="38072" name="Freeform 90"/>
              <p:cNvSpPr>
                <a:spLocks/>
              </p:cNvSpPr>
              <p:nvPr/>
            </p:nvSpPr>
            <p:spPr bwMode="auto">
              <a:xfrm>
                <a:off x="3473" y="2507"/>
                <a:ext cx="361" cy="42"/>
              </a:xfrm>
              <a:custGeom>
                <a:avLst/>
                <a:gdLst>
                  <a:gd name="T0" fmla="*/ 0 w 361"/>
                  <a:gd name="T1" fmla="*/ 41 h 42"/>
                  <a:gd name="T2" fmla="*/ 59 w 361"/>
                  <a:gd name="T3" fmla="*/ 0 h 42"/>
                  <a:gd name="T4" fmla="*/ 360 w 361"/>
                  <a:gd name="T5" fmla="*/ 0 h 42"/>
                  <a:gd name="T6" fmla="*/ 300 w 361"/>
                  <a:gd name="T7" fmla="*/ 41 h 42"/>
                  <a:gd name="T8" fmla="*/ 0 w 361"/>
                  <a:gd name="T9" fmla="*/ 41 h 42"/>
                  <a:gd name="T10" fmla="*/ 0 60000 65536"/>
                  <a:gd name="T11" fmla="*/ 0 60000 65536"/>
                  <a:gd name="T12" fmla="*/ 0 60000 65536"/>
                  <a:gd name="T13" fmla="*/ 0 60000 65536"/>
                  <a:gd name="T14" fmla="*/ 0 60000 65536"/>
                  <a:gd name="T15" fmla="*/ 0 w 361"/>
                  <a:gd name="T16" fmla="*/ 0 h 42"/>
                  <a:gd name="T17" fmla="*/ 361 w 361"/>
                  <a:gd name="T18" fmla="*/ 42 h 42"/>
                </a:gdLst>
                <a:ahLst/>
                <a:cxnLst>
                  <a:cxn ang="T10">
                    <a:pos x="T0" y="T1"/>
                  </a:cxn>
                  <a:cxn ang="T11">
                    <a:pos x="T2" y="T3"/>
                  </a:cxn>
                  <a:cxn ang="T12">
                    <a:pos x="T4" y="T5"/>
                  </a:cxn>
                  <a:cxn ang="T13">
                    <a:pos x="T6" y="T7"/>
                  </a:cxn>
                  <a:cxn ang="T14">
                    <a:pos x="T8" y="T9"/>
                  </a:cxn>
                </a:cxnLst>
                <a:rect l="T15" t="T16" r="T17" b="T18"/>
                <a:pathLst>
                  <a:path w="361" h="42">
                    <a:moveTo>
                      <a:pt x="0" y="41"/>
                    </a:moveTo>
                    <a:lnTo>
                      <a:pt x="59" y="0"/>
                    </a:lnTo>
                    <a:lnTo>
                      <a:pt x="360" y="0"/>
                    </a:lnTo>
                    <a:lnTo>
                      <a:pt x="300" y="41"/>
                    </a:lnTo>
                    <a:lnTo>
                      <a:pt x="0" y="41"/>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73" name="Freeform 91"/>
              <p:cNvSpPr>
                <a:spLocks/>
              </p:cNvSpPr>
              <p:nvPr/>
            </p:nvSpPr>
            <p:spPr bwMode="auto">
              <a:xfrm>
                <a:off x="3473" y="2507"/>
                <a:ext cx="367" cy="48"/>
              </a:xfrm>
              <a:custGeom>
                <a:avLst/>
                <a:gdLst>
                  <a:gd name="T0" fmla="*/ 0 w 367"/>
                  <a:gd name="T1" fmla="*/ 47 h 48"/>
                  <a:gd name="T2" fmla="*/ 59 w 367"/>
                  <a:gd name="T3" fmla="*/ 0 h 48"/>
                  <a:gd name="T4" fmla="*/ 366 w 367"/>
                  <a:gd name="T5" fmla="*/ 0 h 48"/>
                  <a:gd name="T6" fmla="*/ 306 w 367"/>
                  <a:gd name="T7" fmla="*/ 47 h 48"/>
                  <a:gd name="T8" fmla="*/ 0 w 367"/>
                  <a:gd name="T9" fmla="*/ 47 h 48"/>
                  <a:gd name="T10" fmla="*/ 0 60000 65536"/>
                  <a:gd name="T11" fmla="*/ 0 60000 65536"/>
                  <a:gd name="T12" fmla="*/ 0 60000 65536"/>
                  <a:gd name="T13" fmla="*/ 0 60000 65536"/>
                  <a:gd name="T14" fmla="*/ 0 60000 65536"/>
                  <a:gd name="T15" fmla="*/ 0 w 367"/>
                  <a:gd name="T16" fmla="*/ 0 h 48"/>
                  <a:gd name="T17" fmla="*/ 367 w 367"/>
                  <a:gd name="T18" fmla="*/ 48 h 48"/>
                </a:gdLst>
                <a:ahLst/>
                <a:cxnLst>
                  <a:cxn ang="T10">
                    <a:pos x="T0" y="T1"/>
                  </a:cxn>
                  <a:cxn ang="T11">
                    <a:pos x="T2" y="T3"/>
                  </a:cxn>
                  <a:cxn ang="T12">
                    <a:pos x="T4" y="T5"/>
                  </a:cxn>
                  <a:cxn ang="T13">
                    <a:pos x="T6" y="T7"/>
                  </a:cxn>
                  <a:cxn ang="T14">
                    <a:pos x="T8" y="T9"/>
                  </a:cxn>
                </a:cxnLst>
                <a:rect l="T15" t="T16" r="T17" b="T18"/>
                <a:pathLst>
                  <a:path w="367" h="48">
                    <a:moveTo>
                      <a:pt x="0" y="47"/>
                    </a:moveTo>
                    <a:lnTo>
                      <a:pt x="59" y="0"/>
                    </a:lnTo>
                    <a:lnTo>
                      <a:pt x="366" y="0"/>
                    </a:lnTo>
                    <a:lnTo>
                      <a:pt x="306" y="47"/>
                    </a:lnTo>
                    <a:lnTo>
                      <a:pt x="0" y="47"/>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74" name="Freeform 92"/>
              <p:cNvSpPr>
                <a:spLocks/>
              </p:cNvSpPr>
              <p:nvPr/>
            </p:nvSpPr>
            <p:spPr bwMode="auto">
              <a:xfrm>
                <a:off x="3473" y="2554"/>
                <a:ext cx="300" cy="284"/>
              </a:xfrm>
              <a:custGeom>
                <a:avLst/>
                <a:gdLst>
                  <a:gd name="T0" fmla="*/ 0 w 300"/>
                  <a:gd name="T1" fmla="*/ 0 h 284"/>
                  <a:gd name="T2" fmla="*/ 299 w 300"/>
                  <a:gd name="T3" fmla="*/ 0 h 284"/>
                  <a:gd name="T4" fmla="*/ 299 w 300"/>
                  <a:gd name="T5" fmla="*/ 283 h 284"/>
                  <a:gd name="T6" fmla="*/ 0 w 300"/>
                  <a:gd name="T7" fmla="*/ 283 h 284"/>
                  <a:gd name="T8" fmla="*/ 0 w 300"/>
                  <a:gd name="T9" fmla="*/ 0 h 284"/>
                  <a:gd name="T10" fmla="*/ 0 60000 65536"/>
                  <a:gd name="T11" fmla="*/ 0 60000 65536"/>
                  <a:gd name="T12" fmla="*/ 0 60000 65536"/>
                  <a:gd name="T13" fmla="*/ 0 60000 65536"/>
                  <a:gd name="T14" fmla="*/ 0 60000 65536"/>
                  <a:gd name="T15" fmla="*/ 0 w 300"/>
                  <a:gd name="T16" fmla="*/ 0 h 284"/>
                  <a:gd name="T17" fmla="*/ 300 w 300"/>
                  <a:gd name="T18" fmla="*/ 284 h 284"/>
                </a:gdLst>
                <a:ahLst/>
                <a:cxnLst>
                  <a:cxn ang="T10">
                    <a:pos x="T0" y="T1"/>
                  </a:cxn>
                  <a:cxn ang="T11">
                    <a:pos x="T2" y="T3"/>
                  </a:cxn>
                  <a:cxn ang="T12">
                    <a:pos x="T4" y="T5"/>
                  </a:cxn>
                  <a:cxn ang="T13">
                    <a:pos x="T6" y="T7"/>
                  </a:cxn>
                  <a:cxn ang="T14">
                    <a:pos x="T8" y="T9"/>
                  </a:cxn>
                </a:cxnLst>
                <a:rect l="T15" t="T16" r="T17" b="T18"/>
                <a:pathLst>
                  <a:path w="300" h="284">
                    <a:moveTo>
                      <a:pt x="0" y="0"/>
                    </a:moveTo>
                    <a:lnTo>
                      <a:pt x="299" y="0"/>
                    </a:lnTo>
                    <a:lnTo>
                      <a:pt x="299" y="283"/>
                    </a:lnTo>
                    <a:lnTo>
                      <a:pt x="0" y="283"/>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75" name="Freeform 93"/>
              <p:cNvSpPr>
                <a:spLocks/>
              </p:cNvSpPr>
              <p:nvPr/>
            </p:nvSpPr>
            <p:spPr bwMode="auto">
              <a:xfrm>
                <a:off x="3473" y="2554"/>
                <a:ext cx="309" cy="290"/>
              </a:xfrm>
              <a:custGeom>
                <a:avLst/>
                <a:gdLst>
                  <a:gd name="T0" fmla="*/ 0 w 309"/>
                  <a:gd name="T1" fmla="*/ 0 h 290"/>
                  <a:gd name="T2" fmla="*/ 308 w 309"/>
                  <a:gd name="T3" fmla="*/ 0 h 290"/>
                  <a:gd name="T4" fmla="*/ 308 w 309"/>
                  <a:gd name="T5" fmla="*/ 289 h 290"/>
                  <a:gd name="T6" fmla="*/ 0 w 309"/>
                  <a:gd name="T7" fmla="*/ 289 h 290"/>
                  <a:gd name="T8" fmla="*/ 0 w 309"/>
                  <a:gd name="T9" fmla="*/ 0 h 290"/>
                  <a:gd name="T10" fmla="*/ 0 60000 65536"/>
                  <a:gd name="T11" fmla="*/ 0 60000 65536"/>
                  <a:gd name="T12" fmla="*/ 0 60000 65536"/>
                  <a:gd name="T13" fmla="*/ 0 60000 65536"/>
                  <a:gd name="T14" fmla="*/ 0 60000 65536"/>
                  <a:gd name="T15" fmla="*/ 0 w 309"/>
                  <a:gd name="T16" fmla="*/ 0 h 290"/>
                  <a:gd name="T17" fmla="*/ 309 w 309"/>
                  <a:gd name="T18" fmla="*/ 290 h 290"/>
                </a:gdLst>
                <a:ahLst/>
                <a:cxnLst>
                  <a:cxn ang="T10">
                    <a:pos x="T0" y="T1"/>
                  </a:cxn>
                  <a:cxn ang="T11">
                    <a:pos x="T2" y="T3"/>
                  </a:cxn>
                  <a:cxn ang="T12">
                    <a:pos x="T4" y="T5"/>
                  </a:cxn>
                  <a:cxn ang="T13">
                    <a:pos x="T6" y="T7"/>
                  </a:cxn>
                  <a:cxn ang="T14">
                    <a:pos x="T8" y="T9"/>
                  </a:cxn>
                </a:cxnLst>
                <a:rect l="T15" t="T16" r="T17" b="T18"/>
                <a:pathLst>
                  <a:path w="309" h="290">
                    <a:moveTo>
                      <a:pt x="0" y="0"/>
                    </a:moveTo>
                    <a:lnTo>
                      <a:pt x="308" y="0"/>
                    </a:lnTo>
                    <a:lnTo>
                      <a:pt x="308"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76" name="Freeform 94"/>
              <p:cNvSpPr>
                <a:spLocks/>
              </p:cNvSpPr>
              <p:nvPr/>
            </p:nvSpPr>
            <p:spPr bwMode="auto">
              <a:xfrm>
                <a:off x="3778" y="2507"/>
                <a:ext cx="62" cy="334"/>
              </a:xfrm>
              <a:custGeom>
                <a:avLst/>
                <a:gdLst>
                  <a:gd name="T0" fmla="*/ 0 w 62"/>
                  <a:gd name="T1" fmla="*/ 333 h 334"/>
                  <a:gd name="T2" fmla="*/ 59 w 62"/>
                  <a:gd name="T3" fmla="*/ 286 h 334"/>
                  <a:gd name="T4" fmla="*/ 61 w 62"/>
                  <a:gd name="T5" fmla="*/ 0 h 334"/>
                  <a:gd name="T6" fmla="*/ 1 w 62"/>
                  <a:gd name="T7" fmla="*/ 46 h 334"/>
                  <a:gd name="T8" fmla="*/ 0 w 62"/>
                  <a:gd name="T9" fmla="*/ 333 h 334"/>
                  <a:gd name="T10" fmla="*/ 0 60000 65536"/>
                  <a:gd name="T11" fmla="*/ 0 60000 65536"/>
                  <a:gd name="T12" fmla="*/ 0 60000 65536"/>
                  <a:gd name="T13" fmla="*/ 0 60000 65536"/>
                  <a:gd name="T14" fmla="*/ 0 60000 65536"/>
                  <a:gd name="T15" fmla="*/ 0 w 62"/>
                  <a:gd name="T16" fmla="*/ 0 h 334"/>
                  <a:gd name="T17" fmla="*/ 62 w 62"/>
                  <a:gd name="T18" fmla="*/ 334 h 334"/>
                </a:gdLst>
                <a:ahLst/>
                <a:cxnLst>
                  <a:cxn ang="T10">
                    <a:pos x="T0" y="T1"/>
                  </a:cxn>
                  <a:cxn ang="T11">
                    <a:pos x="T2" y="T3"/>
                  </a:cxn>
                  <a:cxn ang="T12">
                    <a:pos x="T4" y="T5"/>
                  </a:cxn>
                  <a:cxn ang="T13">
                    <a:pos x="T6" y="T7"/>
                  </a:cxn>
                  <a:cxn ang="T14">
                    <a:pos x="T8" y="T9"/>
                  </a:cxn>
                </a:cxnLst>
                <a:rect l="T15" t="T16" r="T17" b="T18"/>
                <a:pathLst>
                  <a:path w="62" h="334">
                    <a:moveTo>
                      <a:pt x="0" y="333"/>
                    </a:moveTo>
                    <a:lnTo>
                      <a:pt x="59" y="286"/>
                    </a:lnTo>
                    <a:lnTo>
                      <a:pt x="61"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8071" name="Rectangle 95"/>
            <p:cNvSpPr>
              <a:spLocks noChangeArrowheads="1"/>
            </p:cNvSpPr>
            <p:nvPr/>
          </p:nvSpPr>
          <p:spPr bwMode="auto">
            <a:xfrm>
              <a:off x="3415" y="2588"/>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32" name="Group 96"/>
          <p:cNvGrpSpPr>
            <a:grpSpLocks/>
          </p:cNvGrpSpPr>
          <p:nvPr/>
        </p:nvGrpSpPr>
        <p:grpSpPr bwMode="auto">
          <a:xfrm>
            <a:off x="5035550" y="4349750"/>
            <a:ext cx="654050" cy="585788"/>
            <a:chOff x="3172" y="2768"/>
            <a:chExt cx="412" cy="369"/>
          </a:xfrm>
        </p:grpSpPr>
        <p:grpSp>
          <p:nvGrpSpPr>
            <p:cNvPr id="38063" name="Group 97"/>
            <p:cNvGrpSpPr>
              <a:grpSpLocks/>
            </p:cNvGrpSpPr>
            <p:nvPr/>
          </p:nvGrpSpPr>
          <p:grpSpPr bwMode="auto">
            <a:xfrm>
              <a:off x="3229" y="2768"/>
              <a:ext cx="355" cy="336"/>
              <a:chOff x="3229" y="2768"/>
              <a:chExt cx="355" cy="336"/>
            </a:xfrm>
          </p:grpSpPr>
          <p:sp>
            <p:nvSpPr>
              <p:cNvPr id="38065" name="Freeform 98"/>
              <p:cNvSpPr>
                <a:spLocks/>
              </p:cNvSpPr>
              <p:nvPr/>
            </p:nvSpPr>
            <p:spPr bwMode="auto">
              <a:xfrm>
                <a:off x="3229" y="2768"/>
                <a:ext cx="348" cy="42"/>
              </a:xfrm>
              <a:custGeom>
                <a:avLst/>
                <a:gdLst>
                  <a:gd name="T0" fmla="*/ 0 w 348"/>
                  <a:gd name="T1" fmla="*/ 41 h 42"/>
                  <a:gd name="T2" fmla="*/ 57 w 348"/>
                  <a:gd name="T3" fmla="*/ 0 h 42"/>
                  <a:gd name="T4" fmla="*/ 347 w 348"/>
                  <a:gd name="T5" fmla="*/ 0 h 42"/>
                  <a:gd name="T6" fmla="*/ 289 w 348"/>
                  <a:gd name="T7" fmla="*/ 41 h 42"/>
                  <a:gd name="T8" fmla="*/ 0 w 348"/>
                  <a:gd name="T9" fmla="*/ 41 h 42"/>
                  <a:gd name="T10" fmla="*/ 0 60000 65536"/>
                  <a:gd name="T11" fmla="*/ 0 60000 65536"/>
                  <a:gd name="T12" fmla="*/ 0 60000 65536"/>
                  <a:gd name="T13" fmla="*/ 0 60000 65536"/>
                  <a:gd name="T14" fmla="*/ 0 60000 65536"/>
                  <a:gd name="T15" fmla="*/ 0 w 348"/>
                  <a:gd name="T16" fmla="*/ 0 h 42"/>
                  <a:gd name="T17" fmla="*/ 348 w 348"/>
                  <a:gd name="T18" fmla="*/ 42 h 42"/>
                </a:gdLst>
                <a:ahLst/>
                <a:cxnLst>
                  <a:cxn ang="T10">
                    <a:pos x="T0" y="T1"/>
                  </a:cxn>
                  <a:cxn ang="T11">
                    <a:pos x="T2" y="T3"/>
                  </a:cxn>
                  <a:cxn ang="T12">
                    <a:pos x="T4" y="T5"/>
                  </a:cxn>
                  <a:cxn ang="T13">
                    <a:pos x="T6" y="T7"/>
                  </a:cxn>
                  <a:cxn ang="T14">
                    <a:pos x="T8" y="T9"/>
                  </a:cxn>
                </a:cxnLst>
                <a:rect l="T15" t="T16" r="T17" b="T18"/>
                <a:pathLst>
                  <a:path w="348" h="42">
                    <a:moveTo>
                      <a:pt x="0" y="41"/>
                    </a:moveTo>
                    <a:lnTo>
                      <a:pt x="57" y="0"/>
                    </a:lnTo>
                    <a:lnTo>
                      <a:pt x="347" y="0"/>
                    </a:lnTo>
                    <a:lnTo>
                      <a:pt x="289" y="41"/>
                    </a:lnTo>
                    <a:lnTo>
                      <a:pt x="0" y="41"/>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66" name="Freeform 99"/>
              <p:cNvSpPr>
                <a:spLocks/>
              </p:cNvSpPr>
              <p:nvPr/>
            </p:nvSpPr>
            <p:spPr bwMode="auto">
              <a:xfrm>
                <a:off x="3229" y="2768"/>
                <a:ext cx="355" cy="47"/>
              </a:xfrm>
              <a:custGeom>
                <a:avLst/>
                <a:gdLst>
                  <a:gd name="T0" fmla="*/ 0 w 355"/>
                  <a:gd name="T1" fmla="*/ 46 h 47"/>
                  <a:gd name="T2" fmla="*/ 57 w 355"/>
                  <a:gd name="T3" fmla="*/ 0 h 47"/>
                  <a:gd name="T4" fmla="*/ 354 w 355"/>
                  <a:gd name="T5" fmla="*/ 0 h 47"/>
                  <a:gd name="T6" fmla="*/ 296 w 355"/>
                  <a:gd name="T7" fmla="*/ 46 h 47"/>
                  <a:gd name="T8" fmla="*/ 0 w 355"/>
                  <a:gd name="T9" fmla="*/ 46 h 47"/>
                  <a:gd name="T10" fmla="*/ 0 60000 65536"/>
                  <a:gd name="T11" fmla="*/ 0 60000 65536"/>
                  <a:gd name="T12" fmla="*/ 0 60000 65536"/>
                  <a:gd name="T13" fmla="*/ 0 60000 65536"/>
                  <a:gd name="T14" fmla="*/ 0 60000 65536"/>
                  <a:gd name="T15" fmla="*/ 0 w 355"/>
                  <a:gd name="T16" fmla="*/ 0 h 47"/>
                  <a:gd name="T17" fmla="*/ 355 w 355"/>
                  <a:gd name="T18" fmla="*/ 47 h 47"/>
                </a:gdLst>
                <a:ahLst/>
                <a:cxnLst>
                  <a:cxn ang="T10">
                    <a:pos x="T0" y="T1"/>
                  </a:cxn>
                  <a:cxn ang="T11">
                    <a:pos x="T2" y="T3"/>
                  </a:cxn>
                  <a:cxn ang="T12">
                    <a:pos x="T4" y="T5"/>
                  </a:cxn>
                  <a:cxn ang="T13">
                    <a:pos x="T6" y="T7"/>
                  </a:cxn>
                  <a:cxn ang="T14">
                    <a:pos x="T8" y="T9"/>
                  </a:cxn>
                </a:cxnLst>
                <a:rect l="T15" t="T16" r="T17" b="T18"/>
                <a:pathLst>
                  <a:path w="355" h="47">
                    <a:moveTo>
                      <a:pt x="0" y="46"/>
                    </a:moveTo>
                    <a:lnTo>
                      <a:pt x="57" y="0"/>
                    </a:lnTo>
                    <a:lnTo>
                      <a:pt x="354" y="0"/>
                    </a:lnTo>
                    <a:lnTo>
                      <a:pt x="296"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67" name="Freeform 100"/>
              <p:cNvSpPr>
                <a:spLocks/>
              </p:cNvSpPr>
              <p:nvPr/>
            </p:nvSpPr>
            <p:spPr bwMode="auto">
              <a:xfrm>
                <a:off x="3229" y="2814"/>
                <a:ext cx="290" cy="285"/>
              </a:xfrm>
              <a:custGeom>
                <a:avLst/>
                <a:gdLst>
                  <a:gd name="T0" fmla="*/ 0 w 290"/>
                  <a:gd name="T1" fmla="*/ 0 h 285"/>
                  <a:gd name="T2" fmla="*/ 289 w 290"/>
                  <a:gd name="T3" fmla="*/ 0 h 285"/>
                  <a:gd name="T4" fmla="*/ 289 w 290"/>
                  <a:gd name="T5" fmla="*/ 284 h 285"/>
                  <a:gd name="T6" fmla="*/ 0 w 290"/>
                  <a:gd name="T7" fmla="*/ 284 h 285"/>
                  <a:gd name="T8" fmla="*/ 0 w 290"/>
                  <a:gd name="T9" fmla="*/ 0 h 285"/>
                  <a:gd name="T10" fmla="*/ 0 60000 65536"/>
                  <a:gd name="T11" fmla="*/ 0 60000 65536"/>
                  <a:gd name="T12" fmla="*/ 0 60000 65536"/>
                  <a:gd name="T13" fmla="*/ 0 60000 65536"/>
                  <a:gd name="T14" fmla="*/ 0 60000 65536"/>
                  <a:gd name="T15" fmla="*/ 0 w 290"/>
                  <a:gd name="T16" fmla="*/ 0 h 285"/>
                  <a:gd name="T17" fmla="*/ 290 w 290"/>
                  <a:gd name="T18" fmla="*/ 285 h 285"/>
                </a:gdLst>
                <a:ahLst/>
                <a:cxnLst>
                  <a:cxn ang="T10">
                    <a:pos x="T0" y="T1"/>
                  </a:cxn>
                  <a:cxn ang="T11">
                    <a:pos x="T2" y="T3"/>
                  </a:cxn>
                  <a:cxn ang="T12">
                    <a:pos x="T4" y="T5"/>
                  </a:cxn>
                  <a:cxn ang="T13">
                    <a:pos x="T6" y="T7"/>
                  </a:cxn>
                  <a:cxn ang="T14">
                    <a:pos x="T8" y="T9"/>
                  </a:cxn>
                </a:cxnLst>
                <a:rect l="T15" t="T16" r="T17" b="T18"/>
                <a:pathLst>
                  <a:path w="290" h="285">
                    <a:moveTo>
                      <a:pt x="0" y="0"/>
                    </a:moveTo>
                    <a:lnTo>
                      <a:pt x="289" y="0"/>
                    </a:lnTo>
                    <a:lnTo>
                      <a:pt x="289" y="284"/>
                    </a:lnTo>
                    <a:lnTo>
                      <a:pt x="0" y="284"/>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68" name="Freeform 101"/>
              <p:cNvSpPr>
                <a:spLocks/>
              </p:cNvSpPr>
              <p:nvPr/>
            </p:nvSpPr>
            <p:spPr bwMode="auto">
              <a:xfrm>
                <a:off x="3229" y="2814"/>
                <a:ext cx="298" cy="290"/>
              </a:xfrm>
              <a:custGeom>
                <a:avLst/>
                <a:gdLst>
                  <a:gd name="T0" fmla="*/ 0 w 298"/>
                  <a:gd name="T1" fmla="*/ 0 h 290"/>
                  <a:gd name="T2" fmla="*/ 297 w 298"/>
                  <a:gd name="T3" fmla="*/ 0 h 290"/>
                  <a:gd name="T4" fmla="*/ 297 w 298"/>
                  <a:gd name="T5" fmla="*/ 289 h 290"/>
                  <a:gd name="T6" fmla="*/ 0 w 298"/>
                  <a:gd name="T7" fmla="*/ 289 h 290"/>
                  <a:gd name="T8" fmla="*/ 0 w 298"/>
                  <a:gd name="T9" fmla="*/ 0 h 290"/>
                  <a:gd name="T10" fmla="*/ 0 60000 65536"/>
                  <a:gd name="T11" fmla="*/ 0 60000 65536"/>
                  <a:gd name="T12" fmla="*/ 0 60000 65536"/>
                  <a:gd name="T13" fmla="*/ 0 60000 65536"/>
                  <a:gd name="T14" fmla="*/ 0 60000 65536"/>
                  <a:gd name="T15" fmla="*/ 0 w 298"/>
                  <a:gd name="T16" fmla="*/ 0 h 290"/>
                  <a:gd name="T17" fmla="*/ 298 w 298"/>
                  <a:gd name="T18" fmla="*/ 290 h 290"/>
                </a:gdLst>
                <a:ahLst/>
                <a:cxnLst>
                  <a:cxn ang="T10">
                    <a:pos x="T0" y="T1"/>
                  </a:cxn>
                  <a:cxn ang="T11">
                    <a:pos x="T2" y="T3"/>
                  </a:cxn>
                  <a:cxn ang="T12">
                    <a:pos x="T4" y="T5"/>
                  </a:cxn>
                  <a:cxn ang="T13">
                    <a:pos x="T6" y="T7"/>
                  </a:cxn>
                  <a:cxn ang="T14">
                    <a:pos x="T8" y="T9"/>
                  </a:cxn>
                </a:cxnLst>
                <a:rect l="T15" t="T16" r="T17" b="T18"/>
                <a:pathLst>
                  <a:path w="298" h="290">
                    <a:moveTo>
                      <a:pt x="0" y="0"/>
                    </a:moveTo>
                    <a:lnTo>
                      <a:pt x="297" y="0"/>
                    </a:lnTo>
                    <a:lnTo>
                      <a:pt x="297"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69" name="Freeform 102"/>
              <p:cNvSpPr>
                <a:spLocks/>
              </p:cNvSpPr>
              <p:nvPr/>
            </p:nvSpPr>
            <p:spPr bwMode="auto">
              <a:xfrm>
                <a:off x="3522" y="2768"/>
                <a:ext cx="62" cy="334"/>
              </a:xfrm>
              <a:custGeom>
                <a:avLst/>
                <a:gdLst>
                  <a:gd name="T0" fmla="*/ 0 w 62"/>
                  <a:gd name="T1" fmla="*/ 333 h 334"/>
                  <a:gd name="T2" fmla="*/ 59 w 62"/>
                  <a:gd name="T3" fmla="*/ 286 h 334"/>
                  <a:gd name="T4" fmla="*/ 61 w 62"/>
                  <a:gd name="T5" fmla="*/ 0 h 334"/>
                  <a:gd name="T6" fmla="*/ 1 w 62"/>
                  <a:gd name="T7" fmla="*/ 46 h 334"/>
                  <a:gd name="T8" fmla="*/ 0 w 62"/>
                  <a:gd name="T9" fmla="*/ 333 h 334"/>
                  <a:gd name="T10" fmla="*/ 0 60000 65536"/>
                  <a:gd name="T11" fmla="*/ 0 60000 65536"/>
                  <a:gd name="T12" fmla="*/ 0 60000 65536"/>
                  <a:gd name="T13" fmla="*/ 0 60000 65536"/>
                  <a:gd name="T14" fmla="*/ 0 60000 65536"/>
                  <a:gd name="T15" fmla="*/ 0 w 62"/>
                  <a:gd name="T16" fmla="*/ 0 h 334"/>
                  <a:gd name="T17" fmla="*/ 62 w 62"/>
                  <a:gd name="T18" fmla="*/ 334 h 334"/>
                </a:gdLst>
                <a:ahLst/>
                <a:cxnLst>
                  <a:cxn ang="T10">
                    <a:pos x="T0" y="T1"/>
                  </a:cxn>
                  <a:cxn ang="T11">
                    <a:pos x="T2" y="T3"/>
                  </a:cxn>
                  <a:cxn ang="T12">
                    <a:pos x="T4" y="T5"/>
                  </a:cxn>
                  <a:cxn ang="T13">
                    <a:pos x="T6" y="T7"/>
                  </a:cxn>
                  <a:cxn ang="T14">
                    <a:pos x="T8" y="T9"/>
                  </a:cxn>
                </a:cxnLst>
                <a:rect l="T15" t="T16" r="T17" b="T18"/>
                <a:pathLst>
                  <a:path w="62" h="334">
                    <a:moveTo>
                      <a:pt x="0" y="333"/>
                    </a:moveTo>
                    <a:lnTo>
                      <a:pt x="59" y="286"/>
                    </a:lnTo>
                    <a:lnTo>
                      <a:pt x="61"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8064" name="Rectangle 103"/>
            <p:cNvSpPr>
              <a:spLocks noChangeArrowheads="1"/>
            </p:cNvSpPr>
            <p:nvPr/>
          </p:nvSpPr>
          <p:spPr bwMode="auto">
            <a:xfrm>
              <a:off x="3172" y="2849"/>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sp>
        <p:nvSpPr>
          <p:cNvPr id="37933" name="Line 106"/>
          <p:cNvSpPr>
            <a:spLocks noChangeShapeType="1"/>
          </p:cNvSpPr>
          <p:nvPr/>
        </p:nvSpPr>
        <p:spPr bwMode="auto">
          <a:xfrm>
            <a:off x="5640388" y="4784725"/>
            <a:ext cx="357187"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34" name="Line 107"/>
          <p:cNvSpPr>
            <a:spLocks noChangeShapeType="1"/>
          </p:cNvSpPr>
          <p:nvPr/>
        </p:nvSpPr>
        <p:spPr bwMode="auto">
          <a:xfrm flipH="1">
            <a:off x="1325563" y="5197475"/>
            <a:ext cx="1298575" cy="0"/>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35" name="Line 108"/>
          <p:cNvSpPr>
            <a:spLocks noChangeShapeType="1"/>
          </p:cNvSpPr>
          <p:nvPr/>
        </p:nvSpPr>
        <p:spPr bwMode="auto">
          <a:xfrm flipH="1">
            <a:off x="1792288" y="4651375"/>
            <a:ext cx="690562" cy="669925"/>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36" name="Line 110"/>
          <p:cNvSpPr>
            <a:spLocks noChangeShapeType="1"/>
          </p:cNvSpPr>
          <p:nvPr/>
        </p:nvSpPr>
        <p:spPr bwMode="auto">
          <a:xfrm flipH="1">
            <a:off x="1125538" y="5168900"/>
            <a:ext cx="193675" cy="193675"/>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pic>
        <p:nvPicPr>
          <p:cNvPr id="37937" name="Picture 1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2663" y="4398963"/>
            <a:ext cx="7699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8" name="Line 115"/>
          <p:cNvSpPr>
            <a:spLocks noChangeShapeType="1"/>
          </p:cNvSpPr>
          <p:nvPr/>
        </p:nvSpPr>
        <p:spPr bwMode="auto">
          <a:xfrm flipH="1">
            <a:off x="2432050" y="5168900"/>
            <a:ext cx="192088" cy="193675"/>
          </a:xfrm>
          <a:prstGeom prst="line">
            <a:avLst/>
          </a:prstGeom>
          <a:noFill/>
          <a:ln w="508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39" name="Rectangle 117"/>
          <p:cNvSpPr>
            <a:spLocks noChangeArrowheads="1"/>
          </p:cNvSpPr>
          <p:nvPr/>
        </p:nvSpPr>
        <p:spPr bwMode="auto">
          <a:xfrm>
            <a:off x="6697663" y="5260975"/>
            <a:ext cx="15319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8" tIns="52388" rIns="103188" bIns="52388">
            <a:spAutoFit/>
          </a:bodyPr>
          <a:lstStyle/>
          <a:p>
            <a:pPr algn="ctr" defTabSz="1157288" eaLnBrk="0" hangingPunct="0"/>
            <a:r>
              <a:rPr lang="es-ES_tradnl" sz="1200" b="1">
                <a:latin typeface="Arial" charset="0"/>
              </a:rPr>
              <a:t>Conexión</a:t>
            </a:r>
            <a:endParaRPr lang="es-ES" sz="1200" b="1">
              <a:latin typeface="Arial" charset="0"/>
            </a:endParaRPr>
          </a:p>
        </p:txBody>
      </p:sp>
      <p:sp>
        <p:nvSpPr>
          <p:cNvPr id="37940" name="Rectangle 118"/>
          <p:cNvSpPr>
            <a:spLocks noChangeArrowheads="1"/>
          </p:cNvSpPr>
          <p:nvPr/>
        </p:nvSpPr>
        <p:spPr bwMode="auto">
          <a:xfrm>
            <a:off x="2514600" y="5594350"/>
            <a:ext cx="31242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8" tIns="52388" rIns="103188" bIns="52388">
            <a:spAutoFit/>
          </a:bodyPr>
          <a:lstStyle/>
          <a:p>
            <a:pPr algn="r" defTabSz="1157288" eaLnBrk="0" hangingPunct="0"/>
            <a:r>
              <a:rPr lang="es-ES" sz="1200" b="1">
                <a:latin typeface="Arial" charset="0"/>
              </a:rPr>
              <a:t>Sint. digital</a:t>
            </a:r>
            <a:r>
              <a:rPr lang="es-ES_tradnl" sz="1200" b="1">
                <a:latin typeface="Arial" charset="0"/>
              </a:rPr>
              <a:t>-TV</a:t>
            </a:r>
          </a:p>
          <a:p>
            <a:pPr algn="r" defTabSz="1157288" eaLnBrk="0" hangingPunct="0"/>
            <a:r>
              <a:rPr lang="es-ES_tradnl" sz="1200" b="1">
                <a:latin typeface="Arial" charset="0"/>
              </a:rPr>
              <a:t>Cable módem – ordenador</a:t>
            </a:r>
          </a:p>
          <a:p>
            <a:pPr algn="r" defTabSz="1157288" eaLnBrk="0" hangingPunct="0"/>
            <a:r>
              <a:rPr lang="es-ES_tradnl" sz="1200" b="1">
                <a:latin typeface="Arial" charset="0"/>
              </a:rPr>
              <a:t>Teléfono IP</a:t>
            </a:r>
            <a:endParaRPr lang="es-ES" sz="1200" b="1">
              <a:latin typeface="Arial" charset="0"/>
            </a:endParaRPr>
          </a:p>
        </p:txBody>
      </p:sp>
      <p:sp>
        <p:nvSpPr>
          <p:cNvPr id="37941" name="Line 119"/>
          <p:cNvSpPr>
            <a:spLocks noChangeShapeType="1"/>
          </p:cNvSpPr>
          <p:nvPr/>
        </p:nvSpPr>
        <p:spPr bwMode="auto">
          <a:xfrm flipH="1">
            <a:off x="6032500" y="4330700"/>
            <a:ext cx="1598613" cy="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7942" name="Line 123"/>
          <p:cNvSpPr>
            <a:spLocks noChangeShapeType="1"/>
          </p:cNvSpPr>
          <p:nvPr/>
        </p:nvSpPr>
        <p:spPr bwMode="auto">
          <a:xfrm>
            <a:off x="2225675" y="1743075"/>
            <a:ext cx="0" cy="969963"/>
          </a:xfrm>
          <a:prstGeom prst="line">
            <a:avLst/>
          </a:prstGeom>
          <a:noFill/>
          <a:ln w="50800">
            <a:solidFill>
              <a:srgbClr val="80805E"/>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nvGrpSpPr>
          <p:cNvPr id="37943" name="Group 124"/>
          <p:cNvGrpSpPr>
            <a:grpSpLocks/>
          </p:cNvGrpSpPr>
          <p:nvPr/>
        </p:nvGrpSpPr>
        <p:grpSpPr bwMode="auto">
          <a:xfrm>
            <a:off x="2125663" y="1335088"/>
            <a:ext cx="457200" cy="523875"/>
            <a:chOff x="1339" y="869"/>
            <a:chExt cx="288" cy="330"/>
          </a:xfrm>
        </p:grpSpPr>
        <p:sp>
          <p:nvSpPr>
            <p:cNvPr id="38060" name="Line 125"/>
            <p:cNvSpPr>
              <a:spLocks noChangeShapeType="1"/>
            </p:cNvSpPr>
            <p:nvPr/>
          </p:nvSpPr>
          <p:spPr bwMode="auto">
            <a:xfrm flipV="1">
              <a:off x="1438" y="883"/>
              <a:ext cx="189" cy="180"/>
            </a:xfrm>
            <a:prstGeom prst="line">
              <a:avLst/>
            </a:prstGeom>
            <a:noFill/>
            <a:ln w="25400">
              <a:solidFill>
                <a:srgbClr val="80805E"/>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61" name="Freeform 126"/>
            <p:cNvSpPr>
              <a:spLocks/>
            </p:cNvSpPr>
            <p:nvPr/>
          </p:nvSpPr>
          <p:spPr bwMode="auto">
            <a:xfrm>
              <a:off x="1339" y="869"/>
              <a:ext cx="271" cy="330"/>
            </a:xfrm>
            <a:custGeom>
              <a:avLst/>
              <a:gdLst>
                <a:gd name="T0" fmla="*/ 0 w 271"/>
                <a:gd name="T1" fmla="*/ 108 h 330"/>
                <a:gd name="T2" fmla="*/ 4 w 271"/>
                <a:gd name="T3" fmla="*/ 171 h 330"/>
                <a:gd name="T4" fmla="*/ 18 w 271"/>
                <a:gd name="T5" fmla="*/ 225 h 330"/>
                <a:gd name="T6" fmla="*/ 58 w 271"/>
                <a:gd name="T7" fmla="*/ 283 h 330"/>
                <a:gd name="T8" fmla="*/ 99 w 271"/>
                <a:gd name="T9" fmla="*/ 310 h 330"/>
                <a:gd name="T10" fmla="*/ 148 w 271"/>
                <a:gd name="T11" fmla="*/ 329 h 330"/>
                <a:gd name="T12" fmla="*/ 270 w 271"/>
                <a:gd name="T13" fmla="*/ 211 h 330"/>
                <a:gd name="T14" fmla="*/ 225 w 271"/>
                <a:gd name="T15" fmla="*/ 189 h 330"/>
                <a:gd name="T16" fmla="*/ 189 w 271"/>
                <a:gd name="T17" fmla="*/ 157 h 330"/>
                <a:gd name="T18" fmla="*/ 157 w 271"/>
                <a:gd name="T19" fmla="*/ 108 h 330"/>
                <a:gd name="T20" fmla="*/ 144 w 271"/>
                <a:gd name="T21" fmla="*/ 63 h 330"/>
                <a:gd name="T22" fmla="*/ 139 w 271"/>
                <a:gd name="T23" fmla="*/ 0 h 330"/>
                <a:gd name="T24" fmla="*/ 0 w 271"/>
                <a:gd name="T25" fmla="*/ 108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330"/>
                <a:gd name="T41" fmla="*/ 271 w 271"/>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330">
                  <a:moveTo>
                    <a:pt x="0" y="108"/>
                  </a:moveTo>
                  <a:lnTo>
                    <a:pt x="4" y="171"/>
                  </a:lnTo>
                  <a:lnTo>
                    <a:pt x="18" y="225"/>
                  </a:lnTo>
                  <a:lnTo>
                    <a:pt x="58" y="283"/>
                  </a:lnTo>
                  <a:lnTo>
                    <a:pt x="99" y="310"/>
                  </a:lnTo>
                  <a:lnTo>
                    <a:pt x="148" y="329"/>
                  </a:lnTo>
                  <a:lnTo>
                    <a:pt x="270" y="211"/>
                  </a:lnTo>
                  <a:lnTo>
                    <a:pt x="225" y="189"/>
                  </a:lnTo>
                  <a:lnTo>
                    <a:pt x="189" y="157"/>
                  </a:lnTo>
                  <a:lnTo>
                    <a:pt x="157" y="108"/>
                  </a:lnTo>
                  <a:lnTo>
                    <a:pt x="144" y="63"/>
                  </a:lnTo>
                  <a:lnTo>
                    <a:pt x="139" y="0"/>
                  </a:lnTo>
                  <a:lnTo>
                    <a:pt x="0" y="108"/>
                  </a:lnTo>
                </a:path>
              </a:pathLst>
            </a:custGeom>
            <a:gradFill rotWithShape="0">
              <a:gsLst>
                <a:gs pos="0">
                  <a:srgbClr val="80805E"/>
                </a:gs>
                <a:gs pos="50000">
                  <a:srgbClr val="FFFFFF"/>
                </a:gs>
                <a:gs pos="100000">
                  <a:srgbClr val="80805E"/>
                </a:gs>
              </a:gsLst>
              <a:lin ang="0" scaled="1"/>
            </a:gradFill>
            <a:ln w="12700" cap="rnd">
              <a:solidFill>
                <a:srgbClr val="80805E"/>
              </a:solidFill>
              <a:round/>
              <a:headEnd/>
              <a:tailEnd/>
            </a:ln>
          </p:spPr>
          <p:txBody>
            <a:bodyPr/>
            <a:lstStyle/>
            <a:p>
              <a:endParaRPr lang="es-ES"/>
            </a:p>
          </p:txBody>
        </p:sp>
        <p:sp>
          <p:nvSpPr>
            <p:cNvPr id="38062" name="Arc 127"/>
            <p:cNvSpPr>
              <a:spLocks/>
            </p:cNvSpPr>
            <p:nvPr/>
          </p:nvSpPr>
          <p:spPr bwMode="auto">
            <a:xfrm>
              <a:off x="1412" y="914"/>
              <a:ext cx="153" cy="2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rgbClr val="80805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37944" name="Rectangle 128"/>
          <p:cNvSpPr>
            <a:spLocks noChangeArrowheads="1"/>
          </p:cNvSpPr>
          <p:nvPr/>
        </p:nvSpPr>
        <p:spPr bwMode="auto">
          <a:xfrm>
            <a:off x="7323138" y="1978025"/>
            <a:ext cx="8667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800" b="1">
                <a:latin typeface="Arial" charset="0"/>
              </a:rPr>
              <a:t>8</a:t>
            </a:r>
            <a:r>
              <a:rPr lang="es-ES" sz="1800" b="1">
                <a:latin typeface="Arial" charset="0"/>
              </a:rPr>
              <a:t> MHz</a:t>
            </a:r>
          </a:p>
        </p:txBody>
      </p:sp>
      <p:grpSp>
        <p:nvGrpSpPr>
          <p:cNvPr id="37945" name="Group 133"/>
          <p:cNvGrpSpPr>
            <a:grpSpLocks/>
          </p:cNvGrpSpPr>
          <p:nvPr/>
        </p:nvGrpSpPr>
        <p:grpSpPr bwMode="auto">
          <a:xfrm>
            <a:off x="7053263" y="2379663"/>
            <a:ext cx="1358900" cy="569912"/>
            <a:chOff x="4443" y="1527"/>
            <a:chExt cx="856" cy="359"/>
          </a:xfrm>
        </p:grpSpPr>
        <p:sp>
          <p:nvSpPr>
            <p:cNvPr id="38038" name="Rectangle 134"/>
            <p:cNvSpPr>
              <a:spLocks noChangeArrowheads="1"/>
            </p:cNvSpPr>
            <p:nvPr/>
          </p:nvSpPr>
          <p:spPr bwMode="auto">
            <a:xfrm>
              <a:off x="4512" y="1529"/>
              <a:ext cx="720" cy="349"/>
            </a:xfrm>
            <a:prstGeom prst="rect">
              <a:avLst/>
            </a:prstGeom>
            <a:gradFill rotWithShape="0">
              <a:gsLst>
                <a:gs pos="0">
                  <a:srgbClr val="2AC0FF"/>
                </a:gs>
                <a:gs pos="100000">
                  <a:srgbClr val="AAE6FF"/>
                </a:gs>
              </a:gsLst>
              <a:lin ang="0" scaled="1"/>
            </a:gradFill>
            <a:ln w="25400">
              <a:solidFill>
                <a:srgbClr val="2AC0FF"/>
              </a:solidFill>
              <a:miter lim="800000"/>
              <a:headEnd/>
              <a:tailEnd/>
            </a:ln>
          </p:spPr>
          <p:txBody>
            <a:bodyPr wrap="none" anchor="ctr"/>
            <a:lstStyle/>
            <a:p>
              <a:endParaRPr lang="es-ES"/>
            </a:p>
          </p:txBody>
        </p:sp>
        <p:sp>
          <p:nvSpPr>
            <p:cNvPr id="38039" name="Oval 135"/>
            <p:cNvSpPr>
              <a:spLocks noChangeArrowheads="1"/>
            </p:cNvSpPr>
            <p:nvPr/>
          </p:nvSpPr>
          <p:spPr bwMode="auto">
            <a:xfrm>
              <a:off x="5160" y="1533"/>
              <a:ext cx="139" cy="345"/>
            </a:xfrm>
            <a:prstGeom prst="ellipse">
              <a:avLst/>
            </a:prstGeom>
            <a:gradFill rotWithShape="0">
              <a:gsLst>
                <a:gs pos="0">
                  <a:srgbClr val="D4F2FF"/>
                </a:gs>
                <a:gs pos="100000">
                  <a:srgbClr val="2AC0FF"/>
                </a:gs>
              </a:gsLst>
              <a:lin ang="0" scaled="1"/>
            </a:gradFill>
            <a:ln w="25400">
              <a:solidFill>
                <a:srgbClr val="2AC0FF"/>
              </a:solidFill>
              <a:round/>
              <a:headEnd/>
              <a:tailEnd/>
            </a:ln>
          </p:spPr>
          <p:txBody>
            <a:bodyPr wrap="none" anchor="ctr"/>
            <a:lstStyle/>
            <a:p>
              <a:endParaRPr lang="es-ES"/>
            </a:p>
          </p:txBody>
        </p:sp>
        <p:sp>
          <p:nvSpPr>
            <p:cNvPr id="38040" name="Oval 136"/>
            <p:cNvSpPr>
              <a:spLocks noChangeArrowheads="1"/>
            </p:cNvSpPr>
            <p:nvPr/>
          </p:nvSpPr>
          <p:spPr bwMode="auto">
            <a:xfrm>
              <a:off x="4443" y="1537"/>
              <a:ext cx="146" cy="318"/>
            </a:xfrm>
            <a:prstGeom prst="ellipse">
              <a:avLst/>
            </a:prstGeom>
            <a:solidFill>
              <a:srgbClr val="2AC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38041" name="Oval 137"/>
            <p:cNvSpPr>
              <a:spLocks noChangeArrowheads="1"/>
            </p:cNvSpPr>
            <p:nvPr/>
          </p:nvSpPr>
          <p:spPr bwMode="auto">
            <a:xfrm>
              <a:off x="4445" y="1529"/>
              <a:ext cx="143" cy="349"/>
            </a:xfrm>
            <a:prstGeom prst="ellipse">
              <a:avLst/>
            </a:prstGeom>
            <a:gradFill rotWithShape="0">
              <a:gsLst>
                <a:gs pos="0">
                  <a:srgbClr val="D4F2FF"/>
                </a:gs>
                <a:gs pos="100000">
                  <a:srgbClr val="2AC0FF"/>
                </a:gs>
              </a:gsLst>
              <a:lin ang="0" scaled="1"/>
            </a:gradFill>
            <a:ln w="25400">
              <a:solidFill>
                <a:srgbClr val="2AC0FF"/>
              </a:solidFill>
              <a:round/>
              <a:headEnd/>
              <a:tailEnd/>
            </a:ln>
          </p:spPr>
          <p:txBody>
            <a:bodyPr wrap="none" anchor="ctr"/>
            <a:lstStyle/>
            <a:p>
              <a:endParaRPr lang="es-ES"/>
            </a:p>
          </p:txBody>
        </p:sp>
        <p:sp>
          <p:nvSpPr>
            <p:cNvPr id="38042" name="Line 138"/>
            <p:cNvSpPr>
              <a:spLocks noChangeShapeType="1"/>
            </p:cNvSpPr>
            <p:nvPr/>
          </p:nvSpPr>
          <p:spPr bwMode="auto">
            <a:xfrm flipH="1">
              <a:off x="4587" y="1597"/>
              <a:ext cx="576" cy="0"/>
            </a:xfrm>
            <a:prstGeom prst="line">
              <a:avLst/>
            </a:prstGeom>
            <a:noFill/>
            <a:ln w="25400">
              <a:solidFill>
                <a:srgbClr val="80DA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3" name="Line 139"/>
            <p:cNvSpPr>
              <a:spLocks noChangeShapeType="1"/>
            </p:cNvSpPr>
            <p:nvPr/>
          </p:nvSpPr>
          <p:spPr bwMode="auto">
            <a:xfrm flipH="1">
              <a:off x="4470" y="1597"/>
              <a:ext cx="90"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4" name="Line 140"/>
            <p:cNvSpPr>
              <a:spLocks noChangeShapeType="1"/>
            </p:cNvSpPr>
            <p:nvPr/>
          </p:nvSpPr>
          <p:spPr bwMode="auto">
            <a:xfrm flipH="1">
              <a:off x="5186" y="1597"/>
              <a:ext cx="85"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5" name="Line 141"/>
            <p:cNvSpPr>
              <a:spLocks noChangeShapeType="1"/>
            </p:cNvSpPr>
            <p:nvPr/>
          </p:nvSpPr>
          <p:spPr bwMode="auto">
            <a:xfrm flipH="1">
              <a:off x="4587" y="1669"/>
              <a:ext cx="590" cy="0"/>
            </a:xfrm>
            <a:prstGeom prst="line">
              <a:avLst/>
            </a:prstGeom>
            <a:noFill/>
            <a:ln w="25400">
              <a:solidFill>
                <a:srgbClr val="80DA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6" name="Line 142"/>
            <p:cNvSpPr>
              <a:spLocks noChangeShapeType="1"/>
            </p:cNvSpPr>
            <p:nvPr/>
          </p:nvSpPr>
          <p:spPr bwMode="auto">
            <a:xfrm flipH="1">
              <a:off x="4461" y="1669"/>
              <a:ext cx="99"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7" name="Line 143"/>
            <p:cNvSpPr>
              <a:spLocks noChangeShapeType="1"/>
            </p:cNvSpPr>
            <p:nvPr/>
          </p:nvSpPr>
          <p:spPr bwMode="auto">
            <a:xfrm flipH="1">
              <a:off x="5177" y="1669"/>
              <a:ext cx="94"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8" name="Line 144"/>
            <p:cNvSpPr>
              <a:spLocks noChangeShapeType="1"/>
            </p:cNvSpPr>
            <p:nvPr/>
          </p:nvSpPr>
          <p:spPr bwMode="auto">
            <a:xfrm flipH="1">
              <a:off x="4587" y="1741"/>
              <a:ext cx="563" cy="0"/>
            </a:xfrm>
            <a:prstGeom prst="line">
              <a:avLst/>
            </a:prstGeom>
            <a:noFill/>
            <a:ln w="25400">
              <a:solidFill>
                <a:srgbClr val="80DA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49" name="Line 145"/>
            <p:cNvSpPr>
              <a:spLocks noChangeShapeType="1"/>
            </p:cNvSpPr>
            <p:nvPr/>
          </p:nvSpPr>
          <p:spPr bwMode="auto">
            <a:xfrm flipH="1">
              <a:off x="4457" y="1741"/>
              <a:ext cx="103"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50" name="Line 146"/>
            <p:cNvSpPr>
              <a:spLocks noChangeShapeType="1"/>
            </p:cNvSpPr>
            <p:nvPr/>
          </p:nvSpPr>
          <p:spPr bwMode="auto">
            <a:xfrm flipH="1">
              <a:off x="5172" y="1741"/>
              <a:ext cx="99"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51" name="Line 147"/>
            <p:cNvSpPr>
              <a:spLocks noChangeShapeType="1"/>
            </p:cNvSpPr>
            <p:nvPr/>
          </p:nvSpPr>
          <p:spPr bwMode="auto">
            <a:xfrm flipH="1">
              <a:off x="4587" y="1813"/>
              <a:ext cx="572" cy="0"/>
            </a:xfrm>
            <a:prstGeom prst="line">
              <a:avLst/>
            </a:prstGeom>
            <a:noFill/>
            <a:ln w="25400">
              <a:solidFill>
                <a:srgbClr val="80DA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52" name="Line 148"/>
            <p:cNvSpPr>
              <a:spLocks noChangeShapeType="1"/>
            </p:cNvSpPr>
            <p:nvPr/>
          </p:nvSpPr>
          <p:spPr bwMode="auto">
            <a:xfrm flipH="1">
              <a:off x="4470" y="1813"/>
              <a:ext cx="90"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38053" name="Line 149"/>
            <p:cNvSpPr>
              <a:spLocks noChangeShapeType="1"/>
            </p:cNvSpPr>
            <p:nvPr/>
          </p:nvSpPr>
          <p:spPr bwMode="auto">
            <a:xfrm flipH="1">
              <a:off x="5177" y="1813"/>
              <a:ext cx="94" cy="0"/>
            </a:xfrm>
            <a:prstGeom prst="line">
              <a:avLst/>
            </a:prstGeom>
            <a:noFill/>
            <a:ln w="25400">
              <a:solidFill>
                <a:srgbClr val="2AC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grpSp>
          <p:nvGrpSpPr>
            <p:cNvPr id="38054" name="Group 150"/>
            <p:cNvGrpSpPr>
              <a:grpSpLocks/>
            </p:cNvGrpSpPr>
            <p:nvPr/>
          </p:nvGrpSpPr>
          <p:grpSpPr bwMode="auto">
            <a:xfrm>
              <a:off x="5142" y="1527"/>
              <a:ext cx="72" cy="359"/>
              <a:chOff x="5142" y="1527"/>
              <a:chExt cx="72" cy="359"/>
            </a:xfrm>
          </p:grpSpPr>
          <p:sp>
            <p:nvSpPr>
              <p:cNvPr id="38058" name="Arc 151"/>
              <p:cNvSpPr>
                <a:spLocks/>
              </p:cNvSpPr>
              <p:nvPr/>
            </p:nvSpPr>
            <p:spPr bwMode="auto">
              <a:xfrm>
                <a:off x="5142" y="1527"/>
                <a:ext cx="72" cy="180"/>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85"/>
                      <a:pt x="9488" y="164"/>
                      <a:pt x="21300" y="0"/>
                    </a:cubicBezTo>
                  </a:path>
                  <a:path w="21600" h="21598" stroke="0" extrusionOk="0">
                    <a:moveTo>
                      <a:pt x="0" y="21598"/>
                    </a:moveTo>
                    <a:cubicBezTo>
                      <a:pt x="0" y="9785"/>
                      <a:pt x="9488" y="164"/>
                      <a:pt x="21300" y="0"/>
                    </a:cubicBezTo>
                    <a:lnTo>
                      <a:pt x="21600" y="21598"/>
                    </a:lnTo>
                    <a:lnTo>
                      <a:pt x="0" y="21598"/>
                    </a:lnTo>
                    <a:close/>
                  </a:path>
                </a:pathLst>
              </a:custGeom>
              <a:noFill/>
              <a:ln w="25400" cap="rnd">
                <a:solidFill>
                  <a:srgbClr val="80DA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59" name="Arc 152"/>
              <p:cNvSpPr>
                <a:spLocks/>
              </p:cNvSpPr>
              <p:nvPr/>
            </p:nvSpPr>
            <p:spPr bwMode="auto">
              <a:xfrm>
                <a:off x="5142" y="1706"/>
                <a:ext cx="72" cy="1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rgbClr val="80DA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38055" name="Group 153"/>
            <p:cNvGrpSpPr>
              <a:grpSpLocks/>
            </p:cNvGrpSpPr>
            <p:nvPr/>
          </p:nvGrpSpPr>
          <p:grpSpPr bwMode="auto">
            <a:xfrm>
              <a:off x="4533" y="1527"/>
              <a:ext cx="72" cy="359"/>
              <a:chOff x="4533" y="1527"/>
              <a:chExt cx="72" cy="359"/>
            </a:xfrm>
          </p:grpSpPr>
          <p:sp>
            <p:nvSpPr>
              <p:cNvPr id="38056" name="Arc 154"/>
              <p:cNvSpPr>
                <a:spLocks/>
              </p:cNvSpPr>
              <p:nvPr/>
            </p:nvSpPr>
            <p:spPr bwMode="auto">
              <a:xfrm>
                <a:off x="4533" y="1527"/>
                <a:ext cx="72" cy="1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rgbClr val="80DA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57" name="Arc 155"/>
              <p:cNvSpPr>
                <a:spLocks/>
              </p:cNvSpPr>
              <p:nvPr/>
            </p:nvSpPr>
            <p:spPr bwMode="auto">
              <a:xfrm>
                <a:off x="4533" y="1706"/>
                <a:ext cx="72" cy="1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80DA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grpSp>
      </p:grpSp>
      <p:sp>
        <p:nvSpPr>
          <p:cNvPr id="37946" name="Rectangle 156"/>
          <p:cNvSpPr>
            <a:spLocks noChangeArrowheads="1"/>
          </p:cNvSpPr>
          <p:nvPr/>
        </p:nvSpPr>
        <p:spPr bwMode="auto">
          <a:xfrm>
            <a:off x="7419975" y="2263775"/>
            <a:ext cx="625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800" b="1">
                <a:latin typeface="Arial" charset="0"/>
              </a:rPr>
              <a:t>TV1</a:t>
            </a:r>
            <a:endParaRPr lang="es-ES" sz="1800" b="1">
              <a:latin typeface="Arial" charset="0"/>
            </a:endParaRPr>
          </a:p>
        </p:txBody>
      </p:sp>
      <p:sp>
        <p:nvSpPr>
          <p:cNvPr id="37947" name="Rectangle 157"/>
          <p:cNvSpPr>
            <a:spLocks noChangeArrowheads="1"/>
          </p:cNvSpPr>
          <p:nvPr/>
        </p:nvSpPr>
        <p:spPr bwMode="auto">
          <a:xfrm>
            <a:off x="7483475" y="2478088"/>
            <a:ext cx="4984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800" b="1">
                <a:latin typeface="Arial" charset="0"/>
              </a:rPr>
              <a:t>C9</a:t>
            </a:r>
            <a:endParaRPr lang="es-ES" sz="1800" b="1">
              <a:latin typeface="Arial" charset="0"/>
            </a:endParaRPr>
          </a:p>
        </p:txBody>
      </p:sp>
      <p:sp>
        <p:nvSpPr>
          <p:cNvPr id="37948" name="Rectangle 158"/>
          <p:cNvSpPr>
            <a:spLocks noChangeArrowheads="1"/>
          </p:cNvSpPr>
          <p:nvPr/>
        </p:nvSpPr>
        <p:spPr bwMode="auto">
          <a:xfrm>
            <a:off x="7421563" y="2692400"/>
            <a:ext cx="625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800" b="1">
                <a:latin typeface="Arial" charset="0"/>
              </a:rPr>
              <a:t>TV3</a:t>
            </a:r>
            <a:endParaRPr lang="es-ES" sz="1800" b="1">
              <a:latin typeface="Arial" charset="0"/>
            </a:endParaRPr>
          </a:p>
        </p:txBody>
      </p:sp>
      <p:graphicFrame>
        <p:nvGraphicFramePr>
          <p:cNvPr id="37949" name="Object 159"/>
          <p:cNvGraphicFramePr>
            <a:graphicFrameLocks/>
          </p:cNvGraphicFramePr>
          <p:nvPr/>
        </p:nvGraphicFramePr>
        <p:xfrm>
          <a:off x="542925" y="1878013"/>
          <a:ext cx="808038" cy="1150937"/>
        </p:xfrm>
        <a:graphic>
          <a:graphicData uri="http://schemas.openxmlformats.org/presentationml/2006/ole">
            <mc:AlternateContent xmlns:mc="http://schemas.openxmlformats.org/markup-compatibility/2006">
              <mc:Choice xmlns:v="urn:schemas-microsoft-com:vml" Requires="v">
                <p:oleObj spid="_x0000_s38138" name="ClipArt" r:id="rId6" imgW="2568575" imgH="3657600" progId="">
                  <p:embed/>
                </p:oleObj>
              </mc:Choice>
              <mc:Fallback>
                <p:oleObj name="ClipArt" r:id="rId6" imgW="2568575" imgH="3657600" progId="">
                  <p:embed/>
                  <p:pic>
                    <p:nvPicPr>
                      <p:cNvPr id="0" name="Object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1878013"/>
                        <a:ext cx="808038"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950" name="Group 160"/>
          <p:cNvGrpSpPr>
            <a:grpSpLocks/>
          </p:cNvGrpSpPr>
          <p:nvPr/>
        </p:nvGrpSpPr>
        <p:grpSpPr bwMode="auto">
          <a:xfrm>
            <a:off x="5700713" y="5219700"/>
            <a:ext cx="1363662" cy="909638"/>
            <a:chOff x="3591" y="3316"/>
            <a:chExt cx="859" cy="573"/>
          </a:xfrm>
        </p:grpSpPr>
        <p:sp>
          <p:nvSpPr>
            <p:cNvPr id="37983" name="Freeform 161"/>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84" name="Freeform 162"/>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85" name="Freeform 163"/>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86" name="Freeform 164"/>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87" name="Freeform 165"/>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7988" name="Freeform 166"/>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89" name="Freeform 167"/>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90" name="Freeform 168"/>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91" name="Freeform 169"/>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92" name="Freeform 170"/>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7993" name="Freeform 171"/>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94" name="Freeform 172"/>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95" name="Freeform 173"/>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96" name="Freeform 174"/>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97" name="Freeform 175"/>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98" name="Freeform 176"/>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99" name="Freeform 177"/>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0" name="Freeform 178"/>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01" name="Freeform 179"/>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2" name="Freeform 180"/>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03" name="Freeform 181"/>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8004" name="Freeform 182"/>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5" name="Freeform 183"/>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6" name="Rectangle 184"/>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8007" name="Freeform 185"/>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8" name="Freeform 186"/>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09" name="Freeform 187"/>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0" name="Freeform 188"/>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1" name="Freeform 189"/>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12" name="Freeform 190"/>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3" name="Freeform 191"/>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14" name="Freeform 192"/>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5" name="Freeform 193"/>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16" name="Freeform 194"/>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7" name="Freeform 195"/>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18" name="Freeform 196"/>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19" name="Freeform 197"/>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20" name="Freeform 198"/>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21" name="Freeform 199"/>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22" name="Freeform 200"/>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23" name="Freeform 201"/>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24" name="Freeform 202"/>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25" name="Freeform 203"/>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26" name="Freeform 204"/>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27" name="Freeform 205"/>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28" name="Freeform 206"/>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8029" name="Freeform 207"/>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8030" name="Picture 2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1" name="Rectangle 209"/>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8032" name="Group 210"/>
            <p:cNvGrpSpPr>
              <a:grpSpLocks/>
            </p:cNvGrpSpPr>
            <p:nvPr/>
          </p:nvGrpSpPr>
          <p:grpSpPr bwMode="auto">
            <a:xfrm>
              <a:off x="3754" y="3680"/>
              <a:ext cx="138" cy="142"/>
              <a:chOff x="3754" y="3680"/>
              <a:chExt cx="138" cy="142"/>
            </a:xfrm>
          </p:grpSpPr>
          <p:grpSp>
            <p:nvGrpSpPr>
              <p:cNvPr id="38034" name="Group 211"/>
              <p:cNvGrpSpPr>
                <a:grpSpLocks/>
              </p:cNvGrpSpPr>
              <p:nvPr/>
            </p:nvGrpSpPr>
            <p:grpSpPr bwMode="auto">
              <a:xfrm>
                <a:off x="3754" y="3680"/>
                <a:ext cx="138" cy="142"/>
                <a:chOff x="3754" y="3680"/>
                <a:chExt cx="138" cy="142"/>
              </a:xfrm>
            </p:grpSpPr>
            <p:sp>
              <p:nvSpPr>
                <p:cNvPr id="38036" name="Freeform 212"/>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037" name="Freeform 213"/>
                <p:cNvSpPr>
                  <a:spLocks/>
                </p:cNvSpPr>
                <p:nvPr/>
              </p:nvSpPr>
              <p:spPr bwMode="auto">
                <a:xfrm>
                  <a:off x="3773" y="3775"/>
                  <a:ext cx="119"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8035" name="Freeform 214"/>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8033" name="Freeform 215"/>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37951" name="Group 216"/>
          <p:cNvGrpSpPr>
            <a:grpSpLocks/>
          </p:cNvGrpSpPr>
          <p:nvPr/>
        </p:nvGrpSpPr>
        <p:grpSpPr bwMode="auto">
          <a:xfrm>
            <a:off x="817563" y="5321300"/>
            <a:ext cx="639762" cy="569913"/>
            <a:chOff x="515" y="3380"/>
            <a:chExt cx="403" cy="359"/>
          </a:xfrm>
        </p:grpSpPr>
        <p:grpSp>
          <p:nvGrpSpPr>
            <p:cNvPr id="37976" name="Group 217"/>
            <p:cNvGrpSpPr>
              <a:grpSpLocks/>
            </p:cNvGrpSpPr>
            <p:nvPr/>
          </p:nvGrpSpPr>
          <p:grpSpPr bwMode="auto">
            <a:xfrm>
              <a:off x="567" y="3380"/>
              <a:ext cx="351" cy="292"/>
              <a:chOff x="567" y="3380"/>
              <a:chExt cx="351" cy="292"/>
            </a:xfrm>
          </p:grpSpPr>
          <p:sp>
            <p:nvSpPr>
              <p:cNvPr id="37978" name="Freeform 218"/>
              <p:cNvSpPr>
                <a:spLocks/>
              </p:cNvSpPr>
              <p:nvPr/>
            </p:nvSpPr>
            <p:spPr bwMode="auto">
              <a:xfrm>
                <a:off x="567" y="3380"/>
                <a:ext cx="346" cy="36"/>
              </a:xfrm>
              <a:custGeom>
                <a:avLst/>
                <a:gdLst>
                  <a:gd name="T0" fmla="*/ 0 w 346"/>
                  <a:gd name="T1" fmla="*/ 35 h 36"/>
                  <a:gd name="T2" fmla="*/ 56 w 346"/>
                  <a:gd name="T3" fmla="*/ 0 h 36"/>
                  <a:gd name="T4" fmla="*/ 345 w 346"/>
                  <a:gd name="T5" fmla="*/ 0 h 36"/>
                  <a:gd name="T6" fmla="*/ 288 w 346"/>
                  <a:gd name="T7" fmla="*/ 35 h 36"/>
                  <a:gd name="T8" fmla="*/ 0 w 346"/>
                  <a:gd name="T9" fmla="*/ 35 h 36"/>
                  <a:gd name="T10" fmla="*/ 0 60000 65536"/>
                  <a:gd name="T11" fmla="*/ 0 60000 65536"/>
                  <a:gd name="T12" fmla="*/ 0 60000 65536"/>
                  <a:gd name="T13" fmla="*/ 0 60000 65536"/>
                  <a:gd name="T14" fmla="*/ 0 60000 65536"/>
                  <a:gd name="T15" fmla="*/ 0 w 346"/>
                  <a:gd name="T16" fmla="*/ 0 h 36"/>
                  <a:gd name="T17" fmla="*/ 346 w 346"/>
                  <a:gd name="T18" fmla="*/ 36 h 36"/>
                </a:gdLst>
                <a:ahLst/>
                <a:cxnLst>
                  <a:cxn ang="T10">
                    <a:pos x="T0" y="T1"/>
                  </a:cxn>
                  <a:cxn ang="T11">
                    <a:pos x="T2" y="T3"/>
                  </a:cxn>
                  <a:cxn ang="T12">
                    <a:pos x="T4" y="T5"/>
                  </a:cxn>
                  <a:cxn ang="T13">
                    <a:pos x="T6" y="T7"/>
                  </a:cxn>
                  <a:cxn ang="T14">
                    <a:pos x="T8" y="T9"/>
                  </a:cxn>
                </a:cxnLst>
                <a:rect l="T15" t="T16" r="T17" b="T18"/>
                <a:pathLst>
                  <a:path w="346" h="36">
                    <a:moveTo>
                      <a:pt x="0" y="35"/>
                    </a:moveTo>
                    <a:lnTo>
                      <a:pt x="56" y="0"/>
                    </a:lnTo>
                    <a:lnTo>
                      <a:pt x="345" y="0"/>
                    </a:lnTo>
                    <a:lnTo>
                      <a:pt x="288" y="35"/>
                    </a:lnTo>
                    <a:lnTo>
                      <a:pt x="0" y="35"/>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79" name="Freeform 219"/>
              <p:cNvSpPr>
                <a:spLocks/>
              </p:cNvSpPr>
              <p:nvPr/>
            </p:nvSpPr>
            <p:spPr bwMode="auto">
              <a:xfrm>
                <a:off x="567" y="3380"/>
                <a:ext cx="351" cy="41"/>
              </a:xfrm>
              <a:custGeom>
                <a:avLst/>
                <a:gdLst>
                  <a:gd name="T0" fmla="*/ 0 w 351"/>
                  <a:gd name="T1" fmla="*/ 40 h 41"/>
                  <a:gd name="T2" fmla="*/ 56 w 351"/>
                  <a:gd name="T3" fmla="*/ 0 h 41"/>
                  <a:gd name="T4" fmla="*/ 350 w 351"/>
                  <a:gd name="T5" fmla="*/ 0 h 41"/>
                  <a:gd name="T6" fmla="*/ 293 w 351"/>
                  <a:gd name="T7" fmla="*/ 40 h 41"/>
                  <a:gd name="T8" fmla="*/ 0 w 351"/>
                  <a:gd name="T9" fmla="*/ 40 h 41"/>
                  <a:gd name="T10" fmla="*/ 0 60000 65536"/>
                  <a:gd name="T11" fmla="*/ 0 60000 65536"/>
                  <a:gd name="T12" fmla="*/ 0 60000 65536"/>
                  <a:gd name="T13" fmla="*/ 0 60000 65536"/>
                  <a:gd name="T14" fmla="*/ 0 60000 65536"/>
                  <a:gd name="T15" fmla="*/ 0 w 351"/>
                  <a:gd name="T16" fmla="*/ 0 h 41"/>
                  <a:gd name="T17" fmla="*/ 351 w 351"/>
                  <a:gd name="T18" fmla="*/ 41 h 41"/>
                </a:gdLst>
                <a:ahLst/>
                <a:cxnLst>
                  <a:cxn ang="T10">
                    <a:pos x="T0" y="T1"/>
                  </a:cxn>
                  <a:cxn ang="T11">
                    <a:pos x="T2" y="T3"/>
                  </a:cxn>
                  <a:cxn ang="T12">
                    <a:pos x="T4" y="T5"/>
                  </a:cxn>
                  <a:cxn ang="T13">
                    <a:pos x="T6" y="T7"/>
                  </a:cxn>
                  <a:cxn ang="T14">
                    <a:pos x="T8" y="T9"/>
                  </a:cxn>
                </a:cxnLst>
                <a:rect l="T15" t="T16" r="T17" b="T18"/>
                <a:pathLst>
                  <a:path w="351" h="41">
                    <a:moveTo>
                      <a:pt x="0" y="40"/>
                    </a:moveTo>
                    <a:lnTo>
                      <a:pt x="56" y="0"/>
                    </a:lnTo>
                    <a:lnTo>
                      <a:pt x="350" y="0"/>
                    </a:lnTo>
                    <a:lnTo>
                      <a:pt x="293" y="40"/>
                    </a:lnTo>
                    <a:lnTo>
                      <a:pt x="0" y="4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80" name="Freeform 220"/>
              <p:cNvSpPr>
                <a:spLocks/>
              </p:cNvSpPr>
              <p:nvPr/>
            </p:nvSpPr>
            <p:spPr bwMode="auto">
              <a:xfrm>
                <a:off x="567" y="3420"/>
                <a:ext cx="288" cy="248"/>
              </a:xfrm>
              <a:custGeom>
                <a:avLst/>
                <a:gdLst>
                  <a:gd name="T0" fmla="*/ 0 w 288"/>
                  <a:gd name="T1" fmla="*/ 0 h 248"/>
                  <a:gd name="T2" fmla="*/ 287 w 288"/>
                  <a:gd name="T3" fmla="*/ 0 h 248"/>
                  <a:gd name="T4" fmla="*/ 287 w 288"/>
                  <a:gd name="T5" fmla="*/ 247 h 248"/>
                  <a:gd name="T6" fmla="*/ 0 w 288"/>
                  <a:gd name="T7" fmla="*/ 247 h 248"/>
                  <a:gd name="T8" fmla="*/ 0 w 288"/>
                  <a:gd name="T9" fmla="*/ 0 h 248"/>
                  <a:gd name="T10" fmla="*/ 0 60000 65536"/>
                  <a:gd name="T11" fmla="*/ 0 60000 65536"/>
                  <a:gd name="T12" fmla="*/ 0 60000 65536"/>
                  <a:gd name="T13" fmla="*/ 0 60000 65536"/>
                  <a:gd name="T14" fmla="*/ 0 60000 65536"/>
                  <a:gd name="T15" fmla="*/ 0 w 288"/>
                  <a:gd name="T16" fmla="*/ 0 h 248"/>
                  <a:gd name="T17" fmla="*/ 288 w 288"/>
                  <a:gd name="T18" fmla="*/ 248 h 248"/>
                </a:gdLst>
                <a:ahLst/>
                <a:cxnLst>
                  <a:cxn ang="T10">
                    <a:pos x="T0" y="T1"/>
                  </a:cxn>
                  <a:cxn ang="T11">
                    <a:pos x="T2" y="T3"/>
                  </a:cxn>
                  <a:cxn ang="T12">
                    <a:pos x="T4" y="T5"/>
                  </a:cxn>
                  <a:cxn ang="T13">
                    <a:pos x="T6" y="T7"/>
                  </a:cxn>
                  <a:cxn ang="T14">
                    <a:pos x="T8" y="T9"/>
                  </a:cxn>
                </a:cxnLst>
                <a:rect l="T15" t="T16" r="T17" b="T18"/>
                <a:pathLst>
                  <a:path w="288" h="248">
                    <a:moveTo>
                      <a:pt x="0" y="0"/>
                    </a:moveTo>
                    <a:lnTo>
                      <a:pt x="287" y="0"/>
                    </a:lnTo>
                    <a:lnTo>
                      <a:pt x="287" y="247"/>
                    </a:lnTo>
                    <a:lnTo>
                      <a:pt x="0" y="247"/>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81" name="Freeform 221"/>
              <p:cNvSpPr>
                <a:spLocks/>
              </p:cNvSpPr>
              <p:nvPr/>
            </p:nvSpPr>
            <p:spPr bwMode="auto">
              <a:xfrm>
                <a:off x="567" y="3420"/>
                <a:ext cx="296" cy="252"/>
              </a:xfrm>
              <a:custGeom>
                <a:avLst/>
                <a:gdLst>
                  <a:gd name="T0" fmla="*/ 0 w 296"/>
                  <a:gd name="T1" fmla="*/ 0 h 252"/>
                  <a:gd name="T2" fmla="*/ 295 w 296"/>
                  <a:gd name="T3" fmla="*/ 0 h 252"/>
                  <a:gd name="T4" fmla="*/ 295 w 296"/>
                  <a:gd name="T5" fmla="*/ 251 h 252"/>
                  <a:gd name="T6" fmla="*/ 0 w 296"/>
                  <a:gd name="T7" fmla="*/ 251 h 252"/>
                  <a:gd name="T8" fmla="*/ 0 w 296"/>
                  <a:gd name="T9" fmla="*/ 0 h 252"/>
                  <a:gd name="T10" fmla="*/ 0 60000 65536"/>
                  <a:gd name="T11" fmla="*/ 0 60000 65536"/>
                  <a:gd name="T12" fmla="*/ 0 60000 65536"/>
                  <a:gd name="T13" fmla="*/ 0 60000 65536"/>
                  <a:gd name="T14" fmla="*/ 0 60000 65536"/>
                  <a:gd name="T15" fmla="*/ 0 w 296"/>
                  <a:gd name="T16" fmla="*/ 0 h 252"/>
                  <a:gd name="T17" fmla="*/ 296 w 296"/>
                  <a:gd name="T18" fmla="*/ 252 h 252"/>
                </a:gdLst>
                <a:ahLst/>
                <a:cxnLst>
                  <a:cxn ang="T10">
                    <a:pos x="T0" y="T1"/>
                  </a:cxn>
                  <a:cxn ang="T11">
                    <a:pos x="T2" y="T3"/>
                  </a:cxn>
                  <a:cxn ang="T12">
                    <a:pos x="T4" y="T5"/>
                  </a:cxn>
                  <a:cxn ang="T13">
                    <a:pos x="T6" y="T7"/>
                  </a:cxn>
                  <a:cxn ang="T14">
                    <a:pos x="T8" y="T9"/>
                  </a:cxn>
                </a:cxnLst>
                <a:rect l="T15" t="T16" r="T17" b="T18"/>
                <a:pathLst>
                  <a:path w="296" h="252">
                    <a:moveTo>
                      <a:pt x="0" y="0"/>
                    </a:moveTo>
                    <a:lnTo>
                      <a:pt x="295" y="0"/>
                    </a:lnTo>
                    <a:lnTo>
                      <a:pt x="295" y="251"/>
                    </a:lnTo>
                    <a:lnTo>
                      <a:pt x="0" y="251"/>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82" name="Freeform 222"/>
              <p:cNvSpPr>
                <a:spLocks/>
              </p:cNvSpPr>
              <p:nvPr/>
            </p:nvSpPr>
            <p:spPr bwMode="auto">
              <a:xfrm>
                <a:off x="860" y="3380"/>
                <a:ext cx="58" cy="290"/>
              </a:xfrm>
              <a:custGeom>
                <a:avLst/>
                <a:gdLst>
                  <a:gd name="T0" fmla="*/ 0 w 58"/>
                  <a:gd name="T1" fmla="*/ 289 h 290"/>
                  <a:gd name="T2" fmla="*/ 55 w 58"/>
                  <a:gd name="T3" fmla="*/ 248 h 290"/>
                  <a:gd name="T4" fmla="*/ 57 w 58"/>
                  <a:gd name="T5" fmla="*/ 0 h 290"/>
                  <a:gd name="T6" fmla="*/ 1 w 58"/>
                  <a:gd name="T7" fmla="*/ 40 h 290"/>
                  <a:gd name="T8" fmla="*/ 0 w 58"/>
                  <a:gd name="T9" fmla="*/ 289 h 290"/>
                  <a:gd name="T10" fmla="*/ 0 60000 65536"/>
                  <a:gd name="T11" fmla="*/ 0 60000 65536"/>
                  <a:gd name="T12" fmla="*/ 0 60000 65536"/>
                  <a:gd name="T13" fmla="*/ 0 60000 65536"/>
                  <a:gd name="T14" fmla="*/ 0 60000 65536"/>
                  <a:gd name="T15" fmla="*/ 0 w 58"/>
                  <a:gd name="T16" fmla="*/ 0 h 290"/>
                  <a:gd name="T17" fmla="*/ 58 w 58"/>
                  <a:gd name="T18" fmla="*/ 290 h 290"/>
                </a:gdLst>
                <a:ahLst/>
                <a:cxnLst>
                  <a:cxn ang="T10">
                    <a:pos x="T0" y="T1"/>
                  </a:cxn>
                  <a:cxn ang="T11">
                    <a:pos x="T2" y="T3"/>
                  </a:cxn>
                  <a:cxn ang="T12">
                    <a:pos x="T4" y="T5"/>
                  </a:cxn>
                  <a:cxn ang="T13">
                    <a:pos x="T6" y="T7"/>
                  </a:cxn>
                  <a:cxn ang="T14">
                    <a:pos x="T8" y="T9"/>
                  </a:cxn>
                </a:cxnLst>
                <a:rect l="T15" t="T16" r="T17" b="T18"/>
                <a:pathLst>
                  <a:path w="58" h="290">
                    <a:moveTo>
                      <a:pt x="0" y="289"/>
                    </a:moveTo>
                    <a:lnTo>
                      <a:pt x="55" y="248"/>
                    </a:lnTo>
                    <a:lnTo>
                      <a:pt x="57" y="0"/>
                    </a:lnTo>
                    <a:lnTo>
                      <a:pt x="1" y="40"/>
                    </a:lnTo>
                    <a:lnTo>
                      <a:pt x="0" y="289"/>
                    </a:lnTo>
                  </a:path>
                </a:pathLst>
              </a:custGeom>
              <a:solidFill>
                <a:srgbClr val="7A7A5A"/>
              </a:solidFill>
              <a:ln w="12700" cap="rnd">
                <a:solidFill>
                  <a:srgbClr val="494936"/>
                </a:solidFill>
                <a:round/>
                <a:headEnd/>
                <a:tailEnd/>
              </a:ln>
            </p:spPr>
            <p:txBody>
              <a:bodyPr/>
              <a:lstStyle/>
              <a:p>
                <a:endParaRPr lang="es-ES"/>
              </a:p>
            </p:txBody>
          </p:sp>
        </p:grpSp>
        <p:sp>
          <p:nvSpPr>
            <p:cNvPr id="37977" name="Rectangle 223"/>
            <p:cNvSpPr>
              <a:spLocks noChangeArrowheads="1"/>
            </p:cNvSpPr>
            <p:nvPr/>
          </p:nvSpPr>
          <p:spPr bwMode="auto">
            <a:xfrm>
              <a:off x="515" y="3451"/>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52" name="Group 224"/>
          <p:cNvGrpSpPr>
            <a:grpSpLocks/>
          </p:cNvGrpSpPr>
          <p:nvPr/>
        </p:nvGrpSpPr>
        <p:grpSpPr bwMode="auto">
          <a:xfrm>
            <a:off x="1474788" y="5321300"/>
            <a:ext cx="677862" cy="585788"/>
            <a:chOff x="929" y="3380"/>
            <a:chExt cx="427" cy="369"/>
          </a:xfrm>
        </p:grpSpPr>
        <p:grpSp>
          <p:nvGrpSpPr>
            <p:cNvPr id="37969" name="Group 225"/>
            <p:cNvGrpSpPr>
              <a:grpSpLocks/>
            </p:cNvGrpSpPr>
            <p:nvPr/>
          </p:nvGrpSpPr>
          <p:grpSpPr bwMode="auto">
            <a:xfrm>
              <a:off x="986" y="3380"/>
              <a:ext cx="370" cy="336"/>
              <a:chOff x="986" y="3380"/>
              <a:chExt cx="370" cy="336"/>
            </a:xfrm>
          </p:grpSpPr>
          <p:sp>
            <p:nvSpPr>
              <p:cNvPr id="37971" name="Freeform 226"/>
              <p:cNvSpPr>
                <a:spLocks/>
              </p:cNvSpPr>
              <p:nvPr/>
            </p:nvSpPr>
            <p:spPr bwMode="auto">
              <a:xfrm>
                <a:off x="986" y="3380"/>
                <a:ext cx="362" cy="41"/>
              </a:xfrm>
              <a:custGeom>
                <a:avLst/>
                <a:gdLst>
                  <a:gd name="T0" fmla="*/ 0 w 362"/>
                  <a:gd name="T1" fmla="*/ 40 h 41"/>
                  <a:gd name="T2" fmla="*/ 59 w 362"/>
                  <a:gd name="T3" fmla="*/ 0 h 41"/>
                  <a:gd name="T4" fmla="*/ 361 w 362"/>
                  <a:gd name="T5" fmla="*/ 0 h 41"/>
                  <a:gd name="T6" fmla="*/ 301 w 362"/>
                  <a:gd name="T7" fmla="*/ 40 h 41"/>
                  <a:gd name="T8" fmla="*/ 0 w 362"/>
                  <a:gd name="T9" fmla="*/ 40 h 41"/>
                  <a:gd name="T10" fmla="*/ 0 60000 65536"/>
                  <a:gd name="T11" fmla="*/ 0 60000 65536"/>
                  <a:gd name="T12" fmla="*/ 0 60000 65536"/>
                  <a:gd name="T13" fmla="*/ 0 60000 65536"/>
                  <a:gd name="T14" fmla="*/ 0 60000 65536"/>
                  <a:gd name="T15" fmla="*/ 0 w 362"/>
                  <a:gd name="T16" fmla="*/ 0 h 41"/>
                  <a:gd name="T17" fmla="*/ 362 w 362"/>
                  <a:gd name="T18" fmla="*/ 41 h 41"/>
                </a:gdLst>
                <a:ahLst/>
                <a:cxnLst>
                  <a:cxn ang="T10">
                    <a:pos x="T0" y="T1"/>
                  </a:cxn>
                  <a:cxn ang="T11">
                    <a:pos x="T2" y="T3"/>
                  </a:cxn>
                  <a:cxn ang="T12">
                    <a:pos x="T4" y="T5"/>
                  </a:cxn>
                  <a:cxn ang="T13">
                    <a:pos x="T6" y="T7"/>
                  </a:cxn>
                  <a:cxn ang="T14">
                    <a:pos x="T8" y="T9"/>
                  </a:cxn>
                </a:cxnLst>
                <a:rect l="T15" t="T16" r="T17" b="T18"/>
                <a:pathLst>
                  <a:path w="362" h="41">
                    <a:moveTo>
                      <a:pt x="0" y="40"/>
                    </a:moveTo>
                    <a:lnTo>
                      <a:pt x="59" y="0"/>
                    </a:lnTo>
                    <a:lnTo>
                      <a:pt x="361" y="0"/>
                    </a:lnTo>
                    <a:lnTo>
                      <a:pt x="301" y="40"/>
                    </a:lnTo>
                    <a:lnTo>
                      <a:pt x="0" y="4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72" name="Freeform 227"/>
              <p:cNvSpPr>
                <a:spLocks/>
              </p:cNvSpPr>
              <p:nvPr/>
            </p:nvSpPr>
            <p:spPr bwMode="auto">
              <a:xfrm>
                <a:off x="986" y="3380"/>
                <a:ext cx="370" cy="47"/>
              </a:xfrm>
              <a:custGeom>
                <a:avLst/>
                <a:gdLst>
                  <a:gd name="T0" fmla="*/ 0 w 370"/>
                  <a:gd name="T1" fmla="*/ 46 h 47"/>
                  <a:gd name="T2" fmla="*/ 59 w 370"/>
                  <a:gd name="T3" fmla="*/ 0 h 47"/>
                  <a:gd name="T4" fmla="*/ 369 w 370"/>
                  <a:gd name="T5" fmla="*/ 0 h 47"/>
                  <a:gd name="T6" fmla="*/ 309 w 370"/>
                  <a:gd name="T7" fmla="*/ 46 h 47"/>
                  <a:gd name="T8" fmla="*/ 0 w 370"/>
                  <a:gd name="T9" fmla="*/ 46 h 47"/>
                  <a:gd name="T10" fmla="*/ 0 60000 65536"/>
                  <a:gd name="T11" fmla="*/ 0 60000 65536"/>
                  <a:gd name="T12" fmla="*/ 0 60000 65536"/>
                  <a:gd name="T13" fmla="*/ 0 60000 65536"/>
                  <a:gd name="T14" fmla="*/ 0 60000 65536"/>
                  <a:gd name="T15" fmla="*/ 0 w 370"/>
                  <a:gd name="T16" fmla="*/ 0 h 47"/>
                  <a:gd name="T17" fmla="*/ 370 w 370"/>
                  <a:gd name="T18" fmla="*/ 47 h 47"/>
                </a:gdLst>
                <a:ahLst/>
                <a:cxnLst>
                  <a:cxn ang="T10">
                    <a:pos x="T0" y="T1"/>
                  </a:cxn>
                  <a:cxn ang="T11">
                    <a:pos x="T2" y="T3"/>
                  </a:cxn>
                  <a:cxn ang="T12">
                    <a:pos x="T4" y="T5"/>
                  </a:cxn>
                  <a:cxn ang="T13">
                    <a:pos x="T6" y="T7"/>
                  </a:cxn>
                  <a:cxn ang="T14">
                    <a:pos x="T8" y="T9"/>
                  </a:cxn>
                </a:cxnLst>
                <a:rect l="T15" t="T16" r="T17" b="T18"/>
                <a:pathLst>
                  <a:path w="370" h="47">
                    <a:moveTo>
                      <a:pt x="0" y="46"/>
                    </a:moveTo>
                    <a:lnTo>
                      <a:pt x="59" y="0"/>
                    </a:lnTo>
                    <a:lnTo>
                      <a:pt x="369" y="0"/>
                    </a:lnTo>
                    <a:lnTo>
                      <a:pt x="309"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73" name="Freeform 228"/>
              <p:cNvSpPr>
                <a:spLocks/>
              </p:cNvSpPr>
              <p:nvPr/>
            </p:nvSpPr>
            <p:spPr bwMode="auto">
              <a:xfrm>
                <a:off x="986" y="3426"/>
                <a:ext cx="301" cy="284"/>
              </a:xfrm>
              <a:custGeom>
                <a:avLst/>
                <a:gdLst>
                  <a:gd name="T0" fmla="*/ 0 w 301"/>
                  <a:gd name="T1" fmla="*/ 0 h 284"/>
                  <a:gd name="T2" fmla="*/ 300 w 301"/>
                  <a:gd name="T3" fmla="*/ 0 h 284"/>
                  <a:gd name="T4" fmla="*/ 300 w 301"/>
                  <a:gd name="T5" fmla="*/ 283 h 284"/>
                  <a:gd name="T6" fmla="*/ 0 w 301"/>
                  <a:gd name="T7" fmla="*/ 283 h 284"/>
                  <a:gd name="T8" fmla="*/ 0 w 301"/>
                  <a:gd name="T9" fmla="*/ 0 h 284"/>
                  <a:gd name="T10" fmla="*/ 0 60000 65536"/>
                  <a:gd name="T11" fmla="*/ 0 60000 65536"/>
                  <a:gd name="T12" fmla="*/ 0 60000 65536"/>
                  <a:gd name="T13" fmla="*/ 0 60000 65536"/>
                  <a:gd name="T14" fmla="*/ 0 60000 65536"/>
                  <a:gd name="T15" fmla="*/ 0 w 301"/>
                  <a:gd name="T16" fmla="*/ 0 h 284"/>
                  <a:gd name="T17" fmla="*/ 301 w 301"/>
                  <a:gd name="T18" fmla="*/ 284 h 284"/>
                </a:gdLst>
                <a:ahLst/>
                <a:cxnLst>
                  <a:cxn ang="T10">
                    <a:pos x="T0" y="T1"/>
                  </a:cxn>
                  <a:cxn ang="T11">
                    <a:pos x="T2" y="T3"/>
                  </a:cxn>
                  <a:cxn ang="T12">
                    <a:pos x="T4" y="T5"/>
                  </a:cxn>
                  <a:cxn ang="T13">
                    <a:pos x="T6" y="T7"/>
                  </a:cxn>
                  <a:cxn ang="T14">
                    <a:pos x="T8" y="T9"/>
                  </a:cxn>
                </a:cxnLst>
                <a:rect l="T15" t="T16" r="T17" b="T18"/>
                <a:pathLst>
                  <a:path w="301" h="284">
                    <a:moveTo>
                      <a:pt x="0" y="0"/>
                    </a:moveTo>
                    <a:lnTo>
                      <a:pt x="300" y="0"/>
                    </a:lnTo>
                    <a:lnTo>
                      <a:pt x="300" y="283"/>
                    </a:lnTo>
                    <a:lnTo>
                      <a:pt x="0" y="283"/>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74" name="Freeform 229"/>
              <p:cNvSpPr>
                <a:spLocks/>
              </p:cNvSpPr>
              <p:nvPr/>
            </p:nvSpPr>
            <p:spPr bwMode="auto">
              <a:xfrm>
                <a:off x="986" y="3426"/>
                <a:ext cx="310" cy="290"/>
              </a:xfrm>
              <a:custGeom>
                <a:avLst/>
                <a:gdLst>
                  <a:gd name="T0" fmla="*/ 0 w 310"/>
                  <a:gd name="T1" fmla="*/ 0 h 290"/>
                  <a:gd name="T2" fmla="*/ 309 w 310"/>
                  <a:gd name="T3" fmla="*/ 0 h 290"/>
                  <a:gd name="T4" fmla="*/ 309 w 310"/>
                  <a:gd name="T5" fmla="*/ 289 h 290"/>
                  <a:gd name="T6" fmla="*/ 0 w 310"/>
                  <a:gd name="T7" fmla="*/ 289 h 290"/>
                  <a:gd name="T8" fmla="*/ 0 w 310"/>
                  <a:gd name="T9" fmla="*/ 0 h 290"/>
                  <a:gd name="T10" fmla="*/ 0 60000 65536"/>
                  <a:gd name="T11" fmla="*/ 0 60000 65536"/>
                  <a:gd name="T12" fmla="*/ 0 60000 65536"/>
                  <a:gd name="T13" fmla="*/ 0 60000 65536"/>
                  <a:gd name="T14" fmla="*/ 0 60000 65536"/>
                  <a:gd name="T15" fmla="*/ 0 w 310"/>
                  <a:gd name="T16" fmla="*/ 0 h 290"/>
                  <a:gd name="T17" fmla="*/ 310 w 310"/>
                  <a:gd name="T18" fmla="*/ 290 h 290"/>
                </a:gdLst>
                <a:ahLst/>
                <a:cxnLst>
                  <a:cxn ang="T10">
                    <a:pos x="T0" y="T1"/>
                  </a:cxn>
                  <a:cxn ang="T11">
                    <a:pos x="T2" y="T3"/>
                  </a:cxn>
                  <a:cxn ang="T12">
                    <a:pos x="T4" y="T5"/>
                  </a:cxn>
                  <a:cxn ang="T13">
                    <a:pos x="T6" y="T7"/>
                  </a:cxn>
                  <a:cxn ang="T14">
                    <a:pos x="T8" y="T9"/>
                  </a:cxn>
                </a:cxnLst>
                <a:rect l="T15" t="T16" r="T17" b="T18"/>
                <a:pathLst>
                  <a:path w="310" h="290">
                    <a:moveTo>
                      <a:pt x="0" y="0"/>
                    </a:moveTo>
                    <a:lnTo>
                      <a:pt x="309" y="0"/>
                    </a:lnTo>
                    <a:lnTo>
                      <a:pt x="309"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75" name="Freeform 230"/>
              <p:cNvSpPr>
                <a:spLocks/>
              </p:cNvSpPr>
              <p:nvPr/>
            </p:nvSpPr>
            <p:spPr bwMode="auto">
              <a:xfrm>
                <a:off x="1292" y="3380"/>
                <a:ext cx="64" cy="334"/>
              </a:xfrm>
              <a:custGeom>
                <a:avLst/>
                <a:gdLst>
                  <a:gd name="T0" fmla="*/ 0 w 64"/>
                  <a:gd name="T1" fmla="*/ 333 h 334"/>
                  <a:gd name="T2" fmla="*/ 61 w 64"/>
                  <a:gd name="T3" fmla="*/ 286 h 334"/>
                  <a:gd name="T4" fmla="*/ 63 w 64"/>
                  <a:gd name="T5" fmla="*/ 0 h 334"/>
                  <a:gd name="T6" fmla="*/ 1 w 64"/>
                  <a:gd name="T7" fmla="*/ 46 h 334"/>
                  <a:gd name="T8" fmla="*/ 0 w 64"/>
                  <a:gd name="T9" fmla="*/ 333 h 334"/>
                  <a:gd name="T10" fmla="*/ 0 60000 65536"/>
                  <a:gd name="T11" fmla="*/ 0 60000 65536"/>
                  <a:gd name="T12" fmla="*/ 0 60000 65536"/>
                  <a:gd name="T13" fmla="*/ 0 60000 65536"/>
                  <a:gd name="T14" fmla="*/ 0 60000 65536"/>
                  <a:gd name="T15" fmla="*/ 0 w 64"/>
                  <a:gd name="T16" fmla="*/ 0 h 334"/>
                  <a:gd name="T17" fmla="*/ 64 w 64"/>
                  <a:gd name="T18" fmla="*/ 334 h 334"/>
                </a:gdLst>
                <a:ahLst/>
                <a:cxnLst>
                  <a:cxn ang="T10">
                    <a:pos x="T0" y="T1"/>
                  </a:cxn>
                  <a:cxn ang="T11">
                    <a:pos x="T2" y="T3"/>
                  </a:cxn>
                  <a:cxn ang="T12">
                    <a:pos x="T4" y="T5"/>
                  </a:cxn>
                  <a:cxn ang="T13">
                    <a:pos x="T6" y="T7"/>
                  </a:cxn>
                  <a:cxn ang="T14">
                    <a:pos x="T8" y="T9"/>
                  </a:cxn>
                </a:cxnLst>
                <a:rect l="T15" t="T16" r="T17" b="T18"/>
                <a:pathLst>
                  <a:path w="64" h="334">
                    <a:moveTo>
                      <a:pt x="0" y="333"/>
                    </a:moveTo>
                    <a:lnTo>
                      <a:pt x="61" y="286"/>
                    </a:lnTo>
                    <a:lnTo>
                      <a:pt x="63"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7970" name="Rectangle 231"/>
            <p:cNvSpPr>
              <a:spLocks noChangeArrowheads="1"/>
            </p:cNvSpPr>
            <p:nvPr/>
          </p:nvSpPr>
          <p:spPr bwMode="auto">
            <a:xfrm>
              <a:off x="929" y="3461"/>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grpSp>
        <p:nvGrpSpPr>
          <p:cNvPr id="37953" name="Group 232"/>
          <p:cNvGrpSpPr>
            <a:grpSpLocks/>
          </p:cNvGrpSpPr>
          <p:nvPr/>
        </p:nvGrpSpPr>
        <p:grpSpPr bwMode="auto">
          <a:xfrm>
            <a:off x="2130425" y="5321300"/>
            <a:ext cx="701675" cy="585788"/>
            <a:chOff x="1342" y="3380"/>
            <a:chExt cx="442" cy="369"/>
          </a:xfrm>
        </p:grpSpPr>
        <p:grpSp>
          <p:nvGrpSpPr>
            <p:cNvPr id="37962" name="Group 233"/>
            <p:cNvGrpSpPr>
              <a:grpSpLocks/>
            </p:cNvGrpSpPr>
            <p:nvPr/>
          </p:nvGrpSpPr>
          <p:grpSpPr bwMode="auto">
            <a:xfrm>
              <a:off x="1401" y="3380"/>
              <a:ext cx="383" cy="336"/>
              <a:chOff x="1401" y="3380"/>
              <a:chExt cx="383" cy="336"/>
            </a:xfrm>
          </p:grpSpPr>
          <p:sp>
            <p:nvSpPr>
              <p:cNvPr id="37964" name="Freeform 234"/>
              <p:cNvSpPr>
                <a:spLocks/>
              </p:cNvSpPr>
              <p:nvPr/>
            </p:nvSpPr>
            <p:spPr bwMode="auto">
              <a:xfrm>
                <a:off x="1401" y="3380"/>
                <a:ext cx="377" cy="41"/>
              </a:xfrm>
              <a:custGeom>
                <a:avLst/>
                <a:gdLst>
                  <a:gd name="T0" fmla="*/ 0 w 377"/>
                  <a:gd name="T1" fmla="*/ 40 h 41"/>
                  <a:gd name="T2" fmla="*/ 61 w 377"/>
                  <a:gd name="T3" fmla="*/ 0 h 41"/>
                  <a:gd name="T4" fmla="*/ 376 w 377"/>
                  <a:gd name="T5" fmla="*/ 0 h 41"/>
                  <a:gd name="T6" fmla="*/ 314 w 377"/>
                  <a:gd name="T7" fmla="*/ 40 h 41"/>
                  <a:gd name="T8" fmla="*/ 0 w 377"/>
                  <a:gd name="T9" fmla="*/ 40 h 41"/>
                  <a:gd name="T10" fmla="*/ 0 60000 65536"/>
                  <a:gd name="T11" fmla="*/ 0 60000 65536"/>
                  <a:gd name="T12" fmla="*/ 0 60000 65536"/>
                  <a:gd name="T13" fmla="*/ 0 60000 65536"/>
                  <a:gd name="T14" fmla="*/ 0 60000 65536"/>
                  <a:gd name="T15" fmla="*/ 0 w 377"/>
                  <a:gd name="T16" fmla="*/ 0 h 41"/>
                  <a:gd name="T17" fmla="*/ 377 w 377"/>
                  <a:gd name="T18" fmla="*/ 41 h 41"/>
                </a:gdLst>
                <a:ahLst/>
                <a:cxnLst>
                  <a:cxn ang="T10">
                    <a:pos x="T0" y="T1"/>
                  </a:cxn>
                  <a:cxn ang="T11">
                    <a:pos x="T2" y="T3"/>
                  </a:cxn>
                  <a:cxn ang="T12">
                    <a:pos x="T4" y="T5"/>
                  </a:cxn>
                  <a:cxn ang="T13">
                    <a:pos x="T6" y="T7"/>
                  </a:cxn>
                  <a:cxn ang="T14">
                    <a:pos x="T8" y="T9"/>
                  </a:cxn>
                </a:cxnLst>
                <a:rect l="T15" t="T16" r="T17" b="T18"/>
                <a:pathLst>
                  <a:path w="377" h="41">
                    <a:moveTo>
                      <a:pt x="0" y="40"/>
                    </a:moveTo>
                    <a:lnTo>
                      <a:pt x="61" y="0"/>
                    </a:lnTo>
                    <a:lnTo>
                      <a:pt x="376" y="0"/>
                    </a:lnTo>
                    <a:lnTo>
                      <a:pt x="314" y="40"/>
                    </a:lnTo>
                    <a:lnTo>
                      <a:pt x="0" y="4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65" name="Freeform 235"/>
              <p:cNvSpPr>
                <a:spLocks/>
              </p:cNvSpPr>
              <p:nvPr/>
            </p:nvSpPr>
            <p:spPr bwMode="auto">
              <a:xfrm>
                <a:off x="1401" y="3380"/>
                <a:ext cx="383" cy="47"/>
              </a:xfrm>
              <a:custGeom>
                <a:avLst/>
                <a:gdLst>
                  <a:gd name="T0" fmla="*/ 0 w 383"/>
                  <a:gd name="T1" fmla="*/ 46 h 47"/>
                  <a:gd name="T2" fmla="*/ 61 w 383"/>
                  <a:gd name="T3" fmla="*/ 0 h 47"/>
                  <a:gd name="T4" fmla="*/ 382 w 383"/>
                  <a:gd name="T5" fmla="*/ 0 h 47"/>
                  <a:gd name="T6" fmla="*/ 320 w 383"/>
                  <a:gd name="T7" fmla="*/ 46 h 47"/>
                  <a:gd name="T8" fmla="*/ 0 w 383"/>
                  <a:gd name="T9" fmla="*/ 46 h 47"/>
                  <a:gd name="T10" fmla="*/ 0 60000 65536"/>
                  <a:gd name="T11" fmla="*/ 0 60000 65536"/>
                  <a:gd name="T12" fmla="*/ 0 60000 65536"/>
                  <a:gd name="T13" fmla="*/ 0 60000 65536"/>
                  <a:gd name="T14" fmla="*/ 0 60000 65536"/>
                  <a:gd name="T15" fmla="*/ 0 w 383"/>
                  <a:gd name="T16" fmla="*/ 0 h 47"/>
                  <a:gd name="T17" fmla="*/ 383 w 383"/>
                  <a:gd name="T18" fmla="*/ 47 h 47"/>
                </a:gdLst>
                <a:ahLst/>
                <a:cxnLst>
                  <a:cxn ang="T10">
                    <a:pos x="T0" y="T1"/>
                  </a:cxn>
                  <a:cxn ang="T11">
                    <a:pos x="T2" y="T3"/>
                  </a:cxn>
                  <a:cxn ang="T12">
                    <a:pos x="T4" y="T5"/>
                  </a:cxn>
                  <a:cxn ang="T13">
                    <a:pos x="T6" y="T7"/>
                  </a:cxn>
                  <a:cxn ang="T14">
                    <a:pos x="T8" y="T9"/>
                  </a:cxn>
                </a:cxnLst>
                <a:rect l="T15" t="T16" r="T17" b="T18"/>
                <a:pathLst>
                  <a:path w="383" h="47">
                    <a:moveTo>
                      <a:pt x="0" y="46"/>
                    </a:moveTo>
                    <a:lnTo>
                      <a:pt x="61" y="0"/>
                    </a:lnTo>
                    <a:lnTo>
                      <a:pt x="382" y="0"/>
                    </a:lnTo>
                    <a:lnTo>
                      <a:pt x="320" y="46"/>
                    </a:lnTo>
                    <a:lnTo>
                      <a:pt x="0" y="46"/>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66" name="Freeform 236"/>
              <p:cNvSpPr>
                <a:spLocks/>
              </p:cNvSpPr>
              <p:nvPr/>
            </p:nvSpPr>
            <p:spPr bwMode="auto">
              <a:xfrm>
                <a:off x="1401" y="3426"/>
                <a:ext cx="314" cy="284"/>
              </a:xfrm>
              <a:custGeom>
                <a:avLst/>
                <a:gdLst>
                  <a:gd name="T0" fmla="*/ 0 w 314"/>
                  <a:gd name="T1" fmla="*/ 0 h 284"/>
                  <a:gd name="T2" fmla="*/ 313 w 314"/>
                  <a:gd name="T3" fmla="*/ 0 h 284"/>
                  <a:gd name="T4" fmla="*/ 313 w 314"/>
                  <a:gd name="T5" fmla="*/ 283 h 284"/>
                  <a:gd name="T6" fmla="*/ 0 w 314"/>
                  <a:gd name="T7" fmla="*/ 283 h 284"/>
                  <a:gd name="T8" fmla="*/ 0 w 314"/>
                  <a:gd name="T9" fmla="*/ 0 h 284"/>
                  <a:gd name="T10" fmla="*/ 0 60000 65536"/>
                  <a:gd name="T11" fmla="*/ 0 60000 65536"/>
                  <a:gd name="T12" fmla="*/ 0 60000 65536"/>
                  <a:gd name="T13" fmla="*/ 0 60000 65536"/>
                  <a:gd name="T14" fmla="*/ 0 60000 65536"/>
                  <a:gd name="T15" fmla="*/ 0 w 314"/>
                  <a:gd name="T16" fmla="*/ 0 h 284"/>
                  <a:gd name="T17" fmla="*/ 314 w 314"/>
                  <a:gd name="T18" fmla="*/ 284 h 284"/>
                </a:gdLst>
                <a:ahLst/>
                <a:cxnLst>
                  <a:cxn ang="T10">
                    <a:pos x="T0" y="T1"/>
                  </a:cxn>
                  <a:cxn ang="T11">
                    <a:pos x="T2" y="T3"/>
                  </a:cxn>
                  <a:cxn ang="T12">
                    <a:pos x="T4" y="T5"/>
                  </a:cxn>
                  <a:cxn ang="T13">
                    <a:pos x="T6" y="T7"/>
                  </a:cxn>
                  <a:cxn ang="T14">
                    <a:pos x="T8" y="T9"/>
                  </a:cxn>
                </a:cxnLst>
                <a:rect l="T15" t="T16" r="T17" b="T18"/>
                <a:pathLst>
                  <a:path w="314" h="284">
                    <a:moveTo>
                      <a:pt x="0" y="0"/>
                    </a:moveTo>
                    <a:lnTo>
                      <a:pt x="313" y="0"/>
                    </a:lnTo>
                    <a:lnTo>
                      <a:pt x="313" y="283"/>
                    </a:lnTo>
                    <a:lnTo>
                      <a:pt x="0" y="283"/>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7967" name="Freeform 237"/>
              <p:cNvSpPr>
                <a:spLocks/>
              </p:cNvSpPr>
              <p:nvPr/>
            </p:nvSpPr>
            <p:spPr bwMode="auto">
              <a:xfrm>
                <a:off x="1401" y="3426"/>
                <a:ext cx="321" cy="290"/>
              </a:xfrm>
              <a:custGeom>
                <a:avLst/>
                <a:gdLst>
                  <a:gd name="T0" fmla="*/ 0 w 321"/>
                  <a:gd name="T1" fmla="*/ 0 h 290"/>
                  <a:gd name="T2" fmla="*/ 320 w 321"/>
                  <a:gd name="T3" fmla="*/ 0 h 290"/>
                  <a:gd name="T4" fmla="*/ 320 w 321"/>
                  <a:gd name="T5" fmla="*/ 289 h 290"/>
                  <a:gd name="T6" fmla="*/ 0 w 321"/>
                  <a:gd name="T7" fmla="*/ 289 h 290"/>
                  <a:gd name="T8" fmla="*/ 0 w 321"/>
                  <a:gd name="T9" fmla="*/ 0 h 290"/>
                  <a:gd name="T10" fmla="*/ 0 60000 65536"/>
                  <a:gd name="T11" fmla="*/ 0 60000 65536"/>
                  <a:gd name="T12" fmla="*/ 0 60000 65536"/>
                  <a:gd name="T13" fmla="*/ 0 60000 65536"/>
                  <a:gd name="T14" fmla="*/ 0 60000 65536"/>
                  <a:gd name="T15" fmla="*/ 0 w 321"/>
                  <a:gd name="T16" fmla="*/ 0 h 290"/>
                  <a:gd name="T17" fmla="*/ 321 w 321"/>
                  <a:gd name="T18" fmla="*/ 290 h 290"/>
                </a:gdLst>
                <a:ahLst/>
                <a:cxnLst>
                  <a:cxn ang="T10">
                    <a:pos x="T0" y="T1"/>
                  </a:cxn>
                  <a:cxn ang="T11">
                    <a:pos x="T2" y="T3"/>
                  </a:cxn>
                  <a:cxn ang="T12">
                    <a:pos x="T4" y="T5"/>
                  </a:cxn>
                  <a:cxn ang="T13">
                    <a:pos x="T6" y="T7"/>
                  </a:cxn>
                  <a:cxn ang="T14">
                    <a:pos x="T8" y="T9"/>
                  </a:cxn>
                </a:cxnLst>
                <a:rect l="T15" t="T16" r="T17" b="T18"/>
                <a:pathLst>
                  <a:path w="321" h="290">
                    <a:moveTo>
                      <a:pt x="0" y="0"/>
                    </a:moveTo>
                    <a:lnTo>
                      <a:pt x="320" y="0"/>
                    </a:lnTo>
                    <a:lnTo>
                      <a:pt x="320" y="289"/>
                    </a:lnTo>
                    <a:lnTo>
                      <a:pt x="0" y="289"/>
                    </a:lnTo>
                    <a:lnTo>
                      <a:pt x="0" y="0"/>
                    </a:lnTo>
                  </a:path>
                </a:pathLst>
              </a:custGeom>
              <a:noFill/>
              <a:ln w="12700" cap="rnd">
                <a:solidFill>
                  <a:srgbClr val="494936"/>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7968" name="Freeform 238"/>
              <p:cNvSpPr>
                <a:spLocks/>
              </p:cNvSpPr>
              <p:nvPr/>
            </p:nvSpPr>
            <p:spPr bwMode="auto">
              <a:xfrm>
                <a:off x="1719" y="3380"/>
                <a:ext cx="65" cy="334"/>
              </a:xfrm>
              <a:custGeom>
                <a:avLst/>
                <a:gdLst>
                  <a:gd name="T0" fmla="*/ 0 w 65"/>
                  <a:gd name="T1" fmla="*/ 333 h 334"/>
                  <a:gd name="T2" fmla="*/ 62 w 65"/>
                  <a:gd name="T3" fmla="*/ 286 h 334"/>
                  <a:gd name="T4" fmla="*/ 64 w 65"/>
                  <a:gd name="T5" fmla="*/ 0 h 334"/>
                  <a:gd name="T6" fmla="*/ 1 w 65"/>
                  <a:gd name="T7" fmla="*/ 46 h 334"/>
                  <a:gd name="T8" fmla="*/ 0 w 65"/>
                  <a:gd name="T9" fmla="*/ 333 h 334"/>
                  <a:gd name="T10" fmla="*/ 0 60000 65536"/>
                  <a:gd name="T11" fmla="*/ 0 60000 65536"/>
                  <a:gd name="T12" fmla="*/ 0 60000 65536"/>
                  <a:gd name="T13" fmla="*/ 0 60000 65536"/>
                  <a:gd name="T14" fmla="*/ 0 60000 65536"/>
                  <a:gd name="T15" fmla="*/ 0 w 65"/>
                  <a:gd name="T16" fmla="*/ 0 h 334"/>
                  <a:gd name="T17" fmla="*/ 65 w 65"/>
                  <a:gd name="T18" fmla="*/ 334 h 334"/>
                </a:gdLst>
                <a:ahLst/>
                <a:cxnLst>
                  <a:cxn ang="T10">
                    <a:pos x="T0" y="T1"/>
                  </a:cxn>
                  <a:cxn ang="T11">
                    <a:pos x="T2" y="T3"/>
                  </a:cxn>
                  <a:cxn ang="T12">
                    <a:pos x="T4" y="T5"/>
                  </a:cxn>
                  <a:cxn ang="T13">
                    <a:pos x="T6" y="T7"/>
                  </a:cxn>
                  <a:cxn ang="T14">
                    <a:pos x="T8" y="T9"/>
                  </a:cxn>
                </a:cxnLst>
                <a:rect l="T15" t="T16" r="T17" b="T18"/>
                <a:pathLst>
                  <a:path w="65" h="334">
                    <a:moveTo>
                      <a:pt x="0" y="333"/>
                    </a:moveTo>
                    <a:lnTo>
                      <a:pt x="62" y="286"/>
                    </a:lnTo>
                    <a:lnTo>
                      <a:pt x="64" y="0"/>
                    </a:lnTo>
                    <a:lnTo>
                      <a:pt x="1" y="46"/>
                    </a:lnTo>
                    <a:lnTo>
                      <a:pt x="0" y="333"/>
                    </a:lnTo>
                  </a:path>
                </a:pathLst>
              </a:custGeom>
              <a:solidFill>
                <a:srgbClr val="7A7A5A"/>
              </a:solidFill>
              <a:ln w="12700" cap="rnd">
                <a:solidFill>
                  <a:srgbClr val="494936"/>
                </a:solidFill>
                <a:round/>
                <a:headEnd/>
                <a:tailEnd/>
              </a:ln>
            </p:spPr>
            <p:txBody>
              <a:bodyPr/>
              <a:lstStyle/>
              <a:p>
                <a:endParaRPr lang="es-ES"/>
              </a:p>
            </p:txBody>
          </p:sp>
        </p:grpSp>
        <p:sp>
          <p:nvSpPr>
            <p:cNvPr id="37963" name="Rectangle 239"/>
            <p:cNvSpPr>
              <a:spLocks noChangeArrowheads="1"/>
            </p:cNvSpPr>
            <p:nvPr/>
          </p:nvSpPr>
          <p:spPr bwMode="auto">
            <a:xfrm>
              <a:off x="1342" y="3461"/>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s-ES" sz="1200" b="1">
                  <a:latin typeface="Arial" charset="0"/>
                </a:rPr>
                <a:t>Nod</a:t>
              </a:r>
              <a:r>
                <a:rPr lang="es-ES_tradnl" sz="1200" b="1">
                  <a:latin typeface="Arial" charset="0"/>
                </a:rPr>
                <a:t>o</a:t>
              </a:r>
            </a:p>
            <a:p>
              <a:pPr eaLnBrk="0" hangingPunct="0"/>
              <a:r>
                <a:rPr lang="es-ES_tradnl" sz="1200" b="1">
                  <a:latin typeface="Arial" charset="0"/>
                </a:rPr>
                <a:t>fibra</a:t>
              </a:r>
              <a:endParaRPr lang="es-ES" sz="1200" b="1">
                <a:latin typeface="Arial" charset="0"/>
              </a:endParaRPr>
            </a:p>
          </p:txBody>
        </p:sp>
      </p:grpSp>
      <p:sp>
        <p:nvSpPr>
          <p:cNvPr id="37954" name="Line 240"/>
          <p:cNvSpPr>
            <a:spLocks noChangeShapeType="1"/>
          </p:cNvSpPr>
          <p:nvPr/>
        </p:nvSpPr>
        <p:spPr bwMode="auto">
          <a:xfrm flipH="1">
            <a:off x="2190750" y="5897563"/>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55" name="Line 241"/>
          <p:cNvSpPr>
            <a:spLocks noChangeShapeType="1"/>
          </p:cNvSpPr>
          <p:nvPr/>
        </p:nvSpPr>
        <p:spPr bwMode="auto">
          <a:xfrm flipH="1">
            <a:off x="1447800" y="5897563"/>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56" name="Line 242"/>
          <p:cNvSpPr>
            <a:spLocks noChangeShapeType="1"/>
          </p:cNvSpPr>
          <p:nvPr/>
        </p:nvSpPr>
        <p:spPr bwMode="auto">
          <a:xfrm flipH="1">
            <a:off x="876300" y="5811838"/>
            <a:ext cx="242888"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37957" name="Rectangle 243"/>
          <p:cNvSpPr>
            <a:spLocks noChangeArrowheads="1"/>
          </p:cNvSpPr>
          <p:nvPr/>
        </p:nvSpPr>
        <p:spPr bwMode="auto">
          <a:xfrm>
            <a:off x="2484438" y="3975100"/>
            <a:ext cx="14573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400" b="1">
                <a:latin typeface="Arial" charset="0"/>
              </a:rPr>
              <a:t>Cabecera local</a:t>
            </a:r>
            <a:endParaRPr lang="es-ES" sz="1400" b="1">
              <a:latin typeface="Arial" charset="0"/>
            </a:endParaRPr>
          </a:p>
        </p:txBody>
      </p:sp>
      <p:sp>
        <p:nvSpPr>
          <p:cNvPr id="37958" name="Rectangle 244"/>
          <p:cNvSpPr>
            <a:spLocks noChangeArrowheads="1"/>
          </p:cNvSpPr>
          <p:nvPr/>
        </p:nvSpPr>
        <p:spPr bwMode="auto">
          <a:xfrm>
            <a:off x="2466975" y="2317750"/>
            <a:ext cx="14573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400" b="1">
                <a:latin typeface="Arial" charset="0"/>
              </a:rPr>
              <a:t>Cabecera local</a:t>
            </a:r>
            <a:endParaRPr lang="es-ES" sz="1400" b="1">
              <a:latin typeface="Arial" charset="0"/>
            </a:endParaRPr>
          </a:p>
        </p:txBody>
      </p:sp>
      <p:sp>
        <p:nvSpPr>
          <p:cNvPr id="37959" name="Rectangle 245"/>
          <p:cNvSpPr>
            <a:spLocks noChangeArrowheads="1"/>
          </p:cNvSpPr>
          <p:nvPr/>
        </p:nvSpPr>
        <p:spPr bwMode="auto">
          <a:xfrm>
            <a:off x="4821238" y="2708275"/>
            <a:ext cx="1785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400" b="1">
                <a:latin typeface="Arial" charset="0"/>
              </a:rPr>
              <a:t>Anillo SONET/SDH</a:t>
            </a:r>
            <a:endParaRPr lang="es-ES" sz="1400" b="1">
              <a:latin typeface="Arial" charset="0"/>
            </a:endParaRPr>
          </a:p>
        </p:txBody>
      </p:sp>
      <p:sp>
        <p:nvSpPr>
          <p:cNvPr id="37960" name="Line 246"/>
          <p:cNvSpPr>
            <a:spLocks noChangeShapeType="1"/>
          </p:cNvSpPr>
          <p:nvPr/>
        </p:nvSpPr>
        <p:spPr bwMode="auto">
          <a:xfrm flipH="1">
            <a:off x="4427538" y="2997200"/>
            <a:ext cx="43180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7961" name="22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8AB2163-A502-4C87-B29A-2734F7B3150E}" type="slidenum">
              <a:rPr lang="es-ES" sz="1400"/>
              <a:pPr eaLnBrk="1" hangingPunct="1"/>
              <a:t>29</a:t>
            </a:fld>
            <a:endParaRPr lang="es-ES" sz="1400"/>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Características de RBB</a:t>
            </a:r>
          </a:p>
        </p:txBody>
      </p:sp>
      <p:sp>
        <p:nvSpPr>
          <p:cNvPr id="11267"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Acceso con caudal superior a RDSI básico (128 Kb/s).</a:t>
            </a:r>
          </a:p>
          <a:p>
            <a:pPr marL="342900" indent="-342900">
              <a:spcBef>
                <a:spcPct val="20000"/>
              </a:spcBef>
              <a:buFontTx/>
              <a:buChar char="•"/>
            </a:pPr>
            <a:r>
              <a:rPr lang="es-ES_tradnl" sz="2800"/>
              <a:t>Comunicación full dúplex (puede ser asimétrica)</a:t>
            </a:r>
          </a:p>
          <a:p>
            <a:pPr marL="342900" indent="-342900">
              <a:spcBef>
                <a:spcPct val="20000"/>
              </a:spcBef>
              <a:buFontTx/>
              <a:buChar char="•"/>
            </a:pPr>
            <a:r>
              <a:rPr lang="es-ES_tradnl" sz="2800"/>
              <a:t>Precio moderado</a:t>
            </a:r>
          </a:p>
          <a:p>
            <a:pPr marL="342900" indent="-342900">
              <a:spcBef>
                <a:spcPct val="20000"/>
              </a:spcBef>
              <a:buFontTx/>
              <a:buChar char="•"/>
            </a:pPr>
            <a:r>
              <a:rPr lang="es-ES_tradnl" sz="2800"/>
              <a:t>Usuario inmóvil (conexión por cable o por medios inalámbricos)</a:t>
            </a:r>
          </a:p>
          <a:p>
            <a:pPr marL="342900" indent="-342900">
              <a:spcBef>
                <a:spcPct val="20000"/>
              </a:spcBef>
              <a:buFontTx/>
              <a:buChar char="•"/>
            </a:pPr>
            <a:r>
              <a:rPr lang="es-ES_tradnl" sz="2800"/>
              <a:t>Normalmente conexiones permanentes (tarifa plana)</a:t>
            </a:r>
            <a:endParaRPr lang="es-ES" sz="2800"/>
          </a:p>
        </p:txBody>
      </p:sp>
      <p:sp>
        <p:nvSpPr>
          <p:cNvPr id="1126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D54445B-D9F5-4090-8C0F-A7587817C921}" type="slidenum">
              <a:rPr lang="es-ES" sz="1400"/>
              <a:pPr eaLnBrk="1" hangingPunct="1"/>
              <a:t>3</a:t>
            </a:fld>
            <a:endParaRPr lang="es-ES" sz="1400"/>
          </a:p>
        </p:txBody>
      </p:sp>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98"/>
          <p:cNvSpPr>
            <a:spLocks noChangeShapeType="1"/>
          </p:cNvSpPr>
          <p:nvPr/>
        </p:nvSpPr>
        <p:spPr bwMode="auto">
          <a:xfrm>
            <a:off x="2990850" y="5249863"/>
            <a:ext cx="649288" cy="0"/>
          </a:xfrm>
          <a:prstGeom prst="line">
            <a:avLst/>
          </a:prstGeom>
          <a:noFill/>
          <a:ln w="50800" cmpd="dbl">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15" name="Line 299"/>
          <p:cNvSpPr>
            <a:spLocks noChangeShapeType="1"/>
          </p:cNvSpPr>
          <p:nvPr/>
        </p:nvSpPr>
        <p:spPr bwMode="auto">
          <a:xfrm>
            <a:off x="2973388" y="5326063"/>
            <a:ext cx="649287" cy="0"/>
          </a:xfrm>
          <a:prstGeom prst="line">
            <a:avLst/>
          </a:prstGeom>
          <a:noFill/>
          <a:ln w="50800" cmpd="dbl">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16" name="Line 4"/>
          <p:cNvSpPr>
            <a:spLocks noChangeShapeType="1"/>
          </p:cNvSpPr>
          <p:nvPr/>
        </p:nvSpPr>
        <p:spPr bwMode="auto">
          <a:xfrm>
            <a:off x="4489450" y="1335088"/>
            <a:ext cx="0" cy="5334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17" name="Freeform 5"/>
          <p:cNvSpPr>
            <a:spLocks/>
          </p:cNvSpPr>
          <p:nvPr/>
        </p:nvSpPr>
        <p:spPr bwMode="auto">
          <a:xfrm>
            <a:off x="7864475" y="3925888"/>
            <a:ext cx="622300" cy="703262"/>
          </a:xfrm>
          <a:custGeom>
            <a:avLst/>
            <a:gdLst>
              <a:gd name="T0" fmla="*/ 0 w 392"/>
              <a:gd name="T1" fmla="*/ 1048384255 h 443"/>
              <a:gd name="T2" fmla="*/ 645160000 w 392"/>
              <a:gd name="T3" fmla="*/ 1028223019 h 443"/>
              <a:gd name="T4" fmla="*/ 907256250 w 392"/>
              <a:gd name="T5" fmla="*/ 806449427 h 443"/>
              <a:gd name="T6" fmla="*/ 987901250 w 392"/>
              <a:gd name="T7" fmla="*/ 685482013 h 443"/>
              <a:gd name="T8" fmla="*/ 967740000 w 392"/>
              <a:gd name="T9" fmla="*/ 443547185 h 443"/>
              <a:gd name="T10" fmla="*/ 887095000 w 392"/>
              <a:gd name="T11" fmla="*/ 0 h 443"/>
              <a:gd name="T12" fmla="*/ 0 60000 65536"/>
              <a:gd name="T13" fmla="*/ 0 60000 65536"/>
              <a:gd name="T14" fmla="*/ 0 60000 65536"/>
              <a:gd name="T15" fmla="*/ 0 60000 65536"/>
              <a:gd name="T16" fmla="*/ 0 60000 65536"/>
              <a:gd name="T17" fmla="*/ 0 60000 65536"/>
              <a:gd name="T18" fmla="*/ 0 w 392"/>
              <a:gd name="T19" fmla="*/ 0 h 443"/>
              <a:gd name="T20" fmla="*/ 392 w 392"/>
              <a:gd name="T21" fmla="*/ 443 h 443"/>
            </a:gdLst>
            <a:ahLst/>
            <a:cxnLst>
              <a:cxn ang="T12">
                <a:pos x="T0" y="T1"/>
              </a:cxn>
              <a:cxn ang="T13">
                <a:pos x="T2" y="T3"/>
              </a:cxn>
              <a:cxn ang="T14">
                <a:pos x="T4" y="T5"/>
              </a:cxn>
              <a:cxn ang="T15">
                <a:pos x="T6" y="T7"/>
              </a:cxn>
              <a:cxn ang="T16">
                <a:pos x="T8" y="T9"/>
              </a:cxn>
              <a:cxn ang="T17">
                <a:pos x="T10" y="T11"/>
              </a:cxn>
            </a:cxnLst>
            <a:rect l="T18" t="T19" r="T20" b="T21"/>
            <a:pathLst>
              <a:path w="392" h="443">
                <a:moveTo>
                  <a:pt x="0" y="416"/>
                </a:moveTo>
                <a:cubicBezTo>
                  <a:pt x="80" y="443"/>
                  <a:pt x="173" y="417"/>
                  <a:pt x="256" y="408"/>
                </a:cubicBezTo>
                <a:cubicBezTo>
                  <a:pt x="297" y="381"/>
                  <a:pt x="331" y="361"/>
                  <a:pt x="360" y="320"/>
                </a:cubicBezTo>
                <a:cubicBezTo>
                  <a:pt x="371" y="304"/>
                  <a:pt x="392" y="272"/>
                  <a:pt x="392" y="272"/>
                </a:cubicBezTo>
                <a:cubicBezTo>
                  <a:pt x="389" y="240"/>
                  <a:pt x="388" y="208"/>
                  <a:pt x="384" y="176"/>
                </a:cubicBezTo>
                <a:cubicBezTo>
                  <a:pt x="376" y="116"/>
                  <a:pt x="352" y="61"/>
                  <a:pt x="352"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918" name="Freeform 6"/>
          <p:cNvSpPr>
            <a:spLocks/>
          </p:cNvSpPr>
          <p:nvPr/>
        </p:nvSpPr>
        <p:spPr bwMode="auto">
          <a:xfrm>
            <a:off x="7889875" y="2312988"/>
            <a:ext cx="469900" cy="665162"/>
          </a:xfrm>
          <a:custGeom>
            <a:avLst/>
            <a:gdLst>
              <a:gd name="T0" fmla="*/ 0 w 296"/>
              <a:gd name="T1" fmla="*/ 1048384212 h 419"/>
              <a:gd name="T2" fmla="*/ 564515000 w 296"/>
              <a:gd name="T3" fmla="*/ 1028222977 h 419"/>
              <a:gd name="T4" fmla="*/ 685482500 w 296"/>
              <a:gd name="T5" fmla="*/ 947578038 h 419"/>
              <a:gd name="T6" fmla="*/ 745966250 w 296"/>
              <a:gd name="T7" fmla="*/ 826610629 h 419"/>
              <a:gd name="T8" fmla="*/ 524192500 w 296"/>
              <a:gd name="T9" fmla="*/ 322579758 h 419"/>
              <a:gd name="T10" fmla="*/ 524192500 w 296"/>
              <a:gd name="T11" fmla="*/ 0 h 419"/>
              <a:gd name="T12" fmla="*/ 0 60000 65536"/>
              <a:gd name="T13" fmla="*/ 0 60000 65536"/>
              <a:gd name="T14" fmla="*/ 0 60000 65536"/>
              <a:gd name="T15" fmla="*/ 0 60000 65536"/>
              <a:gd name="T16" fmla="*/ 0 60000 65536"/>
              <a:gd name="T17" fmla="*/ 0 60000 65536"/>
              <a:gd name="T18" fmla="*/ 0 w 296"/>
              <a:gd name="T19" fmla="*/ 0 h 419"/>
              <a:gd name="T20" fmla="*/ 296 w 296"/>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296" h="419">
                <a:moveTo>
                  <a:pt x="0" y="416"/>
                </a:moveTo>
                <a:cubicBezTo>
                  <a:pt x="75" y="413"/>
                  <a:pt x="150" y="419"/>
                  <a:pt x="224" y="408"/>
                </a:cubicBezTo>
                <a:cubicBezTo>
                  <a:pt x="243" y="405"/>
                  <a:pt x="272" y="376"/>
                  <a:pt x="272" y="376"/>
                </a:cubicBezTo>
                <a:cubicBezTo>
                  <a:pt x="280" y="364"/>
                  <a:pt x="296" y="345"/>
                  <a:pt x="296" y="328"/>
                </a:cubicBezTo>
                <a:cubicBezTo>
                  <a:pt x="296" y="241"/>
                  <a:pt x="208" y="202"/>
                  <a:pt x="208" y="128"/>
                </a:cubicBezTo>
                <a:cubicBezTo>
                  <a:pt x="208" y="85"/>
                  <a:pt x="208" y="43"/>
                  <a:pt x="208"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919" name="Freeform 7"/>
          <p:cNvSpPr>
            <a:spLocks/>
          </p:cNvSpPr>
          <p:nvPr/>
        </p:nvSpPr>
        <p:spPr bwMode="auto">
          <a:xfrm>
            <a:off x="6737350" y="2249488"/>
            <a:ext cx="173038" cy="698500"/>
          </a:xfrm>
          <a:custGeom>
            <a:avLst/>
            <a:gdLst>
              <a:gd name="T0" fmla="*/ 120967850 w 109"/>
              <a:gd name="T1" fmla="*/ 1108868750 h 440"/>
              <a:gd name="T2" fmla="*/ 262097007 w 109"/>
              <a:gd name="T3" fmla="*/ 846772500 h 440"/>
              <a:gd name="T4" fmla="*/ 221774391 w 109"/>
              <a:gd name="T5" fmla="*/ 564515000 h 440"/>
              <a:gd name="T6" fmla="*/ 0 w 109"/>
              <a:gd name="T7" fmla="*/ 201612500 h 440"/>
              <a:gd name="T8" fmla="*/ 0 w 109"/>
              <a:gd name="T9" fmla="*/ 0 h 440"/>
              <a:gd name="T10" fmla="*/ 0 60000 65536"/>
              <a:gd name="T11" fmla="*/ 0 60000 65536"/>
              <a:gd name="T12" fmla="*/ 0 60000 65536"/>
              <a:gd name="T13" fmla="*/ 0 60000 65536"/>
              <a:gd name="T14" fmla="*/ 0 60000 65536"/>
              <a:gd name="T15" fmla="*/ 0 w 109"/>
              <a:gd name="T16" fmla="*/ 0 h 440"/>
              <a:gd name="T17" fmla="*/ 109 w 109"/>
              <a:gd name="T18" fmla="*/ 440 h 440"/>
            </a:gdLst>
            <a:ahLst/>
            <a:cxnLst>
              <a:cxn ang="T10">
                <a:pos x="T0" y="T1"/>
              </a:cxn>
              <a:cxn ang="T11">
                <a:pos x="T2" y="T3"/>
              </a:cxn>
              <a:cxn ang="T12">
                <a:pos x="T4" y="T5"/>
              </a:cxn>
              <a:cxn ang="T13">
                <a:pos x="T6" y="T7"/>
              </a:cxn>
              <a:cxn ang="T14">
                <a:pos x="T8" y="T9"/>
              </a:cxn>
            </a:cxnLst>
            <a:rect l="T15" t="T16" r="T17" b="T18"/>
            <a:pathLst>
              <a:path w="109" h="440">
                <a:moveTo>
                  <a:pt x="48" y="440"/>
                </a:moveTo>
                <a:cubicBezTo>
                  <a:pt x="77" y="411"/>
                  <a:pt x="91" y="375"/>
                  <a:pt x="104" y="336"/>
                </a:cubicBezTo>
                <a:cubicBezTo>
                  <a:pt x="101" y="298"/>
                  <a:pt x="109" y="255"/>
                  <a:pt x="88" y="224"/>
                </a:cubicBezTo>
                <a:cubicBezTo>
                  <a:pt x="61" y="184"/>
                  <a:pt x="0" y="136"/>
                  <a:pt x="0" y="80"/>
                </a:cubicBezTo>
                <a:cubicBezTo>
                  <a:pt x="0" y="53"/>
                  <a:pt x="0" y="27"/>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920" name="Line 8"/>
          <p:cNvSpPr>
            <a:spLocks noChangeShapeType="1"/>
          </p:cNvSpPr>
          <p:nvPr/>
        </p:nvSpPr>
        <p:spPr bwMode="auto">
          <a:xfrm flipV="1">
            <a:off x="4451350" y="5329238"/>
            <a:ext cx="784225" cy="31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21" name="Line 9"/>
          <p:cNvSpPr>
            <a:spLocks noChangeShapeType="1"/>
          </p:cNvSpPr>
          <p:nvPr/>
        </p:nvSpPr>
        <p:spPr bwMode="auto">
          <a:xfrm>
            <a:off x="2225675" y="2819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22" name="Rectangle 10"/>
          <p:cNvSpPr>
            <a:spLocks noChangeArrowheads="1"/>
          </p:cNvSpPr>
          <p:nvPr/>
        </p:nvSpPr>
        <p:spPr bwMode="auto">
          <a:xfrm>
            <a:off x="1220788" y="1989138"/>
            <a:ext cx="1462087" cy="1655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nvGrpSpPr>
          <p:cNvPr id="38923" name="Group 11"/>
          <p:cNvGrpSpPr>
            <a:grpSpLocks/>
          </p:cNvGrpSpPr>
          <p:nvPr/>
        </p:nvGrpSpPr>
        <p:grpSpPr bwMode="auto">
          <a:xfrm>
            <a:off x="273050" y="2401888"/>
            <a:ext cx="533400" cy="568325"/>
            <a:chOff x="202" y="2919"/>
            <a:chExt cx="480" cy="672"/>
          </a:xfrm>
        </p:grpSpPr>
        <p:sp>
          <p:nvSpPr>
            <p:cNvPr id="39227" name="Line 12"/>
            <p:cNvSpPr>
              <a:spLocks noChangeShapeType="1"/>
            </p:cNvSpPr>
            <p:nvPr/>
          </p:nvSpPr>
          <p:spPr bwMode="auto">
            <a:xfrm>
              <a:off x="202" y="2919"/>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228" name="Line 13"/>
            <p:cNvSpPr>
              <a:spLocks noChangeShapeType="1"/>
            </p:cNvSpPr>
            <p:nvPr/>
          </p:nvSpPr>
          <p:spPr bwMode="auto">
            <a:xfrm>
              <a:off x="202" y="3207"/>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229" name="Line 14"/>
            <p:cNvSpPr>
              <a:spLocks noChangeShapeType="1"/>
            </p:cNvSpPr>
            <p:nvPr/>
          </p:nvSpPr>
          <p:spPr bwMode="auto">
            <a:xfrm>
              <a:off x="202" y="3111"/>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230" name="Line 15"/>
            <p:cNvSpPr>
              <a:spLocks noChangeShapeType="1"/>
            </p:cNvSpPr>
            <p:nvPr/>
          </p:nvSpPr>
          <p:spPr bwMode="auto">
            <a:xfrm>
              <a:off x="442" y="2919"/>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38924" name="Text Box 16"/>
          <p:cNvSpPr txBox="1">
            <a:spLocks noChangeArrowheads="1"/>
          </p:cNvSpPr>
          <p:nvPr/>
        </p:nvSpPr>
        <p:spPr bwMode="auto">
          <a:xfrm>
            <a:off x="1673225" y="1989138"/>
            <a:ext cx="982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Cabecera</a:t>
            </a:r>
          </a:p>
          <a:p>
            <a:pPr algn="ctr"/>
            <a:r>
              <a:rPr lang="es-ES_tradnl" sz="1400" b="1">
                <a:latin typeface="Arial" charset="0"/>
              </a:rPr>
              <a:t>regional</a:t>
            </a:r>
            <a:endParaRPr lang="es-ES" sz="1400" b="1">
              <a:latin typeface="Arial" charset="0"/>
            </a:endParaRPr>
          </a:p>
        </p:txBody>
      </p:sp>
      <p:sp>
        <p:nvSpPr>
          <p:cNvPr id="38925" name="Text Box 17"/>
          <p:cNvSpPr txBox="1">
            <a:spLocks noChangeArrowheads="1"/>
          </p:cNvSpPr>
          <p:nvPr/>
        </p:nvSpPr>
        <p:spPr bwMode="auto">
          <a:xfrm>
            <a:off x="1412875" y="115888"/>
            <a:ext cx="6134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3200"/>
              <a:t>Arquitectura de una red CATV HFC</a:t>
            </a:r>
            <a:endParaRPr lang="es-ES" sz="3200"/>
          </a:p>
        </p:txBody>
      </p:sp>
      <p:sp>
        <p:nvSpPr>
          <p:cNvPr id="38926" name="Oval 18"/>
          <p:cNvSpPr>
            <a:spLocks noChangeArrowheads="1"/>
          </p:cNvSpPr>
          <p:nvPr/>
        </p:nvSpPr>
        <p:spPr bwMode="auto">
          <a:xfrm>
            <a:off x="946150" y="4078288"/>
            <a:ext cx="2041525" cy="21336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8927" name="Text Box 19"/>
          <p:cNvSpPr txBox="1">
            <a:spLocks noChangeArrowheads="1"/>
          </p:cNvSpPr>
          <p:nvPr/>
        </p:nvSpPr>
        <p:spPr bwMode="auto">
          <a:xfrm>
            <a:off x="995363" y="4622800"/>
            <a:ext cx="1871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Anillo de fibra:</a:t>
            </a:r>
          </a:p>
          <a:p>
            <a:pPr algn="ctr"/>
            <a:r>
              <a:rPr lang="es-ES_tradnl" sz="1200" b="1">
                <a:latin typeface="Arial" charset="0"/>
              </a:rPr>
              <a:t>TV usa una fibra (simplex)</a:t>
            </a:r>
          </a:p>
          <a:p>
            <a:pPr algn="ctr"/>
            <a:r>
              <a:rPr lang="es-ES_tradnl" sz="1200" b="1">
                <a:latin typeface="Arial" charset="0"/>
              </a:rPr>
              <a:t>datos usan 2 fibras </a:t>
            </a:r>
          </a:p>
          <a:p>
            <a:pPr algn="ctr"/>
            <a:r>
              <a:rPr lang="es-ES_tradnl" sz="1200" b="1">
                <a:latin typeface="Arial" charset="0"/>
              </a:rPr>
              <a:t>(full duplex, SONET/SDH)</a:t>
            </a:r>
            <a:endParaRPr lang="es-ES" sz="1200" b="1">
              <a:latin typeface="Arial" charset="0"/>
            </a:endParaRPr>
          </a:p>
        </p:txBody>
      </p:sp>
      <p:sp>
        <p:nvSpPr>
          <p:cNvPr id="38928" name="Line 20"/>
          <p:cNvSpPr>
            <a:spLocks noChangeShapeType="1"/>
          </p:cNvSpPr>
          <p:nvPr/>
        </p:nvSpPr>
        <p:spPr bwMode="auto">
          <a:xfrm>
            <a:off x="1616075" y="3163888"/>
            <a:ext cx="0" cy="9525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29" name="Line 21"/>
          <p:cNvSpPr>
            <a:spLocks noChangeShapeType="1"/>
          </p:cNvSpPr>
          <p:nvPr/>
        </p:nvSpPr>
        <p:spPr bwMode="auto">
          <a:xfrm>
            <a:off x="2851150" y="4611688"/>
            <a:ext cx="746125"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30" name="Rectangle 22"/>
          <p:cNvSpPr>
            <a:spLocks noChangeArrowheads="1"/>
          </p:cNvSpPr>
          <p:nvPr/>
        </p:nvSpPr>
        <p:spPr bwMode="auto">
          <a:xfrm>
            <a:off x="3444875" y="3849688"/>
            <a:ext cx="2057400" cy="1676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8931" name="Text Box 23"/>
          <p:cNvSpPr txBox="1">
            <a:spLocks noChangeArrowheads="1"/>
          </p:cNvSpPr>
          <p:nvPr/>
        </p:nvSpPr>
        <p:spPr bwMode="auto">
          <a:xfrm>
            <a:off x="3514725" y="3876675"/>
            <a:ext cx="1435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Cabecera local</a:t>
            </a:r>
            <a:endParaRPr lang="es-ES" sz="1400" b="1">
              <a:latin typeface="Arial" charset="0"/>
            </a:endParaRPr>
          </a:p>
        </p:txBody>
      </p:sp>
      <p:sp>
        <p:nvSpPr>
          <p:cNvPr id="38932" name="Rectangle 24"/>
          <p:cNvSpPr>
            <a:spLocks noChangeArrowheads="1"/>
          </p:cNvSpPr>
          <p:nvPr/>
        </p:nvSpPr>
        <p:spPr bwMode="auto">
          <a:xfrm>
            <a:off x="3597275" y="4230688"/>
            <a:ext cx="1219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8933" name="Text Box 25"/>
          <p:cNvSpPr txBox="1">
            <a:spLocks noChangeArrowheads="1"/>
          </p:cNvSpPr>
          <p:nvPr/>
        </p:nvSpPr>
        <p:spPr bwMode="auto">
          <a:xfrm>
            <a:off x="3732213" y="4384675"/>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Receptor y </a:t>
            </a:r>
          </a:p>
          <a:p>
            <a:pPr algn="ctr"/>
            <a:r>
              <a:rPr lang="es-ES_tradnl" sz="1200" b="1">
                <a:latin typeface="Arial" charset="0"/>
              </a:rPr>
              <a:t>Modulador</a:t>
            </a:r>
            <a:endParaRPr lang="es-ES" sz="1200" b="1">
              <a:latin typeface="Arial" charset="0"/>
            </a:endParaRPr>
          </a:p>
        </p:txBody>
      </p:sp>
      <p:pic>
        <p:nvPicPr>
          <p:cNvPr id="38934"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275" y="2349500"/>
            <a:ext cx="13049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35" name="Text Box 27"/>
          <p:cNvSpPr txBox="1">
            <a:spLocks noChangeArrowheads="1"/>
          </p:cNvSpPr>
          <p:nvPr/>
        </p:nvSpPr>
        <p:spPr bwMode="auto">
          <a:xfrm>
            <a:off x="3135313" y="2570163"/>
            <a:ext cx="74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Internet</a:t>
            </a:r>
            <a:endParaRPr lang="es-ES" sz="1200" b="1">
              <a:latin typeface="Arial" charset="0"/>
            </a:endParaRPr>
          </a:p>
        </p:txBody>
      </p:sp>
      <p:sp>
        <p:nvSpPr>
          <p:cNvPr id="38936" name="Line 28"/>
          <p:cNvSpPr>
            <a:spLocks noChangeShapeType="1"/>
          </p:cNvSpPr>
          <p:nvPr/>
        </p:nvSpPr>
        <p:spPr bwMode="auto">
          <a:xfrm>
            <a:off x="3875088" y="5300663"/>
            <a:ext cx="504825" cy="0"/>
          </a:xfrm>
          <a:prstGeom prst="line">
            <a:avLst/>
          </a:prstGeom>
          <a:noFill/>
          <a:ln w="508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38937" name="Picture 2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550" y="5068888"/>
            <a:ext cx="60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38" name="Rectangle 30"/>
          <p:cNvSpPr>
            <a:spLocks noChangeArrowheads="1"/>
          </p:cNvSpPr>
          <p:nvPr/>
        </p:nvSpPr>
        <p:spPr bwMode="auto">
          <a:xfrm>
            <a:off x="1311275" y="2706688"/>
            <a:ext cx="533400" cy="56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8939" name="Line 31"/>
          <p:cNvSpPr>
            <a:spLocks noChangeShapeType="1"/>
          </p:cNvSpPr>
          <p:nvPr/>
        </p:nvSpPr>
        <p:spPr bwMode="auto">
          <a:xfrm>
            <a:off x="549275" y="3808413"/>
            <a:ext cx="914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40" name="Line 32"/>
          <p:cNvSpPr>
            <a:spLocks noChangeShapeType="1"/>
          </p:cNvSpPr>
          <p:nvPr/>
        </p:nvSpPr>
        <p:spPr bwMode="auto">
          <a:xfrm flipH="1">
            <a:off x="1616075" y="1868488"/>
            <a:ext cx="7938" cy="1066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41" name="Line 33"/>
          <p:cNvSpPr>
            <a:spLocks noChangeShapeType="1"/>
          </p:cNvSpPr>
          <p:nvPr/>
        </p:nvSpPr>
        <p:spPr bwMode="auto">
          <a:xfrm flipV="1">
            <a:off x="1463675" y="3087688"/>
            <a:ext cx="0" cy="7207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42" name="Line 34"/>
          <p:cNvSpPr>
            <a:spLocks noChangeShapeType="1"/>
          </p:cNvSpPr>
          <p:nvPr/>
        </p:nvSpPr>
        <p:spPr bwMode="auto">
          <a:xfrm flipH="1">
            <a:off x="2290763" y="2852738"/>
            <a:ext cx="0" cy="647700"/>
          </a:xfrm>
          <a:prstGeom prst="line">
            <a:avLst/>
          </a:prstGeom>
          <a:noFill/>
          <a:ln w="50800" cmpd="dbl">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38943" name="Picture 3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075" y="2590800"/>
            <a:ext cx="60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8944" name="Group 36"/>
          <p:cNvGrpSpPr>
            <a:grpSpLocks/>
          </p:cNvGrpSpPr>
          <p:nvPr/>
        </p:nvGrpSpPr>
        <p:grpSpPr bwMode="auto">
          <a:xfrm>
            <a:off x="5051425" y="4427538"/>
            <a:ext cx="381000" cy="381000"/>
            <a:chOff x="4752" y="3648"/>
            <a:chExt cx="240" cy="240"/>
          </a:xfrm>
        </p:grpSpPr>
        <p:sp>
          <p:nvSpPr>
            <p:cNvPr id="39224" name="Oval 37"/>
            <p:cNvSpPr>
              <a:spLocks noChangeArrowheads="1"/>
            </p:cNvSpPr>
            <p:nvPr/>
          </p:nvSpPr>
          <p:spPr bwMode="auto">
            <a:xfrm>
              <a:off x="4752" y="3648"/>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225" name="Line 38"/>
            <p:cNvSpPr>
              <a:spLocks noChangeShapeType="1"/>
            </p:cNvSpPr>
            <p:nvPr/>
          </p:nvSpPr>
          <p:spPr bwMode="auto">
            <a:xfrm flipV="1">
              <a:off x="4800" y="3684"/>
              <a:ext cx="76" cy="116"/>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s-ES"/>
            </a:p>
          </p:txBody>
        </p:sp>
        <p:sp>
          <p:nvSpPr>
            <p:cNvPr id="39226" name="Line 39"/>
            <p:cNvSpPr>
              <a:spLocks noChangeShapeType="1"/>
            </p:cNvSpPr>
            <p:nvPr/>
          </p:nvSpPr>
          <p:spPr bwMode="auto">
            <a:xfrm flipV="1">
              <a:off x="4872" y="3724"/>
              <a:ext cx="76" cy="116"/>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s-ES"/>
            </a:p>
          </p:txBody>
        </p:sp>
      </p:grpSp>
      <p:grpSp>
        <p:nvGrpSpPr>
          <p:cNvPr id="38945" name="Group 40"/>
          <p:cNvGrpSpPr>
            <a:grpSpLocks/>
          </p:cNvGrpSpPr>
          <p:nvPr/>
        </p:nvGrpSpPr>
        <p:grpSpPr bwMode="auto">
          <a:xfrm>
            <a:off x="6645275" y="4416425"/>
            <a:ext cx="381000" cy="381000"/>
            <a:chOff x="4368" y="3744"/>
            <a:chExt cx="240" cy="240"/>
          </a:xfrm>
        </p:grpSpPr>
        <p:sp>
          <p:nvSpPr>
            <p:cNvPr id="39221" name="Oval 41"/>
            <p:cNvSpPr>
              <a:spLocks noChangeArrowheads="1"/>
            </p:cNvSpPr>
            <p:nvPr/>
          </p:nvSpPr>
          <p:spPr bwMode="auto">
            <a:xfrm>
              <a:off x="4368" y="374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222" name="Line 42"/>
            <p:cNvSpPr>
              <a:spLocks noChangeShapeType="1"/>
            </p:cNvSpPr>
            <p:nvPr/>
          </p:nvSpPr>
          <p:spPr bwMode="auto">
            <a:xfrm rot="10800000" flipV="1">
              <a:off x="4464" y="3840"/>
              <a:ext cx="96" cy="96"/>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s-ES"/>
            </a:p>
          </p:txBody>
        </p:sp>
        <p:sp>
          <p:nvSpPr>
            <p:cNvPr id="39223" name="Line 43"/>
            <p:cNvSpPr>
              <a:spLocks noChangeShapeType="1"/>
            </p:cNvSpPr>
            <p:nvPr/>
          </p:nvSpPr>
          <p:spPr bwMode="auto">
            <a:xfrm rot="10800000" flipV="1">
              <a:off x="4404" y="3788"/>
              <a:ext cx="96" cy="96"/>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s-ES"/>
            </a:p>
          </p:txBody>
        </p:sp>
      </p:grpSp>
      <p:sp>
        <p:nvSpPr>
          <p:cNvPr id="38946" name="Line 44"/>
          <p:cNvSpPr>
            <a:spLocks noChangeShapeType="1"/>
          </p:cNvSpPr>
          <p:nvPr/>
        </p:nvSpPr>
        <p:spPr bwMode="auto">
          <a:xfrm flipV="1">
            <a:off x="5229225" y="4814888"/>
            <a:ext cx="0" cy="5048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47" name="Line 45"/>
          <p:cNvSpPr>
            <a:spLocks noChangeShapeType="1"/>
          </p:cNvSpPr>
          <p:nvPr/>
        </p:nvSpPr>
        <p:spPr bwMode="auto">
          <a:xfrm>
            <a:off x="4816475" y="4611688"/>
            <a:ext cx="228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48" name="Rectangle 46"/>
          <p:cNvSpPr>
            <a:spLocks noChangeArrowheads="1"/>
          </p:cNvSpPr>
          <p:nvPr/>
        </p:nvSpPr>
        <p:spPr bwMode="auto">
          <a:xfrm>
            <a:off x="6264275" y="3468688"/>
            <a:ext cx="1066800" cy="1371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8949" name="Text Box 47"/>
          <p:cNvSpPr txBox="1">
            <a:spLocks noChangeArrowheads="1"/>
          </p:cNvSpPr>
          <p:nvPr/>
        </p:nvSpPr>
        <p:spPr bwMode="auto">
          <a:xfrm>
            <a:off x="6311900" y="3517900"/>
            <a:ext cx="928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Nodo</a:t>
            </a:r>
          </a:p>
          <a:p>
            <a:pPr algn="ctr"/>
            <a:r>
              <a:rPr lang="es-ES_tradnl" sz="1200" b="1">
                <a:latin typeface="Arial" charset="0"/>
              </a:rPr>
              <a:t>de fibra</a:t>
            </a:r>
          </a:p>
          <a:p>
            <a:pPr algn="ctr"/>
            <a:r>
              <a:rPr lang="es-ES_tradnl" sz="1200" b="1">
                <a:latin typeface="Arial" charset="0"/>
              </a:rPr>
              <a:t>(500-2000</a:t>
            </a:r>
          </a:p>
          <a:p>
            <a:pPr algn="ctr"/>
            <a:r>
              <a:rPr lang="es-ES_tradnl" sz="1200" b="1">
                <a:latin typeface="Arial" charset="0"/>
              </a:rPr>
              <a:t>viviendas)</a:t>
            </a:r>
            <a:endParaRPr lang="es-ES" sz="1200" b="1">
              <a:latin typeface="Arial" charset="0"/>
            </a:endParaRPr>
          </a:p>
        </p:txBody>
      </p:sp>
      <p:sp>
        <p:nvSpPr>
          <p:cNvPr id="38950" name="Line 48"/>
          <p:cNvSpPr>
            <a:spLocks noChangeShapeType="1"/>
          </p:cNvSpPr>
          <p:nvPr/>
        </p:nvSpPr>
        <p:spPr bwMode="auto">
          <a:xfrm>
            <a:off x="5426075" y="4611688"/>
            <a:ext cx="1219200" cy="0"/>
          </a:xfrm>
          <a:prstGeom prst="line">
            <a:avLst/>
          </a:prstGeom>
          <a:noFill/>
          <a:ln w="50800" cmpd="dbl">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51" name="Line 49"/>
          <p:cNvSpPr>
            <a:spLocks noChangeShapeType="1"/>
          </p:cNvSpPr>
          <p:nvPr/>
        </p:nvSpPr>
        <p:spPr bwMode="auto">
          <a:xfrm>
            <a:off x="5730875" y="4535488"/>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52" name="Line 50"/>
          <p:cNvSpPr>
            <a:spLocks noChangeShapeType="1"/>
          </p:cNvSpPr>
          <p:nvPr/>
        </p:nvSpPr>
        <p:spPr bwMode="auto">
          <a:xfrm rot="10800000">
            <a:off x="5730875" y="4687888"/>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53" name="Line 51"/>
          <p:cNvSpPr>
            <a:spLocks noChangeShapeType="1"/>
          </p:cNvSpPr>
          <p:nvPr/>
        </p:nvSpPr>
        <p:spPr bwMode="auto">
          <a:xfrm>
            <a:off x="7029450" y="4611688"/>
            <a:ext cx="8429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54" name="Line 52"/>
          <p:cNvSpPr>
            <a:spLocks noChangeShapeType="1"/>
          </p:cNvSpPr>
          <p:nvPr/>
        </p:nvSpPr>
        <p:spPr bwMode="auto">
          <a:xfrm flipH="1" flipV="1">
            <a:off x="7874000" y="3003550"/>
            <a:ext cx="3175" cy="17668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55" name="Line 53"/>
          <p:cNvSpPr>
            <a:spLocks noChangeShapeType="1"/>
          </p:cNvSpPr>
          <p:nvPr/>
        </p:nvSpPr>
        <p:spPr bwMode="auto">
          <a:xfrm flipH="1">
            <a:off x="6203950" y="3006725"/>
            <a:ext cx="1670050" cy="476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8956" name="Group 54"/>
          <p:cNvGrpSpPr>
            <a:grpSpLocks/>
          </p:cNvGrpSpPr>
          <p:nvPr/>
        </p:nvGrpSpPr>
        <p:grpSpPr bwMode="auto">
          <a:xfrm>
            <a:off x="7712075" y="4459288"/>
            <a:ext cx="304800" cy="304800"/>
            <a:chOff x="3984" y="3456"/>
            <a:chExt cx="192" cy="192"/>
          </a:xfrm>
        </p:grpSpPr>
        <p:sp>
          <p:nvSpPr>
            <p:cNvPr id="39216" name="Rectangle 55"/>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9217" name="Oval 56"/>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8" name="Oval 57"/>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9" name="Oval 58"/>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20" name="Oval 59"/>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grpSp>
        <p:nvGrpSpPr>
          <p:cNvPr id="38957" name="Group 60"/>
          <p:cNvGrpSpPr>
            <a:grpSpLocks/>
          </p:cNvGrpSpPr>
          <p:nvPr/>
        </p:nvGrpSpPr>
        <p:grpSpPr bwMode="auto">
          <a:xfrm>
            <a:off x="7712075" y="2859088"/>
            <a:ext cx="304800" cy="304800"/>
            <a:chOff x="3984" y="3456"/>
            <a:chExt cx="192" cy="192"/>
          </a:xfrm>
        </p:grpSpPr>
        <p:sp>
          <p:nvSpPr>
            <p:cNvPr id="39211" name="Rectangle 61"/>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9212" name="Oval 62"/>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3" name="Oval 63"/>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4" name="Oval 64"/>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5" name="Oval 65"/>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grpSp>
        <p:nvGrpSpPr>
          <p:cNvPr id="38958" name="Group 66"/>
          <p:cNvGrpSpPr>
            <a:grpSpLocks/>
          </p:cNvGrpSpPr>
          <p:nvPr/>
        </p:nvGrpSpPr>
        <p:grpSpPr bwMode="auto">
          <a:xfrm>
            <a:off x="6661150" y="2859088"/>
            <a:ext cx="304800" cy="304800"/>
            <a:chOff x="3984" y="3456"/>
            <a:chExt cx="192" cy="192"/>
          </a:xfrm>
        </p:grpSpPr>
        <p:sp>
          <p:nvSpPr>
            <p:cNvPr id="39206" name="Rectangle 67"/>
            <p:cNvSpPr>
              <a:spLocks noChangeArrowheads="1"/>
            </p:cNvSpPr>
            <p:nvPr/>
          </p:nvSpPr>
          <p:spPr bwMode="auto">
            <a:xfrm>
              <a:off x="3984" y="3456"/>
              <a:ext cx="192" cy="192"/>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39207" name="Oval 68"/>
            <p:cNvSpPr>
              <a:spLocks noChangeArrowheads="1"/>
            </p:cNvSpPr>
            <p:nvPr/>
          </p:nvSpPr>
          <p:spPr bwMode="auto">
            <a:xfrm>
              <a:off x="41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08" name="Oval 69"/>
            <p:cNvSpPr>
              <a:spLocks noChangeArrowheads="1"/>
            </p:cNvSpPr>
            <p:nvPr/>
          </p:nvSpPr>
          <p:spPr bwMode="auto">
            <a:xfrm>
              <a:off x="4004" y="3480"/>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09" name="Oval 70"/>
            <p:cNvSpPr>
              <a:spLocks noChangeArrowheads="1"/>
            </p:cNvSpPr>
            <p:nvPr/>
          </p:nvSpPr>
          <p:spPr bwMode="auto">
            <a:xfrm>
              <a:off x="4008" y="3572"/>
              <a:ext cx="48" cy="48"/>
            </a:xfrm>
            <a:prstGeom prst="ellipse">
              <a:avLst/>
            </a:prstGeom>
            <a:solidFill>
              <a:schemeClr val="tx2"/>
            </a:solidFill>
            <a:ln w="9525">
              <a:solidFill>
                <a:schemeClr val="tx1"/>
              </a:solidFill>
              <a:round/>
              <a:headEnd/>
              <a:tailEnd/>
            </a:ln>
          </p:spPr>
          <p:txBody>
            <a:bodyPr wrap="none" anchor="ctr"/>
            <a:lstStyle/>
            <a:p>
              <a:endParaRPr lang="es-ES"/>
            </a:p>
          </p:txBody>
        </p:sp>
        <p:sp>
          <p:nvSpPr>
            <p:cNvPr id="39210" name="Oval 71"/>
            <p:cNvSpPr>
              <a:spLocks noChangeArrowheads="1"/>
            </p:cNvSpPr>
            <p:nvPr/>
          </p:nvSpPr>
          <p:spPr bwMode="auto">
            <a:xfrm>
              <a:off x="4108" y="3568"/>
              <a:ext cx="48" cy="48"/>
            </a:xfrm>
            <a:prstGeom prst="ellipse">
              <a:avLst/>
            </a:prstGeom>
            <a:solidFill>
              <a:schemeClr val="tx2"/>
            </a:solidFill>
            <a:ln w="9525">
              <a:solidFill>
                <a:schemeClr val="tx1"/>
              </a:solidFill>
              <a:round/>
              <a:headEnd/>
              <a:tailEnd/>
            </a:ln>
          </p:spPr>
          <p:txBody>
            <a:bodyPr wrap="none" anchor="ctr"/>
            <a:lstStyle/>
            <a:p>
              <a:endParaRPr lang="es-ES"/>
            </a:p>
          </p:txBody>
        </p:sp>
      </p:grpSp>
      <p:sp>
        <p:nvSpPr>
          <p:cNvPr id="38959" name="Text Box 72"/>
          <p:cNvSpPr txBox="1">
            <a:spLocks noChangeArrowheads="1"/>
          </p:cNvSpPr>
          <p:nvPr/>
        </p:nvSpPr>
        <p:spPr bwMode="auto">
          <a:xfrm>
            <a:off x="7820025" y="1384300"/>
            <a:ext cx="86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Empalme</a:t>
            </a:r>
            <a:endParaRPr lang="es-ES" sz="1200" b="1">
              <a:latin typeface="Arial" charset="0"/>
            </a:endParaRPr>
          </a:p>
        </p:txBody>
      </p:sp>
      <p:sp>
        <p:nvSpPr>
          <p:cNvPr id="38960" name="Line 73"/>
          <p:cNvSpPr>
            <a:spLocks noChangeShapeType="1"/>
          </p:cNvSpPr>
          <p:nvPr/>
        </p:nvSpPr>
        <p:spPr bwMode="auto">
          <a:xfrm>
            <a:off x="6299200" y="5699125"/>
            <a:ext cx="685800"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61" name="Text Box 74"/>
          <p:cNvSpPr txBox="1">
            <a:spLocks noChangeArrowheads="1"/>
          </p:cNvSpPr>
          <p:nvPr/>
        </p:nvSpPr>
        <p:spPr bwMode="auto">
          <a:xfrm>
            <a:off x="7018338" y="5561013"/>
            <a:ext cx="1431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Fibra monomodo</a:t>
            </a:r>
            <a:endParaRPr lang="es-ES" sz="1200" b="1">
              <a:latin typeface="Arial" charset="0"/>
            </a:endParaRPr>
          </a:p>
        </p:txBody>
      </p:sp>
      <p:sp>
        <p:nvSpPr>
          <p:cNvPr id="38962" name="Line 75"/>
          <p:cNvSpPr>
            <a:spLocks noChangeShapeType="1"/>
          </p:cNvSpPr>
          <p:nvPr/>
        </p:nvSpPr>
        <p:spPr bwMode="auto">
          <a:xfrm>
            <a:off x="6299200" y="6111875"/>
            <a:ext cx="685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63" name="Text Box 76"/>
          <p:cNvSpPr txBox="1">
            <a:spLocks noChangeArrowheads="1"/>
          </p:cNvSpPr>
          <p:nvPr/>
        </p:nvSpPr>
        <p:spPr bwMode="auto">
          <a:xfrm>
            <a:off x="6975475" y="5975350"/>
            <a:ext cx="1655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Cable Coaxial (75 </a:t>
            </a:r>
            <a:r>
              <a:rPr lang="es-ES_tradnl" sz="1200" b="1">
                <a:latin typeface="Arial" charset="0"/>
                <a:sym typeface="Symbol" pitchFamily="18" charset="2"/>
              </a:rPr>
              <a:t>)</a:t>
            </a:r>
            <a:endParaRPr lang="es-ES" sz="1200" b="1">
              <a:latin typeface="Arial" charset="0"/>
            </a:endParaRPr>
          </a:p>
        </p:txBody>
      </p:sp>
      <p:grpSp>
        <p:nvGrpSpPr>
          <p:cNvPr id="38964" name="Group 77"/>
          <p:cNvGrpSpPr>
            <a:grpSpLocks/>
          </p:cNvGrpSpPr>
          <p:nvPr/>
        </p:nvGrpSpPr>
        <p:grpSpPr bwMode="auto">
          <a:xfrm rot="10800000">
            <a:off x="7635875" y="3430588"/>
            <a:ext cx="457200" cy="381000"/>
            <a:chOff x="2640" y="816"/>
            <a:chExt cx="432" cy="384"/>
          </a:xfrm>
        </p:grpSpPr>
        <p:sp>
          <p:nvSpPr>
            <p:cNvPr id="39204" name="AutoShape 78"/>
            <p:cNvSpPr>
              <a:spLocks noChangeArrowheads="1"/>
            </p:cNvSpPr>
            <p:nvPr/>
          </p:nvSpPr>
          <p:spPr bwMode="auto">
            <a:xfrm rot="10800000">
              <a:off x="2640" y="816"/>
              <a:ext cx="432" cy="38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205" name="AutoShape 79"/>
            <p:cNvSpPr>
              <a:spLocks noChangeArrowheads="1"/>
            </p:cNvSpPr>
            <p:nvPr/>
          </p:nvSpPr>
          <p:spPr bwMode="auto">
            <a:xfrm>
              <a:off x="2749" y="816"/>
              <a:ext cx="227" cy="195"/>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s-ES"/>
            </a:p>
          </p:txBody>
        </p:sp>
      </p:grpSp>
      <p:grpSp>
        <p:nvGrpSpPr>
          <p:cNvPr id="38965" name="Group 80"/>
          <p:cNvGrpSpPr>
            <a:grpSpLocks/>
          </p:cNvGrpSpPr>
          <p:nvPr/>
        </p:nvGrpSpPr>
        <p:grpSpPr bwMode="auto">
          <a:xfrm rot="5400000">
            <a:off x="7080250" y="2808288"/>
            <a:ext cx="457200" cy="381000"/>
            <a:chOff x="2640" y="816"/>
            <a:chExt cx="432" cy="384"/>
          </a:xfrm>
        </p:grpSpPr>
        <p:sp>
          <p:nvSpPr>
            <p:cNvPr id="39202" name="AutoShape 81"/>
            <p:cNvSpPr>
              <a:spLocks noChangeArrowheads="1"/>
            </p:cNvSpPr>
            <p:nvPr/>
          </p:nvSpPr>
          <p:spPr bwMode="auto">
            <a:xfrm rot="10800000">
              <a:off x="2640" y="816"/>
              <a:ext cx="432" cy="38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203" name="AutoShape 82"/>
            <p:cNvSpPr>
              <a:spLocks noChangeArrowheads="1"/>
            </p:cNvSpPr>
            <p:nvPr/>
          </p:nvSpPr>
          <p:spPr bwMode="auto">
            <a:xfrm>
              <a:off x="2749" y="816"/>
              <a:ext cx="227" cy="195"/>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s-ES"/>
            </a:p>
          </p:txBody>
        </p:sp>
      </p:grpSp>
      <p:sp>
        <p:nvSpPr>
          <p:cNvPr id="38966" name="Line 83"/>
          <p:cNvSpPr>
            <a:spLocks noChangeShapeType="1"/>
          </p:cNvSpPr>
          <p:nvPr/>
        </p:nvSpPr>
        <p:spPr bwMode="auto">
          <a:xfrm>
            <a:off x="7864475" y="1639888"/>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67" name="Line 84"/>
          <p:cNvSpPr>
            <a:spLocks noChangeShapeType="1"/>
          </p:cNvSpPr>
          <p:nvPr/>
        </p:nvSpPr>
        <p:spPr bwMode="auto">
          <a:xfrm>
            <a:off x="7378700" y="1792288"/>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68" name="Text Box 85"/>
          <p:cNvSpPr txBox="1">
            <a:spLocks noChangeArrowheads="1"/>
          </p:cNvSpPr>
          <p:nvPr/>
        </p:nvSpPr>
        <p:spPr bwMode="auto">
          <a:xfrm>
            <a:off x="6470650" y="1341438"/>
            <a:ext cx="112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Amplificador</a:t>
            </a:r>
          </a:p>
          <a:p>
            <a:pPr algn="ctr"/>
            <a:r>
              <a:rPr lang="es-ES_tradnl" sz="1200" b="1">
                <a:latin typeface="Arial" charset="0"/>
              </a:rPr>
              <a:t>bidireccional</a:t>
            </a:r>
            <a:endParaRPr lang="es-ES" sz="1200" b="1">
              <a:latin typeface="Arial" charset="0"/>
            </a:endParaRPr>
          </a:p>
        </p:txBody>
      </p:sp>
      <p:sp>
        <p:nvSpPr>
          <p:cNvPr id="38969" name="Line 86"/>
          <p:cNvSpPr>
            <a:spLocks noChangeShapeType="1"/>
          </p:cNvSpPr>
          <p:nvPr/>
        </p:nvSpPr>
        <p:spPr bwMode="auto">
          <a:xfrm>
            <a:off x="6835775" y="4797425"/>
            <a:ext cx="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70" name="Line 87"/>
          <p:cNvSpPr>
            <a:spLocks noChangeShapeType="1"/>
          </p:cNvSpPr>
          <p:nvPr/>
        </p:nvSpPr>
        <p:spPr bwMode="auto">
          <a:xfrm>
            <a:off x="6721475" y="4764088"/>
            <a:ext cx="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71" name="Line 88"/>
          <p:cNvSpPr>
            <a:spLocks noChangeShapeType="1"/>
          </p:cNvSpPr>
          <p:nvPr/>
        </p:nvSpPr>
        <p:spPr bwMode="auto">
          <a:xfrm>
            <a:off x="6954838" y="4759325"/>
            <a:ext cx="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72" name="Text Box 89"/>
          <p:cNvSpPr txBox="1">
            <a:spLocks noChangeArrowheads="1"/>
          </p:cNvSpPr>
          <p:nvPr/>
        </p:nvSpPr>
        <p:spPr bwMode="auto">
          <a:xfrm>
            <a:off x="6827838" y="5229225"/>
            <a:ext cx="2127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125-500 viviendas pasadas</a:t>
            </a:r>
            <a:endParaRPr lang="es-ES" sz="1200" b="1">
              <a:latin typeface="Arial" charset="0"/>
            </a:endParaRPr>
          </a:p>
        </p:txBody>
      </p:sp>
      <p:sp>
        <p:nvSpPr>
          <p:cNvPr id="38973" name="Line 90"/>
          <p:cNvSpPr>
            <a:spLocks noChangeShapeType="1"/>
          </p:cNvSpPr>
          <p:nvPr/>
        </p:nvSpPr>
        <p:spPr bwMode="auto">
          <a:xfrm flipH="1" flipV="1">
            <a:off x="8016875" y="4992688"/>
            <a:ext cx="4763"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74" name="Line 91"/>
          <p:cNvSpPr>
            <a:spLocks noChangeShapeType="1"/>
          </p:cNvSpPr>
          <p:nvPr/>
        </p:nvSpPr>
        <p:spPr bwMode="auto">
          <a:xfrm>
            <a:off x="549275" y="2859088"/>
            <a:ext cx="914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75" name="Text Box 92"/>
          <p:cNvSpPr txBox="1">
            <a:spLocks noChangeArrowheads="1"/>
          </p:cNvSpPr>
          <p:nvPr/>
        </p:nvSpPr>
        <p:spPr bwMode="auto">
          <a:xfrm>
            <a:off x="893763" y="801688"/>
            <a:ext cx="24907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Red bidireccional</a:t>
            </a:r>
          </a:p>
          <a:p>
            <a:pPr algn="ctr"/>
            <a:r>
              <a:rPr lang="es-ES_tradnl" sz="1600" b="1">
                <a:latin typeface="Arial" charset="0"/>
              </a:rPr>
              <a:t>3-5 amplificadores máx.</a:t>
            </a:r>
            <a:endParaRPr lang="es-ES" sz="1600" b="1">
              <a:latin typeface="Arial" charset="0"/>
            </a:endParaRPr>
          </a:p>
        </p:txBody>
      </p:sp>
      <p:sp>
        <p:nvSpPr>
          <p:cNvPr id="38976" name="Text Box 93"/>
          <p:cNvSpPr txBox="1">
            <a:spLocks noChangeArrowheads="1"/>
          </p:cNvSpPr>
          <p:nvPr/>
        </p:nvSpPr>
        <p:spPr bwMode="auto">
          <a:xfrm>
            <a:off x="5099050" y="3141663"/>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Conversor</a:t>
            </a:r>
          </a:p>
          <a:p>
            <a:pPr algn="ctr"/>
            <a:r>
              <a:rPr lang="es-ES_tradnl" sz="1200" b="1">
                <a:latin typeface="Arial" charset="0"/>
              </a:rPr>
              <a:t>fibra-coaxial</a:t>
            </a:r>
            <a:endParaRPr lang="es-ES" sz="1200" b="1">
              <a:latin typeface="Arial" charset="0"/>
            </a:endParaRPr>
          </a:p>
        </p:txBody>
      </p:sp>
      <p:sp>
        <p:nvSpPr>
          <p:cNvPr id="38977" name="Line 94"/>
          <p:cNvSpPr>
            <a:spLocks noChangeShapeType="1"/>
          </p:cNvSpPr>
          <p:nvPr/>
        </p:nvSpPr>
        <p:spPr bwMode="auto">
          <a:xfrm flipH="1">
            <a:off x="5314950" y="3644900"/>
            <a:ext cx="144463"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38978" name="Picture 9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13" y="3198813"/>
            <a:ext cx="8794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79" name="Line 96"/>
          <p:cNvSpPr>
            <a:spLocks noChangeShapeType="1"/>
          </p:cNvSpPr>
          <p:nvPr/>
        </p:nvSpPr>
        <p:spPr bwMode="auto">
          <a:xfrm>
            <a:off x="717550" y="1862138"/>
            <a:ext cx="914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38980" name="Picture 9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50" y="1557338"/>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81" name="Rectangle 98"/>
          <p:cNvSpPr>
            <a:spLocks noChangeArrowheads="1"/>
          </p:cNvSpPr>
          <p:nvPr/>
        </p:nvSpPr>
        <p:spPr bwMode="auto">
          <a:xfrm>
            <a:off x="3995738" y="765175"/>
            <a:ext cx="1827212" cy="140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pic>
        <p:nvPicPr>
          <p:cNvPr id="38982" name="Picture 9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2750" y="103028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83" name="Freeform 100"/>
          <p:cNvSpPr>
            <a:spLocks/>
          </p:cNvSpPr>
          <p:nvPr/>
        </p:nvSpPr>
        <p:spPr bwMode="auto">
          <a:xfrm>
            <a:off x="5965825" y="1020763"/>
            <a:ext cx="3000375" cy="3963987"/>
          </a:xfrm>
          <a:custGeom>
            <a:avLst/>
            <a:gdLst>
              <a:gd name="T0" fmla="*/ 559474688 w 1890"/>
              <a:gd name="T1" fmla="*/ 2147483647 h 2497"/>
              <a:gd name="T2" fmla="*/ 1738907813 w 1890"/>
              <a:gd name="T3" fmla="*/ 2147483647 h 2497"/>
              <a:gd name="T4" fmla="*/ 2086689375 w 1890"/>
              <a:gd name="T5" fmla="*/ 2147483647 h 2497"/>
              <a:gd name="T6" fmla="*/ 2147483647 w 1890"/>
              <a:gd name="T7" fmla="*/ 2147483647 h 2497"/>
              <a:gd name="T8" fmla="*/ 2147483647 w 1890"/>
              <a:gd name="T9" fmla="*/ 2147483647 h 2497"/>
              <a:gd name="T10" fmla="*/ 2147483647 w 1890"/>
              <a:gd name="T11" fmla="*/ 2147483647 h 2497"/>
              <a:gd name="T12" fmla="*/ 2147483647 w 1890"/>
              <a:gd name="T13" fmla="*/ 2147483647 h 2497"/>
              <a:gd name="T14" fmla="*/ 2147483647 w 1890"/>
              <a:gd name="T15" fmla="*/ 2147483647 h 2497"/>
              <a:gd name="T16" fmla="*/ 2147483647 w 1890"/>
              <a:gd name="T17" fmla="*/ 2147483647 h 2497"/>
              <a:gd name="T18" fmla="*/ 2147483647 w 1890"/>
              <a:gd name="T19" fmla="*/ 2147483647 h 2497"/>
              <a:gd name="T20" fmla="*/ 2147483647 w 1890"/>
              <a:gd name="T21" fmla="*/ 2147483647 h 2497"/>
              <a:gd name="T22" fmla="*/ 2147483647 w 1890"/>
              <a:gd name="T23" fmla="*/ 2147483647 h 2497"/>
              <a:gd name="T24" fmla="*/ 2147483647 w 1890"/>
              <a:gd name="T25" fmla="*/ 2147483647 h 2497"/>
              <a:gd name="T26" fmla="*/ 2147483647 w 1890"/>
              <a:gd name="T27" fmla="*/ 2147483647 h 2497"/>
              <a:gd name="T28" fmla="*/ 2147483647 w 1890"/>
              <a:gd name="T29" fmla="*/ 2147483647 h 2497"/>
              <a:gd name="T30" fmla="*/ 2147483647 w 1890"/>
              <a:gd name="T31" fmla="*/ 2147483647 h 2497"/>
              <a:gd name="T32" fmla="*/ 2147483647 w 1890"/>
              <a:gd name="T33" fmla="*/ 2147483647 h 2497"/>
              <a:gd name="T34" fmla="*/ 2147483647 w 1890"/>
              <a:gd name="T35" fmla="*/ 2147483647 h 2497"/>
              <a:gd name="T36" fmla="*/ 2147483647 w 1890"/>
              <a:gd name="T37" fmla="*/ 2147483647 h 2497"/>
              <a:gd name="T38" fmla="*/ 2147483647 w 1890"/>
              <a:gd name="T39" fmla="*/ 2147483647 h 2497"/>
              <a:gd name="T40" fmla="*/ 2147483647 w 1890"/>
              <a:gd name="T41" fmla="*/ 1073586427 h 2497"/>
              <a:gd name="T42" fmla="*/ 2147483647 w 1890"/>
              <a:gd name="T43" fmla="*/ 771167715 h 2497"/>
              <a:gd name="T44" fmla="*/ 2147483647 w 1890"/>
              <a:gd name="T45" fmla="*/ 665321166 h 2497"/>
              <a:gd name="T46" fmla="*/ 2147483647 w 1890"/>
              <a:gd name="T47" fmla="*/ 423386197 h 2497"/>
              <a:gd name="T48" fmla="*/ 2147483647 w 1890"/>
              <a:gd name="T49" fmla="*/ 302418712 h 2497"/>
              <a:gd name="T50" fmla="*/ 2147483647 w 1890"/>
              <a:gd name="T51" fmla="*/ 287297776 h 2497"/>
              <a:gd name="T52" fmla="*/ 2147483647 w 1890"/>
              <a:gd name="T53" fmla="*/ 166330292 h 2497"/>
              <a:gd name="T54" fmla="*/ 2147483647 w 1890"/>
              <a:gd name="T55" fmla="*/ 0 h 2497"/>
              <a:gd name="T56" fmla="*/ 1844754375 w 1890"/>
              <a:gd name="T57" fmla="*/ 15120936 h 2497"/>
              <a:gd name="T58" fmla="*/ 1572577500 w 1890"/>
              <a:gd name="T59" fmla="*/ 45362807 h 2497"/>
              <a:gd name="T60" fmla="*/ 997981875 w 1890"/>
              <a:gd name="T61" fmla="*/ 151209356 h 2497"/>
              <a:gd name="T62" fmla="*/ 771167813 w 1890"/>
              <a:gd name="T63" fmla="*/ 196572163 h 2497"/>
              <a:gd name="T64" fmla="*/ 650200313 w 1890"/>
              <a:gd name="T65" fmla="*/ 226814034 h 2497"/>
              <a:gd name="T66" fmla="*/ 468749063 w 1890"/>
              <a:gd name="T67" fmla="*/ 347781519 h 2497"/>
              <a:gd name="T68" fmla="*/ 181451250 w 1890"/>
              <a:gd name="T69" fmla="*/ 695563037 h 2497"/>
              <a:gd name="T70" fmla="*/ 60483750 w 1890"/>
              <a:gd name="T71" fmla="*/ 1028223620 h 2497"/>
              <a:gd name="T72" fmla="*/ 0 w 1890"/>
              <a:gd name="T73" fmla="*/ 1663302915 h 2497"/>
              <a:gd name="T74" fmla="*/ 15120938 w 1890"/>
              <a:gd name="T75" fmla="*/ 2147483647 h 2497"/>
              <a:gd name="T76" fmla="*/ 90725625 w 1890"/>
              <a:gd name="T77" fmla="*/ 2147483647 h 2497"/>
              <a:gd name="T78" fmla="*/ 241935000 w 1890"/>
              <a:gd name="T79" fmla="*/ 2147483647 h 2497"/>
              <a:gd name="T80" fmla="*/ 362902500 w 1890"/>
              <a:gd name="T81" fmla="*/ 2147483647 h 2497"/>
              <a:gd name="T82" fmla="*/ 529232813 w 1890"/>
              <a:gd name="T83" fmla="*/ 2147483647 h 2497"/>
              <a:gd name="T84" fmla="*/ 650200313 w 1890"/>
              <a:gd name="T85" fmla="*/ 2147483647 h 2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90"/>
              <a:gd name="T130" fmla="*/ 0 h 2497"/>
              <a:gd name="T131" fmla="*/ 1890 w 1890"/>
              <a:gd name="T132" fmla="*/ 2497 h 24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90" h="2497">
                <a:moveTo>
                  <a:pt x="222" y="1380"/>
                </a:moveTo>
                <a:cubicBezTo>
                  <a:pt x="369" y="1417"/>
                  <a:pt x="540" y="1413"/>
                  <a:pt x="690" y="1422"/>
                </a:cubicBezTo>
                <a:cubicBezTo>
                  <a:pt x="737" y="1430"/>
                  <a:pt x="783" y="1443"/>
                  <a:pt x="828" y="1458"/>
                </a:cubicBezTo>
                <a:cubicBezTo>
                  <a:pt x="894" y="1480"/>
                  <a:pt x="794" y="1445"/>
                  <a:pt x="864" y="1476"/>
                </a:cubicBezTo>
                <a:cubicBezTo>
                  <a:pt x="876" y="1481"/>
                  <a:pt x="900" y="1488"/>
                  <a:pt x="900" y="1488"/>
                </a:cubicBezTo>
                <a:cubicBezTo>
                  <a:pt x="906" y="1494"/>
                  <a:pt x="911" y="1501"/>
                  <a:pt x="918" y="1506"/>
                </a:cubicBezTo>
                <a:cubicBezTo>
                  <a:pt x="923" y="1510"/>
                  <a:pt x="931" y="1508"/>
                  <a:pt x="936" y="1512"/>
                </a:cubicBezTo>
                <a:cubicBezTo>
                  <a:pt x="949" y="1522"/>
                  <a:pt x="956" y="1555"/>
                  <a:pt x="960" y="1566"/>
                </a:cubicBezTo>
                <a:cubicBezTo>
                  <a:pt x="975" y="1612"/>
                  <a:pt x="981" y="1659"/>
                  <a:pt x="996" y="1704"/>
                </a:cubicBezTo>
                <a:cubicBezTo>
                  <a:pt x="1002" y="1795"/>
                  <a:pt x="1015" y="1884"/>
                  <a:pt x="1026" y="1974"/>
                </a:cubicBezTo>
                <a:cubicBezTo>
                  <a:pt x="1028" y="2098"/>
                  <a:pt x="963" y="2453"/>
                  <a:pt x="1176" y="2496"/>
                </a:cubicBezTo>
                <a:cubicBezTo>
                  <a:pt x="1291" y="2477"/>
                  <a:pt x="1162" y="2497"/>
                  <a:pt x="1434" y="2484"/>
                </a:cubicBezTo>
                <a:cubicBezTo>
                  <a:pt x="1463" y="2483"/>
                  <a:pt x="1518" y="2466"/>
                  <a:pt x="1518" y="2466"/>
                </a:cubicBezTo>
                <a:cubicBezTo>
                  <a:pt x="1564" y="2435"/>
                  <a:pt x="1616" y="2416"/>
                  <a:pt x="1656" y="2376"/>
                </a:cubicBezTo>
                <a:cubicBezTo>
                  <a:pt x="1680" y="2352"/>
                  <a:pt x="1697" y="2323"/>
                  <a:pt x="1722" y="2298"/>
                </a:cubicBezTo>
                <a:cubicBezTo>
                  <a:pt x="1772" y="2248"/>
                  <a:pt x="1780" y="2169"/>
                  <a:pt x="1818" y="2112"/>
                </a:cubicBezTo>
                <a:cubicBezTo>
                  <a:pt x="1824" y="2088"/>
                  <a:pt x="1828" y="2072"/>
                  <a:pt x="1842" y="2052"/>
                </a:cubicBezTo>
                <a:cubicBezTo>
                  <a:pt x="1848" y="2030"/>
                  <a:pt x="1854" y="2008"/>
                  <a:pt x="1860" y="1986"/>
                </a:cubicBezTo>
                <a:cubicBezTo>
                  <a:pt x="1866" y="1762"/>
                  <a:pt x="1848" y="1469"/>
                  <a:pt x="1890" y="1260"/>
                </a:cubicBezTo>
                <a:cubicBezTo>
                  <a:pt x="1885" y="1222"/>
                  <a:pt x="1880" y="1184"/>
                  <a:pt x="1872" y="1146"/>
                </a:cubicBezTo>
                <a:cubicBezTo>
                  <a:pt x="1884" y="907"/>
                  <a:pt x="1875" y="665"/>
                  <a:pt x="1866" y="426"/>
                </a:cubicBezTo>
                <a:cubicBezTo>
                  <a:pt x="1866" y="413"/>
                  <a:pt x="1861" y="326"/>
                  <a:pt x="1848" y="306"/>
                </a:cubicBezTo>
                <a:cubicBezTo>
                  <a:pt x="1836" y="288"/>
                  <a:pt x="1800" y="264"/>
                  <a:pt x="1800" y="264"/>
                </a:cubicBezTo>
                <a:cubicBezTo>
                  <a:pt x="1775" y="227"/>
                  <a:pt x="1680" y="189"/>
                  <a:pt x="1638" y="168"/>
                </a:cubicBezTo>
                <a:cubicBezTo>
                  <a:pt x="1608" y="153"/>
                  <a:pt x="1578" y="135"/>
                  <a:pt x="1548" y="120"/>
                </a:cubicBezTo>
                <a:cubicBezTo>
                  <a:pt x="1539" y="115"/>
                  <a:pt x="1528" y="117"/>
                  <a:pt x="1518" y="114"/>
                </a:cubicBezTo>
                <a:cubicBezTo>
                  <a:pt x="1444" y="94"/>
                  <a:pt x="1379" y="75"/>
                  <a:pt x="1302" y="66"/>
                </a:cubicBezTo>
                <a:cubicBezTo>
                  <a:pt x="1192" y="53"/>
                  <a:pt x="1091" y="27"/>
                  <a:pt x="984" y="0"/>
                </a:cubicBezTo>
                <a:cubicBezTo>
                  <a:pt x="900" y="2"/>
                  <a:pt x="816" y="2"/>
                  <a:pt x="732" y="6"/>
                </a:cubicBezTo>
                <a:cubicBezTo>
                  <a:pt x="696" y="8"/>
                  <a:pt x="624" y="18"/>
                  <a:pt x="624" y="18"/>
                </a:cubicBezTo>
                <a:cubicBezTo>
                  <a:pt x="548" y="37"/>
                  <a:pt x="473" y="46"/>
                  <a:pt x="396" y="60"/>
                </a:cubicBezTo>
                <a:cubicBezTo>
                  <a:pt x="366" y="65"/>
                  <a:pt x="336" y="71"/>
                  <a:pt x="306" y="78"/>
                </a:cubicBezTo>
                <a:cubicBezTo>
                  <a:pt x="290" y="82"/>
                  <a:pt x="258" y="90"/>
                  <a:pt x="258" y="90"/>
                </a:cubicBezTo>
                <a:cubicBezTo>
                  <a:pt x="239" y="103"/>
                  <a:pt x="204" y="120"/>
                  <a:pt x="186" y="138"/>
                </a:cubicBezTo>
                <a:cubicBezTo>
                  <a:pt x="143" y="181"/>
                  <a:pt x="108" y="227"/>
                  <a:pt x="72" y="276"/>
                </a:cubicBezTo>
                <a:cubicBezTo>
                  <a:pt x="56" y="324"/>
                  <a:pt x="36" y="359"/>
                  <a:pt x="24" y="408"/>
                </a:cubicBezTo>
                <a:cubicBezTo>
                  <a:pt x="4" y="489"/>
                  <a:pt x="10" y="577"/>
                  <a:pt x="0" y="660"/>
                </a:cubicBezTo>
                <a:cubicBezTo>
                  <a:pt x="2" y="754"/>
                  <a:pt x="1" y="848"/>
                  <a:pt x="6" y="942"/>
                </a:cubicBezTo>
                <a:cubicBezTo>
                  <a:pt x="8" y="984"/>
                  <a:pt x="26" y="1022"/>
                  <a:pt x="36" y="1062"/>
                </a:cubicBezTo>
                <a:cubicBezTo>
                  <a:pt x="54" y="1134"/>
                  <a:pt x="73" y="1208"/>
                  <a:pt x="96" y="1278"/>
                </a:cubicBezTo>
                <a:cubicBezTo>
                  <a:pt x="104" y="1303"/>
                  <a:pt x="120" y="1336"/>
                  <a:pt x="144" y="1350"/>
                </a:cubicBezTo>
                <a:cubicBezTo>
                  <a:pt x="165" y="1362"/>
                  <a:pt x="187" y="1362"/>
                  <a:pt x="210" y="1368"/>
                </a:cubicBezTo>
                <a:cubicBezTo>
                  <a:pt x="229" y="1373"/>
                  <a:pt x="239" y="1386"/>
                  <a:pt x="258" y="1386"/>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8984" name="Line 101"/>
          <p:cNvSpPr>
            <a:spLocks noChangeShapeType="1"/>
          </p:cNvSpPr>
          <p:nvPr/>
        </p:nvSpPr>
        <p:spPr bwMode="auto">
          <a:xfrm flipH="1" flipV="1">
            <a:off x="5822950" y="1716088"/>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85" name="Line 102"/>
          <p:cNvSpPr>
            <a:spLocks noChangeShapeType="1"/>
          </p:cNvSpPr>
          <p:nvPr/>
        </p:nvSpPr>
        <p:spPr bwMode="auto">
          <a:xfrm flipH="1">
            <a:off x="5670550" y="1111250"/>
            <a:ext cx="4763" cy="12144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86" name="Line 103"/>
          <p:cNvSpPr>
            <a:spLocks noChangeShapeType="1"/>
          </p:cNvSpPr>
          <p:nvPr/>
        </p:nvSpPr>
        <p:spPr bwMode="auto">
          <a:xfrm>
            <a:off x="4603750" y="1792288"/>
            <a:ext cx="1066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87" name="Line 104"/>
          <p:cNvSpPr>
            <a:spLocks noChangeShapeType="1"/>
          </p:cNvSpPr>
          <p:nvPr/>
        </p:nvSpPr>
        <p:spPr bwMode="auto">
          <a:xfrm>
            <a:off x="5518150" y="1484313"/>
            <a:ext cx="152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8988" name="Group 105"/>
          <p:cNvGrpSpPr>
            <a:grpSpLocks/>
          </p:cNvGrpSpPr>
          <p:nvPr/>
        </p:nvGrpSpPr>
        <p:grpSpPr bwMode="auto">
          <a:xfrm>
            <a:off x="4984750" y="1171575"/>
            <a:ext cx="550863" cy="457200"/>
            <a:chOff x="3518" y="577"/>
            <a:chExt cx="504" cy="405"/>
          </a:xfrm>
        </p:grpSpPr>
        <p:grpSp>
          <p:nvGrpSpPr>
            <p:cNvPr id="39191" name="Group 106"/>
            <p:cNvGrpSpPr>
              <a:grpSpLocks/>
            </p:cNvGrpSpPr>
            <p:nvPr/>
          </p:nvGrpSpPr>
          <p:grpSpPr bwMode="auto">
            <a:xfrm>
              <a:off x="3518" y="577"/>
              <a:ext cx="504" cy="405"/>
              <a:chOff x="3518" y="577"/>
              <a:chExt cx="504" cy="405"/>
            </a:xfrm>
          </p:grpSpPr>
          <p:sp>
            <p:nvSpPr>
              <p:cNvPr id="39198" name="Freeform 107"/>
              <p:cNvSpPr>
                <a:spLocks/>
              </p:cNvSpPr>
              <p:nvPr/>
            </p:nvSpPr>
            <p:spPr bwMode="auto">
              <a:xfrm>
                <a:off x="3518" y="577"/>
                <a:ext cx="504" cy="48"/>
              </a:xfrm>
              <a:custGeom>
                <a:avLst/>
                <a:gdLst>
                  <a:gd name="T0" fmla="*/ 503 w 504"/>
                  <a:gd name="T1" fmla="*/ 47 h 48"/>
                  <a:gd name="T2" fmla="*/ 452 w 504"/>
                  <a:gd name="T3" fmla="*/ 0 h 48"/>
                  <a:gd name="T4" fmla="*/ 0 w 504"/>
                  <a:gd name="T5" fmla="*/ 0 h 48"/>
                  <a:gd name="T6" fmla="*/ 49 w 504"/>
                  <a:gd name="T7" fmla="*/ 47 h 48"/>
                  <a:gd name="T8" fmla="*/ 503 w 504"/>
                  <a:gd name="T9" fmla="*/ 47 h 48"/>
                  <a:gd name="T10" fmla="*/ 0 60000 65536"/>
                  <a:gd name="T11" fmla="*/ 0 60000 65536"/>
                  <a:gd name="T12" fmla="*/ 0 60000 65536"/>
                  <a:gd name="T13" fmla="*/ 0 60000 65536"/>
                  <a:gd name="T14" fmla="*/ 0 60000 65536"/>
                  <a:gd name="T15" fmla="*/ 0 w 504"/>
                  <a:gd name="T16" fmla="*/ 0 h 48"/>
                  <a:gd name="T17" fmla="*/ 504 w 504"/>
                  <a:gd name="T18" fmla="*/ 48 h 48"/>
                </a:gdLst>
                <a:ahLst/>
                <a:cxnLst>
                  <a:cxn ang="T10">
                    <a:pos x="T0" y="T1"/>
                  </a:cxn>
                  <a:cxn ang="T11">
                    <a:pos x="T2" y="T3"/>
                  </a:cxn>
                  <a:cxn ang="T12">
                    <a:pos x="T4" y="T5"/>
                  </a:cxn>
                  <a:cxn ang="T13">
                    <a:pos x="T6" y="T7"/>
                  </a:cxn>
                  <a:cxn ang="T14">
                    <a:pos x="T8" y="T9"/>
                  </a:cxn>
                </a:cxnLst>
                <a:rect l="T15" t="T16" r="T17" b="T18"/>
                <a:pathLst>
                  <a:path w="504" h="48">
                    <a:moveTo>
                      <a:pt x="503" y="47"/>
                    </a:moveTo>
                    <a:lnTo>
                      <a:pt x="452" y="0"/>
                    </a:lnTo>
                    <a:lnTo>
                      <a:pt x="0" y="0"/>
                    </a:lnTo>
                    <a:lnTo>
                      <a:pt x="49" y="47"/>
                    </a:lnTo>
                    <a:lnTo>
                      <a:pt x="503" y="47"/>
                    </a:lnTo>
                  </a:path>
                </a:pathLst>
              </a:custGeom>
              <a:solidFill>
                <a:srgbClr val="C9C9B6"/>
              </a:solidFill>
              <a:ln w="12700" cap="rnd">
                <a:solidFill>
                  <a:srgbClr val="494936"/>
                </a:solidFill>
                <a:round/>
                <a:headEnd type="none" w="sm" len="sm"/>
                <a:tailEnd type="none" w="sm" len="sm"/>
              </a:ln>
            </p:spPr>
            <p:txBody>
              <a:bodyPr/>
              <a:lstStyle/>
              <a:p>
                <a:endParaRPr lang="es-ES"/>
              </a:p>
            </p:txBody>
          </p:sp>
          <p:sp>
            <p:nvSpPr>
              <p:cNvPr id="39199" name="Rectangle 108"/>
              <p:cNvSpPr>
                <a:spLocks noChangeArrowheads="1"/>
              </p:cNvSpPr>
              <p:nvPr/>
            </p:nvSpPr>
            <p:spPr bwMode="auto">
              <a:xfrm>
                <a:off x="3573" y="628"/>
                <a:ext cx="445" cy="349"/>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9200" name="Rectangle 109"/>
              <p:cNvSpPr>
                <a:spLocks noChangeArrowheads="1"/>
              </p:cNvSpPr>
              <p:nvPr/>
            </p:nvSpPr>
            <p:spPr bwMode="auto">
              <a:xfrm>
                <a:off x="3613" y="673"/>
                <a:ext cx="366" cy="269"/>
              </a:xfrm>
              <a:prstGeom prst="rect">
                <a:avLst/>
              </a:prstGeom>
              <a:gradFill rotWithShape="0">
                <a:gsLst>
                  <a:gs pos="0">
                    <a:srgbClr val="4CADC6"/>
                  </a:gs>
                  <a:gs pos="100000">
                    <a:srgbClr val="008AAE"/>
                  </a:gs>
                </a:gsLst>
                <a:lin ang="2700000" scaled="1"/>
              </a:gradFill>
              <a:ln w="12700">
                <a:solidFill>
                  <a:srgbClr val="494936"/>
                </a:solidFill>
                <a:miter lim="800000"/>
                <a:headEnd/>
                <a:tailEnd/>
              </a:ln>
            </p:spPr>
            <p:txBody>
              <a:bodyPr wrap="none" anchor="ctr"/>
              <a:lstStyle/>
              <a:p>
                <a:endParaRPr lang="es-ES"/>
              </a:p>
            </p:txBody>
          </p:sp>
          <p:sp>
            <p:nvSpPr>
              <p:cNvPr id="39201" name="Freeform 110"/>
              <p:cNvSpPr>
                <a:spLocks/>
              </p:cNvSpPr>
              <p:nvPr/>
            </p:nvSpPr>
            <p:spPr bwMode="auto">
              <a:xfrm>
                <a:off x="3518" y="577"/>
                <a:ext cx="51" cy="405"/>
              </a:xfrm>
              <a:custGeom>
                <a:avLst/>
                <a:gdLst>
                  <a:gd name="T0" fmla="*/ 50 w 51"/>
                  <a:gd name="T1" fmla="*/ 404 h 405"/>
                  <a:gd name="T2" fmla="*/ 0 w 51"/>
                  <a:gd name="T3" fmla="*/ 353 h 405"/>
                  <a:gd name="T4" fmla="*/ 0 w 51"/>
                  <a:gd name="T5" fmla="*/ 0 h 405"/>
                  <a:gd name="T6" fmla="*/ 50 w 51"/>
                  <a:gd name="T7" fmla="*/ 46 h 405"/>
                  <a:gd name="T8" fmla="*/ 50 w 51"/>
                  <a:gd name="T9" fmla="*/ 404 h 405"/>
                  <a:gd name="T10" fmla="*/ 0 60000 65536"/>
                  <a:gd name="T11" fmla="*/ 0 60000 65536"/>
                  <a:gd name="T12" fmla="*/ 0 60000 65536"/>
                  <a:gd name="T13" fmla="*/ 0 60000 65536"/>
                  <a:gd name="T14" fmla="*/ 0 60000 65536"/>
                  <a:gd name="T15" fmla="*/ 0 w 51"/>
                  <a:gd name="T16" fmla="*/ 0 h 405"/>
                  <a:gd name="T17" fmla="*/ 51 w 51"/>
                  <a:gd name="T18" fmla="*/ 405 h 405"/>
                </a:gdLst>
                <a:ahLst/>
                <a:cxnLst>
                  <a:cxn ang="T10">
                    <a:pos x="T0" y="T1"/>
                  </a:cxn>
                  <a:cxn ang="T11">
                    <a:pos x="T2" y="T3"/>
                  </a:cxn>
                  <a:cxn ang="T12">
                    <a:pos x="T4" y="T5"/>
                  </a:cxn>
                  <a:cxn ang="T13">
                    <a:pos x="T6" y="T7"/>
                  </a:cxn>
                  <a:cxn ang="T14">
                    <a:pos x="T8" y="T9"/>
                  </a:cxn>
                </a:cxnLst>
                <a:rect l="T15" t="T16" r="T17" b="T18"/>
                <a:pathLst>
                  <a:path w="51" h="405">
                    <a:moveTo>
                      <a:pt x="50" y="404"/>
                    </a:moveTo>
                    <a:lnTo>
                      <a:pt x="0" y="353"/>
                    </a:lnTo>
                    <a:lnTo>
                      <a:pt x="0" y="0"/>
                    </a:lnTo>
                    <a:lnTo>
                      <a:pt x="50" y="46"/>
                    </a:lnTo>
                    <a:lnTo>
                      <a:pt x="50" y="404"/>
                    </a:lnTo>
                  </a:path>
                </a:pathLst>
              </a:custGeom>
              <a:solidFill>
                <a:srgbClr val="7A7A5A"/>
              </a:solidFill>
              <a:ln w="12700" cap="rnd">
                <a:solidFill>
                  <a:srgbClr val="494936"/>
                </a:solidFill>
                <a:round/>
                <a:headEnd type="none" w="sm" len="sm"/>
                <a:tailEnd type="none" w="sm" len="sm"/>
              </a:ln>
            </p:spPr>
            <p:txBody>
              <a:bodyPr/>
              <a:lstStyle/>
              <a:p>
                <a:endParaRPr lang="es-ES"/>
              </a:p>
            </p:txBody>
          </p:sp>
        </p:grpSp>
        <p:grpSp>
          <p:nvGrpSpPr>
            <p:cNvPr id="39192" name="Group 111"/>
            <p:cNvGrpSpPr>
              <a:grpSpLocks/>
            </p:cNvGrpSpPr>
            <p:nvPr/>
          </p:nvGrpSpPr>
          <p:grpSpPr bwMode="auto">
            <a:xfrm>
              <a:off x="3737" y="725"/>
              <a:ext cx="110" cy="178"/>
              <a:chOff x="3737" y="725"/>
              <a:chExt cx="110" cy="178"/>
            </a:xfrm>
          </p:grpSpPr>
          <p:grpSp>
            <p:nvGrpSpPr>
              <p:cNvPr id="39194" name="Group 112"/>
              <p:cNvGrpSpPr>
                <a:grpSpLocks/>
              </p:cNvGrpSpPr>
              <p:nvPr/>
            </p:nvGrpSpPr>
            <p:grpSpPr bwMode="auto">
              <a:xfrm>
                <a:off x="3739" y="736"/>
                <a:ext cx="104" cy="167"/>
                <a:chOff x="3739" y="736"/>
                <a:chExt cx="104" cy="167"/>
              </a:xfrm>
            </p:grpSpPr>
            <p:sp>
              <p:nvSpPr>
                <p:cNvPr id="39196" name="Freeform 113"/>
                <p:cNvSpPr>
                  <a:spLocks/>
                </p:cNvSpPr>
                <p:nvPr/>
              </p:nvSpPr>
              <p:spPr bwMode="auto">
                <a:xfrm>
                  <a:off x="3739" y="736"/>
                  <a:ext cx="104" cy="165"/>
                </a:xfrm>
                <a:custGeom>
                  <a:avLst/>
                  <a:gdLst>
                    <a:gd name="T0" fmla="*/ 13 w 104"/>
                    <a:gd name="T1" fmla="*/ 10 h 165"/>
                    <a:gd name="T2" fmla="*/ 20 w 104"/>
                    <a:gd name="T3" fmla="*/ 6 h 165"/>
                    <a:gd name="T4" fmla="*/ 30 w 104"/>
                    <a:gd name="T5" fmla="*/ 3 h 165"/>
                    <a:gd name="T6" fmla="*/ 44 w 104"/>
                    <a:gd name="T7" fmla="*/ 0 h 165"/>
                    <a:gd name="T8" fmla="*/ 54 w 104"/>
                    <a:gd name="T9" fmla="*/ 0 h 165"/>
                    <a:gd name="T10" fmla="*/ 64 w 104"/>
                    <a:gd name="T11" fmla="*/ 0 h 165"/>
                    <a:gd name="T12" fmla="*/ 75 w 104"/>
                    <a:gd name="T13" fmla="*/ 3 h 165"/>
                    <a:gd name="T14" fmla="*/ 85 w 104"/>
                    <a:gd name="T15" fmla="*/ 6 h 165"/>
                    <a:gd name="T16" fmla="*/ 88 w 104"/>
                    <a:gd name="T17" fmla="*/ 13 h 165"/>
                    <a:gd name="T18" fmla="*/ 92 w 104"/>
                    <a:gd name="T19" fmla="*/ 20 h 165"/>
                    <a:gd name="T20" fmla="*/ 96 w 104"/>
                    <a:gd name="T21" fmla="*/ 24 h 165"/>
                    <a:gd name="T22" fmla="*/ 96 w 104"/>
                    <a:gd name="T23" fmla="*/ 35 h 165"/>
                    <a:gd name="T24" fmla="*/ 96 w 104"/>
                    <a:gd name="T25" fmla="*/ 42 h 165"/>
                    <a:gd name="T26" fmla="*/ 96 w 104"/>
                    <a:gd name="T27" fmla="*/ 49 h 165"/>
                    <a:gd name="T28" fmla="*/ 96 w 104"/>
                    <a:gd name="T29" fmla="*/ 56 h 165"/>
                    <a:gd name="T30" fmla="*/ 96 w 104"/>
                    <a:gd name="T31" fmla="*/ 63 h 165"/>
                    <a:gd name="T32" fmla="*/ 99 w 104"/>
                    <a:gd name="T33" fmla="*/ 63 h 165"/>
                    <a:gd name="T34" fmla="*/ 103 w 104"/>
                    <a:gd name="T35" fmla="*/ 63 h 165"/>
                    <a:gd name="T36" fmla="*/ 103 w 104"/>
                    <a:gd name="T37" fmla="*/ 74 h 165"/>
                    <a:gd name="T38" fmla="*/ 99 w 104"/>
                    <a:gd name="T39" fmla="*/ 85 h 165"/>
                    <a:gd name="T40" fmla="*/ 99 w 104"/>
                    <a:gd name="T41" fmla="*/ 95 h 165"/>
                    <a:gd name="T42" fmla="*/ 99 w 104"/>
                    <a:gd name="T43" fmla="*/ 99 h 165"/>
                    <a:gd name="T44" fmla="*/ 96 w 104"/>
                    <a:gd name="T45" fmla="*/ 102 h 165"/>
                    <a:gd name="T46" fmla="*/ 92 w 104"/>
                    <a:gd name="T47" fmla="*/ 99 h 165"/>
                    <a:gd name="T48" fmla="*/ 92 w 104"/>
                    <a:gd name="T49" fmla="*/ 107 h 165"/>
                    <a:gd name="T50" fmla="*/ 88 w 104"/>
                    <a:gd name="T51" fmla="*/ 117 h 165"/>
                    <a:gd name="T52" fmla="*/ 88 w 104"/>
                    <a:gd name="T53" fmla="*/ 124 h 165"/>
                    <a:gd name="T54" fmla="*/ 85 w 104"/>
                    <a:gd name="T55" fmla="*/ 145 h 165"/>
                    <a:gd name="T56" fmla="*/ 57 w 104"/>
                    <a:gd name="T57" fmla="*/ 164 h 165"/>
                    <a:gd name="T58" fmla="*/ 20 w 104"/>
                    <a:gd name="T59" fmla="*/ 145 h 165"/>
                    <a:gd name="T60" fmla="*/ 20 w 104"/>
                    <a:gd name="T61" fmla="*/ 127 h 165"/>
                    <a:gd name="T62" fmla="*/ 16 w 104"/>
                    <a:gd name="T63" fmla="*/ 110 h 165"/>
                    <a:gd name="T64" fmla="*/ 13 w 104"/>
                    <a:gd name="T65" fmla="*/ 99 h 165"/>
                    <a:gd name="T66" fmla="*/ 13 w 104"/>
                    <a:gd name="T67" fmla="*/ 102 h 165"/>
                    <a:gd name="T68" fmla="*/ 6 w 104"/>
                    <a:gd name="T69" fmla="*/ 102 h 165"/>
                    <a:gd name="T70" fmla="*/ 2 w 104"/>
                    <a:gd name="T71" fmla="*/ 82 h 165"/>
                    <a:gd name="T72" fmla="*/ 0 w 104"/>
                    <a:gd name="T73" fmla="*/ 70 h 165"/>
                    <a:gd name="T74" fmla="*/ 0 w 104"/>
                    <a:gd name="T75" fmla="*/ 67 h 165"/>
                    <a:gd name="T76" fmla="*/ 2 w 104"/>
                    <a:gd name="T77" fmla="*/ 67 h 165"/>
                    <a:gd name="T78" fmla="*/ 2 w 104"/>
                    <a:gd name="T79" fmla="*/ 60 h 165"/>
                    <a:gd name="T80" fmla="*/ 2 w 104"/>
                    <a:gd name="T81" fmla="*/ 45 h 165"/>
                    <a:gd name="T82" fmla="*/ 2 w 104"/>
                    <a:gd name="T83" fmla="*/ 38 h 165"/>
                    <a:gd name="T84" fmla="*/ 6 w 104"/>
                    <a:gd name="T85" fmla="*/ 28 h 165"/>
                    <a:gd name="T86" fmla="*/ 9 w 104"/>
                    <a:gd name="T87" fmla="*/ 17 h 165"/>
                    <a:gd name="T88" fmla="*/ 13 w 104"/>
                    <a:gd name="T89" fmla="*/ 1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165"/>
                    <a:gd name="T137" fmla="*/ 104 w 104"/>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165">
                      <a:moveTo>
                        <a:pt x="13" y="10"/>
                      </a:moveTo>
                      <a:lnTo>
                        <a:pt x="20" y="6"/>
                      </a:lnTo>
                      <a:lnTo>
                        <a:pt x="30" y="3"/>
                      </a:lnTo>
                      <a:lnTo>
                        <a:pt x="44" y="0"/>
                      </a:lnTo>
                      <a:lnTo>
                        <a:pt x="54" y="0"/>
                      </a:lnTo>
                      <a:lnTo>
                        <a:pt x="64" y="0"/>
                      </a:lnTo>
                      <a:lnTo>
                        <a:pt x="75" y="3"/>
                      </a:lnTo>
                      <a:lnTo>
                        <a:pt x="85" y="6"/>
                      </a:lnTo>
                      <a:lnTo>
                        <a:pt x="88" y="13"/>
                      </a:lnTo>
                      <a:lnTo>
                        <a:pt x="92" y="20"/>
                      </a:lnTo>
                      <a:lnTo>
                        <a:pt x="96" y="24"/>
                      </a:lnTo>
                      <a:lnTo>
                        <a:pt x="96" y="35"/>
                      </a:lnTo>
                      <a:lnTo>
                        <a:pt x="96" y="42"/>
                      </a:lnTo>
                      <a:lnTo>
                        <a:pt x="96" y="49"/>
                      </a:lnTo>
                      <a:lnTo>
                        <a:pt x="96" y="56"/>
                      </a:lnTo>
                      <a:lnTo>
                        <a:pt x="96" y="63"/>
                      </a:lnTo>
                      <a:lnTo>
                        <a:pt x="99" y="63"/>
                      </a:lnTo>
                      <a:lnTo>
                        <a:pt x="103" y="63"/>
                      </a:lnTo>
                      <a:lnTo>
                        <a:pt x="103" y="74"/>
                      </a:lnTo>
                      <a:lnTo>
                        <a:pt x="99" y="85"/>
                      </a:lnTo>
                      <a:lnTo>
                        <a:pt x="99" y="95"/>
                      </a:lnTo>
                      <a:lnTo>
                        <a:pt x="99" y="99"/>
                      </a:lnTo>
                      <a:lnTo>
                        <a:pt x="96" y="102"/>
                      </a:lnTo>
                      <a:lnTo>
                        <a:pt x="92" y="99"/>
                      </a:lnTo>
                      <a:lnTo>
                        <a:pt x="92" y="107"/>
                      </a:lnTo>
                      <a:lnTo>
                        <a:pt x="88" y="117"/>
                      </a:lnTo>
                      <a:lnTo>
                        <a:pt x="88" y="124"/>
                      </a:lnTo>
                      <a:lnTo>
                        <a:pt x="85" y="145"/>
                      </a:lnTo>
                      <a:lnTo>
                        <a:pt x="57" y="164"/>
                      </a:lnTo>
                      <a:lnTo>
                        <a:pt x="20" y="145"/>
                      </a:lnTo>
                      <a:lnTo>
                        <a:pt x="20" y="127"/>
                      </a:lnTo>
                      <a:lnTo>
                        <a:pt x="16" y="110"/>
                      </a:lnTo>
                      <a:lnTo>
                        <a:pt x="13" y="99"/>
                      </a:lnTo>
                      <a:lnTo>
                        <a:pt x="13" y="102"/>
                      </a:lnTo>
                      <a:lnTo>
                        <a:pt x="6" y="102"/>
                      </a:lnTo>
                      <a:lnTo>
                        <a:pt x="2" y="82"/>
                      </a:lnTo>
                      <a:lnTo>
                        <a:pt x="0" y="70"/>
                      </a:lnTo>
                      <a:lnTo>
                        <a:pt x="0" y="67"/>
                      </a:lnTo>
                      <a:lnTo>
                        <a:pt x="2" y="67"/>
                      </a:lnTo>
                      <a:lnTo>
                        <a:pt x="2" y="60"/>
                      </a:lnTo>
                      <a:lnTo>
                        <a:pt x="2" y="45"/>
                      </a:lnTo>
                      <a:lnTo>
                        <a:pt x="2" y="38"/>
                      </a:lnTo>
                      <a:lnTo>
                        <a:pt x="6" y="28"/>
                      </a:lnTo>
                      <a:lnTo>
                        <a:pt x="9" y="17"/>
                      </a:lnTo>
                      <a:lnTo>
                        <a:pt x="13" y="10"/>
                      </a:lnTo>
                    </a:path>
                  </a:pathLst>
                </a:custGeom>
                <a:solidFill>
                  <a:srgbClr val="FFB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39197" name="Freeform 114"/>
                <p:cNvSpPr>
                  <a:spLocks/>
                </p:cNvSpPr>
                <p:nvPr/>
              </p:nvSpPr>
              <p:spPr bwMode="auto">
                <a:xfrm>
                  <a:off x="3739" y="739"/>
                  <a:ext cx="65" cy="164"/>
                </a:xfrm>
                <a:custGeom>
                  <a:avLst/>
                  <a:gdLst>
                    <a:gd name="T0" fmla="*/ 40 w 65"/>
                    <a:gd name="T1" fmla="*/ 17 h 164"/>
                    <a:gd name="T2" fmla="*/ 33 w 65"/>
                    <a:gd name="T3" fmla="*/ 55 h 164"/>
                    <a:gd name="T4" fmla="*/ 29 w 65"/>
                    <a:gd name="T5" fmla="*/ 60 h 164"/>
                    <a:gd name="T6" fmla="*/ 40 w 65"/>
                    <a:gd name="T7" fmla="*/ 60 h 164"/>
                    <a:gd name="T8" fmla="*/ 50 w 65"/>
                    <a:gd name="T9" fmla="*/ 62 h 164"/>
                    <a:gd name="T10" fmla="*/ 53 w 65"/>
                    <a:gd name="T11" fmla="*/ 62 h 164"/>
                    <a:gd name="T12" fmla="*/ 53 w 65"/>
                    <a:gd name="T13" fmla="*/ 94 h 164"/>
                    <a:gd name="T14" fmla="*/ 64 w 65"/>
                    <a:gd name="T15" fmla="*/ 94 h 164"/>
                    <a:gd name="T16" fmla="*/ 53 w 65"/>
                    <a:gd name="T17" fmla="*/ 106 h 164"/>
                    <a:gd name="T18" fmla="*/ 46 w 65"/>
                    <a:gd name="T19" fmla="*/ 99 h 164"/>
                    <a:gd name="T20" fmla="*/ 43 w 65"/>
                    <a:gd name="T21" fmla="*/ 99 h 164"/>
                    <a:gd name="T22" fmla="*/ 46 w 65"/>
                    <a:gd name="T23" fmla="*/ 92 h 164"/>
                    <a:gd name="T24" fmla="*/ 46 w 65"/>
                    <a:gd name="T25" fmla="*/ 74 h 164"/>
                    <a:gd name="T26" fmla="*/ 26 w 65"/>
                    <a:gd name="T27" fmla="*/ 77 h 164"/>
                    <a:gd name="T28" fmla="*/ 24 w 65"/>
                    <a:gd name="T29" fmla="*/ 94 h 164"/>
                    <a:gd name="T30" fmla="*/ 26 w 65"/>
                    <a:gd name="T31" fmla="*/ 109 h 164"/>
                    <a:gd name="T32" fmla="*/ 40 w 65"/>
                    <a:gd name="T33" fmla="*/ 141 h 164"/>
                    <a:gd name="T34" fmla="*/ 64 w 65"/>
                    <a:gd name="T35" fmla="*/ 137 h 164"/>
                    <a:gd name="T36" fmla="*/ 53 w 65"/>
                    <a:gd name="T37" fmla="*/ 163 h 164"/>
                    <a:gd name="T38" fmla="*/ 19 w 65"/>
                    <a:gd name="T39" fmla="*/ 141 h 164"/>
                    <a:gd name="T40" fmla="*/ 16 w 65"/>
                    <a:gd name="T41" fmla="*/ 119 h 164"/>
                    <a:gd name="T42" fmla="*/ 12 w 65"/>
                    <a:gd name="T43" fmla="*/ 94 h 164"/>
                    <a:gd name="T44" fmla="*/ 9 w 65"/>
                    <a:gd name="T45" fmla="*/ 99 h 164"/>
                    <a:gd name="T46" fmla="*/ 6 w 65"/>
                    <a:gd name="T47" fmla="*/ 94 h 164"/>
                    <a:gd name="T48" fmla="*/ 0 w 65"/>
                    <a:gd name="T49" fmla="*/ 67 h 164"/>
                    <a:gd name="T50" fmla="*/ 0 w 65"/>
                    <a:gd name="T51" fmla="*/ 62 h 164"/>
                    <a:gd name="T52" fmla="*/ 2 w 65"/>
                    <a:gd name="T53" fmla="*/ 60 h 164"/>
                    <a:gd name="T54" fmla="*/ 2 w 65"/>
                    <a:gd name="T55" fmla="*/ 52 h 164"/>
                    <a:gd name="T56" fmla="*/ 2 w 65"/>
                    <a:gd name="T57" fmla="*/ 42 h 164"/>
                    <a:gd name="T58" fmla="*/ 2 w 65"/>
                    <a:gd name="T59" fmla="*/ 38 h 164"/>
                    <a:gd name="T60" fmla="*/ 6 w 65"/>
                    <a:gd name="T61" fmla="*/ 28 h 164"/>
                    <a:gd name="T62" fmla="*/ 6 w 65"/>
                    <a:gd name="T63" fmla="*/ 20 h 164"/>
                    <a:gd name="T64" fmla="*/ 9 w 65"/>
                    <a:gd name="T65" fmla="*/ 13 h 164"/>
                    <a:gd name="T66" fmla="*/ 12 w 65"/>
                    <a:gd name="T67" fmla="*/ 6 h 164"/>
                    <a:gd name="T68" fmla="*/ 19 w 65"/>
                    <a:gd name="T69" fmla="*/ 3 h 164"/>
                    <a:gd name="T70" fmla="*/ 29 w 65"/>
                    <a:gd name="T71" fmla="*/ 0 h 164"/>
                    <a:gd name="T72" fmla="*/ 26 w 65"/>
                    <a:gd name="T73" fmla="*/ 3 h 164"/>
                    <a:gd name="T74" fmla="*/ 26 w 65"/>
                    <a:gd name="T75" fmla="*/ 10 h 164"/>
                    <a:gd name="T76" fmla="*/ 29 w 65"/>
                    <a:gd name="T77" fmla="*/ 13 h 164"/>
                    <a:gd name="T78" fmla="*/ 29 w 65"/>
                    <a:gd name="T79" fmla="*/ 17 h 164"/>
                    <a:gd name="T80" fmla="*/ 36 w 65"/>
                    <a:gd name="T81" fmla="*/ 17 h 164"/>
                    <a:gd name="T82" fmla="*/ 40 w 65"/>
                    <a:gd name="T83" fmla="*/ 17 h 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164"/>
                    <a:gd name="T128" fmla="*/ 65 w 65"/>
                    <a:gd name="T129" fmla="*/ 164 h 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164">
                      <a:moveTo>
                        <a:pt x="40" y="17"/>
                      </a:moveTo>
                      <a:lnTo>
                        <a:pt x="33" y="55"/>
                      </a:lnTo>
                      <a:lnTo>
                        <a:pt x="29" y="60"/>
                      </a:lnTo>
                      <a:lnTo>
                        <a:pt x="40" y="60"/>
                      </a:lnTo>
                      <a:lnTo>
                        <a:pt x="50" y="62"/>
                      </a:lnTo>
                      <a:lnTo>
                        <a:pt x="53" y="62"/>
                      </a:lnTo>
                      <a:lnTo>
                        <a:pt x="53" y="94"/>
                      </a:lnTo>
                      <a:lnTo>
                        <a:pt x="64" y="94"/>
                      </a:lnTo>
                      <a:lnTo>
                        <a:pt x="53" y="106"/>
                      </a:lnTo>
                      <a:lnTo>
                        <a:pt x="46" y="99"/>
                      </a:lnTo>
                      <a:lnTo>
                        <a:pt x="43" y="99"/>
                      </a:lnTo>
                      <a:lnTo>
                        <a:pt x="46" y="92"/>
                      </a:lnTo>
                      <a:lnTo>
                        <a:pt x="46" y="74"/>
                      </a:lnTo>
                      <a:lnTo>
                        <a:pt x="26" y="77"/>
                      </a:lnTo>
                      <a:lnTo>
                        <a:pt x="24" y="94"/>
                      </a:lnTo>
                      <a:lnTo>
                        <a:pt x="26" y="109"/>
                      </a:lnTo>
                      <a:lnTo>
                        <a:pt x="40" y="141"/>
                      </a:lnTo>
                      <a:lnTo>
                        <a:pt x="64" y="137"/>
                      </a:lnTo>
                      <a:lnTo>
                        <a:pt x="53" y="163"/>
                      </a:lnTo>
                      <a:lnTo>
                        <a:pt x="19" y="141"/>
                      </a:lnTo>
                      <a:lnTo>
                        <a:pt x="16" y="119"/>
                      </a:lnTo>
                      <a:lnTo>
                        <a:pt x="12" y="94"/>
                      </a:lnTo>
                      <a:lnTo>
                        <a:pt x="9" y="99"/>
                      </a:lnTo>
                      <a:lnTo>
                        <a:pt x="6" y="94"/>
                      </a:lnTo>
                      <a:lnTo>
                        <a:pt x="0" y="67"/>
                      </a:lnTo>
                      <a:lnTo>
                        <a:pt x="0" y="62"/>
                      </a:lnTo>
                      <a:lnTo>
                        <a:pt x="2" y="60"/>
                      </a:lnTo>
                      <a:lnTo>
                        <a:pt x="2" y="52"/>
                      </a:lnTo>
                      <a:lnTo>
                        <a:pt x="2" y="42"/>
                      </a:lnTo>
                      <a:lnTo>
                        <a:pt x="2" y="38"/>
                      </a:lnTo>
                      <a:lnTo>
                        <a:pt x="6" y="28"/>
                      </a:lnTo>
                      <a:lnTo>
                        <a:pt x="6" y="20"/>
                      </a:lnTo>
                      <a:lnTo>
                        <a:pt x="9" y="13"/>
                      </a:lnTo>
                      <a:lnTo>
                        <a:pt x="12" y="6"/>
                      </a:lnTo>
                      <a:lnTo>
                        <a:pt x="19" y="3"/>
                      </a:lnTo>
                      <a:lnTo>
                        <a:pt x="29" y="0"/>
                      </a:lnTo>
                      <a:lnTo>
                        <a:pt x="26" y="3"/>
                      </a:lnTo>
                      <a:lnTo>
                        <a:pt x="26" y="10"/>
                      </a:lnTo>
                      <a:lnTo>
                        <a:pt x="29" y="13"/>
                      </a:lnTo>
                      <a:lnTo>
                        <a:pt x="29" y="17"/>
                      </a:lnTo>
                      <a:lnTo>
                        <a:pt x="36" y="17"/>
                      </a:lnTo>
                      <a:lnTo>
                        <a:pt x="40" y="17"/>
                      </a:lnTo>
                    </a:path>
                  </a:pathLst>
                </a:custGeom>
                <a:solidFill>
                  <a:srgbClr val="FF9F1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grpSp>
          <p:sp>
            <p:nvSpPr>
              <p:cNvPr id="39195" name="Freeform 115"/>
              <p:cNvSpPr>
                <a:spLocks/>
              </p:cNvSpPr>
              <p:nvPr/>
            </p:nvSpPr>
            <p:spPr bwMode="auto">
              <a:xfrm>
                <a:off x="3737" y="725"/>
                <a:ext cx="110" cy="98"/>
              </a:xfrm>
              <a:custGeom>
                <a:avLst/>
                <a:gdLst>
                  <a:gd name="T0" fmla="*/ 9 w 110"/>
                  <a:gd name="T1" fmla="*/ 97 h 98"/>
                  <a:gd name="T2" fmla="*/ 0 w 110"/>
                  <a:gd name="T3" fmla="*/ 73 h 98"/>
                  <a:gd name="T4" fmla="*/ 2 w 110"/>
                  <a:gd name="T5" fmla="*/ 48 h 98"/>
                  <a:gd name="T6" fmla="*/ 2 w 110"/>
                  <a:gd name="T7" fmla="*/ 30 h 98"/>
                  <a:gd name="T8" fmla="*/ 9 w 110"/>
                  <a:gd name="T9" fmla="*/ 24 h 98"/>
                  <a:gd name="T10" fmla="*/ 13 w 110"/>
                  <a:gd name="T11" fmla="*/ 17 h 98"/>
                  <a:gd name="T12" fmla="*/ 23 w 110"/>
                  <a:gd name="T13" fmla="*/ 10 h 98"/>
                  <a:gd name="T14" fmla="*/ 37 w 110"/>
                  <a:gd name="T15" fmla="*/ 6 h 98"/>
                  <a:gd name="T16" fmla="*/ 51 w 110"/>
                  <a:gd name="T17" fmla="*/ 0 h 98"/>
                  <a:gd name="T18" fmla="*/ 68 w 110"/>
                  <a:gd name="T19" fmla="*/ 3 h 98"/>
                  <a:gd name="T20" fmla="*/ 81 w 110"/>
                  <a:gd name="T21" fmla="*/ 6 h 98"/>
                  <a:gd name="T22" fmla="*/ 87 w 110"/>
                  <a:gd name="T23" fmla="*/ 10 h 98"/>
                  <a:gd name="T24" fmla="*/ 94 w 110"/>
                  <a:gd name="T25" fmla="*/ 13 h 98"/>
                  <a:gd name="T26" fmla="*/ 98 w 110"/>
                  <a:gd name="T27" fmla="*/ 20 h 98"/>
                  <a:gd name="T28" fmla="*/ 102 w 110"/>
                  <a:gd name="T29" fmla="*/ 27 h 98"/>
                  <a:gd name="T30" fmla="*/ 105 w 110"/>
                  <a:gd name="T31" fmla="*/ 45 h 98"/>
                  <a:gd name="T32" fmla="*/ 109 w 110"/>
                  <a:gd name="T33" fmla="*/ 59 h 98"/>
                  <a:gd name="T34" fmla="*/ 109 w 110"/>
                  <a:gd name="T35" fmla="*/ 73 h 98"/>
                  <a:gd name="T36" fmla="*/ 109 w 110"/>
                  <a:gd name="T37" fmla="*/ 75 h 98"/>
                  <a:gd name="T38" fmla="*/ 105 w 110"/>
                  <a:gd name="T39" fmla="*/ 90 h 98"/>
                  <a:gd name="T40" fmla="*/ 105 w 110"/>
                  <a:gd name="T41" fmla="*/ 75 h 98"/>
                  <a:gd name="T42" fmla="*/ 98 w 110"/>
                  <a:gd name="T43" fmla="*/ 79 h 98"/>
                  <a:gd name="T44" fmla="*/ 94 w 110"/>
                  <a:gd name="T45" fmla="*/ 86 h 98"/>
                  <a:gd name="T46" fmla="*/ 94 w 110"/>
                  <a:gd name="T47" fmla="*/ 79 h 98"/>
                  <a:gd name="T48" fmla="*/ 94 w 110"/>
                  <a:gd name="T49" fmla="*/ 68 h 98"/>
                  <a:gd name="T50" fmla="*/ 87 w 110"/>
                  <a:gd name="T51" fmla="*/ 52 h 98"/>
                  <a:gd name="T52" fmla="*/ 91 w 110"/>
                  <a:gd name="T53" fmla="*/ 45 h 98"/>
                  <a:gd name="T54" fmla="*/ 81 w 110"/>
                  <a:gd name="T55" fmla="*/ 48 h 98"/>
                  <a:gd name="T56" fmla="*/ 70 w 110"/>
                  <a:gd name="T57" fmla="*/ 52 h 98"/>
                  <a:gd name="T58" fmla="*/ 63 w 110"/>
                  <a:gd name="T59" fmla="*/ 48 h 98"/>
                  <a:gd name="T60" fmla="*/ 54 w 110"/>
                  <a:gd name="T61" fmla="*/ 48 h 98"/>
                  <a:gd name="T62" fmla="*/ 47 w 110"/>
                  <a:gd name="T63" fmla="*/ 45 h 98"/>
                  <a:gd name="T64" fmla="*/ 54 w 110"/>
                  <a:gd name="T65" fmla="*/ 52 h 98"/>
                  <a:gd name="T66" fmla="*/ 51 w 110"/>
                  <a:gd name="T67" fmla="*/ 52 h 98"/>
                  <a:gd name="T68" fmla="*/ 37 w 110"/>
                  <a:gd name="T69" fmla="*/ 48 h 98"/>
                  <a:gd name="T70" fmla="*/ 30 w 110"/>
                  <a:gd name="T71" fmla="*/ 45 h 98"/>
                  <a:gd name="T72" fmla="*/ 23 w 110"/>
                  <a:gd name="T73" fmla="*/ 41 h 98"/>
                  <a:gd name="T74" fmla="*/ 23 w 110"/>
                  <a:gd name="T75" fmla="*/ 48 h 98"/>
                  <a:gd name="T76" fmla="*/ 20 w 110"/>
                  <a:gd name="T77" fmla="*/ 59 h 98"/>
                  <a:gd name="T78" fmla="*/ 16 w 110"/>
                  <a:gd name="T79" fmla="*/ 66 h 98"/>
                  <a:gd name="T80" fmla="*/ 16 w 110"/>
                  <a:gd name="T81" fmla="*/ 73 h 98"/>
                  <a:gd name="T82" fmla="*/ 16 w 110"/>
                  <a:gd name="T83" fmla="*/ 79 h 98"/>
                  <a:gd name="T84" fmla="*/ 16 w 110"/>
                  <a:gd name="T85" fmla="*/ 86 h 98"/>
                  <a:gd name="T86" fmla="*/ 13 w 110"/>
                  <a:gd name="T87" fmla="*/ 79 h 98"/>
                  <a:gd name="T88" fmla="*/ 6 w 110"/>
                  <a:gd name="T89" fmla="*/ 75 h 98"/>
                  <a:gd name="T90" fmla="*/ 2 w 110"/>
                  <a:gd name="T91" fmla="*/ 82 h 98"/>
                  <a:gd name="T92" fmla="*/ 9 w 110"/>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
                  <a:gd name="T142" fmla="*/ 0 h 98"/>
                  <a:gd name="T143" fmla="*/ 110 w 110"/>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 h="98">
                    <a:moveTo>
                      <a:pt x="9" y="97"/>
                    </a:moveTo>
                    <a:lnTo>
                      <a:pt x="0" y="73"/>
                    </a:lnTo>
                    <a:lnTo>
                      <a:pt x="2" y="48"/>
                    </a:lnTo>
                    <a:lnTo>
                      <a:pt x="2" y="30"/>
                    </a:lnTo>
                    <a:lnTo>
                      <a:pt x="9" y="24"/>
                    </a:lnTo>
                    <a:lnTo>
                      <a:pt x="13" y="17"/>
                    </a:lnTo>
                    <a:lnTo>
                      <a:pt x="23" y="10"/>
                    </a:lnTo>
                    <a:lnTo>
                      <a:pt x="37" y="6"/>
                    </a:lnTo>
                    <a:lnTo>
                      <a:pt x="51" y="0"/>
                    </a:lnTo>
                    <a:lnTo>
                      <a:pt x="68" y="3"/>
                    </a:lnTo>
                    <a:lnTo>
                      <a:pt x="81" y="6"/>
                    </a:lnTo>
                    <a:lnTo>
                      <a:pt x="87" y="10"/>
                    </a:lnTo>
                    <a:lnTo>
                      <a:pt x="94" y="13"/>
                    </a:lnTo>
                    <a:lnTo>
                      <a:pt x="98" y="20"/>
                    </a:lnTo>
                    <a:lnTo>
                      <a:pt x="102" y="27"/>
                    </a:lnTo>
                    <a:lnTo>
                      <a:pt x="105" y="45"/>
                    </a:lnTo>
                    <a:lnTo>
                      <a:pt x="109" y="59"/>
                    </a:lnTo>
                    <a:lnTo>
                      <a:pt x="109" y="73"/>
                    </a:lnTo>
                    <a:lnTo>
                      <a:pt x="109" y="75"/>
                    </a:lnTo>
                    <a:lnTo>
                      <a:pt x="105" y="90"/>
                    </a:lnTo>
                    <a:lnTo>
                      <a:pt x="105" y="75"/>
                    </a:lnTo>
                    <a:lnTo>
                      <a:pt x="98" y="79"/>
                    </a:lnTo>
                    <a:lnTo>
                      <a:pt x="94" y="86"/>
                    </a:lnTo>
                    <a:lnTo>
                      <a:pt x="94" y="79"/>
                    </a:lnTo>
                    <a:lnTo>
                      <a:pt x="94" y="68"/>
                    </a:lnTo>
                    <a:lnTo>
                      <a:pt x="87" y="52"/>
                    </a:lnTo>
                    <a:lnTo>
                      <a:pt x="91" y="45"/>
                    </a:lnTo>
                    <a:lnTo>
                      <a:pt x="81" y="48"/>
                    </a:lnTo>
                    <a:lnTo>
                      <a:pt x="70" y="52"/>
                    </a:lnTo>
                    <a:lnTo>
                      <a:pt x="63" y="48"/>
                    </a:lnTo>
                    <a:lnTo>
                      <a:pt x="54" y="48"/>
                    </a:lnTo>
                    <a:lnTo>
                      <a:pt x="47" y="45"/>
                    </a:lnTo>
                    <a:lnTo>
                      <a:pt x="54" y="52"/>
                    </a:lnTo>
                    <a:lnTo>
                      <a:pt x="51" y="52"/>
                    </a:lnTo>
                    <a:lnTo>
                      <a:pt x="37" y="48"/>
                    </a:lnTo>
                    <a:lnTo>
                      <a:pt x="30" y="45"/>
                    </a:lnTo>
                    <a:lnTo>
                      <a:pt x="23" y="41"/>
                    </a:lnTo>
                    <a:lnTo>
                      <a:pt x="23" y="48"/>
                    </a:lnTo>
                    <a:lnTo>
                      <a:pt x="20" y="59"/>
                    </a:lnTo>
                    <a:lnTo>
                      <a:pt x="16" y="66"/>
                    </a:lnTo>
                    <a:lnTo>
                      <a:pt x="16" y="73"/>
                    </a:lnTo>
                    <a:lnTo>
                      <a:pt x="16" y="79"/>
                    </a:lnTo>
                    <a:lnTo>
                      <a:pt x="16" y="86"/>
                    </a:lnTo>
                    <a:lnTo>
                      <a:pt x="13" y="79"/>
                    </a:lnTo>
                    <a:lnTo>
                      <a:pt x="6" y="75"/>
                    </a:lnTo>
                    <a:lnTo>
                      <a:pt x="2" y="82"/>
                    </a:lnTo>
                    <a:lnTo>
                      <a:pt x="9" y="9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grpSp>
        <p:sp>
          <p:nvSpPr>
            <p:cNvPr id="39193" name="Freeform 116"/>
            <p:cNvSpPr>
              <a:spLocks/>
            </p:cNvSpPr>
            <p:nvPr/>
          </p:nvSpPr>
          <p:spPr bwMode="auto">
            <a:xfrm>
              <a:off x="3682" y="879"/>
              <a:ext cx="235" cy="62"/>
            </a:xfrm>
            <a:custGeom>
              <a:avLst/>
              <a:gdLst>
                <a:gd name="T0" fmla="*/ 0 w 235"/>
                <a:gd name="T1" fmla="*/ 61 h 62"/>
                <a:gd name="T2" fmla="*/ 9 w 235"/>
                <a:gd name="T3" fmla="*/ 27 h 62"/>
                <a:gd name="T4" fmla="*/ 51 w 235"/>
                <a:gd name="T5" fmla="*/ 13 h 62"/>
                <a:gd name="T6" fmla="*/ 79 w 235"/>
                <a:gd name="T7" fmla="*/ 0 h 62"/>
                <a:gd name="T8" fmla="*/ 113 w 235"/>
                <a:gd name="T9" fmla="*/ 24 h 62"/>
                <a:gd name="T10" fmla="*/ 145 w 235"/>
                <a:gd name="T11" fmla="*/ 3 h 62"/>
                <a:gd name="T12" fmla="*/ 191 w 235"/>
                <a:gd name="T13" fmla="*/ 19 h 62"/>
                <a:gd name="T14" fmla="*/ 215 w 235"/>
                <a:gd name="T15" fmla="*/ 26 h 62"/>
                <a:gd name="T16" fmla="*/ 223 w 235"/>
                <a:gd name="T17" fmla="*/ 34 h 62"/>
                <a:gd name="T18" fmla="*/ 234 w 235"/>
                <a:gd name="T19" fmla="*/ 61 h 62"/>
                <a:gd name="T20" fmla="*/ 0 w 235"/>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
                <a:gd name="T34" fmla="*/ 0 h 62"/>
                <a:gd name="T35" fmla="*/ 235 w 23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 h="62">
                  <a:moveTo>
                    <a:pt x="0" y="61"/>
                  </a:moveTo>
                  <a:lnTo>
                    <a:pt x="9" y="27"/>
                  </a:lnTo>
                  <a:lnTo>
                    <a:pt x="51" y="13"/>
                  </a:lnTo>
                  <a:lnTo>
                    <a:pt x="79" y="0"/>
                  </a:lnTo>
                  <a:lnTo>
                    <a:pt x="113" y="24"/>
                  </a:lnTo>
                  <a:lnTo>
                    <a:pt x="145" y="3"/>
                  </a:lnTo>
                  <a:lnTo>
                    <a:pt x="191" y="19"/>
                  </a:lnTo>
                  <a:lnTo>
                    <a:pt x="215" y="26"/>
                  </a:lnTo>
                  <a:lnTo>
                    <a:pt x="223" y="34"/>
                  </a:lnTo>
                  <a:lnTo>
                    <a:pt x="234" y="61"/>
                  </a:lnTo>
                  <a:lnTo>
                    <a:pt x="0" y="61"/>
                  </a:lnTo>
                </a:path>
              </a:pathLst>
            </a:custGeom>
            <a:solidFill>
              <a:schemeClr val="bg2"/>
            </a:solidFill>
            <a:ln w="12700" cap="rnd">
              <a:solidFill>
                <a:schemeClr val="tx1"/>
              </a:solidFill>
              <a:round/>
              <a:headEnd type="none" w="sm" len="sm"/>
              <a:tailEnd type="none" w="sm" len="sm"/>
            </a:ln>
          </p:spPr>
          <p:txBody>
            <a:bodyPr/>
            <a:lstStyle/>
            <a:p>
              <a:endParaRPr lang="es-ES"/>
            </a:p>
          </p:txBody>
        </p:sp>
      </p:grpSp>
      <p:pic>
        <p:nvPicPr>
          <p:cNvPr id="38989" name="Picture 1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8950" y="1716088"/>
            <a:ext cx="395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90" name="Text Box 118"/>
          <p:cNvSpPr txBox="1">
            <a:spLocks noChangeArrowheads="1"/>
          </p:cNvSpPr>
          <p:nvPr/>
        </p:nvSpPr>
        <p:spPr bwMode="auto">
          <a:xfrm>
            <a:off x="3924300" y="1893888"/>
            <a:ext cx="1182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Cable módem</a:t>
            </a:r>
            <a:endParaRPr lang="es-ES" sz="1200" b="1">
              <a:latin typeface="Arial" charset="0"/>
            </a:endParaRPr>
          </a:p>
        </p:txBody>
      </p:sp>
      <p:sp>
        <p:nvSpPr>
          <p:cNvPr id="38991" name="Line 119"/>
          <p:cNvSpPr>
            <a:spLocks noChangeShapeType="1"/>
          </p:cNvSpPr>
          <p:nvPr/>
        </p:nvSpPr>
        <p:spPr bwMode="auto">
          <a:xfrm>
            <a:off x="6299200" y="6308725"/>
            <a:ext cx="68580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992" name="Text Box 120"/>
          <p:cNvSpPr txBox="1">
            <a:spLocks noChangeArrowheads="1"/>
          </p:cNvSpPr>
          <p:nvPr/>
        </p:nvSpPr>
        <p:spPr bwMode="auto">
          <a:xfrm>
            <a:off x="6943725" y="6178550"/>
            <a:ext cx="1782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Ethernet (100BASE-T)</a:t>
            </a:r>
            <a:endParaRPr lang="es-ES" sz="1200" b="1">
              <a:latin typeface="Arial" charset="0"/>
            </a:endParaRPr>
          </a:p>
        </p:txBody>
      </p:sp>
      <p:grpSp>
        <p:nvGrpSpPr>
          <p:cNvPr id="38993" name="Group 121"/>
          <p:cNvGrpSpPr>
            <a:grpSpLocks/>
          </p:cNvGrpSpPr>
          <p:nvPr/>
        </p:nvGrpSpPr>
        <p:grpSpPr bwMode="auto">
          <a:xfrm>
            <a:off x="7956550" y="3544888"/>
            <a:ext cx="990600" cy="679450"/>
            <a:chOff x="3591" y="3316"/>
            <a:chExt cx="859" cy="573"/>
          </a:xfrm>
        </p:grpSpPr>
        <p:sp>
          <p:nvSpPr>
            <p:cNvPr id="39136" name="Freeform 122"/>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37" name="Freeform 123"/>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38" name="Freeform 124"/>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39" name="Freeform 125"/>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40" name="Freeform 126"/>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9141" name="Freeform 127"/>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42" name="Freeform 128"/>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43" name="Freeform 129"/>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44" name="Freeform 130"/>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45" name="Freeform 131"/>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9146" name="Freeform 132"/>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47" name="Freeform 133"/>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48" name="Freeform 134"/>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49" name="Freeform 135"/>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0" name="Freeform 136"/>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1" name="Freeform 137"/>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52" name="Freeform 138"/>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3" name="Freeform 139"/>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54" name="Freeform 140"/>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5" name="Freeform 141"/>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56" name="Freeform 142"/>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9157" name="Freeform 143"/>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8" name="Freeform 144"/>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59" name="Rectangle 145"/>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9160" name="Freeform 146"/>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1" name="Freeform 147"/>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2" name="Freeform 148"/>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3" name="Freeform 149"/>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4" name="Freeform 150"/>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65" name="Freeform 151"/>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6" name="Freeform 152"/>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67" name="Freeform 153"/>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68" name="Freeform 154"/>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69" name="Freeform 155"/>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70" name="Freeform 156"/>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71" name="Freeform 157"/>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72" name="Freeform 158"/>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73" name="Freeform 159"/>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74" name="Freeform 160"/>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75" name="Freeform 161"/>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76" name="Freeform 162"/>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77" name="Freeform 163"/>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78" name="Freeform 164"/>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79" name="Freeform 165"/>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80" name="Freeform 166"/>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81" name="Freeform 167"/>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82" name="Freeform 168"/>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9183" name="Picture 16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84" name="Rectangle 170"/>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9185" name="Group 171"/>
            <p:cNvGrpSpPr>
              <a:grpSpLocks/>
            </p:cNvGrpSpPr>
            <p:nvPr/>
          </p:nvGrpSpPr>
          <p:grpSpPr bwMode="auto">
            <a:xfrm>
              <a:off x="3754" y="3680"/>
              <a:ext cx="138" cy="142"/>
              <a:chOff x="3754" y="3680"/>
              <a:chExt cx="138" cy="142"/>
            </a:xfrm>
          </p:grpSpPr>
          <p:grpSp>
            <p:nvGrpSpPr>
              <p:cNvPr id="39187" name="Group 172"/>
              <p:cNvGrpSpPr>
                <a:grpSpLocks/>
              </p:cNvGrpSpPr>
              <p:nvPr/>
            </p:nvGrpSpPr>
            <p:grpSpPr bwMode="auto">
              <a:xfrm>
                <a:off x="3754" y="3680"/>
                <a:ext cx="138" cy="142"/>
                <a:chOff x="3754" y="3680"/>
                <a:chExt cx="138" cy="142"/>
              </a:xfrm>
            </p:grpSpPr>
            <p:sp>
              <p:nvSpPr>
                <p:cNvPr id="39189" name="Freeform 173"/>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90" name="Freeform 174"/>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9188" name="Freeform 175"/>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9186" name="Freeform 176"/>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38994" name="Group 177"/>
          <p:cNvGrpSpPr>
            <a:grpSpLocks/>
          </p:cNvGrpSpPr>
          <p:nvPr/>
        </p:nvGrpSpPr>
        <p:grpSpPr bwMode="auto">
          <a:xfrm>
            <a:off x="7956550" y="1868488"/>
            <a:ext cx="990600" cy="679450"/>
            <a:chOff x="3591" y="3316"/>
            <a:chExt cx="859" cy="573"/>
          </a:xfrm>
        </p:grpSpPr>
        <p:sp>
          <p:nvSpPr>
            <p:cNvPr id="39081" name="Freeform 178"/>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82" name="Freeform 179"/>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83" name="Freeform 180"/>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84" name="Freeform 181"/>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85" name="Freeform 182"/>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9086" name="Freeform 183"/>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87" name="Freeform 184"/>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88" name="Freeform 185"/>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89" name="Freeform 186"/>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90" name="Freeform 187"/>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9091" name="Freeform 188"/>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92" name="Freeform 189"/>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93" name="Freeform 190"/>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94" name="Freeform 191"/>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95" name="Freeform 192"/>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96" name="Freeform 193"/>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97" name="Freeform 194"/>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98" name="Freeform 195"/>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99" name="Freeform 196"/>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0" name="Freeform 197"/>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01" name="Freeform 198"/>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9102" name="Freeform 199"/>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3" name="Freeform 200"/>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4" name="Rectangle 201"/>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9105" name="Freeform 202"/>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6" name="Freeform 203"/>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7" name="Freeform 204"/>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8" name="Freeform 205"/>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09" name="Freeform 206"/>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10" name="Freeform 207"/>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11" name="Freeform 208"/>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12" name="Freeform 209"/>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13" name="Freeform 210"/>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14" name="Freeform 211"/>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15" name="Freeform 212"/>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16" name="Freeform 213"/>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17" name="Freeform 214"/>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18" name="Freeform 215"/>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19" name="Freeform 216"/>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20" name="Freeform 217"/>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21" name="Freeform 218"/>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22" name="Freeform 219"/>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23" name="Freeform 220"/>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24" name="Freeform 221"/>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25" name="Freeform 222"/>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26" name="Freeform 223"/>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127" name="Freeform 224"/>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9128" name="Picture 22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9" name="Rectangle 226"/>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9130" name="Group 227"/>
            <p:cNvGrpSpPr>
              <a:grpSpLocks/>
            </p:cNvGrpSpPr>
            <p:nvPr/>
          </p:nvGrpSpPr>
          <p:grpSpPr bwMode="auto">
            <a:xfrm>
              <a:off x="3754" y="3680"/>
              <a:ext cx="138" cy="142"/>
              <a:chOff x="3754" y="3680"/>
              <a:chExt cx="138" cy="142"/>
            </a:xfrm>
          </p:grpSpPr>
          <p:grpSp>
            <p:nvGrpSpPr>
              <p:cNvPr id="39132" name="Group 228"/>
              <p:cNvGrpSpPr>
                <a:grpSpLocks/>
              </p:cNvGrpSpPr>
              <p:nvPr/>
            </p:nvGrpSpPr>
            <p:grpSpPr bwMode="auto">
              <a:xfrm>
                <a:off x="3754" y="3680"/>
                <a:ext cx="138" cy="142"/>
                <a:chOff x="3754" y="3680"/>
                <a:chExt cx="138" cy="142"/>
              </a:xfrm>
            </p:grpSpPr>
            <p:sp>
              <p:nvSpPr>
                <p:cNvPr id="39134" name="Freeform 229"/>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135" name="Freeform 230"/>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9133" name="Freeform 231"/>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9131" name="Freeform 232"/>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38995" name="Group 233"/>
          <p:cNvGrpSpPr>
            <a:grpSpLocks/>
          </p:cNvGrpSpPr>
          <p:nvPr/>
        </p:nvGrpSpPr>
        <p:grpSpPr bwMode="auto">
          <a:xfrm>
            <a:off x="6280150" y="1868488"/>
            <a:ext cx="990600" cy="679450"/>
            <a:chOff x="3591" y="3316"/>
            <a:chExt cx="859" cy="573"/>
          </a:xfrm>
        </p:grpSpPr>
        <p:sp>
          <p:nvSpPr>
            <p:cNvPr id="39026" name="Freeform 234"/>
            <p:cNvSpPr>
              <a:spLocks/>
            </p:cNvSpPr>
            <p:nvPr/>
          </p:nvSpPr>
          <p:spPr bwMode="auto">
            <a:xfrm>
              <a:off x="3729" y="3393"/>
              <a:ext cx="546" cy="410"/>
            </a:xfrm>
            <a:custGeom>
              <a:avLst/>
              <a:gdLst>
                <a:gd name="T0" fmla="*/ 539 w 546"/>
                <a:gd name="T1" fmla="*/ 409 h 410"/>
                <a:gd name="T2" fmla="*/ 0 w 546"/>
                <a:gd name="T3" fmla="*/ 401 h 410"/>
                <a:gd name="T4" fmla="*/ 0 w 546"/>
                <a:gd name="T5" fmla="*/ 174 h 410"/>
                <a:gd name="T6" fmla="*/ 258 w 546"/>
                <a:gd name="T7" fmla="*/ 0 h 410"/>
                <a:gd name="T8" fmla="*/ 545 w 546"/>
                <a:gd name="T9" fmla="*/ 188 h 410"/>
                <a:gd name="T10" fmla="*/ 539 w 546"/>
                <a:gd name="T11" fmla="*/ 409 h 410"/>
                <a:gd name="T12" fmla="*/ 0 60000 65536"/>
                <a:gd name="T13" fmla="*/ 0 60000 65536"/>
                <a:gd name="T14" fmla="*/ 0 60000 65536"/>
                <a:gd name="T15" fmla="*/ 0 60000 65536"/>
                <a:gd name="T16" fmla="*/ 0 60000 65536"/>
                <a:gd name="T17" fmla="*/ 0 60000 65536"/>
                <a:gd name="T18" fmla="*/ 0 w 546"/>
                <a:gd name="T19" fmla="*/ 0 h 410"/>
                <a:gd name="T20" fmla="*/ 546 w 546"/>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546" h="410">
                  <a:moveTo>
                    <a:pt x="539" y="409"/>
                  </a:moveTo>
                  <a:lnTo>
                    <a:pt x="0" y="401"/>
                  </a:lnTo>
                  <a:lnTo>
                    <a:pt x="0" y="174"/>
                  </a:lnTo>
                  <a:lnTo>
                    <a:pt x="258" y="0"/>
                  </a:lnTo>
                  <a:lnTo>
                    <a:pt x="545" y="188"/>
                  </a:lnTo>
                  <a:lnTo>
                    <a:pt x="539" y="409"/>
                  </a:lnTo>
                </a:path>
              </a:pathLst>
            </a:custGeom>
            <a:solidFill>
              <a:srgbClr val="FFFF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27" name="Freeform 235"/>
            <p:cNvSpPr>
              <a:spLocks/>
            </p:cNvSpPr>
            <p:nvPr/>
          </p:nvSpPr>
          <p:spPr bwMode="auto">
            <a:xfrm>
              <a:off x="3729" y="3393"/>
              <a:ext cx="569" cy="407"/>
            </a:xfrm>
            <a:custGeom>
              <a:avLst/>
              <a:gdLst>
                <a:gd name="T0" fmla="*/ 568 w 569"/>
                <a:gd name="T1" fmla="*/ 406 h 407"/>
                <a:gd name="T2" fmla="*/ 0 w 569"/>
                <a:gd name="T3" fmla="*/ 406 h 407"/>
                <a:gd name="T4" fmla="*/ 0 w 569"/>
                <a:gd name="T5" fmla="*/ 176 h 407"/>
                <a:gd name="T6" fmla="*/ 265 w 569"/>
                <a:gd name="T7" fmla="*/ 0 h 407"/>
                <a:gd name="T8" fmla="*/ 568 w 569"/>
                <a:gd name="T9" fmla="*/ 150 h 407"/>
                <a:gd name="T10" fmla="*/ 568 w 569"/>
                <a:gd name="T11" fmla="*/ 406 h 407"/>
                <a:gd name="T12" fmla="*/ 0 60000 65536"/>
                <a:gd name="T13" fmla="*/ 0 60000 65536"/>
                <a:gd name="T14" fmla="*/ 0 60000 65536"/>
                <a:gd name="T15" fmla="*/ 0 60000 65536"/>
                <a:gd name="T16" fmla="*/ 0 60000 65536"/>
                <a:gd name="T17" fmla="*/ 0 60000 65536"/>
                <a:gd name="T18" fmla="*/ 0 w 569"/>
                <a:gd name="T19" fmla="*/ 0 h 407"/>
                <a:gd name="T20" fmla="*/ 569 w 569"/>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569" h="407">
                  <a:moveTo>
                    <a:pt x="568" y="406"/>
                  </a:moveTo>
                  <a:lnTo>
                    <a:pt x="0" y="406"/>
                  </a:lnTo>
                  <a:lnTo>
                    <a:pt x="0" y="176"/>
                  </a:lnTo>
                  <a:lnTo>
                    <a:pt x="265" y="0"/>
                  </a:lnTo>
                  <a:lnTo>
                    <a:pt x="568" y="150"/>
                  </a:lnTo>
                  <a:lnTo>
                    <a:pt x="568" y="406"/>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28" name="Freeform 236"/>
            <p:cNvSpPr>
              <a:spLocks/>
            </p:cNvSpPr>
            <p:nvPr/>
          </p:nvSpPr>
          <p:spPr bwMode="auto">
            <a:xfrm>
              <a:off x="3729" y="3393"/>
              <a:ext cx="267" cy="407"/>
            </a:xfrm>
            <a:custGeom>
              <a:avLst/>
              <a:gdLst>
                <a:gd name="T0" fmla="*/ 266 w 267"/>
                <a:gd name="T1" fmla="*/ 406 h 407"/>
                <a:gd name="T2" fmla="*/ 0 w 267"/>
                <a:gd name="T3" fmla="*/ 406 h 407"/>
                <a:gd name="T4" fmla="*/ 0 w 267"/>
                <a:gd name="T5" fmla="*/ 176 h 407"/>
                <a:gd name="T6" fmla="*/ 266 w 267"/>
                <a:gd name="T7" fmla="*/ 0 h 407"/>
                <a:gd name="T8" fmla="*/ 266 w 267"/>
                <a:gd name="T9" fmla="*/ 406 h 407"/>
                <a:gd name="T10" fmla="*/ 0 60000 65536"/>
                <a:gd name="T11" fmla="*/ 0 60000 65536"/>
                <a:gd name="T12" fmla="*/ 0 60000 65536"/>
                <a:gd name="T13" fmla="*/ 0 60000 65536"/>
                <a:gd name="T14" fmla="*/ 0 60000 65536"/>
                <a:gd name="T15" fmla="*/ 0 w 267"/>
                <a:gd name="T16" fmla="*/ 0 h 407"/>
                <a:gd name="T17" fmla="*/ 267 w 267"/>
                <a:gd name="T18" fmla="*/ 407 h 407"/>
              </a:gdLst>
              <a:ahLst/>
              <a:cxnLst>
                <a:cxn ang="T10">
                  <a:pos x="T0" y="T1"/>
                </a:cxn>
                <a:cxn ang="T11">
                  <a:pos x="T2" y="T3"/>
                </a:cxn>
                <a:cxn ang="T12">
                  <a:pos x="T4" y="T5"/>
                </a:cxn>
                <a:cxn ang="T13">
                  <a:pos x="T6" y="T7"/>
                </a:cxn>
                <a:cxn ang="T14">
                  <a:pos x="T8" y="T9"/>
                </a:cxn>
              </a:cxnLst>
              <a:rect l="T15" t="T16" r="T17" b="T18"/>
              <a:pathLst>
                <a:path w="267" h="407">
                  <a:moveTo>
                    <a:pt x="266" y="406"/>
                  </a:moveTo>
                  <a:lnTo>
                    <a:pt x="0" y="406"/>
                  </a:lnTo>
                  <a:lnTo>
                    <a:pt x="0" y="176"/>
                  </a:lnTo>
                  <a:lnTo>
                    <a:pt x="266" y="0"/>
                  </a:lnTo>
                  <a:lnTo>
                    <a:pt x="266" y="406"/>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29" name="Freeform 237"/>
            <p:cNvSpPr>
              <a:spLocks/>
            </p:cNvSpPr>
            <p:nvPr/>
          </p:nvSpPr>
          <p:spPr bwMode="auto">
            <a:xfrm>
              <a:off x="3641" y="3799"/>
              <a:ext cx="712" cy="90"/>
            </a:xfrm>
            <a:custGeom>
              <a:avLst/>
              <a:gdLst>
                <a:gd name="T0" fmla="*/ 0 w 712"/>
                <a:gd name="T1" fmla="*/ 89 h 90"/>
                <a:gd name="T2" fmla="*/ 87 w 712"/>
                <a:gd name="T3" fmla="*/ 0 h 90"/>
                <a:gd name="T4" fmla="*/ 711 w 712"/>
                <a:gd name="T5" fmla="*/ 0 h 90"/>
                <a:gd name="T6" fmla="*/ 619 w 712"/>
                <a:gd name="T7" fmla="*/ 89 h 90"/>
                <a:gd name="T8" fmla="*/ 0 w 712"/>
                <a:gd name="T9" fmla="*/ 89 h 90"/>
                <a:gd name="T10" fmla="*/ 0 60000 65536"/>
                <a:gd name="T11" fmla="*/ 0 60000 65536"/>
                <a:gd name="T12" fmla="*/ 0 60000 65536"/>
                <a:gd name="T13" fmla="*/ 0 60000 65536"/>
                <a:gd name="T14" fmla="*/ 0 60000 65536"/>
                <a:gd name="T15" fmla="*/ 0 w 712"/>
                <a:gd name="T16" fmla="*/ 0 h 90"/>
                <a:gd name="T17" fmla="*/ 712 w 712"/>
                <a:gd name="T18" fmla="*/ 90 h 90"/>
              </a:gdLst>
              <a:ahLst/>
              <a:cxnLst>
                <a:cxn ang="T10">
                  <a:pos x="T0" y="T1"/>
                </a:cxn>
                <a:cxn ang="T11">
                  <a:pos x="T2" y="T3"/>
                </a:cxn>
                <a:cxn ang="T12">
                  <a:pos x="T4" y="T5"/>
                </a:cxn>
                <a:cxn ang="T13">
                  <a:pos x="T6" y="T7"/>
                </a:cxn>
                <a:cxn ang="T14">
                  <a:pos x="T8" y="T9"/>
                </a:cxn>
              </a:cxnLst>
              <a:rect l="T15" t="T16" r="T17" b="T18"/>
              <a:pathLst>
                <a:path w="712" h="90">
                  <a:moveTo>
                    <a:pt x="0" y="89"/>
                  </a:moveTo>
                  <a:lnTo>
                    <a:pt x="87" y="0"/>
                  </a:lnTo>
                  <a:lnTo>
                    <a:pt x="711" y="0"/>
                  </a:lnTo>
                  <a:lnTo>
                    <a:pt x="619" y="89"/>
                  </a:lnTo>
                  <a:lnTo>
                    <a:pt x="0" y="89"/>
                  </a:lnTo>
                </a:path>
              </a:pathLst>
            </a:custGeom>
            <a:noFill/>
            <a:ln w="12700" cap="rnd">
              <a:solidFill>
                <a:srgbClr val="38383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30" name="Freeform 238"/>
            <p:cNvSpPr>
              <a:spLocks/>
            </p:cNvSpPr>
            <p:nvPr/>
          </p:nvSpPr>
          <p:spPr bwMode="auto">
            <a:xfrm>
              <a:off x="3641" y="3799"/>
              <a:ext cx="627" cy="90"/>
            </a:xfrm>
            <a:custGeom>
              <a:avLst/>
              <a:gdLst>
                <a:gd name="T0" fmla="*/ 0 w 627"/>
                <a:gd name="T1" fmla="*/ 89 h 90"/>
                <a:gd name="T2" fmla="*/ 87 w 627"/>
                <a:gd name="T3" fmla="*/ 0 h 90"/>
                <a:gd name="T4" fmla="*/ 626 w 627"/>
                <a:gd name="T5" fmla="*/ 1 h 90"/>
                <a:gd name="T6" fmla="*/ 622 w 627"/>
                <a:gd name="T7" fmla="*/ 87 h 90"/>
                <a:gd name="T8" fmla="*/ 0 w 627"/>
                <a:gd name="T9" fmla="*/ 89 h 90"/>
                <a:gd name="T10" fmla="*/ 0 60000 65536"/>
                <a:gd name="T11" fmla="*/ 0 60000 65536"/>
                <a:gd name="T12" fmla="*/ 0 60000 65536"/>
                <a:gd name="T13" fmla="*/ 0 60000 65536"/>
                <a:gd name="T14" fmla="*/ 0 60000 65536"/>
                <a:gd name="T15" fmla="*/ 0 w 627"/>
                <a:gd name="T16" fmla="*/ 0 h 90"/>
                <a:gd name="T17" fmla="*/ 627 w 627"/>
                <a:gd name="T18" fmla="*/ 90 h 90"/>
              </a:gdLst>
              <a:ahLst/>
              <a:cxnLst>
                <a:cxn ang="T10">
                  <a:pos x="T0" y="T1"/>
                </a:cxn>
                <a:cxn ang="T11">
                  <a:pos x="T2" y="T3"/>
                </a:cxn>
                <a:cxn ang="T12">
                  <a:pos x="T4" y="T5"/>
                </a:cxn>
                <a:cxn ang="T13">
                  <a:pos x="T6" y="T7"/>
                </a:cxn>
                <a:cxn ang="T14">
                  <a:pos x="T8" y="T9"/>
                </a:cxn>
              </a:cxnLst>
              <a:rect l="T15" t="T16" r="T17" b="T18"/>
              <a:pathLst>
                <a:path w="627" h="90">
                  <a:moveTo>
                    <a:pt x="0" y="89"/>
                  </a:moveTo>
                  <a:lnTo>
                    <a:pt x="87" y="0"/>
                  </a:lnTo>
                  <a:lnTo>
                    <a:pt x="626" y="1"/>
                  </a:lnTo>
                  <a:lnTo>
                    <a:pt x="622" y="87"/>
                  </a:lnTo>
                  <a:lnTo>
                    <a:pt x="0" y="89"/>
                  </a:lnTo>
                </a:path>
              </a:pathLst>
            </a:custGeom>
            <a:solidFill>
              <a:schemeClr val="folHlink"/>
            </a:solidFill>
            <a:ln w="12700" cap="rnd">
              <a:solidFill>
                <a:srgbClr val="6B4414"/>
              </a:solidFill>
              <a:round/>
              <a:headEnd/>
              <a:tailEnd/>
            </a:ln>
          </p:spPr>
          <p:txBody>
            <a:bodyPr/>
            <a:lstStyle/>
            <a:p>
              <a:endParaRPr lang="es-ES"/>
            </a:p>
          </p:txBody>
        </p:sp>
        <p:sp>
          <p:nvSpPr>
            <p:cNvPr id="39031" name="Freeform 239"/>
            <p:cNvSpPr>
              <a:spLocks/>
            </p:cNvSpPr>
            <p:nvPr/>
          </p:nvSpPr>
          <p:spPr bwMode="auto">
            <a:xfrm>
              <a:off x="3641" y="3393"/>
              <a:ext cx="348" cy="489"/>
            </a:xfrm>
            <a:custGeom>
              <a:avLst/>
              <a:gdLst>
                <a:gd name="T0" fmla="*/ 0 w 348"/>
                <a:gd name="T1" fmla="*/ 488 h 489"/>
                <a:gd name="T2" fmla="*/ 86 w 348"/>
                <a:gd name="T3" fmla="*/ 401 h 489"/>
                <a:gd name="T4" fmla="*/ 86 w 348"/>
                <a:gd name="T5" fmla="*/ 186 h 489"/>
                <a:gd name="T6" fmla="*/ 347 w 348"/>
                <a:gd name="T7" fmla="*/ 0 h 489"/>
                <a:gd name="T8" fmla="*/ 0 w 348"/>
                <a:gd name="T9" fmla="*/ 248 h 489"/>
                <a:gd name="T10" fmla="*/ 0 w 348"/>
                <a:gd name="T11" fmla="*/ 488 h 489"/>
                <a:gd name="T12" fmla="*/ 0 60000 65536"/>
                <a:gd name="T13" fmla="*/ 0 60000 65536"/>
                <a:gd name="T14" fmla="*/ 0 60000 65536"/>
                <a:gd name="T15" fmla="*/ 0 60000 65536"/>
                <a:gd name="T16" fmla="*/ 0 60000 65536"/>
                <a:gd name="T17" fmla="*/ 0 60000 65536"/>
                <a:gd name="T18" fmla="*/ 0 w 348"/>
                <a:gd name="T19" fmla="*/ 0 h 489"/>
                <a:gd name="T20" fmla="*/ 348 w 34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348" h="489">
                  <a:moveTo>
                    <a:pt x="0" y="488"/>
                  </a:moveTo>
                  <a:lnTo>
                    <a:pt x="86" y="401"/>
                  </a:lnTo>
                  <a:lnTo>
                    <a:pt x="86" y="186"/>
                  </a:lnTo>
                  <a:lnTo>
                    <a:pt x="347" y="0"/>
                  </a:lnTo>
                  <a:lnTo>
                    <a:pt x="0" y="248"/>
                  </a:lnTo>
                  <a:lnTo>
                    <a:pt x="0" y="488"/>
                  </a:lnTo>
                </a:path>
              </a:pathLst>
            </a:custGeom>
            <a:solidFill>
              <a:srgbClr val="FFFFA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32" name="Freeform 240"/>
            <p:cNvSpPr>
              <a:spLocks/>
            </p:cNvSpPr>
            <p:nvPr/>
          </p:nvSpPr>
          <p:spPr bwMode="auto">
            <a:xfrm>
              <a:off x="3641" y="3393"/>
              <a:ext cx="355" cy="496"/>
            </a:xfrm>
            <a:custGeom>
              <a:avLst/>
              <a:gdLst>
                <a:gd name="T0" fmla="*/ 0 w 355"/>
                <a:gd name="T1" fmla="*/ 495 h 496"/>
                <a:gd name="T2" fmla="*/ 89 w 355"/>
                <a:gd name="T3" fmla="*/ 407 h 496"/>
                <a:gd name="T4" fmla="*/ 89 w 355"/>
                <a:gd name="T5" fmla="*/ 189 h 496"/>
                <a:gd name="T6" fmla="*/ 354 w 355"/>
                <a:gd name="T7" fmla="*/ 0 h 496"/>
                <a:gd name="T8" fmla="*/ 0 w 355"/>
                <a:gd name="T9" fmla="*/ 252 h 496"/>
                <a:gd name="T10" fmla="*/ 0 w 355"/>
                <a:gd name="T11" fmla="*/ 495 h 496"/>
                <a:gd name="T12" fmla="*/ 0 60000 65536"/>
                <a:gd name="T13" fmla="*/ 0 60000 65536"/>
                <a:gd name="T14" fmla="*/ 0 60000 65536"/>
                <a:gd name="T15" fmla="*/ 0 60000 65536"/>
                <a:gd name="T16" fmla="*/ 0 60000 65536"/>
                <a:gd name="T17" fmla="*/ 0 60000 65536"/>
                <a:gd name="T18" fmla="*/ 0 w 355"/>
                <a:gd name="T19" fmla="*/ 0 h 496"/>
                <a:gd name="T20" fmla="*/ 355 w 355"/>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355" h="496">
                  <a:moveTo>
                    <a:pt x="0" y="495"/>
                  </a:moveTo>
                  <a:lnTo>
                    <a:pt x="89" y="407"/>
                  </a:lnTo>
                  <a:lnTo>
                    <a:pt x="89" y="189"/>
                  </a:lnTo>
                  <a:lnTo>
                    <a:pt x="354" y="0"/>
                  </a:lnTo>
                  <a:lnTo>
                    <a:pt x="0" y="252"/>
                  </a:lnTo>
                  <a:lnTo>
                    <a:pt x="0" y="495"/>
                  </a:lnTo>
                </a:path>
              </a:pathLst>
            </a:custGeom>
            <a:noFill/>
            <a:ln w="12700" cap="rnd">
              <a:solidFill>
                <a:srgbClr val="8F5B1A"/>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33" name="Freeform 241"/>
            <p:cNvSpPr>
              <a:spLocks/>
            </p:cNvSpPr>
            <p:nvPr/>
          </p:nvSpPr>
          <p:spPr bwMode="auto">
            <a:xfrm>
              <a:off x="4263" y="3535"/>
              <a:ext cx="106" cy="347"/>
            </a:xfrm>
            <a:custGeom>
              <a:avLst/>
              <a:gdLst>
                <a:gd name="T0" fmla="*/ 0 w 106"/>
                <a:gd name="T1" fmla="*/ 346 h 347"/>
                <a:gd name="T2" fmla="*/ 105 w 106"/>
                <a:gd name="T3" fmla="*/ 237 h 347"/>
                <a:gd name="T4" fmla="*/ 105 w 106"/>
                <a:gd name="T5" fmla="*/ 0 h 347"/>
                <a:gd name="T6" fmla="*/ 0 w 106"/>
                <a:gd name="T7" fmla="*/ 107 h 347"/>
                <a:gd name="T8" fmla="*/ 0 w 106"/>
                <a:gd name="T9" fmla="*/ 346 h 347"/>
                <a:gd name="T10" fmla="*/ 0 60000 65536"/>
                <a:gd name="T11" fmla="*/ 0 60000 65536"/>
                <a:gd name="T12" fmla="*/ 0 60000 65536"/>
                <a:gd name="T13" fmla="*/ 0 60000 65536"/>
                <a:gd name="T14" fmla="*/ 0 60000 65536"/>
                <a:gd name="T15" fmla="*/ 0 w 106"/>
                <a:gd name="T16" fmla="*/ 0 h 347"/>
                <a:gd name="T17" fmla="*/ 106 w 106"/>
                <a:gd name="T18" fmla="*/ 347 h 347"/>
              </a:gdLst>
              <a:ahLst/>
              <a:cxnLst>
                <a:cxn ang="T10">
                  <a:pos x="T0" y="T1"/>
                </a:cxn>
                <a:cxn ang="T11">
                  <a:pos x="T2" y="T3"/>
                </a:cxn>
                <a:cxn ang="T12">
                  <a:pos x="T4" y="T5"/>
                </a:cxn>
                <a:cxn ang="T13">
                  <a:pos x="T6" y="T7"/>
                </a:cxn>
                <a:cxn ang="T14">
                  <a:pos x="T8" y="T9"/>
                </a:cxn>
              </a:cxnLst>
              <a:rect l="T15" t="T16" r="T17" b="T18"/>
              <a:pathLst>
                <a:path w="106" h="347">
                  <a:moveTo>
                    <a:pt x="0" y="346"/>
                  </a:moveTo>
                  <a:lnTo>
                    <a:pt x="105" y="237"/>
                  </a:lnTo>
                  <a:lnTo>
                    <a:pt x="105" y="0"/>
                  </a:lnTo>
                  <a:lnTo>
                    <a:pt x="0" y="107"/>
                  </a:lnTo>
                  <a:lnTo>
                    <a:pt x="0" y="346"/>
                  </a:lnTo>
                </a:path>
              </a:pathLst>
            </a:custGeom>
            <a:solidFill>
              <a:srgbClr val="DE9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34" name="Freeform 242"/>
            <p:cNvSpPr>
              <a:spLocks/>
            </p:cNvSpPr>
            <p:nvPr/>
          </p:nvSpPr>
          <p:spPr bwMode="auto">
            <a:xfrm>
              <a:off x="4263" y="3535"/>
              <a:ext cx="113" cy="354"/>
            </a:xfrm>
            <a:custGeom>
              <a:avLst/>
              <a:gdLst>
                <a:gd name="T0" fmla="*/ 0 w 113"/>
                <a:gd name="T1" fmla="*/ 353 h 354"/>
                <a:gd name="T2" fmla="*/ 112 w 113"/>
                <a:gd name="T3" fmla="*/ 241 h 354"/>
                <a:gd name="T4" fmla="*/ 112 w 113"/>
                <a:gd name="T5" fmla="*/ 0 h 354"/>
                <a:gd name="T6" fmla="*/ 0 w 113"/>
                <a:gd name="T7" fmla="*/ 110 h 354"/>
                <a:gd name="T8" fmla="*/ 0 w 113"/>
                <a:gd name="T9" fmla="*/ 353 h 354"/>
                <a:gd name="T10" fmla="*/ 0 60000 65536"/>
                <a:gd name="T11" fmla="*/ 0 60000 65536"/>
                <a:gd name="T12" fmla="*/ 0 60000 65536"/>
                <a:gd name="T13" fmla="*/ 0 60000 65536"/>
                <a:gd name="T14" fmla="*/ 0 60000 65536"/>
                <a:gd name="T15" fmla="*/ 0 w 113"/>
                <a:gd name="T16" fmla="*/ 0 h 354"/>
                <a:gd name="T17" fmla="*/ 113 w 113"/>
                <a:gd name="T18" fmla="*/ 354 h 354"/>
              </a:gdLst>
              <a:ahLst/>
              <a:cxnLst>
                <a:cxn ang="T10">
                  <a:pos x="T0" y="T1"/>
                </a:cxn>
                <a:cxn ang="T11">
                  <a:pos x="T2" y="T3"/>
                </a:cxn>
                <a:cxn ang="T12">
                  <a:pos x="T4" y="T5"/>
                </a:cxn>
                <a:cxn ang="T13">
                  <a:pos x="T6" y="T7"/>
                </a:cxn>
                <a:cxn ang="T14">
                  <a:pos x="T8" y="T9"/>
                </a:cxn>
              </a:cxnLst>
              <a:rect l="T15" t="T16" r="T17" b="T18"/>
              <a:pathLst>
                <a:path w="113" h="354">
                  <a:moveTo>
                    <a:pt x="0" y="353"/>
                  </a:moveTo>
                  <a:lnTo>
                    <a:pt x="112" y="241"/>
                  </a:lnTo>
                  <a:lnTo>
                    <a:pt x="112" y="0"/>
                  </a:lnTo>
                  <a:lnTo>
                    <a:pt x="0" y="110"/>
                  </a:lnTo>
                  <a:lnTo>
                    <a:pt x="0" y="353"/>
                  </a:lnTo>
                </a:path>
              </a:pathLst>
            </a:custGeom>
            <a:noFill/>
            <a:ln w="12700" cap="rnd">
              <a:solidFill>
                <a:srgbClr val="6B4414"/>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35" name="Freeform 243"/>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w 41"/>
                <a:gd name="T11" fmla="*/ 80 h 283"/>
                <a:gd name="T12" fmla="*/ 0 60000 65536"/>
                <a:gd name="T13" fmla="*/ 0 60000 65536"/>
                <a:gd name="T14" fmla="*/ 0 60000 65536"/>
                <a:gd name="T15" fmla="*/ 0 60000 65536"/>
                <a:gd name="T16" fmla="*/ 0 60000 65536"/>
                <a:gd name="T17" fmla="*/ 0 60000 65536"/>
                <a:gd name="T18" fmla="*/ 0 w 41"/>
                <a:gd name="T19" fmla="*/ 0 h 283"/>
                <a:gd name="T20" fmla="*/ 41 w 41"/>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41" h="283">
                  <a:moveTo>
                    <a:pt x="0" y="80"/>
                  </a:moveTo>
                  <a:lnTo>
                    <a:pt x="40" y="0"/>
                  </a:lnTo>
                  <a:lnTo>
                    <a:pt x="40" y="241"/>
                  </a:lnTo>
                  <a:lnTo>
                    <a:pt x="0" y="282"/>
                  </a:lnTo>
                  <a:lnTo>
                    <a:pt x="0" y="170"/>
                  </a:lnTo>
                  <a:lnTo>
                    <a:pt x="0" y="80"/>
                  </a:lnTo>
                </a:path>
              </a:pathLst>
            </a:custGeom>
            <a:solidFill>
              <a:srgbClr val="D5000A"/>
            </a:solidFill>
            <a:ln w="12700" cap="rnd">
              <a:solidFill>
                <a:srgbClr val="AA0008"/>
              </a:solidFill>
              <a:round/>
              <a:headEnd/>
              <a:tailEnd/>
            </a:ln>
          </p:spPr>
          <p:txBody>
            <a:bodyPr/>
            <a:lstStyle/>
            <a:p>
              <a:endParaRPr lang="es-ES"/>
            </a:p>
          </p:txBody>
        </p:sp>
        <p:sp>
          <p:nvSpPr>
            <p:cNvPr id="39036" name="Freeform 244"/>
            <p:cNvSpPr>
              <a:spLocks/>
            </p:cNvSpPr>
            <p:nvPr/>
          </p:nvSpPr>
          <p:spPr bwMode="auto">
            <a:xfrm>
              <a:off x="4322" y="3580"/>
              <a:ext cx="41" cy="283"/>
            </a:xfrm>
            <a:custGeom>
              <a:avLst/>
              <a:gdLst>
                <a:gd name="T0" fmla="*/ 0 w 41"/>
                <a:gd name="T1" fmla="*/ 80 h 283"/>
                <a:gd name="T2" fmla="*/ 40 w 41"/>
                <a:gd name="T3" fmla="*/ 0 h 283"/>
                <a:gd name="T4" fmla="*/ 40 w 41"/>
                <a:gd name="T5" fmla="*/ 241 h 283"/>
                <a:gd name="T6" fmla="*/ 0 w 41"/>
                <a:gd name="T7" fmla="*/ 282 h 283"/>
                <a:gd name="T8" fmla="*/ 0 w 41"/>
                <a:gd name="T9" fmla="*/ 170 h 283"/>
                <a:gd name="T10" fmla="*/ 0 60000 65536"/>
                <a:gd name="T11" fmla="*/ 0 60000 65536"/>
                <a:gd name="T12" fmla="*/ 0 60000 65536"/>
                <a:gd name="T13" fmla="*/ 0 60000 65536"/>
                <a:gd name="T14" fmla="*/ 0 60000 65536"/>
                <a:gd name="T15" fmla="*/ 0 w 41"/>
                <a:gd name="T16" fmla="*/ 0 h 283"/>
                <a:gd name="T17" fmla="*/ 41 w 41"/>
                <a:gd name="T18" fmla="*/ 283 h 283"/>
              </a:gdLst>
              <a:ahLst/>
              <a:cxnLst>
                <a:cxn ang="T10">
                  <a:pos x="T0" y="T1"/>
                </a:cxn>
                <a:cxn ang="T11">
                  <a:pos x="T2" y="T3"/>
                </a:cxn>
                <a:cxn ang="T12">
                  <a:pos x="T4" y="T5"/>
                </a:cxn>
                <a:cxn ang="T13">
                  <a:pos x="T6" y="T7"/>
                </a:cxn>
                <a:cxn ang="T14">
                  <a:pos x="T8" y="T9"/>
                </a:cxn>
              </a:cxnLst>
              <a:rect l="T15" t="T16" r="T17" b="T18"/>
              <a:pathLst>
                <a:path w="41" h="283">
                  <a:moveTo>
                    <a:pt x="0" y="80"/>
                  </a:moveTo>
                  <a:lnTo>
                    <a:pt x="40" y="0"/>
                  </a:lnTo>
                  <a:lnTo>
                    <a:pt x="40" y="241"/>
                  </a:lnTo>
                  <a:lnTo>
                    <a:pt x="0" y="282"/>
                  </a:lnTo>
                  <a:lnTo>
                    <a:pt x="0" y="170"/>
                  </a:lnTo>
                </a:path>
              </a:pathLst>
            </a:custGeom>
            <a:noFill/>
            <a:ln w="12700" cap="rnd">
              <a:solidFill>
                <a:srgbClr val="AA000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37" name="Freeform 245"/>
            <p:cNvSpPr>
              <a:spLocks/>
            </p:cNvSpPr>
            <p:nvPr/>
          </p:nvSpPr>
          <p:spPr bwMode="auto">
            <a:xfrm>
              <a:off x="4292" y="3621"/>
              <a:ext cx="24" cy="237"/>
            </a:xfrm>
            <a:custGeom>
              <a:avLst/>
              <a:gdLst>
                <a:gd name="T0" fmla="*/ 23 w 24"/>
                <a:gd name="T1" fmla="*/ 20 h 237"/>
                <a:gd name="T2" fmla="*/ 0 w 24"/>
                <a:gd name="T3" fmla="*/ 0 h 237"/>
                <a:gd name="T4" fmla="*/ 0 w 24"/>
                <a:gd name="T5" fmla="*/ 236 h 237"/>
                <a:gd name="T6" fmla="*/ 23 w 24"/>
                <a:gd name="T7" fmla="*/ 236 h 237"/>
                <a:gd name="T8" fmla="*/ 23 w 24"/>
                <a:gd name="T9" fmla="*/ 20 h 237"/>
                <a:gd name="T10" fmla="*/ 0 60000 65536"/>
                <a:gd name="T11" fmla="*/ 0 60000 65536"/>
                <a:gd name="T12" fmla="*/ 0 60000 65536"/>
                <a:gd name="T13" fmla="*/ 0 60000 65536"/>
                <a:gd name="T14" fmla="*/ 0 60000 65536"/>
                <a:gd name="T15" fmla="*/ 0 w 24"/>
                <a:gd name="T16" fmla="*/ 0 h 237"/>
                <a:gd name="T17" fmla="*/ 24 w 24"/>
                <a:gd name="T18" fmla="*/ 237 h 237"/>
              </a:gdLst>
              <a:ahLst/>
              <a:cxnLst>
                <a:cxn ang="T10">
                  <a:pos x="T0" y="T1"/>
                </a:cxn>
                <a:cxn ang="T11">
                  <a:pos x="T2" y="T3"/>
                </a:cxn>
                <a:cxn ang="T12">
                  <a:pos x="T4" y="T5"/>
                </a:cxn>
                <a:cxn ang="T13">
                  <a:pos x="T6" y="T7"/>
                </a:cxn>
                <a:cxn ang="T14">
                  <a:pos x="T8" y="T9"/>
                </a:cxn>
              </a:cxnLst>
              <a:rect l="T15" t="T16" r="T17" b="T18"/>
              <a:pathLst>
                <a:path w="24" h="237">
                  <a:moveTo>
                    <a:pt x="23" y="20"/>
                  </a:moveTo>
                  <a:lnTo>
                    <a:pt x="0" y="0"/>
                  </a:lnTo>
                  <a:lnTo>
                    <a:pt x="0" y="236"/>
                  </a:lnTo>
                  <a:lnTo>
                    <a:pt x="23" y="236"/>
                  </a:lnTo>
                  <a:lnTo>
                    <a:pt x="23" y="2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38" name="Freeform 246"/>
            <p:cNvSpPr>
              <a:spLocks/>
            </p:cNvSpPr>
            <p:nvPr/>
          </p:nvSpPr>
          <p:spPr bwMode="auto">
            <a:xfrm>
              <a:off x="4292" y="3621"/>
              <a:ext cx="31" cy="242"/>
            </a:xfrm>
            <a:custGeom>
              <a:avLst/>
              <a:gdLst>
                <a:gd name="T0" fmla="*/ 30 w 31"/>
                <a:gd name="T1" fmla="*/ 20 h 242"/>
                <a:gd name="T2" fmla="*/ 0 w 31"/>
                <a:gd name="T3" fmla="*/ 0 h 242"/>
                <a:gd name="T4" fmla="*/ 0 w 31"/>
                <a:gd name="T5" fmla="*/ 241 h 242"/>
                <a:gd name="T6" fmla="*/ 30 w 31"/>
                <a:gd name="T7" fmla="*/ 241 h 242"/>
                <a:gd name="T8" fmla="*/ 30 w 31"/>
                <a:gd name="T9" fmla="*/ 20 h 242"/>
                <a:gd name="T10" fmla="*/ 0 60000 65536"/>
                <a:gd name="T11" fmla="*/ 0 60000 65536"/>
                <a:gd name="T12" fmla="*/ 0 60000 65536"/>
                <a:gd name="T13" fmla="*/ 0 60000 65536"/>
                <a:gd name="T14" fmla="*/ 0 60000 65536"/>
                <a:gd name="T15" fmla="*/ 0 w 31"/>
                <a:gd name="T16" fmla="*/ 0 h 242"/>
                <a:gd name="T17" fmla="*/ 31 w 31"/>
                <a:gd name="T18" fmla="*/ 242 h 242"/>
              </a:gdLst>
              <a:ahLst/>
              <a:cxnLst>
                <a:cxn ang="T10">
                  <a:pos x="T0" y="T1"/>
                </a:cxn>
                <a:cxn ang="T11">
                  <a:pos x="T2" y="T3"/>
                </a:cxn>
                <a:cxn ang="T12">
                  <a:pos x="T4" y="T5"/>
                </a:cxn>
                <a:cxn ang="T13">
                  <a:pos x="T6" y="T7"/>
                </a:cxn>
                <a:cxn ang="T14">
                  <a:pos x="T8" y="T9"/>
                </a:cxn>
              </a:cxnLst>
              <a:rect l="T15" t="T16" r="T17" b="T18"/>
              <a:pathLst>
                <a:path w="31" h="242">
                  <a:moveTo>
                    <a:pt x="30" y="20"/>
                  </a:moveTo>
                  <a:lnTo>
                    <a:pt x="0" y="0"/>
                  </a:lnTo>
                  <a:lnTo>
                    <a:pt x="0" y="241"/>
                  </a:lnTo>
                  <a:lnTo>
                    <a:pt x="30" y="241"/>
                  </a:lnTo>
                  <a:lnTo>
                    <a:pt x="30" y="2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39" name="Freeform 247"/>
            <p:cNvSpPr>
              <a:spLocks/>
            </p:cNvSpPr>
            <p:nvPr/>
          </p:nvSpPr>
          <p:spPr bwMode="auto">
            <a:xfrm>
              <a:off x="3940" y="3316"/>
              <a:ext cx="510" cy="374"/>
            </a:xfrm>
            <a:custGeom>
              <a:avLst/>
              <a:gdLst>
                <a:gd name="T0" fmla="*/ 0 w 510"/>
                <a:gd name="T1" fmla="*/ 116 h 374"/>
                <a:gd name="T2" fmla="*/ 389 w 510"/>
                <a:gd name="T3" fmla="*/ 373 h 374"/>
                <a:gd name="T4" fmla="*/ 509 w 510"/>
                <a:gd name="T5" fmla="*/ 255 h 374"/>
                <a:gd name="T6" fmla="*/ 119 w 510"/>
                <a:gd name="T7" fmla="*/ 0 h 374"/>
                <a:gd name="T8" fmla="*/ 0 w 510"/>
                <a:gd name="T9" fmla="*/ 116 h 374"/>
                <a:gd name="T10" fmla="*/ 0 60000 65536"/>
                <a:gd name="T11" fmla="*/ 0 60000 65536"/>
                <a:gd name="T12" fmla="*/ 0 60000 65536"/>
                <a:gd name="T13" fmla="*/ 0 60000 65536"/>
                <a:gd name="T14" fmla="*/ 0 60000 65536"/>
                <a:gd name="T15" fmla="*/ 0 w 510"/>
                <a:gd name="T16" fmla="*/ 0 h 374"/>
                <a:gd name="T17" fmla="*/ 510 w 510"/>
                <a:gd name="T18" fmla="*/ 374 h 374"/>
              </a:gdLst>
              <a:ahLst/>
              <a:cxnLst>
                <a:cxn ang="T10">
                  <a:pos x="T0" y="T1"/>
                </a:cxn>
                <a:cxn ang="T11">
                  <a:pos x="T2" y="T3"/>
                </a:cxn>
                <a:cxn ang="T12">
                  <a:pos x="T4" y="T5"/>
                </a:cxn>
                <a:cxn ang="T13">
                  <a:pos x="T6" y="T7"/>
                </a:cxn>
                <a:cxn ang="T14">
                  <a:pos x="T8" y="T9"/>
                </a:cxn>
              </a:cxnLst>
              <a:rect l="T15" t="T16" r="T17" b="T18"/>
              <a:pathLst>
                <a:path w="510" h="374">
                  <a:moveTo>
                    <a:pt x="0" y="116"/>
                  </a:moveTo>
                  <a:lnTo>
                    <a:pt x="389" y="373"/>
                  </a:lnTo>
                  <a:lnTo>
                    <a:pt x="509" y="255"/>
                  </a:lnTo>
                  <a:lnTo>
                    <a:pt x="119" y="0"/>
                  </a:lnTo>
                  <a:lnTo>
                    <a:pt x="0" y="116"/>
                  </a:lnTo>
                </a:path>
              </a:pathLst>
            </a:custGeom>
            <a:solidFill>
              <a:srgbClr val="9DB4B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0" name="Freeform 248"/>
            <p:cNvSpPr>
              <a:spLocks/>
            </p:cNvSpPr>
            <p:nvPr/>
          </p:nvSpPr>
          <p:spPr bwMode="auto">
            <a:xfrm>
              <a:off x="4332" y="3500"/>
              <a:ext cx="19" cy="125"/>
            </a:xfrm>
            <a:custGeom>
              <a:avLst/>
              <a:gdLst>
                <a:gd name="T0" fmla="*/ 0 w 19"/>
                <a:gd name="T1" fmla="*/ 19 h 125"/>
                <a:gd name="T2" fmla="*/ 18 w 19"/>
                <a:gd name="T3" fmla="*/ 0 h 125"/>
                <a:gd name="T4" fmla="*/ 18 w 19"/>
                <a:gd name="T5" fmla="*/ 104 h 125"/>
                <a:gd name="T6" fmla="*/ 0 w 19"/>
                <a:gd name="T7" fmla="*/ 124 h 125"/>
                <a:gd name="T8" fmla="*/ 0 w 19"/>
                <a:gd name="T9" fmla="*/ 19 h 125"/>
                <a:gd name="T10" fmla="*/ 0 60000 65536"/>
                <a:gd name="T11" fmla="*/ 0 60000 65536"/>
                <a:gd name="T12" fmla="*/ 0 60000 65536"/>
                <a:gd name="T13" fmla="*/ 0 60000 65536"/>
                <a:gd name="T14" fmla="*/ 0 60000 65536"/>
                <a:gd name="T15" fmla="*/ 0 w 19"/>
                <a:gd name="T16" fmla="*/ 0 h 125"/>
                <a:gd name="T17" fmla="*/ 19 w 19"/>
                <a:gd name="T18" fmla="*/ 125 h 125"/>
              </a:gdLst>
              <a:ahLst/>
              <a:cxnLst>
                <a:cxn ang="T10">
                  <a:pos x="T0" y="T1"/>
                </a:cxn>
                <a:cxn ang="T11">
                  <a:pos x="T2" y="T3"/>
                </a:cxn>
                <a:cxn ang="T12">
                  <a:pos x="T4" y="T5"/>
                </a:cxn>
                <a:cxn ang="T13">
                  <a:pos x="T6" y="T7"/>
                </a:cxn>
                <a:cxn ang="T14">
                  <a:pos x="T8" y="T9"/>
                </a:cxn>
              </a:cxnLst>
              <a:rect l="T15" t="T16" r="T17" b="T18"/>
              <a:pathLst>
                <a:path w="19" h="125">
                  <a:moveTo>
                    <a:pt x="0" y="19"/>
                  </a:moveTo>
                  <a:lnTo>
                    <a:pt x="18" y="0"/>
                  </a:lnTo>
                  <a:lnTo>
                    <a:pt x="18" y="104"/>
                  </a:lnTo>
                  <a:lnTo>
                    <a:pt x="0" y="124"/>
                  </a:lnTo>
                  <a:lnTo>
                    <a:pt x="0" y="19"/>
                  </a:lnTo>
                </a:path>
              </a:pathLst>
            </a:custGeom>
            <a:solidFill>
              <a:srgbClr val="D5000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1" name="Freeform 249"/>
            <p:cNvSpPr>
              <a:spLocks/>
            </p:cNvSpPr>
            <p:nvPr/>
          </p:nvSpPr>
          <p:spPr bwMode="auto">
            <a:xfrm>
              <a:off x="4332" y="3500"/>
              <a:ext cx="21" cy="132"/>
            </a:xfrm>
            <a:custGeom>
              <a:avLst/>
              <a:gdLst>
                <a:gd name="T0" fmla="*/ 0 w 21"/>
                <a:gd name="T1" fmla="*/ 19 h 132"/>
                <a:gd name="T2" fmla="*/ 20 w 21"/>
                <a:gd name="T3" fmla="*/ 0 h 132"/>
                <a:gd name="T4" fmla="*/ 20 w 21"/>
                <a:gd name="T5" fmla="*/ 111 h 132"/>
                <a:gd name="T6" fmla="*/ 0 w 21"/>
                <a:gd name="T7" fmla="*/ 131 h 132"/>
                <a:gd name="T8" fmla="*/ 0 w 21"/>
                <a:gd name="T9" fmla="*/ 19 h 132"/>
                <a:gd name="T10" fmla="*/ 0 60000 65536"/>
                <a:gd name="T11" fmla="*/ 0 60000 65536"/>
                <a:gd name="T12" fmla="*/ 0 60000 65536"/>
                <a:gd name="T13" fmla="*/ 0 60000 65536"/>
                <a:gd name="T14" fmla="*/ 0 60000 65536"/>
                <a:gd name="T15" fmla="*/ 0 w 21"/>
                <a:gd name="T16" fmla="*/ 0 h 132"/>
                <a:gd name="T17" fmla="*/ 21 w 21"/>
                <a:gd name="T18" fmla="*/ 132 h 132"/>
              </a:gdLst>
              <a:ahLst/>
              <a:cxnLst>
                <a:cxn ang="T10">
                  <a:pos x="T0" y="T1"/>
                </a:cxn>
                <a:cxn ang="T11">
                  <a:pos x="T2" y="T3"/>
                </a:cxn>
                <a:cxn ang="T12">
                  <a:pos x="T4" y="T5"/>
                </a:cxn>
                <a:cxn ang="T13">
                  <a:pos x="T6" y="T7"/>
                </a:cxn>
                <a:cxn ang="T14">
                  <a:pos x="T8" y="T9"/>
                </a:cxn>
              </a:cxnLst>
              <a:rect l="T15" t="T16" r="T17" b="T18"/>
              <a:pathLst>
                <a:path w="21" h="132">
                  <a:moveTo>
                    <a:pt x="0" y="19"/>
                  </a:moveTo>
                  <a:lnTo>
                    <a:pt x="20" y="0"/>
                  </a:lnTo>
                  <a:lnTo>
                    <a:pt x="20" y="111"/>
                  </a:lnTo>
                  <a:lnTo>
                    <a:pt x="0" y="131"/>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42" name="Freeform 250"/>
            <p:cNvSpPr>
              <a:spLocks/>
            </p:cNvSpPr>
            <p:nvPr/>
          </p:nvSpPr>
          <p:spPr bwMode="auto">
            <a:xfrm>
              <a:off x="4302" y="3519"/>
              <a:ext cx="24" cy="106"/>
            </a:xfrm>
            <a:custGeom>
              <a:avLst/>
              <a:gdLst>
                <a:gd name="T0" fmla="*/ 23 w 24"/>
                <a:gd name="T1" fmla="*/ 0 h 106"/>
                <a:gd name="T2" fmla="*/ 0 w 24"/>
                <a:gd name="T3" fmla="*/ 0 h 106"/>
                <a:gd name="T4" fmla="*/ 0 w 24"/>
                <a:gd name="T5" fmla="*/ 86 h 106"/>
                <a:gd name="T6" fmla="*/ 23 w 24"/>
                <a:gd name="T7" fmla="*/ 105 h 106"/>
                <a:gd name="T8" fmla="*/ 23 w 24"/>
                <a:gd name="T9" fmla="*/ 0 h 106"/>
                <a:gd name="T10" fmla="*/ 0 60000 65536"/>
                <a:gd name="T11" fmla="*/ 0 60000 65536"/>
                <a:gd name="T12" fmla="*/ 0 60000 65536"/>
                <a:gd name="T13" fmla="*/ 0 60000 65536"/>
                <a:gd name="T14" fmla="*/ 0 60000 65536"/>
                <a:gd name="T15" fmla="*/ 0 w 24"/>
                <a:gd name="T16" fmla="*/ 0 h 106"/>
                <a:gd name="T17" fmla="*/ 24 w 24"/>
                <a:gd name="T18" fmla="*/ 106 h 106"/>
              </a:gdLst>
              <a:ahLst/>
              <a:cxnLst>
                <a:cxn ang="T10">
                  <a:pos x="T0" y="T1"/>
                </a:cxn>
                <a:cxn ang="T11">
                  <a:pos x="T2" y="T3"/>
                </a:cxn>
                <a:cxn ang="T12">
                  <a:pos x="T4" y="T5"/>
                </a:cxn>
                <a:cxn ang="T13">
                  <a:pos x="T6" y="T7"/>
                </a:cxn>
                <a:cxn ang="T14">
                  <a:pos x="T8" y="T9"/>
                </a:cxn>
              </a:cxnLst>
              <a:rect l="T15" t="T16" r="T17" b="T18"/>
              <a:pathLst>
                <a:path w="24" h="106">
                  <a:moveTo>
                    <a:pt x="23" y="0"/>
                  </a:moveTo>
                  <a:lnTo>
                    <a:pt x="0" y="0"/>
                  </a:lnTo>
                  <a:lnTo>
                    <a:pt x="0" y="86"/>
                  </a:lnTo>
                  <a:lnTo>
                    <a:pt x="23" y="105"/>
                  </a:lnTo>
                  <a:lnTo>
                    <a:pt x="23" y="0"/>
                  </a:lnTo>
                </a:path>
              </a:pathLst>
            </a:custGeom>
            <a:solidFill>
              <a:srgbClr val="FF55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3" name="Freeform 251"/>
            <p:cNvSpPr>
              <a:spLocks/>
            </p:cNvSpPr>
            <p:nvPr/>
          </p:nvSpPr>
          <p:spPr bwMode="auto">
            <a:xfrm>
              <a:off x="4302" y="3519"/>
              <a:ext cx="31" cy="113"/>
            </a:xfrm>
            <a:custGeom>
              <a:avLst/>
              <a:gdLst>
                <a:gd name="T0" fmla="*/ 30 w 31"/>
                <a:gd name="T1" fmla="*/ 0 h 113"/>
                <a:gd name="T2" fmla="*/ 0 w 31"/>
                <a:gd name="T3" fmla="*/ 0 h 113"/>
                <a:gd name="T4" fmla="*/ 0 w 31"/>
                <a:gd name="T5" fmla="*/ 91 h 113"/>
                <a:gd name="T6" fmla="*/ 30 w 31"/>
                <a:gd name="T7" fmla="*/ 112 h 113"/>
                <a:gd name="T8" fmla="*/ 30 w 31"/>
                <a:gd name="T9" fmla="*/ 0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0" y="0"/>
                  </a:moveTo>
                  <a:lnTo>
                    <a:pt x="0" y="0"/>
                  </a:lnTo>
                  <a:lnTo>
                    <a:pt x="0" y="91"/>
                  </a:lnTo>
                  <a:lnTo>
                    <a:pt x="30" y="112"/>
                  </a:lnTo>
                  <a:lnTo>
                    <a:pt x="30" y="0"/>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44" name="Freeform 252"/>
            <p:cNvSpPr>
              <a:spLocks/>
            </p:cNvSpPr>
            <p:nvPr/>
          </p:nvSpPr>
          <p:spPr bwMode="auto">
            <a:xfrm>
              <a:off x="4302" y="3500"/>
              <a:ext cx="45" cy="19"/>
            </a:xfrm>
            <a:custGeom>
              <a:avLst/>
              <a:gdLst>
                <a:gd name="T0" fmla="*/ 0 w 45"/>
                <a:gd name="T1" fmla="*/ 18 h 19"/>
                <a:gd name="T2" fmla="*/ 27 w 45"/>
                <a:gd name="T3" fmla="*/ 18 h 19"/>
                <a:gd name="T4" fmla="*/ 44 w 45"/>
                <a:gd name="T5" fmla="*/ 0 h 19"/>
                <a:gd name="T6" fmla="*/ 18 w 45"/>
                <a:gd name="T7" fmla="*/ 0 h 19"/>
                <a:gd name="T8" fmla="*/ 0 w 45"/>
                <a:gd name="T9" fmla="*/ 18 h 19"/>
                <a:gd name="T10" fmla="*/ 0 60000 65536"/>
                <a:gd name="T11" fmla="*/ 0 60000 65536"/>
                <a:gd name="T12" fmla="*/ 0 60000 65536"/>
                <a:gd name="T13" fmla="*/ 0 60000 65536"/>
                <a:gd name="T14" fmla="*/ 0 60000 65536"/>
                <a:gd name="T15" fmla="*/ 0 w 45"/>
                <a:gd name="T16" fmla="*/ 0 h 19"/>
                <a:gd name="T17" fmla="*/ 45 w 45"/>
                <a:gd name="T18" fmla="*/ 19 h 19"/>
              </a:gdLst>
              <a:ahLst/>
              <a:cxnLst>
                <a:cxn ang="T10">
                  <a:pos x="T0" y="T1"/>
                </a:cxn>
                <a:cxn ang="T11">
                  <a:pos x="T2" y="T3"/>
                </a:cxn>
                <a:cxn ang="T12">
                  <a:pos x="T4" y="T5"/>
                </a:cxn>
                <a:cxn ang="T13">
                  <a:pos x="T6" y="T7"/>
                </a:cxn>
                <a:cxn ang="T14">
                  <a:pos x="T8" y="T9"/>
                </a:cxn>
              </a:cxnLst>
              <a:rect l="T15" t="T16" r="T17" b="T18"/>
              <a:pathLst>
                <a:path w="45" h="19">
                  <a:moveTo>
                    <a:pt x="0" y="18"/>
                  </a:moveTo>
                  <a:lnTo>
                    <a:pt x="27" y="18"/>
                  </a:lnTo>
                  <a:lnTo>
                    <a:pt x="44" y="0"/>
                  </a:lnTo>
                  <a:lnTo>
                    <a:pt x="18"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5" name="Freeform 253"/>
            <p:cNvSpPr>
              <a:spLocks/>
            </p:cNvSpPr>
            <p:nvPr/>
          </p:nvSpPr>
          <p:spPr bwMode="auto">
            <a:xfrm>
              <a:off x="4302" y="3500"/>
              <a:ext cx="51" cy="20"/>
            </a:xfrm>
            <a:custGeom>
              <a:avLst/>
              <a:gdLst>
                <a:gd name="T0" fmla="*/ 0 w 51"/>
                <a:gd name="T1" fmla="*/ 19 h 20"/>
                <a:gd name="T2" fmla="*/ 30 w 51"/>
                <a:gd name="T3" fmla="*/ 19 h 20"/>
                <a:gd name="T4" fmla="*/ 50 w 51"/>
                <a:gd name="T5" fmla="*/ 0 h 20"/>
                <a:gd name="T6" fmla="*/ 20 w 51"/>
                <a:gd name="T7" fmla="*/ 0 h 20"/>
                <a:gd name="T8" fmla="*/ 0 w 51"/>
                <a:gd name="T9" fmla="*/ 19 h 20"/>
                <a:gd name="T10" fmla="*/ 0 60000 65536"/>
                <a:gd name="T11" fmla="*/ 0 60000 65536"/>
                <a:gd name="T12" fmla="*/ 0 60000 65536"/>
                <a:gd name="T13" fmla="*/ 0 60000 65536"/>
                <a:gd name="T14" fmla="*/ 0 60000 65536"/>
                <a:gd name="T15" fmla="*/ 0 w 51"/>
                <a:gd name="T16" fmla="*/ 0 h 20"/>
                <a:gd name="T17" fmla="*/ 51 w 51"/>
                <a:gd name="T18" fmla="*/ 20 h 20"/>
              </a:gdLst>
              <a:ahLst/>
              <a:cxnLst>
                <a:cxn ang="T10">
                  <a:pos x="T0" y="T1"/>
                </a:cxn>
                <a:cxn ang="T11">
                  <a:pos x="T2" y="T3"/>
                </a:cxn>
                <a:cxn ang="T12">
                  <a:pos x="T4" y="T5"/>
                </a:cxn>
                <a:cxn ang="T13">
                  <a:pos x="T6" y="T7"/>
                </a:cxn>
                <a:cxn ang="T14">
                  <a:pos x="T8" y="T9"/>
                </a:cxn>
              </a:cxnLst>
              <a:rect l="T15" t="T16" r="T17" b="T18"/>
              <a:pathLst>
                <a:path w="51" h="20">
                  <a:moveTo>
                    <a:pt x="0" y="19"/>
                  </a:moveTo>
                  <a:lnTo>
                    <a:pt x="30" y="19"/>
                  </a:lnTo>
                  <a:lnTo>
                    <a:pt x="50" y="0"/>
                  </a:lnTo>
                  <a:lnTo>
                    <a:pt x="20" y="0"/>
                  </a:lnTo>
                  <a:lnTo>
                    <a:pt x="0" y="19"/>
                  </a:lnTo>
                </a:path>
              </a:pathLst>
            </a:custGeom>
            <a:noFill/>
            <a:ln w="12700" cap="rnd">
              <a:solidFill>
                <a:srgbClr val="AA0008"/>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46" name="Freeform 254"/>
            <p:cNvSpPr>
              <a:spLocks/>
            </p:cNvSpPr>
            <p:nvPr/>
          </p:nvSpPr>
          <p:spPr bwMode="auto">
            <a:xfrm>
              <a:off x="3591" y="3316"/>
              <a:ext cx="468" cy="381"/>
            </a:xfrm>
            <a:custGeom>
              <a:avLst/>
              <a:gdLst>
                <a:gd name="T0" fmla="*/ 0 w 468"/>
                <a:gd name="T1" fmla="*/ 380 h 381"/>
                <a:gd name="T2" fmla="*/ 106 w 468"/>
                <a:gd name="T3" fmla="*/ 274 h 381"/>
                <a:gd name="T4" fmla="*/ 467 w 468"/>
                <a:gd name="T5" fmla="*/ 0 h 381"/>
                <a:gd name="T6" fmla="*/ 348 w 468"/>
                <a:gd name="T7" fmla="*/ 121 h 381"/>
                <a:gd name="T8" fmla="*/ 0 w 468"/>
                <a:gd name="T9" fmla="*/ 380 h 381"/>
                <a:gd name="T10" fmla="*/ 0 60000 65536"/>
                <a:gd name="T11" fmla="*/ 0 60000 65536"/>
                <a:gd name="T12" fmla="*/ 0 60000 65536"/>
                <a:gd name="T13" fmla="*/ 0 60000 65536"/>
                <a:gd name="T14" fmla="*/ 0 60000 65536"/>
                <a:gd name="T15" fmla="*/ 0 w 468"/>
                <a:gd name="T16" fmla="*/ 0 h 381"/>
                <a:gd name="T17" fmla="*/ 468 w 468"/>
                <a:gd name="T18" fmla="*/ 381 h 381"/>
              </a:gdLst>
              <a:ahLst/>
              <a:cxnLst>
                <a:cxn ang="T10">
                  <a:pos x="T0" y="T1"/>
                </a:cxn>
                <a:cxn ang="T11">
                  <a:pos x="T2" y="T3"/>
                </a:cxn>
                <a:cxn ang="T12">
                  <a:pos x="T4" y="T5"/>
                </a:cxn>
                <a:cxn ang="T13">
                  <a:pos x="T6" y="T7"/>
                </a:cxn>
                <a:cxn ang="T14">
                  <a:pos x="T8" y="T9"/>
                </a:cxn>
              </a:cxnLst>
              <a:rect l="T15" t="T16" r="T17" b="T18"/>
              <a:pathLst>
                <a:path w="468" h="381">
                  <a:moveTo>
                    <a:pt x="0" y="380"/>
                  </a:moveTo>
                  <a:lnTo>
                    <a:pt x="106" y="274"/>
                  </a:lnTo>
                  <a:lnTo>
                    <a:pt x="467" y="0"/>
                  </a:lnTo>
                  <a:lnTo>
                    <a:pt x="348" y="121"/>
                  </a:lnTo>
                  <a:lnTo>
                    <a:pt x="0" y="380"/>
                  </a:lnTo>
                </a:path>
              </a:pathLst>
            </a:custGeom>
            <a:solidFill>
              <a:srgbClr val="6C8F93"/>
            </a:solidFill>
            <a:ln w="12700" cap="rnd">
              <a:solidFill>
                <a:srgbClr val="485F62"/>
              </a:solidFill>
              <a:round/>
              <a:headEnd/>
              <a:tailEnd/>
            </a:ln>
          </p:spPr>
          <p:txBody>
            <a:bodyPr/>
            <a:lstStyle/>
            <a:p>
              <a:endParaRPr lang="es-ES"/>
            </a:p>
          </p:txBody>
        </p:sp>
        <p:sp>
          <p:nvSpPr>
            <p:cNvPr id="39047" name="Freeform 255"/>
            <p:cNvSpPr>
              <a:spLocks/>
            </p:cNvSpPr>
            <p:nvPr/>
          </p:nvSpPr>
          <p:spPr bwMode="auto">
            <a:xfrm>
              <a:off x="3766" y="3721"/>
              <a:ext cx="277" cy="19"/>
            </a:xfrm>
            <a:custGeom>
              <a:avLst/>
              <a:gdLst>
                <a:gd name="T0" fmla="*/ 0 w 277"/>
                <a:gd name="T1" fmla="*/ 18 h 19"/>
                <a:gd name="T2" fmla="*/ 0 w 277"/>
                <a:gd name="T3" fmla="*/ 0 h 19"/>
                <a:gd name="T4" fmla="*/ 276 w 277"/>
                <a:gd name="T5" fmla="*/ 0 h 19"/>
                <a:gd name="T6" fmla="*/ 276 w 277"/>
                <a:gd name="T7" fmla="*/ 18 h 19"/>
                <a:gd name="T8" fmla="*/ 0 w 277"/>
                <a:gd name="T9" fmla="*/ 18 h 19"/>
                <a:gd name="T10" fmla="*/ 0 60000 65536"/>
                <a:gd name="T11" fmla="*/ 0 60000 65536"/>
                <a:gd name="T12" fmla="*/ 0 60000 65536"/>
                <a:gd name="T13" fmla="*/ 0 60000 65536"/>
                <a:gd name="T14" fmla="*/ 0 60000 65536"/>
                <a:gd name="T15" fmla="*/ 0 w 277"/>
                <a:gd name="T16" fmla="*/ 0 h 19"/>
                <a:gd name="T17" fmla="*/ 277 w 277"/>
                <a:gd name="T18" fmla="*/ 19 h 19"/>
              </a:gdLst>
              <a:ahLst/>
              <a:cxnLst>
                <a:cxn ang="T10">
                  <a:pos x="T0" y="T1"/>
                </a:cxn>
                <a:cxn ang="T11">
                  <a:pos x="T2" y="T3"/>
                </a:cxn>
                <a:cxn ang="T12">
                  <a:pos x="T4" y="T5"/>
                </a:cxn>
                <a:cxn ang="T13">
                  <a:pos x="T6" y="T7"/>
                </a:cxn>
                <a:cxn ang="T14">
                  <a:pos x="T8" y="T9"/>
                </a:cxn>
              </a:cxnLst>
              <a:rect l="T15" t="T16" r="T17" b="T18"/>
              <a:pathLst>
                <a:path w="277" h="19">
                  <a:moveTo>
                    <a:pt x="0" y="18"/>
                  </a:moveTo>
                  <a:lnTo>
                    <a:pt x="0" y="0"/>
                  </a:lnTo>
                  <a:lnTo>
                    <a:pt x="276" y="0"/>
                  </a:lnTo>
                  <a:lnTo>
                    <a:pt x="276" y="18"/>
                  </a:lnTo>
                  <a:lnTo>
                    <a:pt x="0"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8" name="Freeform 256"/>
            <p:cNvSpPr>
              <a:spLocks/>
            </p:cNvSpPr>
            <p:nvPr/>
          </p:nvSpPr>
          <p:spPr bwMode="auto">
            <a:xfrm>
              <a:off x="4021" y="3690"/>
              <a:ext cx="19" cy="19"/>
            </a:xfrm>
            <a:custGeom>
              <a:avLst/>
              <a:gdLst>
                <a:gd name="T0" fmla="*/ 18 w 19"/>
                <a:gd name="T1" fmla="*/ 18 h 19"/>
                <a:gd name="T2" fmla="*/ 0 w 19"/>
                <a:gd name="T3" fmla="*/ 6 h 19"/>
                <a:gd name="T4" fmla="*/ 0 w 19"/>
                <a:gd name="T5" fmla="*/ 0 h 19"/>
                <a:gd name="T6" fmla="*/ 18 w 19"/>
                <a:gd name="T7" fmla="*/ 10 h 19"/>
                <a:gd name="T8" fmla="*/ 18 w 19"/>
                <a:gd name="T9" fmla="*/ 18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18"/>
                  </a:moveTo>
                  <a:lnTo>
                    <a:pt x="0" y="6"/>
                  </a:lnTo>
                  <a:lnTo>
                    <a:pt x="0" y="0"/>
                  </a:lnTo>
                  <a:lnTo>
                    <a:pt x="18" y="10"/>
                  </a:lnTo>
                  <a:lnTo>
                    <a:pt x="18" y="18"/>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49" name="Rectangle 257"/>
            <p:cNvSpPr>
              <a:spLocks noChangeArrowheads="1"/>
            </p:cNvSpPr>
            <p:nvPr/>
          </p:nvSpPr>
          <p:spPr bwMode="auto">
            <a:xfrm>
              <a:off x="4049" y="3688"/>
              <a:ext cx="142" cy="114"/>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39050" name="Freeform 258"/>
            <p:cNvSpPr>
              <a:spLocks/>
            </p:cNvSpPr>
            <p:nvPr/>
          </p:nvSpPr>
          <p:spPr bwMode="auto">
            <a:xfrm>
              <a:off x="3865" y="3689"/>
              <a:ext cx="64" cy="19"/>
            </a:xfrm>
            <a:custGeom>
              <a:avLst/>
              <a:gdLst>
                <a:gd name="T0" fmla="*/ 0 w 64"/>
                <a:gd name="T1" fmla="*/ 0 h 19"/>
                <a:gd name="T2" fmla="*/ 6 w 64"/>
                <a:gd name="T3" fmla="*/ 18 h 19"/>
                <a:gd name="T4" fmla="*/ 63 w 64"/>
                <a:gd name="T5" fmla="*/ 18 h 19"/>
                <a:gd name="T6" fmla="*/ 54 w 64"/>
                <a:gd name="T7" fmla="*/ 0 h 19"/>
                <a:gd name="T8" fmla="*/ 0 w 64"/>
                <a:gd name="T9" fmla="*/ 0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0"/>
                  </a:moveTo>
                  <a:lnTo>
                    <a:pt x="6" y="18"/>
                  </a:lnTo>
                  <a:lnTo>
                    <a:pt x="63" y="18"/>
                  </a:lnTo>
                  <a:lnTo>
                    <a:pt x="54" y="0"/>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1" name="Freeform 259"/>
            <p:cNvSpPr>
              <a:spLocks/>
            </p:cNvSpPr>
            <p:nvPr/>
          </p:nvSpPr>
          <p:spPr bwMode="auto">
            <a:xfrm>
              <a:off x="3855" y="3709"/>
              <a:ext cx="68" cy="19"/>
            </a:xfrm>
            <a:custGeom>
              <a:avLst/>
              <a:gdLst>
                <a:gd name="T0" fmla="*/ 0 w 68"/>
                <a:gd name="T1" fmla="*/ 18 h 19"/>
                <a:gd name="T2" fmla="*/ 5 w 68"/>
                <a:gd name="T3" fmla="*/ 0 h 19"/>
                <a:gd name="T4" fmla="*/ 67 w 68"/>
                <a:gd name="T5" fmla="*/ 0 h 19"/>
                <a:gd name="T6" fmla="*/ 56 w 68"/>
                <a:gd name="T7" fmla="*/ 18 h 19"/>
                <a:gd name="T8" fmla="*/ 0 w 68"/>
                <a:gd name="T9" fmla="*/ 18 h 19"/>
                <a:gd name="T10" fmla="*/ 0 60000 65536"/>
                <a:gd name="T11" fmla="*/ 0 60000 65536"/>
                <a:gd name="T12" fmla="*/ 0 60000 65536"/>
                <a:gd name="T13" fmla="*/ 0 60000 65536"/>
                <a:gd name="T14" fmla="*/ 0 60000 65536"/>
                <a:gd name="T15" fmla="*/ 0 w 68"/>
                <a:gd name="T16" fmla="*/ 0 h 19"/>
                <a:gd name="T17" fmla="*/ 68 w 68"/>
                <a:gd name="T18" fmla="*/ 19 h 19"/>
              </a:gdLst>
              <a:ahLst/>
              <a:cxnLst>
                <a:cxn ang="T10">
                  <a:pos x="T0" y="T1"/>
                </a:cxn>
                <a:cxn ang="T11">
                  <a:pos x="T2" y="T3"/>
                </a:cxn>
                <a:cxn ang="T12">
                  <a:pos x="T4" y="T5"/>
                </a:cxn>
                <a:cxn ang="T13">
                  <a:pos x="T6" y="T7"/>
                </a:cxn>
                <a:cxn ang="T14">
                  <a:pos x="T8" y="T9"/>
                </a:cxn>
              </a:cxnLst>
              <a:rect l="T15" t="T16" r="T17" b="T18"/>
              <a:pathLst>
                <a:path w="68" h="19">
                  <a:moveTo>
                    <a:pt x="0" y="18"/>
                  </a:moveTo>
                  <a:lnTo>
                    <a:pt x="5" y="0"/>
                  </a:lnTo>
                  <a:lnTo>
                    <a:pt x="67" y="0"/>
                  </a:lnTo>
                  <a:lnTo>
                    <a:pt x="56" y="18"/>
                  </a:lnTo>
                  <a:lnTo>
                    <a:pt x="0" y="18"/>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2" name="Freeform 260"/>
            <p:cNvSpPr>
              <a:spLocks/>
            </p:cNvSpPr>
            <p:nvPr/>
          </p:nvSpPr>
          <p:spPr bwMode="auto">
            <a:xfrm>
              <a:off x="3855" y="3714"/>
              <a:ext cx="56" cy="19"/>
            </a:xfrm>
            <a:custGeom>
              <a:avLst/>
              <a:gdLst>
                <a:gd name="T0" fmla="*/ 0 w 56"/>
                <a:gd name="T1" fmla="*/ 18 h 19"/>
                <a:gd name="T2" fmla="*/ 55 w 56"/>
                <a:gd name="T3" fmla="*/ 18 h 19"/>
                <a:gd name="T4" fmla="*/ 55 w 56"/>
                <a:gd name="T5" fmla="*/ 0 h 19"/>
                <a:gd name="T6" fmla="*/ 0 w 56"/>
                <a:gd name="T7" fmla="*/ 0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55" y="18"/>
                  </a:lnTo>
                  <a:lnTo>
                    <a:pt x="55" y="0"/>
                  </a:lnTo>
                  <a:lnTo>
                    <a:pt x="0" y="0"/>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3" name="Freeform 261"/>
            <p:cNvSpPr>
              <a:spLocks/>
            </p:cNvSpPr>
            <p:nvPr/>
          </p:nvSpPr>
          <p:spPr bwMode="auto">
            <a:xfrm>
              <a:off x="3851" y="3702"/>
              <a:ext cx="21" cy="19"/>
            </a:xfrm>
            <a:custGeom>
              <a:avLst/>
              <a:gdLst>
                <a:gd name="T0" fmla="*/ 0 w 21"/>
                <a:gd name="T1" fmla="*/ 9 h 19"/>
                <a:gd name="T2" fmla="*/ 5 w 21"/>
                <a:gd name="T3" fmla="*/ 9 h 19"/>
                <a:gd name="T4" fmla="*/ 10 w 21"/>
                <a:gd name="T5" fmla="*/ 0 h 19"/>
                <a:gd name="T6" fmla="*/ 17 w 21"/>
                <a:gd name="T7" fmla="*/ 9 h 19"/>
                <a:gd name="T8" fmla="*/ 20 w 21"/>
                <a:gd name="T9" fmla="*/ 9 h 19"/>
                <a:gd name="T10" fmla="*/ 20 w 21"/>
                <a:gd name="T11" fmla="*/ 18 h 19"/>
                <a:gd name="T12" fmla="*/ 17 w 21"/>
                <a:gd name="T13" fmla="*/ 18 h 19"/>
                <a:gd name="T14" fmla="*/ 17 w 21"/>
                <a:gd name="T15" fmla="*/ 9 h 19"/>
                <a:gd name="T16" fmla="*/ 12 w 21"/>
                <a:gd name="T17" fmla="*/ 9 h 19"/>
                <a:gd name="T18" fmla="*/ 15 w 21"/>
                <a:gd name="T19" fmla="*/ 9 h 19"/>
                <a:gd name="T20" fmla="*/ 17 w 21"/>
                <a:gd name="T21" fmla="*/ 9 h 19"/>
                <a:gd name="T22" fmla="*/ 17 w 21"/>
                <a:gd name="T23" fmla="*/ 18 h 19"/>
                <a:gd name="T24" fmla="*/ 10 w 21"/>
                <a:gd name="T25" fmla="*/ 18 h 19"/>
                <a:gd name="T26" fmla="*/ 5 w 21"/>
                <a:gd name="T27" fmla="*/ 18 h 19"/>
                <a:gd name="T28" fmla="*/ 0 w 21"/>
                <a:gd name="T29" fmla="*/ 18 h 19"/>
                <a:gd name="T30" fmla="*/ 0 w 21"/>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9"/>
                <a:gd name="T50" fmla="*/ 21 w 2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9">
                  <a:moveTo>
                    <a:pt x="0" y="9"/>
                  </a:moveTo>
                  <a:lnTo>
                    <a:pt x="5" y="9"/>
                  </a:lnTo>
                  <a:lnTo>
                    <a:pt x="10" y="0"/>
                  </a:lnTo>
                  <a:lnTo>
                    <a:pt x="17" y="9"/>
                  </a:lnTo>
                  <a:lnTo>
                    <a:pt x="20" y="9"/>
                  </a:lnTo>
                  <a:lnTo>
                    <a:pt x="20" y="18"/>
                  </a:lnTo>
                  <a:lnTo>
                    <a:pt x="17" y="18"/>
                  </a:lnTo>
                  <a:lnTo>
                    <a:pt x="17" y="9"/>
                  </a:lnTo>
                  <a:lnTo>
                    <a:pt x="12" y="9"/>
                  </a:lnTo>
                  <a:lnTo>
                    <a:pt x="15" y="9"/>
                  </a:lnTo>
                  <a:lnTo>
                    <a:pt x="17" y="9"/>
                  </a:lnTo>
                  <a:lnTo>
                    <a:pt x="17" y="18"/>
                  </a:lnTo>
                  <a:lnTo>
                    <a:pt x="10" y="18"/>
                  </a:lnTo>
                  <a:lnTo>
                    <a:pt x="5" y="18"/>
                  </a:lnTo>
                  <a:lnTo>
                    <a:pt x="0" y="18"/>
                  </a:lnTo>
                  <a:lnTo>
                    <a:pt x="0" y="9"/>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4" name="Freeform 262"/>
            <p:cNvSpPr>
              <a:spLocks/>
            </p:cNvSpPr>
            <p:nvPr/>
          </p:nvSpPr>
          <p:spPr bwMode="auto">
            <a:xfrm>
              <a:off x="3851" y="3702"/>
              <a:ext cx="30" cy="19"/>
            </a:xfrm>
            <a:custGeom>
              <a:avLst/>
              <a:gdLst>
                <a:gd name="T0" fmla="*/ 0 w 30"/>
                <a:gd name="T1" fmla="*/ 4 h 19"/>
                <a:gd name="T2" fmla="*/ 7 w 30"/>
                <a:gd name="T3" fmla="*/ 4 h 19"/>
                <a:gd name="T4" fmla="*/ 14 w 30"/>
                <a:gd name="T5" fmla="*/ 0 h 19"/>
                <a:gd name="T6" fmla="*/ 25 w 30"/>
                <a:gd name="T7" fmla="*/ 4 h 19"/>
                <a:gd name="T8" fmla="*/ 29 w 30"/>
                <a:gd name="T9" fmla="*/ 12 h 19"/>
                <a:gd name="T10" fmla="*/ 29 w 30"/>
                <a:gd name="T11" fmla="*/ 18 h 19"/>
                <a:gd name="T12" fmla="*/ 25 w 30"/>
                <a:gd name="T13" fmla="*/ 18 h 19"/>
                <a:gd name="T14" fmla="*/ 25 w 30"/>
                <a:gd name="T15" fmla="*/ 12 h 19"/>
                <a:gd name="T16" fmla="*/ 17 w 30"/>
                <a:gd name="T17" fmla="*/ 12 h 19"/>
                <a:gd name="T18" fmla="*/ 22 w 30"/>
                <a:gd name="T19" fmla="*/ 12 h 19"/>
                <a:gd name="T20" fmla="*/ 25 w 30"/>
                <a:gd name="T21" fmla="*/ 12 h 19"/>
                <a:gd name="T22" fmla="*/ 25 w 30"/>
                <a:gd name="T23" fmla="*/ 18 h 19"/>
                <a:gd name="T24" fmla="*/ 14 w 30"/>
                <a:gd name="T25" fmla="*/ 18 h 19"/>
                <a:gd name="T26" fmla="*/ 7 w 30"/>
                <a:gd name="T27" fmla="*/ 18 h 19"/>
                <a:gd name="T28" fmla="*/ 0 w 30"/>
                <a:gd name="T29" fmla="*/ 18 h 19"/>
                <a:gd name="T30" fmla="*/ 0 w 30"/>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4"/>
                  </a:moveTo>
                  <a:lnTo>
                    <a:pt x="7" y="4"/>
                  </a:lnTo>
                  <a:lnTo>
                    <a:pt x="14" y="0"/>
                  </a:lnTo>
                  <a:lnTo>
                    <a:pt x="25" y="4"/>
                  </a:lnTo>
                  <a:lnTo>
                    <a:pt x="29" y="12"/>
                  </a:lnTo>
                  <a:lnTo>
                    <a:pt x="29" y="18"/>
                  </a:lnTo>
                  <a:lnTo>
                    <a:pt x="25" y="18"/>
                  </a:lnTo>
                  <a:lnTo>
                    <a:pt x="25" y="12"/>
                  </a:lnTo>
                  <a:lnTo>
                    <a:pt x="17" y="12"/>
                  </a:lnTo>
                  <a:lnTo>
                    <a:pt x="22" y="12"/>
                  </a:lnTo>
                  <a:lnTo>
                    <a:pt x="25" y="12"/>
                  </a:lnTo>
                  <a:lnTo>
                    <a:pt x="25" y="18"/>
                  </a:lnTo>
                  <a:lnTo>
                    <a:pt x="14" y="18"/>
                  </a:lnTo>
                  <a:lnTo>
                    <a:pt x="7" y="18"/>
                  </a:lnTo>
                  <a:lnTo>
                    <a:pt x="0" y="18"/>
                  </a:lnTo>
                  <a:lnTo>
                    <a:pt x="0"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55" name="Freeform 263"/>
            <p:cNvSpPr>
              <a:spLocks/>
            </p:cNvSpPr>
            <p:nvPr/>
          </p:nvSpPr>
          <p:spPr bwMode="auto">
            <a:xfrm>
              <a:off x="3819" y="3705"/>
              <a:ext cx="28" cy="19"/>
            </a:xfrm>
            <a:custGeom>
              <a:avLst/>
              <a:gdLst>
                <a:gd name="T0" fmla="*/ 0 w 28"/>
                <a:gd name="T1" fmla="*/ 0 h 19"/>
                <a:gd name="T2" fmla="*/ 23 w 28"/>
                <a:gd name="T3" fmla="*/ 0 h 19"/>
                <a:gd name="T4" fmla="*/ 27 w 28"/>
                <a:gd name="T5" fmla="*/ 6 h 19"/>
                <a:gd name="T6" fmla="*/ 27 w 28"/>
                <a:gd name="T7" fmla="*/ 13 h 19"/>
                <a:gd name="T8" fmla="*/ 5 w 28"/>
                <a:gd name="T9" fmla="*/ 18 h 19"/>
                <a:gd name="T10" fmla="*/ 0 w 28"/>
                <a:gd name="T11" fmla="*/ 0 h 19"/>
                <a:gd name="T12" fmla="*/ 0 60000 65536"/>
                <a:gd name="T13" fmla="*/ 0 60000 65536"/>
                <a:gd name="T14" fmla="*/ 0 60000 65536"/>
                <a:gd name="T15" fmla="*/ 0 60000 65536"/>
                <a:gd name="T16" fmla="*/ 0 60000 65536"/>
                <a:gd name="T17" fmla="*/ 0 60000 65536"/>
                <a:gd name="T18" fmla="*/ 0 w 28"/>
                <a:gd name="T19" fmla="*/ 0 h 19"/>
                <a:gd name="T20" fmla="*/ 28 w 2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8" h="19">
                  <a:moveTo>
                    <a:pt x="0" y="0"/>
                  </a:moveTo>
                  <a:lnTo>
                    <a:pt x="23" y="0"/>
                  </a:lnTo>
                  <a:lnTo>
                    <a:pt x="27" y="6"/>
                  </a:lnTo>
                  <a:lnTo>
                    <a:pt x="27" y="13"/>
                  </a:lnTo>
                  <a:lnTo>
                    <a:pt x="5" y="18"/>
                  </a:lnTo>
                  <a:lnTo>
                    <a:pt x="0"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6" name="Freeform 264"/>
            <p:cNvSpPr>
              <a:spLocks/>
            </p:cNvSpPr>
            <p:nvPr/>
          </p:nvSpPr>
          <p:spPr bwMode="auto">
            <a:xfrm>
              <a:off x="3819" y="3705"/>
              <a:ext cx="37" cy="19"/>
            </a:xfrm>
            <a:custGeom>
              <a:avLst/>
              <a:gdLst>
                <a:gd name="T0" fmla="*/ 0 w 37"/>
                <a:gd name="T1" fmla="*/ 0 h 19"/>
                <a:gd name="T2" fmla="*/ 31 w 37"/>
                <a:gd name="T3" fmla="*/ 0 h 19"/>
                <a:gd name="T4" fmla="*/ 36 w 37"/>
                <a:gd name="T5" fmla="*/ 4 h 19"/>
                <a:gd name="T6" fmla="*/ 36 w 37"/>
                <a:gd name="T7" fmla="*/ 13 h 19"/>
                <a:gd name="T8" fmla="*/ 6 w 37"/>
                <a:gd name="T9" fmla="*/ 18 h 19"/>
                <a:gd name="T10" fmla="*/ 0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0" y="0"/>
                  </a:moveTo>
                  <a:lnTo>
                    <a:pt x="31" y="0"/>
                  </a:lnTo>
                  <a:lnTo>
                    <a:pt x="36" y="4"/>
                  </a:lnTo>
                  <a:lnTo>
                    <a:pt x="36" y="13"/>
                  </a:lnTo>
                  <a:lnTo>
                    <a:pt x="6" y="18"/>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57" name="Freeform 265"/>
            <p:cNvSpPr>
              <a:spLocks/>
            </p:cNvSpPr>
            <p:nvPr/>
          </p:nvSpPr>
          <p:spPr bwMode="auto">
            <a:xfrm>
              <a:off x="3862" y="3785"/>
              <a:ext cx="21" cy="24"/>
            </a:xfrm>
            <a:custGeom>
              <a:avLst/>
              <a:gdLst>
                <a:gd name="T0" fmla="*/ 10 w 21"/>
                <a:gd name="T1" fmla="*/ 0 h 24"/>
                <a:gd name="T2" fmla="*/ 12 w 21"/>
                <a:gd name="T3" fmla="*/ 9 h 24"/>
                <a:gd name="T4" fmla="*/ 16 w 21"/>
                <a:gd name="T5" fmla="*/ 15 h 24"/>
                <a:gd name="T6" fmla="*/ 20 w 21"/>
                <a:gd name="T7" fmla="*/ 19 h 24"/>
                <a:gd name="T8" fmla="*/ 14 w 21"/>
                <a:gd name="T9" fmla="*/ 19 h 24"/>
                <a:gd name="T10" fmla="*/ 10 w 21"/>
                <a:gd name="T11" fmla="*/ 19 h 24"/>
                <a:gd name="T12" fmla="*/ 10 w 21"/>
                <a:gd name="T13" fmla="*/ 23 h 24"/>
                <a:gd name="T14" fmla="*/ 4 w 21"/>
                <a:gd name="T15" fmla="*/ 23 h 24"/>
                <a:gd name="T16" fmla="*/ 2 w 21"/>
                <a:gd name="T17" fmla="*/ 23 h 24"/>
                <a:gd name="T18" fmla="*/ 0 w 21"/>
                <a:gd name="T19" fmla="*/ 23 h 24"/>
                <a:gd name="T20" fmla="*/ 0 w 21"/>
                <a:gd name="T21" fmla="*/ 17 h 24"/>
                <a:gd name="T22" fmla="*/ 0 w 21"/>
                <a:gd name="T23" fmla="*/ 15 h 24"/>
                <a:gd name="T24" fmla="*/ 2 w 21"/>
                <a:gd name="T25" fmla="*/ 13 h 24"/>
                <a:gd name="T26" fmla="*/ 2 w 21"/>
                <a:gd name="T27" fmla="*/ 2 h 24"/>
                <a:gd name="T28" fmla="*/ 10 w 2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4"/>
                <a:gd name="T47" fmla="*/ 21 w 2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4">
                  <a:moveTo>
                    <a:pt x="10" y="0"/>
                  </a:moveTo>
                  <a:lnTo>
                    <a:pt x="12" y="9"/>
                  </a:lnTo>
                  <a:lnTo>
                    <a:pt x="16" y="15"/>
                  </a:lnTo>
                  <a:lnTo>
                    <a:pt x="20" y="19"/>
                  </a:lnTo>
                  <a:lnTo>
                    <a:pt x="14" y="19"/>
                  </a:lnTo>
                  <a:lnTo>
                    <a:pt x="10" y="19"/>
                  </a:lnTo>
                  <a:lnTo>
                    <a:pt x="10" y="23"/>
                  </a:lnTo>
                  <a:lnTo>
                    <a:pt x="4" y="23"/>
                  </a:lnTo>
                  <a:lnTo>
                    <a:pt x="2" y="23"/>
                  </a:lnTo>
                  <a:lnTo>
                    <a:pt x="0" y="23"/>
                  </a:lnTo>
                  <a:lnTo>
                    <a:pt x="0" y="17"/>
                  </a:lnTo>
                  <a:lnTo>
                    <a:pt x="0" y="15"/>
                  </a:lnTo>
                  <a:lnTo>
                    <a:pt x="2" y="13"/>
                  </a:lnTo>
                  <a:lnTo>
                    <a:pt x="2" y="2"/>
                  </a:lnTo>
                  <a:lnTo>
                    <a:pt x="10"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58" name="Freeform 266"/>
            <p:cNvSpPr>
              <a:spLocks/>
            </p:cNvSpPr>
            <p:nvPr/>
          </p:nvSpPr>
          <p:spPr bwMode="auto">
            <a:xfrm>
              <a:off x="3862" y="3785"/>
              <a:ext cx="30" cy="33"/>
            </a:xfrm>
            <a:custGeom>
              <a:avLst/>
              <a:gdLst>
                <a:gd name="T0" fmla="*/ 14 w 30"/>
                <a:gd name="T1" fmla="*/ 0 h 33"/>
                <a:gd name="T2" fmla="*/ 17 w 30"/>
                <a:gd name="T3" fmla="*/ 14 h 33"/>
                <a:gd name="T4" fmla="*/ 24 w 30"/>
                <a:gd name="T5" fmla="*/ 20 h 33"/>
                <a:gd name="T6" fmla="*/ 29 w 30"/>
                <a:gd name="T7" fmla="*/ 27 h 33"/>
                <a:gd name="T8" fmla="*/ 21 w 30"/>
                <a:gd name="T9" fmla="*/ 27 h 33"/>
                <a:gd name="T10" fmla="*/ 14 w 30"/>
                <a:gd name="T11" fmla="*/ 27 h 33"/>
                <a:gd name="T12" fmla="*/ 14 w 30"/>
                <a:gd name="T13" fmla="*/ 32 h 33"/>
                <a:gd name="T14" fmla="*/ 6 w 30"/>
                <a:gd name="T15" fmla="*/ 32 h 33"/>
                <a:gd name="T16" fmla="*/ 3 w 30"/>
                <a:gd name="T17" fmla="*/ 32 h 33"/>
                <a:gd name="T18" fmla="*/ 0 w 30"/>
                <a:gd name="T19" fmla="*/ 32 h 33"/>
                <a:gd name="T20" fmla="*/ 0 w 30"/>
                <a:gd name="T21" fmla="*/ 24 h 33"/>
                <a:gd name="T22" fmla="*/ 0 w 30"/>
                <a:gd name="T23" fmla="*/ 20 h 33"/>
                <a:gd name="T24" fmla="*/ 3 w 30"/>
                <a:gd name="T25" fmla="*/ 17 h 33"/>
                <a:gd name="T26" fmla="*/ 3 w 30"/>
                <a:gd name="T27" fmla="*/ 3 h 33"/>
                <a:gd name="T28" fmla="*/ 14 w 30"/>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3"/>
                <a:gd name="T47" fmla="*/ 30 w 3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3">
                  <a:moveTo>
                    <a:pt x="14" y="0"/>
                  </a:moveTo>
                  <a:lnTo>
                    <a:pt x="17" y="14"/>
                  </a:lnTo>
                  <a:lnTo>
                    <a:pt x="24" y="20"/>
                  </a:lnTo>
                  <a:lnTo>
                    <a:pt x="29" y="27"/>
                  </a:lnTo>
                  <a:lnTo>
                    <a:pt x="21" y="27"/>
                  </a:lnTo>
                  <a:lnTo>
                    <a:pt x="14" y="27"/>
                  </a:lnTo>
                  <a:lnTo>
                    <a:pt x="14" y="32"/>
                  </a:lnTo>
                  <a:lnTo>
                    <a:pt x="6" y="32"/>
                  </a:lnTo>
                  <a:lnTo>
                    <a:pt x="3" y="32"/>
                  </a:lnTo>
                  <a:lnTo>
                    <a:pt x="0" y="32"/>
                  </a:lnTo>
                  <a:lnTo>
                    <a:pt x="0" y="24"/>
                  </a:lnTo>
                  <a:lnTo>
                    <a:pt x="0" y="20"/>
                  </a:lnTo>
                  <a:lnTo>
                    <a:pt x="3" y="17"/>
                  </a:lnTo>
                  <a:lnTo>
                    <a:pt x="3" y="3"/>
                  </a:lnTo>
                  <a:lnTo>
                    <a:pt x="1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59" name="Freeform 267"/>
            <p:cNvSpPr>
              <a:spLocks/>
            </p:cNvSpPr>
            <p:nvPr/>
          </p:nvSpPr>
          <p:spPr bwMode="auto">
            <a:xfrm>
              <a:off x="3880" y="3803"/>
              <a:ext cx="35" cy="28"/>
            </a:xfrm>
            <a:custGeom>
              <a:avLst/>
              <a:gdLst>
                <a:gd name="T0" fmla="*/ 17 w 35"/>
                <a:gd name="T1" fmla="*/ 0 h 28"/>
                <a:gd name="T2" fmla="*/ 14 w 35"/>
                <a:gd name="T3" fmla="*/ 7 h 28"/>
                <a:gd name="T4" fmla="*/ 17 w 35"/>
                <a:gd name="T5" fmla="*/ 7 h 28"/>
                <a:gd name="T6" fmla="*/ 23 w 35"/>
                <a:gd name="T7" fmla="*/ 13 h 28"/>
                <a:gd name="T8" fmla="*/ 28 w 35"/>
                <a:gd name="T9" fmla="*/ 13 h 28"/>
                <a:gd name="T10" fmla="*/ 31 w 35"/>
                <a:gd name="T11" fmla="*/ 13 h 28"/>
                <a:gd name="T12" fmla="*/ 34 w 35"/>
                <a:gd name="T13" fmla="*/ 15 h 28"/>
                <a:gd name="T14" fmla="*/ 31 w 35"/>
                <a:gd name="T15" fmla="*/ 19 h 28"/>
                <a:gd name="T16" fmla="*/ 26 w 35"/>
                <a:gd name="T17" fmla="*/ 21 h 28"/>
                <a:gd name="T18" fmla="*/ 23 w 35"/>
                <a:gd name="T19" fmla="*/ 24 h 28"/>
                <a:gd name="T20" fmla="*/ 19 w 35"/>
                <a:gd name="T21" fmla="*/ 24 h 28"/>
                <a:gd name="T22" fmla="*/ 11 w 35"/>
                <a:gd name="T23" fmla="*/ 24 h 28"/>
                <a:gd name="T24" fmla="*/ 11 w 35"/>
                <a:gd name="T25" fmla="*/ 27 h 28"/>
                <a:gd name="T26" fmla="*/ 9 w 35"/>
                <a:gd name="T27" fmla="*/ 27 h 28"/>
                <a:gd name="T28" fmla="*/ 5 w 35"/>
                <a:gd name="T29" fmla="*/ 27 h 28"/>
                <a:gd name="T30" fmla="*/ 2 w 35"/>
                <a:gd name="T31" fmla="*/ 24 h 28"/>
                <a:gd name="T32" fmla="*/ 0 w 35"/>
                <a:gd name="T33" fmla="*/ 24 h 28"/>
                <a:gd name="T34" fmla="*/ 0 w 35"/>
                <a:gd name="T35" fmla="*/ 19 h 28"/>
                <a:gd name="T36" fmla="*/ 2 w 35"/>
                <a:gd name="T37" fmla="*/ 15 h 28"/>
                <a:gd name="T38" fmla="*/ 2 w 35"/>
                <a:gd name="T39" fmla="*/ 13 h 28"/>
                <a:gd name="T40" fmla="*/ 5 w 35"/>
                <a:gd name="T41" fmla="*/ 11 h 28"/>
                <a:gd name="T42" fmla="*/ 5 w 35"/>
                <a:gd name="T43" fmla="*/ 2 h 28"/>
                <a:gd name="T44" fmla="*/ 17 w 35"/>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28"/>
                <a:gd name="T71" fmla="*/ 35 w 35"/>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28">
                  <a:moveTo>
                    <a:pt x="17" y="0"/>
                  </a:moveTo>
                  <a:lnTo>
                    <a:pt x="14" y="7"/>
                  </a:lnTo>
                  <a:lnTo>
                    <a:pt x="17" y="7"/>
                  </a:lnTo>
                  <a:lnTo>
                    <a:pt x="23" y="13"/>
                  </a:lnTo>
                  <a:lnTo>
                    <a:pt x="28" y="13"/>
                  </a:lnTo>
                  <a:lnTo>
                    <a:pt x="31" y="13"/>
                  </a:lnTo>
                  <a:lnTo>
                    <a:pt x="34" y="15"/>
                  </a:lnTo>
                  <a:lnTo>
                    <a:pt x="31" y="19"/>
                  </a:lnTo>
                  <a:lnTo>
                    <a:pt x="26" y="21"/>
                  </a:lnTo>
                  <a:lnTo>
                    <a:pt x="23" y="24"/>
                  </a:lnTo>
                  <a:lnTo>
                    <a:pt x="19" y="24"/>
                  </a:lnTo>
                  <a:lnTo>
                    <a:pt x="11" y="24"/>
                  </a:lnTo>
                  <a:lnTo>
                    <a:pt x="11" y="27"/>
                  </a:lnTo>
                  <a:lnTo>
                    <a:pt x="9" y="27"/>
                  </a:lnTo>
                  <a:lnTo>
                    <a:pt x="5" y="27"/>
                  </a:lnTo>
                  <a:lnTo>
                    <a:pt x="2" y="24"/>
                  </a:lnTo>
                  <a:lnTo>
                    <a:pt x="0" y="24"/>
                  </a:lnTo>
                  <a:lnTo>
                    <a:pt x="0" y="19"/>
                  </a:lnTo>
                  <a:lnTo>
                    <a:pt x="2" y="15"/>
                  </a:lnTo>
                  <a:lnTo>
                    <a:pt x="2" y="13"/>
                  </a:lnTo>
                  <a:lnTo>
                    <a:pt x="5" y="11"/>
                  </a:lnTo>
                  <a:lnTo>
                    <a:pt x="5" y="2"/>
                  </a:lnTo>
                  <a:lnTo>
                    <a:pt x="17" y="0"/>
                  </a:lnTo>
                </a:path>
              </a:pathLst>
            </a:custGeom>
            <a:solidFill>
              <a:srgbClr val="2222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60" name="Freeform 268"/>
            <p:cNvSpPr>
              <a:spLocks/>
            </p:cNvSpPr>
            <p:nvPr/>
          </p:nvSpPr>
          <p:spPr bwMode="auto">
            <a:xfrm>
              <a:off x="3880" y="3803"/>
              <a:ext cx="44" cy="37"/>
            </a:xfrm>
            <a:custGeom>
              <a:avLst/>
              <a:gdLst>
                <a:gd name="T0" fmla="*/ 21 w 44"/>
                <a:gd name="T1" fmla="*/ 0 h 37"/>
                <a:gd name="T2" fmla="*/ 18 w 44"/>
                <a:gd name="T3" fmla="*/ 10 h 37"/>
                <a:gd name="T4" fmla="*/ 21 w 44"/>
                <a:gd name="T5" fmla="*/ 10 h 37"/>
                <a:gd name="T6" fmla="*/ 29 w 44"/>
                <a:gd name="T7" fmla="*/ 18 h 37"/>
                <a:gd name="T8" fmla="*/ 36 w 44"/>
                <a:gd name="T9" fmla="*/ 18 h 37"/>
                <a:gd name="T10" fmla="*/ 39 w 44"/>
                <a:gd name="T11" fmla="*/ 18 h 37"/>
                <a:gd name="T12" fmla="*/ 43 w 44"/>
                <a:gd name="T13" fmla="*/ 21 h 37"/>
                <a:gd name="T14" fmla="*/ 39 w 44"/>
                <a:gd name="T15" fmla="*/ 24 h 37"/>
                <a:gd name="T16" fmla="*/ 32 w 44"/>
                <a:gd name="T17" fmla="*/ 28 h 37"/>
                <a:gd name="T18" fmla="*/ 29 w 44"/>
                <a:gd name="T19" fmla="*/ 32 h 37"/>
                <a:gd name="T20" fmla="*/ 24 w 44"/>
                <a:gd name="T21" fmla="*/ 32 h 37"/>
                <a:gd name="T22" fmla="*/ 14 w 44"/>
                <a:gd name="T23" fmla="*/ 32 h 37"/>
                <a:gd name="T24" fmla="*/ 14 w 44"/>
                <a:gd name="T25" fmla="*/ 36 h 37"/>
                <a:gd name="T26" fmla="*/ 11 w 44"/>
                <a:gd name="T27" fmla="*/ 36 h 37"/>
                <a:gd name="T28" fmla="*/ 6 w 44"/>
                <a:gd name="T29" fmla="*/ 36 h 37"/>
                <a:gd name="T30" fmla="*/ 3 w 44"/>
                <a:gd name="T31" fmla="*/ 32 h 37"/>
                <a:gd name="T32" fmla="*/ 0 w 44"/>
                <a:gd name="T33" fmla="*/ 32 h 37"/>
                <a:gd name="T34" fmla="*/ 0 w 44"/>
                <a:gd name="T35" fmla="*/ 24 h 37"/>
                <a:gd name="T36" fmla="*/ 3 w 44"/>
                <a:gd name="T37" fmla="*/ 21 h 37"/>
                <a:gd name="T38" fmla="*/ 3 w 44"/>
                <a:gd name="T39" fmla="*/ 18 h 37"/>
                <a:gd name="T40" fmla="*/ 6 w 44"/>
                <a:gd name="T41" fmla="*/ 14 h 37"/>
                <a:gd name="T42" fmla="*/ 6 w 44"/>
                <a:gd name="T43" fmla="*/ 3 h 37"/>
                <a:gd name="T44" fmla="*/ 21 w 44"/>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7"/>
                <a:gd name="T71" fmla="*/ 44 w 44"/>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7">
                  <a:moveTo>
                    <a:pt x="21" y="0"/>
                  </a:moveTo>
                  <a:lnTo>
                    <a:pt x="18" y="10"/>
                  </a:lnTo>
                  <a:lnTo>
                    <a:pt x="21" y="10"/>
                  </a:lnTo>
                  <a:lnTo>
                    <a:pt x="29" y="18"/>
                  </a:lnTo>
                  <a:lnTo>
                    <a:pt x="36" y="18"/>
                  </a:lnTo>
                  <a:lnTo>
                    <a:pt x="39" y="18"/>
                  </a:lnTo>
                  <a:lnTo>
                    <a:pt x="43" y="21"/>
                  </a:lnTo>
                  <a:lnTo>
                    <a:pt x="39" y="24"/>
                  </a:lnTo>
                  <a:lnTo>
                    <a:pt x="32" y="28"/>
                  </a:lnTo>
                  <a:lnTo>
                    <a:pt x="29" y="32"/>
                  </a:lnTo>
                  <a:lnTo>
                    <a:pt x="24" y="32"/>
                  </a:lnTo>
                  <a:lnTo>
                    <a:pt x="14" y="32"/>
                  </a:lnTo>
                  <a:lnTo>
                    <a:pt x="14" y="36"/>
                  </a:lnTo>
                  <a:lnTo>
                    <a:pt x="11" y="36"/>
                  </a:lnTo>
                  <a:lnTo>
                    <a:pt x="6" y="36"/>
                  </a:lnTo>
                  <a:lnTo>
                    <a:pt x="3" y="32"/>
                  </a:lnTo>
                  <a:lnTo>
                    <a:pt x="0" y="32"/>
                  </a:lnTo>
                  <a:lnTo>
                    <a:pt x="0" y="24"/>
                  </a:lnTo>
                  <a:lnTo>
                    <a:pt x="3" y="21"/>
                  </a:lnTo>
                  <a:lnTo>
                    <a:pt x="3" y="18"/>
                  </a:lnTo>
                  <a:lnTo>
                    <a:pt x="6" y="14"/>
                  </a:lnTo>
                  <a:lnTo>
                    <a:pt x="6" y="3"/>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61" name="Freeform 269"/>
            <p:cNvSpPr>
              <a:spLocks/>
            </p:cNvSpPr>
            <p:nvPr/>
          </p:nvSpPr>
          <p:spPr bwMode="auto">
            <a:xfrm>
              <a:off x="3851" y="3777"/>
              <a:ext cx="24" cy="19"/>
            </a:xfrm>
            <a:custGeom>
              <a:avLst/>
              <a:gdLst>
                <a:gd name="T0" fmla="*/ 0 w 24"/>
                <a:gd name="T1" fmla="*/ 11 h 19"/>
                <a:gd name="T2" fmla="*/ 23 w 24"/>
                <a:gd name="T3" fmla="*/ 0 h 19"/>
                <a:gd name="T4" fmla="*/ 23 w 24"/>
                <a:gd name="T5" fmla="*/ 4 h 19"/>
                <a:gd name="T6" fmla="*/ 23 w 24"/>
                <a:gd name="T7" fmla="*/ 9 h 19"/>
                <a:gd name="T8" fmla="*/ 3 w 24"/>
                <a:gd name="T9" fmla="*/ 18 h 19"/>
                <a:gd name="T10" fmla="*/ 0 w 24"/>
                <a:gd name="T11" fmla="*/ 11 h 19"/>
                <a:gd name="T12" fmla="*/ 0 60000 65536"/>
                <a:gd name="T13" fmla="*/ 0 60000 65536"/>
                <a:gd name="T14" fmla="*/ 0 60000 65536"/>
                <a:gd name="T15" fmla="*/ 0 60000 65536"/>
                <a:gd name="T16" fmla="*/ 0 60000 65536"/>
                <a:gd name="T17" fmla="*/ 0 60000 65536"/>
                <a:gd name="T18" fmla="*/ 0 w 24"/>
                <a:gd name="T19" fmla="*/ 0 h 19"/>
                <a:gd name="T20" fmla="*/ 24 w 2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4" h="19">
                  <a:moveTo>
                    <a:pt x="0" y="11"/>
                  </a:moveTo>
                  <a:lnTo>
                    <a:pt x="23" y="0"/>
                  </a:lnTo>
                  <a:lnTo>
                    <a:pt x="23" y="4"/>
                  </a:lnTo>
                  <a:lnTo>
                    <a:pt x="23" y="9"/>
                  </a:lnTo>
                  <a:lnTo>
                    <a:pt x="3" y="18"/>
                  </a:lnTo>
                  <a:lnTo>
                    <a:pt x="0" y="11"/>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62" name="Freeform 270"/>
            <p:cNvSpPr>
              <a:spLocks/>
            </p:cNvSpPr>
            <p:nvPr/>
          </p:nvSpPr>
          <p:spPr bwMode="auto">
            <a:xfrm>
              <a:off x="3851" y="3777"/>
              <a:ext cx="33" cy="19"/>
            </a:xfrm>
            <a:custGeom>
              <a:avLst/>
              <a:gdLst>
                <a:gd name="T0" fmla="*/ 0 w 33"/>
                <a:gd name="T1" fmla="*/ 11 h 19"/>
                <a:gd name="T2" fmla="*/ 32 w 33"/>
                <a:gd name="T3" fmla="*/ 0 h 19"/>
                <a:gd name="T4" fmla="*/ 32 w 33"/>
                <a:gd name="T5" fmla="*/ 4 h 19"/>
                <a:gd name="T6" fmla="*/ 32 w 33"/>
                <a:gd name="T7" fmla="*/ 7 h 19"/>
                <a:gd name="T8" fmla="*/ 4 w 33"/>
                <a:gd name="T9" fmla="*/ 18 h 19"/>
                <a:gd name="T10" fmla="*/ 0 w 33"/>
                <a:gd name="T11" fmla="*/ 11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0" y="11"/>
                  </a:moveTo>
                  <a:lnTo>
                    <a:pt x="32" y="0"/>
                  </a:lnTo>
                  <a:lnTo>
                    <a:pt x="32" y="4"/>
                  </a:lnTo>
                  <a:lnTo>
                    <a:pt x="32" y="7"/>
                  </a:lnTo>
                  <a:lnTo>
                    <a:pt x="4" y="18"/>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63" name="Freeform 271"/>
            <p:cNvSpPr>
              <a:spLocks/>
            </p:cNvSpPr>
            <p:nvPr/>
          </p:nvSpPr>
          <p:spPr bwMode="auto">
            <a:xfrm>
              <a:off x="3851" y="3745"/>
              <a:ext cx="50" cy="57"/>
            </a:xfrm>
            <a:custGeom>
              <a:avLst/>
              <a:gdLst>
                <a:gd name="T0" fmla="*/ 3 w 50"/>
                <a:gd name="T1" fmla="*/ 0 h 57"/>
                <a:gd name="T2" fmla="*/ 12 w 50"/>
                <a:gd name="T3" fmla="*/ 9 h 57"/>
                <a:gd name="T4" fmla="*/ 24 w 50"/>
                <a:gd name="T5" fmla="*/ 9 h 57"/>
                <a:gd name="T6" fmla="*/ 45 w 50"/>
                <a:gd name="T7" fmla="*/ 9 h 57"/>
                <a:gd name="T8" fmla="*/ 49 w 50"/>
                <a:gd name="T9" fmla="*/ 18 h 57"/>
                <a:gd name="T10" fmla="*/ 49 w 50"/>
                <a:gd name="T11" fmla="*/ 43 h 57"/>
                <a:gd name="T12" fmla="*/ 49 w 50"/>
                <a:gd name="T13" fmla="*/ 52 h 57"/>
                <a:gd name="T14" fmla="*/ 40 w 50"/>
                <a:gd name="T15" fmla="*/ 56 h 57"/>
                <a:gd name="T16" fmla="*/ 27 w 50"/>
                <a:gd name="T17" fmla="*/ 56 h 57"/>
                <a:gd name="T18" fmla="*/ 30 w 50"/>
                <a:gd name="T19" fmla="*/ 27 h 57"/>
                <a:gd name="T20" fmla="*/ 27 w 50"/>
                <a:gd name="T21" fmla="*/ 27 h 57"/>
                <a:gd name="T22" fmla="*/ 0 w 50"/>
                <a:gd name="T23" fmla="*/ 37 h 57"/>
                <a:gd name="T24" fmla="*/ 3 w 50"/>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7"/>
                <a:gd name="T41" fmla="*/ 50 w 5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7">
                  <a:moveTo>
                    <a:pt x="3" y="0"/>
                  </a:moveTo>
                  <a:lnTo>
                    <a:pt x="12" y="9"/>
                  </a:lnTo>
                  <a:lnTo>
                    <a:pt x="24" y="9"/>
                  </a:lnTo>
                  <a:lnTo>
                    <a:pt x="45" y="9"/>
                  </a:lnTo>
                  <a:lnTo>
                    <a:pt x="49" y="18"/>
                  </a:lnTo>
                  <a:lnTo>
                    <a:pt x="49" y="43"/>
                  </a:lnTo>
                  <a:lnTo>
                    <a:pt x="49" y="52"/>
                  </a:lnTo>
                  <a:lnTo>
                    <a:pt x="40" y="56"/>
                  </a:lnTo>
                  <a:lnTo>
                    <a:pt x="27" y="56"/>
                  </a:lnTo>
                  <a:lnTo>
                    <a:pt x="30" y="27"/>
                  </a:lnTo>
                  <a:lnTo>
                    <a:pt x="27" y="27"/>
                  </a:lnTo>
                  <a:lnTo>
                    <a:pt x="0" y="37"/>
                  </a:lnTo>
                  <a:lnTo>
                    <a:pt x="3"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64" name="Freeform 272"/>
            <p:cNvSpPr>
              <a:spLocks/>
            </p:cNvSpPr>
            <p:nvPr/>
          </p:nvSpPr>
          <p:spPr bwMode="auto">
            <a:xfrm>
              <a:off x="3851" y="3745"/>
              <a:ext cx="59" cy="66"/>
            </a:xfrm>
            <a:custGeom>
              <a:avLst/>
              <a:gdLst>
                <a:gd name="T0" fmla="*/ 4 w 59"/>
                <a:gd name="T1" fmla="*/ 0 h 66"/>
                <a:gd name="T2" fmla="*/ 14 w 59"/>
                <a:gd name="T3" fmla="*/ 10 h 66"/>
                <a:gd name="T4" fmla="*/ 29 w 59"/>
                <a:gd name="T5" fmla="*/ 10 h 66"/>
                <a:gd name="T6" fmla="*/ 53 w 59"/>
                <a:gd name="T7" fmla="*/ 10 h 66"/>
                <a:gd name="T8" fmla="*/ 58 w 59"/>
                <a:gd name="T9" fmla="*/ 21 h 66"/>
                <a:gd name="T10" fmla="*/ 58 w 59"/>
                <a:gd name="T11" fmla="*/ 50 h 66"/>
                <a:gd name="T12" fmla="*/ 58 w 59"/>
                <a:gd name="T13" fmla="*/ 61 h 66"/>
                <a:gd name="T14" fmla="*/ 46 w 59"/>
                <a:gd name="T15" fmla="*/ 65 h 66"/>
                <a:gd name="T16" fmla="*/ 32 w 59"/>
                <a:gd name="T17" fmla="*/ 65 h 66"/>
                <a:gd name="T18" fmla="*/ 35 w 59"/>
                <a:gd name="T19" fmla="*/ 31 h 66"/>
                <a:gd name="T20" fmla="*/ 32 w 59"/>
                <a:gd name="T21" fmla="*/ 31 h 66"/>
                <a:gd name="T22" fmla="*/ 0 w 59"/>
                <a:gd name="T23" fmla="*/ 43 h 66"/>
                <a:gd name="T24" fmla="*/ 4 w 5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6"/>
                <a:gd name="T41" fmla="*/ 59 w 5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6">
                  <a:moveTo>
                    <a:pt x="4" y="0"/>
                  </a:moveTo>
                  <a:lnTo>
                    <a:pt x="14" y="10"/>
                  </a:lnTo>
                  <a:lnTo>
                    <a:pt x="29" y="10"/>
                  </a:lnTo>
                  <a:lnTo>
                    <a:pt x="53" y="10"/>
                  </a:lnTo>
                  <a:lnTo>
                    <a:pt x="58" y="21"/>
                  </a:lnTo>
                  <a:lnTo>
                    <a:pt x="58" y="50"/>
                  </a:lnTo>
                  <a:lnTo>
                    <a:pt x="58" y="61"/>
                  </a:lnTo>
                  <a:lnTo>
                    <a:pt x="46" y="65"/>
                  </a:lnTo>
                  <a:lnTo>
                    <a:pt x="32" y="65"/>
                  </a:lnTo>
                  <a:lnTo>
                    <a:pt x="35" y="31"/>
                  </a:lnTo>
                  <a:lnTo>
                    <a:pt x="32" y="31"/>
                  </a:lnTo>
                  <a:lnTo>
                    <a:pt x="0" y="43"/>
                  </a:lnTo>
                  <a:lnTo>
                    <a:pt x="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65" name="Freeform 273"/>
            <p:cNvSpPr>
              <a:spLocks/>
            </p:cNvSpPr>
            <p:nvPr/>
          </p:nvSpPr>
          <p:spPr bwMode="auto">
            <a:xfrm>
              <a:off x="3887" y="3713"/>
              <a:ext cx="19" cy="19"/>
            </a:xfrm>
            <a:custGeom>
              <a:avLst/>
              <a:gdLst>
                <a:gd name="T0" fmla="*/ 0 w 19"/>
                <a:gd name="T1" fmla="*/ 12 h 19"/>
                <a:gd name="T2" fmla="*/ 5 w 19"/>
                <a:gd name="T3" fmla="*/ 4 h 19"/>
                <a:gd name="T4" fmla="*/ 5 w 19"/>
                <a:gd name="T5" fmla="*/ 2 h 19"/>
                <a:gd name="T6" fmla="*/ 9 w 19"/>
                <a:gd name="T7" fmla="*/ 0 h 19"/>
                <a:gd name="T8" fmla="*/ 9 w 19"/>
                <a:gd name="T9" fmla="*/ 2 h 19"/>
                <a:gd name="T10" fmla="*/ 14 w 19"/>
                <a:gd name="T11" fmla="*/ 2 h 19"/>
                <a:gd name="T12" fmla="*/ 18 w 19"/>
                <a:gd name="T13" fmla="*/ 0 h 19"/>
                <a:gd name="T14" fmla="*/ 18 w 19"/>
                <a:gd name="T15" fmla="*/ 2 h 19"/>
                <a:gd name="T16" fmla="*/ 18 w 19"/>
                <a:gd name="T17" fmla="*/ 12 h 19"/>
                <a:gd name="T18" fmla="*/ 11 w 19"/>
                <a:gd name="T19" fmla="*/ 14 h 19"/>
                <a:gd name="T20" fmla="*/ 9 w 19"/>
                <a:gd name="T21" fmla="*/ 14 h 19"/>
                <a:gd name="T22" fmla="*/ 5 w 19"/>
                <a:gd name="T23" fmla="*/ 18 h 19"/>
                <a:gd name="T24" fmla="*/ 0 w 19"/>
                <a:gd name="T25" fmla="*/ 12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0" y="12"/>
                  </a:moveTo>
                  <a:lnTo>
                    <a:pt x="5" y="4"/>
                  </a:lnTo>
                  <a:lnTo>
                    <a:pt x="5" y="2"/>
                  </a:lnTo>
                  <a:lnTo>
                    <a:pt x="9" y="0"/>
                  </a:lnTo>
                  <a:lnTo>
                    <a:pt x="9" y="2"/>
                  </a:lnTo>
                  <a:lnTo>
                    <a:pt x="14" y="2"/>
                  </a:lnTo>
                  <a:lnTo>
                    <a:pt x="18" y="0"/>
                  </a:lnTo>
                  <a:lnTo>
                    <a:pt x="18" y="2"/>
                  </a:lnTo>
                  <a:lnTo>
                    <a:pt x="18" y="12"/>
                  </a:lnTo>
                  <a:lnTo>
                    <a:pt x="11" y="14"/>
                  </a:lnTo>
                  <a:lnTo>
                    <a:pt x="9" y="14"/>
                  </a:lnTo>
                  <a:lnTo>
                    <a:pt x="5" y="18"/>
                  </a:lnTo>
                  <a:lnTo>
                    <a:pt x="0" y="12"/>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66" name="Freeform 274"/>
            <p:cNvSpPr>
              <a:spLocks/>
            </p:cNvSpPr>
            <p:nvPr/>
          </p:nvSpPr>
          <p:spPr bwMode="auto">
            <a:xfrm>
              <a:off x="3887" y="3713"/>
              <a:ext cx="23" cy="22"/>
            </a:xfrm>
            <a:custGeom>
              <a:avLst/>
              <a:gdLst>
                <a:gd name="T0" fmla="*/ 0 w 23"/>
                <a:gd name="T1" fmla="*/ 14 h 22"/>
                <a:gd name="T2" fmla="*/ 7 w 23"/>
                <a:gd name="T3" fmla="*/ 6 h 22"/>
                <a:gd name="T4" fmla="*/ 7 w 23"/>
                <a:gd name="T5" fmla="*/ 3 h 22"/>
                <a:gd name="T6" fmla="*/ 11 w 23"/>
                <a:gd name="T7" fmla="*/ 0 h 22"/>
                <a:gd name="T8" fmla="*/ 11 w 23"/>
                <a:gd name="T9" fmla="*/ 3 h 22"/>
                <a:gd name="T10" fmla="*/ 17 w 23"/>
                <a:gd name="T11" fmla="*/ 3 h 22"/>
                <a:gd name="T12" fmla="*/ 22 w 23"/>
                <a:gd name="T13" fmla="*/ 0 h 22"/>
                <a:gd name="T14" fmla="*/ 22 w 23"/>
                <a:gd name="T15" fmla="*/ 3 h 22"/>
                <a:gd name="T16" fmla="*/ 22 w 23"/>
                <a:gd name="T17" fmla="*/ 14 h 22"/>
                <a:gd name="T18" fmla="*/ 14 w 23"/>
                <a:gd name="T19" fmla="*/ 17 h 22"/>
                <a:gd name="T20" fmla="*/ 11 w 23"/>
                <a:gd name="T21" fmla="*/ 17 h 22"/>
                <a:gd name="T22" fmla="*/ 7 w 23"/>
                <a:gd name="T23" fmla="*/ 21 h 22"/>
                <a:gd name="T24" fmla="*/ 0 w 23"/>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2"/>
                <a:gd name="T41" fmla="*/ 23 w 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2">
                  <a:moveTo>
                    <a:pt x="0" y="14"/>
                  </a:moveTo>
                  <a:lnTo>
                    <a:pt x="7" y="6"/>
                  </a:lnTo>
                  <a:lnTo>
                    <a:pt x="7" y="3"/>
                  </a:lnTo>
                  <a:lnTo>
                    <a:pt x="11" y="0"/>
                  </a:lnTo>
                  <a:lnTo>
                    <a:pt x="11" y="3"/>
                  </a:lnTo>
                  <a:lnTo>
                    <a:pt x="17" y="3"/>
                  </a:lnTo>
                  <a:lnTo>
                    <a:pt x="22" y="0"/>
                  </a:lnTo>
                  <a:lnTo>
                    <a:pt x="22" y="3"/>
                  </a:lnTo>
                  <a:lnTo>
                    <a:pt x="22" y="14"/>
                  </a:lnTo>
                  <a:lnTo>
                    <a:pt x="14" y="17"/>
                  </a:lnTo>
                  <a:lnTo>
                    <a:pt x="11" y="17"/>
                  </a:lnTo>
                  <a:lnTo>
                    <a:pt x="7" y="21"/>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67" name="Freeform 275"/>
            <p:cNvSpPr>
              <a:spLocks/>
            </p:cNvSpPr>
            <p:nvPr/>
          </p:nvSpPr>
          <p:spPr bwMode="auto">
            <a:xfrm>
              <a:off x="3811" y="3630"/>
              <a:ext cx="28" cy="46"/>
            </a:xfrm>
            <a:custGeom>
              <a:avLst/>
              <a:gdLst>
                <a:gd name="T0" fmla="*/ 24 w 28"/>
                <a:gd name="T1" fmla="*/ 6 h 46"/>
                <a:gd name="T2" fmla="*/ 24 w 28"/>
                <a:gd name="T3" fmla="*/ 12 h 46"/>
                <a:gd name="T4" fmla="*/ 24 w 28"/>
                <a:gd name="T5" fmla="*/ 14 h 46"/>
                <a:gd name="T6" fmla="*/ 27 w 28"/>
                <a:gd name="T7" fmla="*/ 21 h 46"/>
                <a:gd name="T8" fmla="*/ 27 w 28"/>
                <a:gd name="T9" fmla="*/ 24 h 46"/>
                <a:gd name="T10" fmla="*/ 24 w 28"/>
                <a:gd name="T11" fmla="*/ 24 h 46"/>
                <a:gd name="T12" fmla="*/ 24 w 28"/>
                <a:gd name="T13" fmla="*/ 27 h 46"/>
                <a:gd name="T14" fmla="*/ 24 w 28"/>
                <a:gd name="T15" fmla="*/ 30 h 46"/>
                <a:gd name="T16" fmla="*/ 22 w 28"/>
                <a:gd name="T17" fmla="*/ 32 h 46"/>
                <a:gd name="T18" fmla="*/ 22 w 28"/>
                <a:gd name="T19" fmla="*/ 37 h 46"/>
                <a:gd name="T20" fmla="*/ 19 w 28"/>
                <a:gd name="T21" fmla="*/ 37 h 46"/>
                <a:gd name="T22" fmla="*/ 15 w 28"/>
                <a:gd name="T23" fmla="*/ 37 h 46"/>
                <a:gd name="T24" fmla="*/ 13 w 28"/>
                <a:gd name="T25" fmla="*/ 45 h 46"/>
                <a:gd name="T26" fmla="*/ 0 w 28"/>
                <a:gd name="T27" fmla="*/ 30 h 46"/>
                <a:gd name="T28" fmla="*/ 5 w 28"/>
                <a:gd name="T29" fmla="*/ 0 h 46"/>
                <a:gd name="T30" fmla="*/ 24 w 28"/>
                <a:gd name="T31" fmla="*/ 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6"/>
                <a:gd name="T50" fmla="*/ 28 w 2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6">
                  <a:moveTo>
                    <a:pt x="24" y="6"/>
                  </a:moveTo>
                  <a:lnTo>
                    <a:pt x="24" y="12"/>
                  </a:lnTo>
                  <a:lnTo>
                    <a:pt x="24" y="14"/>
                  </a:lnTo>
                  <a:lnTo>
                    <a:pt x="27" y="21"/>
                  </a:lnTo>
                  <a:lnTo>
                    <a:pt x="27" y="24"/>
                  </a:lnTo>
                  <a:lnTo>
                    <a:pt x="24" y="24"/>
                  </a:lnTo>
                  <a:lnTo>
                    <a:pt x="24" y="27"/>
                  </a:lnTo>
                  <a:lnTo>
                    <a:pt x="24" y="30"/>
                  </a:lnTo>
                  <a:lnTo>
                    <a:pt x="22" y="32"/>
                  </a:lnTo>
                  <a:lnTo>
                    <a:pt x="22" y="37"/>
                  </a:lnTo>
                  <a:lnTo>
                    <a:pt x="19" y="37"/>
                  </a:lnTo>
                  <a:lnTo>
                    <a:pt x="15" y="37"/>
                  </a:lnTo>
                  <a:lnTo>
                    <a:pt x="13" y="45"/>
                  </a:lnTo>
                  <a:lnTo>
                    <a:pt x="0" y="30"/>
                  </a:lnTo>
                  <a:lnTo>
                    <a:pt x="5" y="0"/>
                  </a:lnTo>
                  <a:lnTo>
                    <a:pt x="24" y="6"/>
                  </a:lnTo>
                </a:path>
              </a:pathLst>
            </a:custGeom>
            <a:solidFill>
              <a:srgbClr val="FFA3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68" name="Freeform 276"/>
            <p:cNvSpPr>
              <a:spLocks/>
            </p:cNvSpPr>
            <p:nvPr/>
          </p:nvSpPr>
          <p:spPr bwMode="auto">
            <a:xfrm>
              <a:off x="3811" y="3630"/>
              <a:ext cx="37" cy="55"/>
            </a:xfrm>
            <a:custGeom>
              <a:avLst/>
              <a:gdLst>
                <a:gd name="T0" fmla="*/ 32 w 37"/>
                <a:gd name="T1" fmla="*/ 7 h 55"/>
                <a:gd name="T2" fmla="*/ 32 w 37"/>
                <a:gd name="T3" fmla="*/ 14 h 55"/>
                <a:gd name="T4" fmla="*/ 32 w 37"/>
                <a:gd name="T5" fmla="*/ 18 h 55"/>
                <a:gd name="T6" fmla="*/ 36 w 37"/>
                <a:gd name="T7" fmla="*/ 25 h 55"/>
                <a:gd name="T8" fmla="*/ 36 w 37"/>
                <a:gd name="T9" fmla="*/ 29 h 55"/>
                <a:gd name="T10" fmla="*/ 32 w 37"/>
                <a:gd name="T11" fmla="*/ 29 h 55"/>
                <a:gd name="T12" fmla="*/ 32 w 37"/>
                <a:gd name="T13" fmla="*/ 32 h 55"/>
                <a:gd name="T14" fmla="*/ 32 w 37"/>
                <a:gd name="T15" fmla="*/ 36 h 55"/>
                <a:gd name="T16" fmla="*/ 29 w 37"/>
                <a:gd name="T17" fmla="*/ 39 h 55"/>
                <a:gd name="T18" fmla="*/ 29 w 37"/>
                <a:gd name="T19" fmla="*/ 43 h 55"/>
                <a:gd name="T20" fmla="*/ 25 w 37"/>
                <a:gd name="T21" fmla="*/ 43 h 55"/>
                <a:gd name="T22" fmla="*/ 21 w 37"/>
                <a:gd name="T23" fmla="*/ 43 h 55"/>
                <a:gd name="T24" fmla="*/ 18 w 37"/>
                <a:gd name="T25" fmla="*/ 54 h 55"/>
                <a:gd name="T26" fmla="*/ 0 w 37"/>
                <a:gd name="T27" fmla="*/ 36 h 55"/>
                <a:gd name="T28" fmla="*/ 7 w 37"/>
                <a:gd name="T29" fmla="*/ 0 h 55"/>
                <a:gd name="T30" fmla="*/ 32 w 37"/>
                <a:gd name="T31" fmla="*/ 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55"/>
                <a:gd name="T50" fmla="*/ 37 w 3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55">
                  <a:moveTo>
                    <a:pt x="32" y="7"/>
                  </a:moveTo>
                  <a:lnTo>
                    <a:pt x="32" y="14"/>
                  </a:lnTo>
                  <a:lnTo>
                    <a:pt x="32" y="18"/>
                  </a:lnTo>
                  <a:lnTo>
                    <a:pt x="36" y="25"/>
                  </a:lnTo>
                  <a:lnTo>
                    <a:pt x="36" y="29"/>
                  </a:lnTo>
                  <a:lnTo>
                    <a:pt x="32" y="29"/>
                  </a:lnTo>
                  <a:lnTo>
                    <a:pt x="32" y="32"/>
                  </a:lnTo>
                  <a:lnTo>
                    <a:pt x="32" y="36"/>
                  </a:lnTo>
                  <a:lnTo>
                    <a:pt x="29" y="39"/>
                  </a:lnTo>
                  <a:lnTo>
                    <a:pt x="29" y="43"/>
                  </a:lnTo>
                  <a:lnTo>
                    <a:pt x="25" y="43"/>
                  </a:lnTo>
                  <a:lnTo>
                    <a:pt x="21" y="43"/>
                  </a:lnTo>
                  <a:lnTo>
                    <a:pt x="18" y="54"/>
                  </a:lnTo>
                  <a:lnTo>
                    <a:pt x="0" y="36"/>
                  </a:lnTo>
                  <a:lnTo>
                    <a:pt x="7" y="0"/>
                  </a:lnTo>
                  <a:lnTo>
                    <a:pt x="32" y="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69" name="Freeform 277"/>
            <p:cNvSpPr>
              <a:spLocks/>
            </p:cNvSpPr>
            <p:nvPr/>
          </p:nvSpPr>
          <p:spPr bwMode="auto">
            <a:xfrm>
              <a:off x="3805" y="3623"/>
              <a:ext cx="34" cy="35"/>
            </a:xfrm>
            <a:custGeom>
              <a:avLst/>
              <a:gdLst>
                <a:gd name="T0" fmla="*/ 18 w 34"/>
                <a:gd name="T1" fmla="*/ 22 h 35"/>
                <a:gd name="T2" fmla="*/ 16 w 34"/>
                <a:gd name="T3" fmla="*/ 26 h 35"/>
                <a:gd name="T4" fmla="*/ 14 w 34"/>
                <a:gd name="T5" fmla="*/ 34 h 35"/>
                <a:gd name="T6" fmla="*/ 5 w 34"/>
                <a:gd name="T7" fmla="*/ 34 h 35"/>
                <a:gd name="T8" fmla="*/ 2 w 34"/>
                <a:gd name="T9" fmla="*/ 34 h 35"/>
                <a:gd name="T10" fmla="*/ 0 w 34"/>
                <a:gd name="T11" fmla="*/ 17 h 35"/>
                <a:gd name="T12" fmla="*/ 0 w 34"/>
                <a:gd name="T13" fmla="*/ 14 h 35"/>
                <a:gd name="T14" fmla="*/ 2 w 34"/>
                <a:gd name="T15" fmla="*/ 5 h 35"/>
                <a:gd name="T16" fmla="*/ 7 w 34"/>
                <a:gd name="T17" fmla="*/ 0 h 35"/>
                <a:gd name="T18" fmla="*/ 18 w 34"/>
                <a:gd name="T19" fmla="*/ 0 h 35"/>
                <a:gd name="T20" fmla="*/ 27 w 34"/>
                <a:gd name="T21" fmla="*/ 2 h 35"/>
                <a:gd name="T22" fmla="*/ 27 w 34"/>
                <a:gd name="T23" fmla="*/ 5 h 35"/>
                <a:gd name="T24" fmla="*/ 33 w 34"/>
                <a:gd name="T25" fmla="*/ 7 h 35"/>
                <a:gd name="T26" fmla="*/ 33 w 34"/>
                <a:gd name="T27" fmla="*/ 11 h 35"/>
                <a:gd name="T28" fmla="*/ 30 w 34"/>
                <a:gd name="T29" fmla="*/ 14 h 35"/>
                <a:gd name="T30" fmla="*/ 27 w 34"/>
                <a:gd name="T31" fmla="*/ 17 h 35"/>
                <a:gd name="T32" fmla="*/ 25 w 34"/>
                <a:gd name="T33" fmla="*/ 17 h 35"/>
                <a:gd name="T34" fmla="*/ 25 w 34"/>
                <a:gd name="T35" fmla="*/ 26 h 35"/>
                <a:gd name="T36" fmla="*/ 22 w 34"/>
                <a:gd name="T37" fmla="*/ 26 h 35"/>
                <a:gd name="T38" fmla="*/ 18 w 34"/>
                <a:gd name="T39" fmla="*/ 22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5"/>
                <a:gd name="T62" fmla="*/ 34 w 34"/>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5">
                  <a:moveTo>
                    <a:pt x="18" y="22"/>
                  </a:moveTo>
                  <a:lnTo>
                    <a:pt x="16" y="26"/>
                  </a:lnTo>
                  <a:lnTo>
                    <a:pt x="14" y="34"/>
                  </a:lnTo>
                  <a:lnTo>
                    <a:pt x="5" y="34"/>
                  </a:lnTo>
                  <a:lnTo>
                    <a:pt x="2" y="34"/>
                  </a:lnTo>
                  <a:lnTo>
                    <a:pt x="0" y="17"/>
                  </a:lnTo>
                  <a:lnTo>
                    <a:pt x="0" y="14"/>
                  </a:lnTo>
                  <a:lnTo>
                    <a:pt x="2" y="5"/>
                  </a:lnTo>
                  <a:lnTo>
                    <a:pt x="7" y="0"/>
                  </a:lnTo>
                  <a:lnTo>
                    <a:pt x="18" y="0"/>
                  </a:lnTo>
                  <a:lnTo>
                    <a:pt x="27" y="2"/>
                  </a:lnTo>
                  <a:lnTo>
                    <a:pt x="27" y="5"/>
                  </a:lnTo>
                  <a:lnTo>
                    <a:pt x="33" y="7"/>
                  </a:lnTo>
                  <a:lnTo>
                    <a:pt x="33" y="11"/>
                  </a:lnTo>
                  <a:lnTo>
                    <a:pt x="30" y="14"/>
                  </a:lnTo>
                  <a:lnTo>
                    <a:pt x="27" y="17"/>
                  </a:lnTo>
                  <a:lnTo>
                    <a:pt x="25" y="17"/>
                  </a:lnTo>
                  <a:lnTo>
                    <a:pt x="25" y="26"/>
                  </a:lnTo>
                  <a:lnTo>
                    <a:pt x="22" y="26"/>
                  </a:lnTo>
                  <a:lnTo>
                    <a:pt x="18" y="22"/>
                  </a:lnTo>
                </a:path>
              </a:pathLst>
            </a:custGeom>
            <a:solidFill>
              <a:srgbClr val="8F5B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70" name="Freeform 278"/>
            <p:cNvSpPr>
              <a:spLocks/>
            </p:cNvSpPr>
            <p:nvPr/>
          </p:nvSpPr>
          <p:spPr bwMode="auto">
            <a:xfrm>
              <a:off x="3805" y="3623"/>
              <a:ext cx="43" cy="44"/>
            </a:xfrm>
            <a:custGeom>
              <a:avLst/>
              <a:gdLst>
                <a:gd name="T0" fmla="*/ 24 w 43"/>
                <a:gd name="T1" fmla="*/ 28 h 44"/>
                <a:gd name="T2" fmla="*/ 21 w 43"/>
                <a:gd name="T3" fmla="*/ 32 h 44"/>
                <a:gd name="T4" fmla="*/ 17 w 43"/>
                <a:gd name="T5" fmla="*/ 43 h 44"/>
                <a:gd name="T6" fmla="*/ 6 w 43"/>
                <a:gd name="T7" fmla="*/ 43 h 44"/>
                <a:gd name="T8" fmla="*/ 3 w 43"/>
                <a:gd name="T9" fmla="*/ 43 h 44"/>
                <a:gd name="T10" fmla="*/ 0 w 43"/>
                <a:gd name="T11" fmla="*/ 21 h 44"/>
                <a:gd name="T12" fmla="*/ 0 w 43"/>
                <a:gd name="T13" fmla="*/ 18 h 44"/>
                <a:gd name="T14" fmla="*/ 3 w 43"/>
                <a:gd name="T15" fmla="*/ 6 h 44"/>
                <a:gd name="T16" fmla="*/ 9 w 43"/>
                <a:gd name="T17" fmla="*/ 0 h 44"/>
                <a:gd name="T18" fmla="*/ 24 w 43"/>
                <a:gd name="T19" fmla="*/ 0 h 44"/>
                <a:gd name="T20" fmla="*/ 35 w 43"/>
                <a:gd name="T21" fmla="*/ 3 h 44"/>
                <a:gd name="T22" fmla="*/ 35 w 43"/>
                <a:gd name="T23" fmla="*/ 6 h 44"/>
                <a:gd name="T24" fmla="*/ 42 w 43"/>
                <a:gd name="T25" fmla="*/ 10 h 44"/>
                <a:gd name="T26" fmla="*/ 42 w 43"/>
                <a:gd name="T27" fmla="*/ 14 h 44"/>
                <a:gd name="T28" fmla="*/ 38 w 43"/>
                <a:gd name="T29" fmla="*/ 18 h 44"/>
                <a:gd name="T30" fmla="*/ 35 w 43"/>
                <a:gd name="T31" fmla="*/ 21 h 44"/>
                <a:gd name="T32" fmla="*/ 32 w 43"/>
                <a:gd name="T33" fmla="*/ 21 h 44"/>
                <a:gd name="T34" fmla="*/ 32 w 43"/>
                <a:gd name="T35" fmla="*/ 32 h 44"/>
                <a:gd name="T36" fmla="*/ 27 w 43"/>
                <a:gd name="T37" fmla="*/ 32 h 44"/>
                <a:gd name="T38" fmla="*/ 24 w 43"/>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4"/>
                <a:gd name="T62" fmla="*/ 43 w 4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4">
                  <a:moveTo>
                    <a:pt x="24" y="28"/>
                  </a:moveTo>
                  <a:lnTo>
                    <a:pt x="21" y="32"/>
                  </a:lnTo>
                  <a:lnTo>
                    <a:pt x="17" y="43"/>
                  </a:lnTo>
                  <a:lnTo>
                    <a:pt x="6" y="43"/>
                  </a:lnTo>
                  <a:lnTo>
                    <a:pt x="3" y="43"/>
                  </a:lnTo>
                  <a:lnTo>
                    <a:pt x="0" y="21"/>
                  </a:lnTo>
                  <a:lnTo>
                    <a:pt x="0" y="18"/>
                  </a:lnTo>
                  <a:lnTo>
                    <a:pt x="3" y="6"/>
                  </a:lnTo>
                  <a:lnTo>
                    <a:pt x="9" y="0"/>
                  </a:lnTo>
                  <a:lnTo>
                    <a:pt x="24" y="0"/>
                  </a:lnTo>
                  <a:lnTo>
                    <a:pt x="35" y="3"/>
                  </a:lnTo>
                  <a:lnTo>
                    <a:pt x="35" y="6"/>
                  </a:lnTo>
                  <a:lnTo>
                    <a:pt x="42" y="10"/>
                  </a:lnTo>
                  <a:lnTo>
                    <a:pt x="42" y="14"/>
                  </a:lnTo>
                  <a:lnTo>
                    <a:pt x="38" y="18"/>
                  </a:lnTo>
                  <a:lnTo>
                    <a:pt x="35" y="21"/>
                  </a:lnTo>
                  <a:lnTo>
                    <a:pt x="32" y="21"/>
                  </a:lnTo>
                  <a:lnTo>
                    <a:pt x="32" y="32"/>
                  </a:lnTo>
                  <a:lnTo>
                    <a:pt x="27" y="32"/>
                  </a:lnTo>
                  <a:lnTo>
                    <a:pt x="24"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71" name="Freeform 279"/>
            <p:cNvSpPr>
              <a:spLocks/>
            </p:cNvSpPr>
            <p:nvPr/>
          </p:nvSpPr>
          <p:spPr bwMode="auto">
            <a:xfrm>
              <a:off x="3783" y="3662"/>
              <a:ext cx="104" cy="147"/>
            </a:xfrm>
            <a:custGeom>
              <a:avLst/>
              <a:gdLst>
                <a:gd name="T0" fmla="*/ 22 w 104"/>
                <a:gd name="T1" fmla="*/ 0 h 147"/>
                <a:gd name="T2" fmla="*/ 29 w 104"/>
                <a:gd name="T3" fmla="*/ 3 h 147"/>
                <a:gd name="T4" fmla="*/ 32 w 104"/>
                <a:gd name="T5" fmla="*/ 6 h 147"/>
                <a:gd name="T6" fmla="*/ 43 w 104"/>
                <a:gd name="T7" fmla="*/ 23 h 147"/>
                <a:gd name="T8" fmla="*/ 49 w 104"/>
                <a:gd name="T9" fmla="*/ 23 h 147"/>
                <a:gd name="T10" fmla="*/ 49 w 104"/>
                <a:gd name="T11" fmla="*/ 30 h 147"/>
                <a:gd name="T12" fmla="*/ 53 w 104"/>
                <a:gd name="T13" fmla="*/ 37 h 147"/>
                <a:gd name="T14" fmla="*/ 66 w 104"/>
                <a:gd name="T15" fmla="*/ 61 h 147"/>
                <a:gd name="T16" fmla="*/ 70 w 104"/>
                <a:gd name="T17" fmla="*/ 61 h 147"/>
                <a:gd name="T18" fmla="*/ 72 w 104"/>
                <a:gd name="T19" fmla="*/ 61 h 147"/>
                <a:gd name="T20" fmla="*/ 72 w 104"/>
                <a:gd name="T21" fmla="*/ 64 h 147"/>
                <a:gd name="T22" fmla="*/ 92 w 104"/>
                <a:gd name="T23" fmla="*/ 57 h 147"/>
                <a:gd name="T24" fmla="*/ 103 w 104"/>
                <a:gd name="T25" fmla="*/ 64 h 147"/>
                <a:gd name="T26" fmla="*/ 103 w 104"/>
                <a:gd name="T27" fmla="*/ 67 h 147"/>
                <a:gd name="T28" fmla="*/ 83 w 104"/>
                <a:gd name="T29" fmla="*/ 81 h 147"/>
                <a:gd name="T30" fmla="*/ 75 w 104"/>
                <a:gd name="T31" fmla="*/ 84 h 147"/>
                <a:gd name="T32" fmla="*/ 70 w 104"/>
                <a:gd name="T33" fmla="*/ 81 h 147"/>
                <a:gd name="T34" fmla="*/ 70 w 104"/>
                <a:gd name="T35" fmla="*/ 101 h 147"/>
                <a:gd name="T36" fmla="*/ 66 w 104"/>
                <a:gd name="T37" fmla="*/ 119 h 147"/>
                <a:gd name="T38" fmla="*/ 58 w 104"/>
                <a:gd name="T39" fmla="*/ 135 h 147"/>
                <a:gd name="T40" fmla="*/ 53 w 104"/>
                <a:gd name="T41" fmla="*/ 141 h 147"/>
                <a:gd name="T42" fmla="*/ 43 w 104"/>
                <a:gd name="T43" fmla="*/ 146 h 147"/>
                <a:gd name="T44" fmla="*/ 22 w 104"/>
                <a:gd name="T45" fmla="*/ 138 h 147"/>
                <a:gd name="T46" fmla="*/ 22 w 104"/>
                <a:gd name="T47" fmla="*/ 98 h 147"/>
                <a:gd name="T48" fmla="*/ 9 w 104"/>
                <a:gd name="T49" fmla="*/ 115 h 147"/>
                <a:gd name="T50" fmla="*/ 3 w 104"/>
                <a:gd name="T51" fmla="*/ 95 h 147"/>
                <a:gd name="T52" fmla="*/ 3 w 104"/>
                <a:gd name="T53" fmla="*/ 74 h 147"/>
                <a:gd name="T54" fmla="*/ 0 w 104"/>
                <a:gd name="T55" fmla="*/ 50 h 147"/>
                <a:gd name="T56" fmla="*/ 3 w 104"/>
                <a:gd name="T57" fmla="*/ 26 h 147"/>
                <a:gd name="T58" fmla="*/ 6 w 104"/>
                <a:gd name="T59" fmla="*/ 13 h 147"/>
                <a:gd name="T60" fmla="*/ 12 w 104"/>
                <a:gd name="T61" fmla="*/ 6 h 147"/>
                <a:gd name="T62" fmla="*/ 19 w 104"/>
                <a:gd name="T63" fmla="*/ 6 h 147"/>
                <a:gd name="T64" fmla="*/ 22 w 104"/>
                <a:gd name="T65" fmla="*/ 0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7"/>
                <a:gd name="T101" fmla="*/ 104 w 10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7">
                  <a:moveTo>
                    <a:pt x="22" y="0"/>
                  </a:moveTo>
                  <a:lnTo>
                    <a:pt x="29" y="3"/>
                  </a:lnTo>
                  <a:lnTo>
                    <a:pt x="32" y="6"/>
                  </a:lnTo>
                  <a:lnTo>
                    <a:pt x="43" y="23"/>
                  </a:lnTo>
                  <a:lnTo>
                    <a:pt x="49" y="23"/>
                  </a:lnTo>
                  <a:lnTo>
                    <a:pt x="49" y="30"/>
                  </a:lnTo>
                  <a:lnTo>
                    <a:pt x="53" y="37"/>
                  </a:lnTo>
                  <a:lnTo>
                    <a:pt x="66" y="61"/>
                  </a:lnTo>
                  <a:lnTo>
                    <a:pt x="70" y="61"/>
                  </a:lnTo>
                  <a:lnTo>
                    <a:pt x="72" y="61"/>
                  </a:lnTo>
                  <a:lnTo>
                    <a:pt x="72" y="64"/>
                  </a:lnTo>
                  <a:lnTo>
                    <a:pt x="92" y="57"/>
                  </a:lnTo>
                  <a:lnTo>
                    <a:pt x="103" y="64"/>
                  </a:lnTo>
                  <a:lnTo>
                    <a:pt x="103" y="67"/>
                  </a:lnTo>
                  <a:lnTo>
                    <a:pt x="83" y="81"/>
                  </a:lnTo>
                  <a:lnTo>
                    <a:pt x="75" y="84"/>
                  </a:lnTo>
                  <a:lnTo>
                    <a:pt x="70" y="81"/>
                  </a:lnTo>
                  <a:lnTo>
                    <a:pt x="70" y="101"/>
                  </a:lnTo>
                  <a:lnTo>
                    <a:pt x="66" y="119"/>
                  </a:lnTo>
                  <a:lnTo>
                    <a:pt x="58" y="135"/>
                  </a:lnTo>
                  <a:lnTo>
                    <a:pt x="53" y="141"/>
                  </a:lnTo>
                  <a:lnTo>
                    <a:pt x="43" y="146"/>
                  </a:lnTo>
                  <a:lnTo>
                    <a:pt x="22" y="138"/>
                  </a:lnTo>
                  <a:lnTo>
                    <a:pt x="22" y="98"/>
                  </a:lnTo>
                  <a:lnTo>
                    <a:pt x="9" y="115"/>
                  </a:lnTo>
                  <a:lnTo>
                    <a:pt x="3" y="95"/>
                  </a:lnTo>
                  <a:lnTo>
                    <a:pt x="3" y="74"/>
                  </a:lnTo>
                  <a:lnTo>
                    <a:pt x="0" y="50"/>
                  </a:lnTo>
                  <a:lnTo>
                    <a:pt x="3" y="26"/>
                  </a:lnTo>
                  <a:lnTo>
                    <a:pt x="6" y="13"/>
                  </a:lnTo>
                  <a:lnTo>
                    <a:pt x="12" y="6"/>
                  </a:lnTo>
                  <a:lnTo>
                    <a:pt x="19" y="6"/>
                  </a:lnTo>
                  <a:lnTo>
                    <a:pt x="22" y="0"/>
                  </a:lnTo>
                </a:path>
              </a:pathLst>
            </a:custGeom>
            <a:solidFill>
              <a:srgbClr val="6262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72" name="Freeform 280"/>
            <p:cNvSpPr>
              <a:spLocks/>
            </p:cNvSpPr>
            <p:nvPr/>
          </p:nvSpPr>
          <p:spPr bwMode="auto">
            <a:xfrm>
              <a:off x="3783" y="3662"/>
              <a:ext cx="113" cy="156"/>
            </a:xfrm>
            <a:custGeom>
              <a:avLst/>
              <a:gdLst>
                <a:gd name="T0" fmla="*/ 24 w 113"/>
                <a:gd name="T1" fmla="*/ 0 h 156"/>
                <a:gd name="T2" fmla="*/ 31 w 113"/>
                <a:gd name="T3" fmla="*/ 3 h 156"/>
                <a:gd name="T4" fmla="*/ 36 w 113"/>
                <a:gd name="T5" fmla="*/ 6 h 156"/>
                <a:gd name="T6" fmla="*/ 46 w 113"/>
                <a:gd name="T7" fmla="*/ 24 h 156"/>
                <a:gd name="T8" fmla="*/ 54 w 113"/>
                <a:gd name="T9" fmla="*/ 24 h 156"/>
                <a:gd name="T10" fmla="*/ 54 w 113"/>
                <a:gd name="T11" fmla="*/ 32 h 156"/>
                <a:gd name="T12" fmla="*/ 57 w 113"/>
                <a:gd name="T13" fmla="*/ 39 h 156"/>
                <a:gd name="T14" fmla="*/ 72 w 113"/>
                <a:gd name="T15" fmla="*/ 65 h 156"/>
                <a:gd name="T16" fmla="*/ 75 w 113"/>
                <a:gd name="T17" fmla="*/ 65 h 156"/>
                <a:gd name="T18" fmla="*/ 79 w 113"/>
                <a:gd name="T19" fmla="*/ 65 h 156"/>
                <a:gd name="T20" fmla="*/ 79 w 113"/>
                <a:gd name="T21" fmla="*/ 68 h 156"/>
                <a:gd name="T22" fmla="*/ 100 w 113"/>
                <a:gd name="T23" fmla="*/ 60 h 156"/>
                <a:gd name="T24" fmla="*/ 112 w 113"/>
                <a:gd name="T25" fmla="*/ 68 h 156"/>
                <a:gd name="T26" fmla="*/ 112 w 113"/>
                <a:gd name="T27" fmla="*/ 71 h 156"/>
                <a:gd name="T28" fmla="*/ 90 w 113"/>
                <a:gd name="T29" fmla="*/ 86 h 156"/>
                <a:gd name="T30" fmla="*/ 82 w 113"/>
                <a:gd name="T31" fmla="*/ 89 h 156"/>
                <a:gd name="T32" fmla="*/ 75 w 113"/>
                <a:gd name="T33" fmla="*/ 86 h 156"/>
                <a:gd name="T34" fmla="*/ 75 w 113"/>
                <a:gd name="T35" fmla="*/ 107 h 156"/>
                <a:gd name="T36" fmla="*/ 72 w 113"/>
                <a:gd name="T37" fmla="*/ 125 h 156"/>
                <a:gd name="T38" fmla="*/ 64 w 113"/>
                <a:gd name="T39" fmla="*/ 143 h 156"/>
                <a:gd name="T40" fmla="*/ 57 w 113"/>
                <a:gd name="T41" fmla="*/ 150 h 156"/>
                <a:gd name="T42" fmla="*/ 46 w 113"/>
                <a:gd name="T43" fmla="*/ 155 h 156"/>
                <a:gd name="T44" fmla="*/ 24 w 113"/>
                <a:gd name="T45" fmla="*/ 147 h 156"/>
                <a:gd name="T46" fmla="*/ 24 w 113"/>
                <a:gd name="T47" fmla="*/ 104 h 156"/>
                <a:gd name="T48" fmla="*/ 10 w 113"/>
                <a:gd name="T49" fmla="*/ 122 h 156"/>
                <a:gd name="T50" fmla="*/ 3 w 113"/>
                <a:gd name="T51" fmla="*/ 101 h 156"/>
                <a:gd name="T52" fmla="*/ 3 w 113"/>
                <a:gd name="T53" fmla="*/ 78 h 156"/>
                <a:gd name="T54" fmla="*/ 0 w 113"/>
                <a:gd name="T55" fmla="*/ 53 h 156"/>
                <a:gd name="T56" fmla="*/ 3 w 113"/>
                <a:gd name="T57" fmla="*/ 29 h 156"/>
                <a:gd name="T58" fmla="*/ 6 w 113"/>
                <a:gd name="T59" fmla="*/ 14 h 156"/>
                <a:gd name="T60" fmla="*/ 13 w 113"/>
                <a:gd name="T61" fmla="*/ 6 h 156"/>
                <a:gd name="T62" fmla="*/ 21 w 113"/>
                <a:gd name="T63" fmla="*/ 6 h 156"/>
                <a:gd name="T64" fmla="*/ 24 w 113"/>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56"/>
                <a:gd name="T101" fmla="*/ 113 w 113"/>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56">
                  <a:moveTo>
                    <a:pt x="24" y="0"/>
                  </a:moveTo>
                  <a:lnTo>
                    <a:pt x="31" y="3"/>
                  </a:lnTo>
                  <a:lnTo>
                    <a:pt x="36" y="6"/>
                  </a:lnTo>
                  <a:lnTo>
                    <a:pt x="46" y="24"/>
                  </a:lnTo>
                  <a:lnTo>
                    <a:pt x="54" y="24"/>
                  </a:lnTo>
                  <a:lnTo>
                    <a:pt x="54" y="32"/>
                  </a:lnTo>
                  <a:lnTo>
                    <a:pt x="57" y="39"/>
                  </a:lnTo>
                  <a:lnTo>
                    <a:pt x="72" y="65"/>
                  </a:lnTo>
                  <a:lnTo>
                    <a:pt x="75" y="65"/>
                  </a:lnTo>
                  <a:lnTo>
                    <a:pt x="79" y="65"/>
                  </a:lnTo>
                  <a:lnTo>
                    <a:pt x="79" y="68"/>
                  </a:lnTo>
                  <a:lnTo>
                    <a:pt x="100" y="60"/>
                  </a:lnTo>
                  <a:lnTo>
                    <a:pt x="112" y="68"/>
                  </a:lnTo>
                  <a:lnTo>
                    <a:pt x="112" y="71"/>
                  </a:lnTo>
                  <a:lnTo>
                    <a:pt x="90" y="86"/>
                  </a:lnTo>
                  <a:lnTo>
                    <a:pt x="82" y="89"/>
                  </a:lnTo>
                  <a:lnTo>
                    <a:pt x="75" y="86"/>
                  </a:lnTo>
                  <a:lnTo>
                    <a:pt x="75" y="107"/>
                  </a:lnTo>
                  <a:lnTo>
                    <a:pt x="72" y="125"/>
                  </a:lnTo>
                  <a:lnTo>
                    <a:pt x="64" y="143"/>
                  </a:lnTo>
                  <a:lnTo>
                    <a:pt x="57" y="150"/>
                  </a:lnTo>
                  <a:lnTo>
                    <a:pt x="46" y="155"/>
                  </a:lnTo>
                  <a:lnTo>
                    <a:pt x="24" y="147"/>
                  </a:lnTo>
                  <a:lnTo>
                    <a:pt x="24" y="104"/>
                  </a:lnTo>
                  <a:lnTo>
                    <a:pt x="10" y="122"/>
                  </a:lnTo>
                  <a:lnTo>
                    <a:pt x="3" y="101"/>
                  </a:lnTo>
                  <a:lnTo>
                    <a:pt x="3" y="78"/>
                  </a:lnTo>
                  <a:lnTo>
                    <a:pt x="0" y="53"/>
                  </a:lnTo>
                  <a:lnTo>
                    <a:pt x="3" y="29"/>
                  </a:lnTo>
                  <a:lnTo>
                    <a:pt x="6" y="14"/>
                  </a:lnTo>
                  <a:lnTo>
                    <a:pt x="13" y="6"/>
                  </a:lnTo>
                  <a:lnTo>
                    <a:pt x="21" y="6"/>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9073" name="Picture 28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0" y="3643"/>
              <a:ext cx="10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74" name="Rectangle 282"/>
            <p:cNvSpPr>
              <a:spLocks noChangeArrowheads="1"/>
            </p:cNvSpPr>
            <p:nvPr/>
          </p:nvSpPr>
          <p:spPr bwMode="auto">
            <a:xfrm>
              <a:off x="4062" y="3702"/>
              <a:ext cx="113" cy="88"/>
            </a:xfrm>
            <a:prstGeom prst="rect">
              <a:avLst/>
            </a:prstGeom>
            <a:gradFill rotWithShape="0">
              <a:gsLst>
                <a:gs pos="0">
                  <a:srgbClr val="3E3E38"/>
                </a:gs>
                <a:gs pos="50000">
                  <a:srgbClr val="CFCFBD"/>
                </a:gs>
                <a:gs pos="100000">
                  <a:srgbClr val="3E3E38"/>
                </a:gs>
              </a:gsLst>
              <a:lin ang="2700000" scaled="1"/>
            </a:gradFill>
            <a:ln w="12700">
              <a:solidFill>
                <a:srgbClr val="494936"/>
              </a:solidFill>
              <a:miter lim="800000"/>
              <a:headEnd/>
              <a:tailEnd/>
            </a:ln>
          </p:spPr>
          <p:txBody>
            <a:bodyPr wrap="none" anchor="ctr"/>
            <a:lstStyle/>
            <a:p>
              <a:endParaRPr lang="es-ES"/>
            </a:p>
          </p:txBody>
        </p:sp>
        <p:grpSp>
          <p:nvGrpSpPr>
            <p:cNvPr id="39075" name="Group 283"/>
            <p:cNvGrpSpPr>
              <a:grpSpLocks/>
            </p:cNvGrpSpPr>
            <p:nvPr/>
          </p:nvGrpSpPr>
          <p:grpSpPr bwMode="auto">
            <a:xfrm>
              <a:off x="3754" y="3680"/>
              <a:ext cx="138" cy="142"/>
              <a:chOff x="3754" y="3680"/>
              <a:chExt cx="138" cy="142"/>
            </a:xfrm>
          </p:grpSpPr>
          <p:grpSp>
            <p:nvGrpSpPr>
              <p:cNvPr id="39077" name="Group 284"/>
              <p:cNvGrpSpPr>
                <a:grpSpLocks/>
              </p:cNvGrpSpPr>
              <p:nvPr/>
            </p:nvGrpSpPr>
            <p:grpSpPr bwMode="auto">
              <a:xfrm>
                <a:off x="3754" y="3680"/>
                <a:ext cx="138" cy="142"/>
                <a:chOff x="3754" y="3680"/>
                <a:chExt cx="138" cy="142"/>
              </a:xfrm>
            </p:grpSpPr>
            <p:sp>
              <p:nvSpPr>
                <p:cNvPr id="39079" name="Freeform 285"/>
                <p:cNvSpPr>
                  <a:spLocks/>
                </p:cNvSpPr>
                <p:nvPr/>
              </p:nvSpPr>
              <p:spPr bwMode="auto">
                <a:xfrm>
                  <a:off x="3754" y="3680"/>
                  <a:ext cx="48" cy="118"/>
                </a:xfrm>
                <a:custGeom>
                  <a:avLst/>
                  <a:gdLst>
                    <a:gd name="T0" fmla="*/ 35 w 48"/>
                    <a:gd name="T1" fmla="*/ 51 h 118"/>
                    <a:gd name="T2" fmla="*/ 32 w 48"/>
                    <a:gd name="T3" fmla="*/ 34 h 118"/>
                    <a:gd name="T4" fmla="*/ 29 w 48"/>
                    <a:gd name="T5" fmla="*/ 25 h 118"/>
                    <a:gd name="T6" fmla="*/ 14 w 48"/>
                    <a:gd name="T7" fmla="*/ 10 h 118"/>
                    <a:gd name="T8" fmla="*/ 6 w 48"/>
                    <a:gd name="T9" fmla="*/ 0 h 118"/>
                    <a:gd name="T10" fmla="*/ 3 w 48"/>
                    <a:gd name="T11" fmla="*/ 4 h 118"/>
                    <a:gd name="T12" fmla="*/ 0 w 48"/>
                    <a:gd name="T13" fmla="*/ 4 h 118"/>
                    <a:gd name="T14" fmla="*/ 6 w 48"/>
                    <a:gd name="T15" fmla="*/ 30 h 118"/>
                    <a:gd name="T16" fmla="*/ 24 w 48"/>
                    <a:gd name="T17" fmla="*/ 106 h 118"/>
                    <a:gd name="T18" fmla="*/ 47 w 48"/>
                    <a:gd name="T19" fmla="*/ 117 h 118"/>
                    <a:gd name="T20" fmla="*/ 47 w 48"/>
                    <a:gd name="T21" fmla="*/ 86 h 118"/>
                    <a:gd name="T22" fmla="*/ 35 w 48"/>
                    <a:gd name="T23" fmla="*/ 51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8"/>
                    <a:gd name="T38" fmla="*/ 48 w 4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8">
                      <a:moveTo>
                        <a:pt x="35" y="51"/>
                      </a:moveTo>
                      <a:lnTo>
                        <a:pt x="32" y="34"/>
                      </a:lnTo>
                      <a:lnTo>
                        <a:pt x="29" y="25"/>
                      </a:lnTo>
                      <a:lnTo>
                        <a:pt x="14" y="10"/>
                      </a:lnTo>
                      <a:lnTo>
                        <a:pt x="6" y="0"/>
                      </a:lnTo>
                      <a:lnTo>
                        <a:pt x="3" y="4"/>
                      </a:lnTo>
                      <a:lnTo>
                        <a:pt x="0" y="4"/>
                      </a:lnTo>
                      <a:lnTo>
                        <a:pt x="6" y="30"/>
                      </a:lnTo>
                      <a:lnTo>
                        <a:pt x="24" y="106"/>
                      </a:lnTo>
                      <a:lnTo>
                        <a:pt x="47" y="117"/>
                      </a:lnTo>
                      <a:lnTo>
                        <a:pt x="47" y="86"/>
                      </a:lnTo>
                      <a:lnTo>
                        <a:pt x="35"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9080" name="Freeform 286"/>
                <p:cNvSpPr>
                  <a:spLocks/>
                </p:cNvSpPr>
                <p:nvPr/>
              </p:nvSpPr>
              <p:spPr bwMode="auto">
                <a:xfrm>
                  <a:off x="3773" y="3775"/>
                  <a:ext cx="121" cy="47"/>
                </a:xfrm>
                <a:custGeom>
                  <a:avLst/>
                  <a:gdLst>
                    <a:gd name="T0" fmla="*/ 11 w 119"/>
                    <a:gd name="T1" fmla="*/ 0 h 47"/>
                    <a:gd name="T2" fmla="*/ 22 w 119"/>
                    <a:gd name="T3" fmla="*/ 0 h 47"/>
                    <a:gd name="T4" fmla="*/ 33 w 119"/>
                    <a:gd name="T5" fmla="*/ 5 h 47"/>
                    <a:gd name="T6" fmla="*/ 44 w 119"/>
                    <a:gd name="T7" fmla="*/ 10 h 47"/>
                    <a:gd name="T8" fmla="*/ 56 w 119"/>
                    <a:gd name="T9" fmla="*/ 10 h 47"/>
                    <a:gd name="T10" fmla="*/ 67 w 119"/>
                    <a:gd name="T11" fmla="*/ 10 h 47"/>
                    <a:gd name="T12" fmla="*/ 78 w 119"/>
                    <a:gd name="T13" fmla="*/ 10 h 47"/>
                    <a:gd name="T14" fmla="*/ 89 w 119"/>
                    <a:gd name="T15" fmla="*/ 5 h 47"/>
                    <a:gd name="T16" fmla="*/ 101 w 119"/>
                    <a:gd name="T17" fmla="*/ 15 h 47"/>
                    <a:gd name="T18" fmla="*/ 106 w 119"/>
                    <a:gd name="T19" fmla="*/ 25 h 47"/>
                    <a:gd name="T20" fmla="*/ 118 w 119"/>
                    <a:gd name="T21" fmla="*/ 30 h 47"/>
                    <a:gd name="T22" fmla="*/ 118 w 119"/>
                    <a:gd name="T23" fmla="*/ 40 h 47"/>
                    <a:gd name="T24" fmla="*/ 106 w 119"/>
                    <a:gd name="T25" fmla="*/ 46 h 47"/>
                    <a:gd name="T26" fmla="*/ 95 w 119"/>
                    <a:gd name="T27" fmla="*/ 46 h 47"/>
                    <a:gd name="T28" fmla="*/ 84 w 119"/>
                    <a:gd name="T29" fmla="*/ 40 h 47"/>
                    <a:gd name="T30" fmla="*/ 73 w 119"/>
                    <a:gd name="T31" fmla="*/ 35 h 47"/>
                    <a:gd name="T32" fmla="*/ 61 w 119"/>
                    <a:gd name="T33" fmla="*/ 35 h 47"/>
                    <a:gd name="T34" fmla="*/ 50 w 119"/>
                    <a:gd name="T35" fmla="*/ 40 h 47"/>
                    <a:gd name="T36" fmla="*/ 39 w 119"/>
                    <a:gd name="T37" fmla="*/ 40 h 47"/>
                    <a:gd name="T38" fmla="*/ 28 w 119"/>
                    <a:gd name="T39" fmla="*/ 46 h 47"/>
                    <a:gd name="T40" fmla="*/ 16 w 119"/>
                    <a:gd name="T41" fmla="*/ 46 h 47"/>
                    <a:gd name="T42" fmla="*/ 5 w 119"/>
                    <a:gd name="T43" fmla="*/ 35 h 47"/>
                    <a:gd name="T44" fmla="*/ 0 w 119"/>
                    <a:gd name="T45" fmla="*/ 25 h 47"/>
                    <a:gd name="T46" fmla="*/ 0 w 119"/>
                    <a:gd name="T47" fmla="*/ 15 h 47"/>
                    <a:gd name="T48" fmla="*/ 11 w 119"/>
                    <a:gd name="T49" fmla="*/ 10 h 47"/>
                    <a:gd name="T50" fmla="*/ 11 w 119"/>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47">
                      <a:moveTo>
                        <a:pt x="11" y="0"/>
                      </a:moveTo>
                      <a:lnTo>
                        <a:pt x="22" y="0"/>
                      </a:lnTo>
                      <a:lnTo>
                        <a:pt x="33" y="5"/>
                      </a:lnTo>
                      <a:lnTo>
                        <a:pt x="44" y="10"/>
                      </a:lnTo>
                      <a:lnTo>
                        <a:pt x="56" y="10"/>
                      </a:lnTo>
                      <a:lnTo>
                        <a:pt x="67" y="10"/>
                      </a:lnTo>
                      <a:lnTo>
                        <a:pt x="78" y="10"/>
                      </a:lnTo>
                      <a:lnTo>
                        <a:pt x="89" y="5"/>
                      </a:lnTo>
                      <a:lnTo>
                        <a:pt x="101" y="15"/>
                      </a:lnTo>
                      <a:lnTo>
                        <a:pt x="106" y="25"/>
                      </a:lnTo>
                      <a:lnTo>
                        <a:pt x="118" y="30"/>
                      </a:lnTo>
                      <a:lnTo>
                        <a:pt x="118" y="40"/>
                      </a:lnTo>
                      <a:lnTo>
                        <a:pt x="106" y="46"/>
                      </a:lnTo>
                      <a:lnTo>
                        <a:pt x="95" y="46"/>
                      </a:lnTo>
                      <a:lnTo>
                        <a:pt x="84" y="40"/>
                      </a:lnTo>
                      <a:lnTo>
                        <a:pt x="73" y="35"/>
                      </a:lnTo>
                      <a:lnTo>
                        <a:pt x="61" y="35"/>
                      </a:lnTo>
                      <a:lnTo>
                        <a:pt x="50" y="40"/>
                      </a:lnTo>
                      <a:lnTo>
                        <a:pt x="39" y="40"/>
                      </a:lnTo>
                      <a:lnTo>
                        <a:pt x="28" y="46"/>
                      </a:lnTo>
                      <a:lnTo>
                        <a:pt x="16" y="46"/>
                      </a:lnTo>
                      <a:lnTo>
                        <a:pt x="5" y="35"/>
                      </a:lnTo>
                      <a:lnTo>
                        <a:pt x="0" y="25"/>
                      </a:lnTo>
                      <a:lnTo>
                        <a:pt x="0" y="15"/>
                      </a:lnTo>
                      <a:lnTo>
                        <a:pt x="11" y="10"/>
                      </a:lnTo>
                      <a:lnTo>
                        <a:pt x="11" y="0"/>
                      </a:lnTo>
                    </a:path>
                  </a:pathLst>
                </a:custGeom>
                <a:solidFill>
                  <a:srgbClr val="3365FB"/>
                </a:solidFill>
                <a:ln w="12700" cap="rnd" cmpd="sng">
                  <a:solidFill>
                    <a:schemeClr val="tx1"/>
                  </a:solidFill>
                  <a:prstDash val="solid"/>
                  <a:round/>
                  <a:headEnd/>
                  <a:tailEnd/>
                </a:ln>
                <a:effectLst>
                  <a:outerShdw dist="35921" dir="2700000" algn="ctr" rotWithShape="0">
                    <a:schemeClr val="tx1"/>
                  </a:outerShdw>
                </a:effectLst>
              </p:spPr>
              <p:txBody>
                <a:bodyPr/>
                <a:lstStyle/>
                <a:p>
                  <a:endParaRPr lang="es-ES"/>
                </a:p>
              </p:txBody>
            </p:sp>
          </p:grpSp>
          <p:sp>
            <p:nvSpPr>
              <p:cNvPr id="39078" name="Freeform 287"/>
              <p:cNvSpPr>
                <a:spLocks/>
              </p:cNvSpPr>
              <p:nvPr/>
            </p:nvSpPr>
            <p:spPr bwMode="auto">
              <a:xfrm>
                <a:off x="3763" y="3695"/>
                <a:ext cx="37" cy="102"/>
              </a:xfrm>
              <a:custGeom>
                <a:avLst/>
                <a:gdLst>
                  <a:gd name="T0" fmla="*/ 27 w 37"/>
                  <a:gd name="T1" fmla="*/ 43 h 102"/>
                  <a:gd name="T2" fmla="*/ 24 w 37"/>
                  <a:gd name="T3" fmla="*/ 30 h 102"/>
                  <a:gd name="T4" fmla="*/ 22 w 37"/>
                  <a:gd name="T5" fmla="*/ 22 h 102"/>
                  <a:gd name="T6" fmla="*/ 11 w 37"/>
                  <a:gd name="T7" fmla="*/ 7 h 102"/>
                  <a:gd name="T8" fmla="*/ 5 w 37"/>
                  <a:gd name="T9" fmla="*/ 0 h 102"/>
                  <a:gd name="T10" fmla="*/ 2 w 37"/>
                  <a:gd name="T11" fmla="*/ 4 h 102"/>
                  <a:gd name="T12" fmla="*/ 0 w 37"/>
                  <a:gd name="T13" fmla="*/ 4 h 102"/>
                  <a:gd name="T14" fmla="*/ 5 w 37"/>
                  <a:gd name="T15" fmla="*/ 25 h 102"/>
                  <a:gd name="T16" fmla="*/ 19 w 37"/>
                  <a:gd name="T17" fmla="*/ 93 h 102"/>
                  <a:gd name="T18" fmla="*/ 36 w 37"/>
                  <a:gd name="T19" fmla="*/ 101 h 102"/>
                  <a:gd name="T20" fmla="*/ 36 w 37"/>
                  <a:gd name="T21" fmla="*/ 75 h 102"/>
                  <a:gd name="T22" fmla="*/ 27 w 37"/>
                  <a:gd name="T23" fmla="*/ 4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02"/>
                  <a:gd name="T38" fmla="*/ 37 w 37"/>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02">
                    <a:moveTo>
                      <a:pt x="27" y="43"/>
                    </a:moveTo>
                    <a:lnTo>
                      <a:pt x="24" y="30"/>
                    </a:lnTo>
                    <a:lnTo>
                      <a:pt x="22" y="22"/>
                    </a:lnTo>
                    <a:lnTo>
                      <a:pt x="11" y="7"/>
                    </a:lnTo>
                    <a:lnTo>
                      <a:pt x="5" y="0"/>
                    </a:lnTo>
                    <a:lnTo>
                      <a:pt x="2" y="4"/>
                    </a:lnTo>
                    <a:lnTo>
                      <a:pt x="0" y="4"/>
                    </a:lnTo>
                    <a:lnTo>
                      <a:pt x="5" y="25"/>
                    </a:lnTo>
                    <a:lnTo>
                      <a:pt x="19" y="93"/>
                    </a:lnTo>
                    <a:lnTo>
                      <a:pt x="36" y="101"/>
                    </a:lnTo>
                    <a:lnTo>
                      <a:pt x="36" y="75"/>
                    </a:lnTo>
                    <a:lnTo>
                      <a:pt x="27" y="43"/>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sp>
          <p:nvSpPr>
            <p:cNvPr id="39076" name="Freeform 288"/>
            <p:cNvSpPr>
              <a:spLocks/>
            </p:cNvSpPr>
            <p:nvPr/>
          </p:nvSpPr>
          <p:spPr bwMode="auto">
            <a:xfrm>
              <a:off x="3905" y="3695"/>
              <a:ext cx="28" cy="31"/>
            </a:xfrm>
            <a:custGeom>
              <a:avLst/>
              <a:gdLst>
                <a:gd name="T0" fmla="*/ 0 w 28"/>
                <a:gd name="T1" fmla="*/ 30 h 31"/>
                <a:gd name="T2" fmla="*/ 27 w 28"/>
                <a:gd name="T3" fmla="*/ 3 h 31"/>
                <a:gd name="T4" fmla="*/ 18 w 28"/>
                <a:gd name="T5" fmla="*/ 0 h 31"/>
                <a:gd name="T6" fmla="*/ 0 w 28"/>
                <a:gd name="T7" fmla="*/ 30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30"/>
                  </a:moveTo>
                  <a:lnTo>
                    <a:pt x="27" y="3"/>
                  </a:lnTo>
                  <a:lnTo>
                    <a:pt x="18" y="0"/>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38996" name="Line 289"/>
          <p:cNvSpPr>
            <a:spLocks noChangeShapeType="1"/>
          </p:cNvSpPr>
          <p:nvPr/>
        </p:nvSpPr>
        <p:spPr bwMode="auto">
          <a:xfrm>
            <a:off x="3011488" y="5157788"/>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97" name="Line 290"/>
          <p:cNvSpPr>
            <a:spLocks noChangeShapeType="1"/>
          </p:cNvSpPr>
          <p:nvPr/>
        </p:nvSpPr>
        <p:spPr bwMode="auto">
          <a:xfrm rot="10800000">
            <a:off x="3011488" y="5414963"/>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98" name="Line 291"/>
          <p:cNvSpPr>
            <a:spLocks noChangeShapeType="1"/>
          </p:cNvSpPr>
          <p:nvPr/>
        </p:nvSpPr>
        <p:spPr bwMode="auto">
          <a:xfrm>
            <a:off x="2938463" y="4508500"/>
            <a:ext cx="381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99" name="Line 292"/>
          <p:cNvSpPr>
            <a:spLocks noChangeShapeType="1"/>
          </p:cNvSpPr>
          <p:nvPr/>
        </p:nvSpPr>
        <p:spPr bwMode="auto">
          <a:xfrm rot="5400000" flipH="1">
            <a:off x="1988344" y="3845719"/>
            <a:ext cx="317500" cy="1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00" name="Line 293"/>
          <p:cNvSpPr>
            <a:spLocks noChangeShapeType="1"/>
          </p:cNvSpPr>
          <p:nvPr/>
        </p:nvSpPr>
        <p:spPr bwMode="auto">
          <a:xfrm rot="5400000">
            <a:off x="2283618" y="3853657"/>
            <a:ext cx="3032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01" name="Line 294"/>
          <p:cNvSpPr>
            <a:spLocks noChangeShapeType="1"/>
          </p:cNvSpPr>
          <p:nvPr/>
        </p:nvSpPr>
        <p:spPr bwMode="auto">
          <a:xfrm rot="5400000">
            <a:off x="1524000" y="3886200"/>
            <a:ext cx="381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02" name="Line 295"/>
          <p:cNvSpPr>
            <a:spLocks noChangeShapeType="1"/>
          </p:cNvSpPr>
          <p:nvPr/>
        </p:nvSpPr>
        <p:spPr bwMode="auto">
          <a:xfrm>
            <a:off x="5726113" y="4437063"/>
            <a:ext cx="381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39003" name="Picture 296" descr="AD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8375" y="5113338"/>
            <a:ext cx="5826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04" name="Line 300"/>
          <p:cNvSpPr>
            <a:spLocks noChangeShapeType="1"/>
          </p:cNvSpPr>
          <p:nvPr/>
        </p:nvSpPr>
        <p:spPr bwMode="auto">
          <a:xfrm flipV="1">
            <a:off x="4140200" y="5373688"/>
            <a:ext cx="9525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05" name="Text Box 301"/>
          <p:cNvSpPr txBox="1">
            <a:spLocks noChangeArrowheads="1"/>
          </p:cNvSpPr>
          <p:nvPr/>
        </p:nvSpPr>
        <p:spPr bwMode="auto">
          <a:xfrm>
            <a:off x="3360738" y="5675313"/>
            <a:ext cx="69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Gb Eth</a:t>
            </a:r>
            <a:endParaRPr lang="es-ES" sz="1200" b="1">
              <a:latin typeface="Arial" charset="0"/>
            </a:endParaRPr>
          </a:p>
        </p:txBody>
      </p:sp>
      <p:sp>
        <p:nvSpPr>
          <p:cNvPr id="39006" name="Line 303"/>
          <p:cNvSpPr>
            <a:spLocks noChangeShapeType="1"/>
          </p:cNvSpPr>
          <p:nvPr/>
        </p:nvSpPr>
        <p:spPr bwMode="auto">
          <a:xfrm flipH="1">
            <a:off x="2219325" y="3470275"/>
            <a:ext cx="0" cy="647700"/>
          </a:xfrm>
          <a:prstGeom prst="line">
            <a:avLst/>
          </a:prstGeom>
          <a:noFill/>
          <a:ln w="50800" cmpd="dbl">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007" name="Line 304"/>
          <p:cNvSpPr>
            <a:spLocks noChangeShapeType="1"/>
          </p:cNvSpPr>
          <p:nvPr/>
        </p:nvSpPr>
        <p:spPr bwMode="auto">
          <a:xfrm flipH="1">
            <a:off x="2290763" y="3486150"/>
            <a:ext cx="0" cy="647700"/>
          </a:xfrm>
          <a:prstGeom prst="line">
            <a:avLst/>
          </a:prstGeom>
          <a:noFill/>
          <a:ln w="50800" cmpd="dbl">
            <a:solidFill>
              <a:srgbClr val="00FF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39008" name="Picture 302" descr="AD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7075" y="3241675"/>
            <a:ext cx="5826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09" name="Line 305"/>
          <p:cNvSpPr>
            <a:spLocks noChangeShapeType="1"/>
          </p:cNvSpPr>
          <p:nvPr/>
        </p:nvSpPr>
        <p:spPr bwMode="auto">
          <a:xfrm flipH="1" flipV="1">
            <a:off x="2363788" y="3068638"/>
            <a:ext cx="5746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10" name="Text Box 306"/>
          <p:cNvSpPr txBox="1">
            <a:spLocks noChangeArrowheads="1"/>
          </p:cNvSpPr>
          <p:nvPr/>
        </p:nvSpPr>
        <p:spPr bwMode="auto">
          <a:xfrm>
            <a:off x="3097213" y="3284538"/>
            <a:ext cx="690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Gb Eth</a:t>
            </a:r>
            <a:endParaRPr lang="es-ES" sz="1200" b="1">
              <a:latin typeface="Arial" charset="0"/>
            </a:endParaRPr>
          </a:p>
        </p:txBody>
      </p:sp>
      <p:sp>
        <p:nvSpPr>
          <p:cNvPr id="39011" name="Line 316"/>
          <p:cNvSpPr>
            <a:spLocks noChangeShapeType="1"/>
          </p:cNvSpPr>
          <p:nvPr/>
        </p:nvSpPr>
        <p:spPr bwMode="auto">
          <a:xfrm>
            <a:off x="5459413" y="1125538"/>
            <a:ext cx="215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9012" name="Group 308"/>
          <p:cNvGrpSpPr>
            <a:grpSpLocks noChangeAspect="1"/>
          </p:cNvGrpSpPr>
          <p:nvPr/>
        </p:nvGrpSpPr>
        <p:grpSpPr bwMode="auto">
          <a:xfrm>
            <a:off x="5030788" y="1036638"/>
            <a:ext cx="500062" cy="157162"/>
            <a:chOff x="271" y="1715"/>
            <a:chExt cx="1357" cy="557"/>
          </a:xfrm>
        </p:grpSpPr>
        <p:sp>
          <p:nvSpPr>
            <p:cNvPr id="39020" name="Freeform 309"/>
            <p:cNvSpPr>
              <a:spLocks noChangeAspect="1"/>
            </p:cNvSpPr>
            <p:nvPr/>
          </p:nvSpPr>
          <p:spPr bwMode="auto">
            <a:xfrm>
              <a:off x="271" y="1715"/>
              <a:ext cx="1357" cy="226"/>
            </a:xfrm>
            <a:custGeom>
              <a:avLst/>
              <a:gdLst>
                <a:gd name="T0" fmla="*/ 0 w 1357"/>
                <a:gd name="T1" fmla="*/ 225 h 226"/>
                <a:gd name="T2" fmla="*/ 159 w 1357"/>
                <a:gd name="T3" fmla="*/ 0 h 226"/>
                <a:gd name="T4" fmla="*/ 1356 w 1357"/>
                <a:gd name="T5" fmla="*/ 0 h 226"/>
                <a:gd name="T6" fmla="*/ 1195 w 1357"/>
                <a:gd name="T7" fmla="*/ 225 h 226"/>
                <a:gd name="T8" fmla="*/ 0 w 1357"/>
                <a:gd name="T9" fmla="*/ 225 h 226"/>
                <a:gd name="T10" fmla="*/ 0 60000 65536"/>
                <a:gd name="T11" fmla="*/ 0 60000 65536"/>
                <a:gd name="T12" fmla="*/ 0 60000 65536"/>
                <a:gd name="T13" fmla="*/ 0 60000 65536"/>
                <a:gd name="T14" fmla="*/ 0 60000 65536"/>
                <a:gd name="T15" fmla="*/ 0 w 1357"/>
                <a:gd name="T16" fmla="*/ 0 h 226"/>
                <a:gd name="T17" fmla="*/ 1357 w 1357"/>
                <a:gd name="T18" fmla="*/ 226 h 226"/>
              </a:gdLst>
              <a:ahLst/>
              <a:cxnLst>
                <a:cxn ang="T10">
                  <a:pos x="T0" y="T1"/>
                </a:cxn>
                <a:cxn ang="T11">
                  <a:pos x="T2" y="T3"/>
                </a:cxn>
                <a:cxn ang="T12">
                  <a:pos x="T4" y="T5"/>
                </a:cxn>
                <a:cxn ang="T13">
                  <a:pos x="T6" y="T7"/>
                </a:cxn>
                <a:cxn ang="T14">
                  <a:pos x="T8" y="T9"/>
                </a:cxn>
              </a:cxnLst>
              <a:rect l="T15" t="T16" r="T17" b="T18"/>
              <a:pathLst>
                <a:path w="1357" h="226">
                  <a:moveTo>
                    <a:pt x="0" y="225"/>
                  </a:moveTo>
                  <a:lnTo>
                    <a:pt x="159" y="0"/>
                  </a:lnTo>
                  <a:lnTo>
                    <a:pt x="1356" y="0"/>
                  </a:lnTo>
                  <a:lnTo>
                    <a:pt x="1195" y="225"/>
                  </a:lnTo>
                  <a:lnTo>
                    <a:pt x="0" y="225"/>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21" name="Freeform 310"/>
            <p:cNvSpPr>
              <a:spLocks noChangeAspect="1"/>
            </p:cNvSpPr>
            <p:nvPr/>
          </p:nvSpPr>
          <p:spPr bwMode="auto">
            <a:xfrm>
              <a:off x="271" y="1715"/>
              <a:ext cx="1357" cy="226"/>
            </a:xfrm>
            <a:custGeom>
              <a:avLst/>
              <a:gdLst>
                <a:gd name="T0" fmla="*/ 0 w 1357"/>
                <a:gd name="T1" fmla="*/ 225 h 226"/>
                <a:gd name="T2" fmla="*/ 159 w 1357"/>
                <a:gd name="T3" fmla="*/ 0 h 226"/>
                <a:gd name="T4" fmla="*/ 1356 w 1357"/>
                <a:gd name="T5" fmla="*/ 0 h 226"/>
                <a:gd name="T6" fmla="*/ 1195 w 1357"/>
                <a:gd name="T7" fmla="*/ 225 h 226"/>
                <a:gd name="T8" fmla="*/ 0 w 1357"/>
                <a:gd name="T9" fmla="*/ 225 h 226"/>
                <a:gd name="T10" fmla="*/ 0 60000 65536"/>
                <a:gd name="T11" fmla="*/ 0 60000 65536"/>
                <a:gd name="T12" fmla="*/ 0 60000 65536"/>
                <a:gd name="T13" fmla="*/ 0 60000 65536"/>
                <a:gd name="T14" fmla="*/ 0 60000 65536"/>
                <a:gd name="T15" fmla="*/ 0 w 1357"/>
                <a:gd name="T16" fmla="*/ 0 h 226"/>
                <a:gd name="T17" fmla="*/ 1357 w 1357"/>
                <a:gd name="T18" fmla="*/ 226 h 226"/>
              </a:gdLst>
              <a:ahLst/>
              <a:cxnLst>
                <a:cxn ang="T10">
                  <a:pos x="T0" y="T1"/>
                </a:cxn>
                <a:cxn ang="T11">
                  <a:pos x="T2" y="T3"/>
                </a:cxn>
                <a:cxn ang="T12">
                  <a:pos x="T4" y="T5"/>
                </a:cxn>
                <a:cxn ang="T13">
                  <a:pos x="T6" y="T7"/>
                </a:cxn>
                <a:cxn ang="T14">
                  <a:pos x="T8" y="T9"/>
                </a:cxn>
              </a:cxnLst>
              <a:rect l="T15" t="T16" r="T17" b="T18"/>
              <a:pathLst>
                <a:path w="1357" h="226">
                  <a:moveTo>
                    <a:pt x="0" y="225"/>
                  </a:moveTo>
                  <a:lnTo>
                    <a:pt x="159" y="0"/>
                  </a:lnTo>
                  <a:lnTo>
                    <a:pt x="1356" y="0"/>
                  </a:lnTo>
                  <a:lnTo>
                    <a:pt x="1195" y="225"/>
                  </a:lnTo>
                  <a:lnTo>
                    <a:pt x="0" y="225"/>
                  </a:lnTo>
                </a:path>
              </a:pathLst>
            </a:custGeom>
            <a:solidFill>
              <a:srgbClr val="C9C9B6"/>
            </a:solidFill>
            <a:ln w="12700" cap="rnd">
              <a:solidFill>
                <a:srgbClr val="494936"/>
              </a:solidFill>
              <a:round/>
              <a:headEnd/>
              <a:tailEnd/>
            </a:ln>
          </p:spPr>
          <p:txBody>
            <a:bodyPr/>
            <a:lstStyle/>
            <a:p>
              <a:endParaRPr lang="es-ES"/>
            </a:p>
          </p:txBody>
        </p:sp>
        <p:sp>
          <p:nvSpPr>
            <p:cNvPr id="39022" name="Freeform 311"/>
            <p:cNvSpPr>
              <a:spLocks noChangeAspect="1"/>
            </p:cNvSpPr>
            <p:nvPr/>
          </p:nvSpPr>
          <p:spPr bwMode="auto">
            <a:xfrm>
              <a:off x="271" y="1940"/>
              <a:ext cx="1200" cy="332"/>
            </a:xfrm>
            <a:custGeom>
              <a:avLst/>
              <a:gdLst>
                <a:gd name="T0" fmla="*/ 0 w 1200"/>
                <a:gd name="T1" fmla="*/ 0 h 332"/>
                <a:gd name="T2" fmla="*/ 1199 w 1200"/>
                <a:gd name="T3" fmla="*/ 0 h 332"/>
                <a:gd name="T4" fmla="*/ 1199 w 1200"/>
                <a:gd name="T5" fmla="*/ 331 h 332"/>
                <a:gd name="T6" fmla="*/ 0 w 1200"/>
                <a:gd name="T7" fmla="*/ 331 h 332"/>
                <a:gd name="T8" fmla="*/ 0 w 1200"/>
                <a:gd name="T9" fmla="*/ 0 h 332"/>
                <a:gd name="T10" fmla="*/ 0 60000 65536"/>
                <a:gd name="T11" fmla="*/ 0 60000 65536"/>
                <a:gd name="T12" fmla="*/ 0 60000 65536"/>
                <a:gd name="T13" fmla="*/ 0 60000 65536"/>
                <a:gd name="T14" fmla="*/ 0 60000 65536"/>
                <a:gd name="T15" fmla="*/ 0 w 1200"/>
                <a:gd name="T16" fmla="*/ 0 h 332"/>
                <a:gd name="T17" fmla="*/ 1200 w 1200"/>
                <a:gd name="T18" fmla="*/ 332 h 332"/>
              </a:gdLst>
              <a:ahLst/>
              <a:cxnLst>
                <a:cxn ang="T10">
                  <a:pos x="T0" y="T1"/>
                </a:cxn>
                <a:cxn ang="T11">
                  <a:pos x="T2" y="T3"/>
                </a:cxn>
                <a:cxn ang="T12">
                  <a:pos x="T4" y="T5"/>
                </a:cxn>
                <a:cxn ang="T13">
                  <a:pos x="T6" y="T7"/>
                </a:cxn>
                <a:cxn ang="T14">
                  <a:pos x="T8" y="T9"/>
                </a:cxn>
              </a:cxnLst>
              <a:rect l="T15" t="T16" r="T17" b="T18"/>
              <a:pathLst>
                <a:path w="1200" h="332">
                  <a:moveTo>
                    <a:pt x="0" y="0"/>
                  </a:moveTo>
                  <a:lnTo>
                    <a:pt x="1199" y="0"/>
                  </a:lnTo>
                  <a:lnTo>
                    <a:pt x="1199" y="331"/>
                  </a:lnTo>
                  <a:lnTo>
                    <a:pt x="0" y="331"/>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23" name="Freeform 312"/>
            <p:cNvSpPr>
              <a:spLocks noChangeAspect="1"/>
            </p:cNvSpPr>
            <p:nvPr/>
          </p:nvSpPr>
          <p:spPr bwMode="auto">
            <a:xfrm>
              <a:off x="271" y="1940"/>
              <a:ext cx="1200" cy="332"/>
            </a:xfrm>
            <a:custGeom>
              <a:avLst/>
              <a:gdLst>
                <a:gd name="T0" fmla="*/ 0 w 1200"/>
                <a:gd name="T1" fmla="*/ 0 h 332"/>
                <a:gd name="T2" fmla="*/ 1199 w 1200"/>
                <a:gd name="T3" fmla="*/ 0 h 332"/>
                <a:gd name="T4" fmla="*/ 1199 w 1200"/>
                <a:gd name="T5" fmla="*/ 331 h 332"/>
                <a:gd name="T6" fmla="*/ 0 w 1200"/>
                <a:gd name="T7" fmla="*/ 331 h 332"/>
                <a:gd name="T8" fmla="*/ 0 w 1200"/>
                <a:gd name="T9" fmla="*/ 0 h 332"/>
                <a:gd name="T10" fmla="*/ 0 60000 65536"/>
                <a:gd name="T11" fmla="*/ 0 60000 65536"/>
                <a:gd name="T12" fmla="*/ 0 60000 65536"/>
                <a:gd name="T13" fmla="*/ 0 60000 65536"/>
                <a:gd name="T14" fmla="*/ 0 60000 65536"/>
                <a:gd name="T15" fmla="*/ 0 w 1200"/>
                <a:gd name="T16" fmla="*/ 0 h 332"/>
                <a:gd name="T17" fmla="*/ 1200 w 1200"/>
                <a:gd name="T18" fmla="*/ 332 h 332"/>
              </a:gdLst>
              <a:ahLst/>
              <a:cxnLst>
                <a:cxn ang="T10">
                  <a:pos x="T0" y="T1"/>
                </a:cxn>
                <a:cxn ang="T11">
                  <a:pos x="T2" y="T3"/>
                </a:cxn>
                <a:cxn ang="T12">
                  <a:pos x="T4" y="T5"/>
                </a:cxn>
                <a:cxn ang="T13">
                  <a:pos x="T6" y="T7"/>
                </a:cxn>
                <a:cxn ang="T14">
                  <a:pos x="T8" y="T9"/>
                </a:cxn>
              </a:cxnLst>
              <a:rect l="T15" t="T16" r="T17" b="T18"/>
              <a:pathLst>
                <a:path w="1200" h="332">
                  <a:moveTo>
                    <a:pt x="0" y="0"/>
                  </a:moveTo>
                  <a:lnTo>
                    <a:pt x="1199" y="0"/>
                  </a:lnTo>
                  <a:lnTo>
                    <a:pt x="1199" y="331"/>
                  </a:lnTo>
                  <a:lnTo>
                    <a:pt x="0" y="331"/>
                  </a:lnTo>
                  <a:lnTo>
                    <a:pt x="0" y="0"/>
                  </a:lnTo>
                </a:path>
              </a:pathLst>
            </a:custGeom>
            <a:solidFill>
              <a:srgbClr val="B7B79D"/>
            </a:solidFill>
            <a:ln w="12700" cap="rnd">
              <a:solidFill>
                <a:srgbClr val="494936"/>
              </a:solidFill>
              <a:round/>
              <a:headEnd/>
              <a:tailEnd/>
            </a:ln>
          </p:spPr>
          <p:txBody>
            <a:bodyPr/>
            <a:lstStyle/>
            <a:p>
              <a:endParaRPr lang="es-ES"/>
            </a:p>
          </p:txBody>
        </p:sp>
        <p:sp>
          <p:nvSpPr>
            <p:cNvPr id="39024" name="Freeform 313"/>
            <p:cNvSpPr>
              <a:spLocks noChangeAspect="1"/>
            </p:cNvSpPr>
            <p:nvPr/>
          </p:nvSpPr>
          <p:spPr bwMode="auto">
            <a:xfrm>
              <a:off x="1470" y="1715"/>
              <a:ext cx="158" cy="557"/>
            </a:xfrm>
            <a:custGeom>
              <a:avLst/>
              <a:gdLst>
                <a:gd name="T0" fmla="*/ 0 w 158"/>
                <a:gd name="T1" fmla="*/ 556 h 557"/>
                <a:gd name="T2" fmla="*/ 157 w 158"/>
                <a:gd name="T3" fmla="*/ 320 h 557"/>
                <a:gd name="T4" fmla="*/ 157 w 158"/>
                <a:gd name="T5" fmla="*/ 0 h 557"/>
                <a:gd name="T6" fmla="*/ 0 w 158"/>
                <a:gd name="T7" fmla="*/ 221 h 557"/>
                <a:gd name="T8" fmla="*/ 0 w 158"/>
                <a:gd name="T9" fmla="*/ 556 h 557"/>
                <a:gd name="T10" fmla="*/ 0 60000 65536"/>
                <a:gd name="T11" fmla="*/ 0 60000 65536"/>
                <a:gd name="T12" fmla="*/ 0 60000 65536"/>
                <a:gd name="T13" fmla="*/ 0 60000 65536"/>
                <a:gd name="T14" fmla="*/ 0 60000 65536"/>
                <a:gd name="T15" fmla="*/ 0 w 158"/>
                <a:gd name="T16" fmla="*/ 0 h 557"/>
                <a:gd name="T17" fmla="*/ 158 w 158"/>
                <a:gd name="T18" fmla="*/ 557 h 557"/>
              </a:gdLst>
              <a:ahLst/>
              <a:cxnLst>
                <a:cxn ang="T10">
                  <a:pos x="T0" y="T1"/>
                </a:cxn>
                <a:cxn ang="T11">
                  <a:pos x="T2" y="T3"/>
                </a:cxn>
                <a:cxn ang="T12">
                  <a:pos x="T4" y="T5"/>
                </a:cxn>
                <a:cxn ang="T13">
                  <a:pos x="T6" y="T7"/>
                </a:cxn>
                <a:cxn ang="T14">
                  <a:pos x="T8" y="T9"/>
                </a:cxn>
              </a:cxnLst>
              <a:rect l="T15" t="T16" r="T17" b="T18"/>
              <a:pathLst>
                <a:path w="158" h="557">
                  <a:moveTo>
                    <a:pt x="0" y="556"/>
                  </a:moveTo>
                  <a:lnTo>
                    <a:pt x="157" y="320"/>
                  </a:lnTo>
                  <a:lnTo>
                    <a:pt x="157" y="0"/>
                  </a:lnTo>
                  <a:lnTo>
                    <a:pt x="0" y="221"/>
                  </a:lnTo>
                  <a:lnTo>
                    <a:pt x="0" y="556"/>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39025" name="Freeform 314"/>
            <p:cNvSpPr>
              <a:spLocks noChangeAspect="1"/>
            </p:cNvSpPr>
            <p:nvPr/>
          </p:nvSpPr>
          <p:spPr bwMode="auto">
            <a:xfrm>
              <a:off x="1470" y="1715"/>
              <a:ext cx="158" cy="557"/>
            </a:xfrm>
            <a:custGeom>
              <a:avLst/>
              <a:gdLst>
                <a:gd name="T0" fmla="*/ 0 w 158"/>
                <a:gd name="T1" fmla="*/ 556 h 557"/>
                <a:gd name="T2" fmla="*/ 157 w 158"/>
                <a:gd name="T3" fmla="*/ 320 h 557"/>
                <a:gd name="T4" fmla="*/ 157 w 158"/>
                <a:gd name="T5" fmla="*/ 0 h 557"/>
                <a:gd name="T6" fmla="*/ 0 w 158"/>
                <a:gd name="T7" fmla="*/ 221 h 557"/>
                <a:gd name="T8" fmla="*/ 0 w 158"/>
                <a:gd name="T9" fmla="*/ 556 h 557"/>
                <a:gd name="T10" fmla="*/ 0 60000 65536"/>
                <a:gd name="T11" fmla="*/ 0 60000 65536"/>
                <a:gd name="T12" fmla="*/ 0 60000 65536"/>
                <a:gd name="T13" fmla="*/ 0 60000 65536"/>
                <a:gd name="T14" fmla="*/ 0 60000 65536"/>
                <a:gd name="T15" fmla="*/ 0 w 158"/>
                <a:gd name="T16" fmla="*/ 0 h 557"/>
                <a:gd name="T17" fmla="*/ 158 w 158"/>
                <a:gd name="T18" fmla="*/ 557 h 557"/>
              </a:gdLst>
              <a:ahLst/>
              <a:cxnLst>
                <a:cxn ang="T10">
                  <a:pos x="T0" y="T1"/>
                </a:cxn>
                <a:cxn ang="T11">
                  <a:pos x="T2" y="T3"/>
                </a:cxn>
                <a:cxn ang="T12">
                  <a:pos x="T4" y="T5"/>
                </a:cxn>
                <a:cxn ang="T13">
                  <a:pos x="T6" y="T7"/>
                </a:cxn>
                <a:cxn ang="T14">
                  <a:pos x="T8" y="T9"/>
                </a:cxn>
              </a:cxnLst>
              <a:rect l="T15" t="T16" r="T17" b="T18"/>
              <a:pathLst>
                <a:path w="158" h="557">
                  <a:moveTo>
                    <a:pt x="0" y="556"/>
                  </a:moveTo>
                  <a:lnTo>
                    <a:pt x="157" y="320"/>
                  </a:lnTo>
                  <a:lnTo>
                    <a:pt x="157" y="0"/>
                  </a:lnTo>
                  <a:lnTo>
                    <a:pt x="0" y="221"/>
                  </a:lnTo>
                  <a:lnTo>
                    <a:pt x="0" y="556"/>
                  </a:lnTo>
                </a:path>
              </a:pathLst>
            </a:custGeom>
            <a:solidFill>
              <a:srgbClr val="7A7A5A"/>
            </a:solidFill>
            <a:ln w="12700" cap="rnd">
              <a:solidFill>
                <a:srgbClr val="494936"/>
              </a:solidFill>
              <a:round/>
              <a:headEnd/>
              <a:tailEnd/>
            </a:ln>
          </p:spPr>
          <p:txBody>
            <a:bodyPr/>
            <a:lstStyle/>
            <a:p>
              <a:endParaRPr lang="es-ES"/>
            </a:p>
          </p:txBody>
        </p:sp>
      </p:grpSp>
      <p:sp>
        <p:nvSpPr>
          <p:cNvPr id="39013" name="Line 317"/>
          <p:cNvSpPr>
            <a:spLocks noChangeShapeType="1"/>
          </p:cNvSpPr>
          <p:nvPr/>
        </p:nvSpPr>
        <p:spPr bwMode="auto">
          <a:xfrm>
            <a:off x="6299200" y="5915025"/>
            <a:ext cx="6858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014" name="Text Box 318"/>
          <p:cNvSpPr txBox="1">
            <a:spLocks noChangeArrowheads="1"/>
          </p:cNvSpPr>
          <p:nvPr/>
        </p:nvSpPr>
        <p:spPr bwMode="auto">
          <a:xfrm>
            <a:off x="7019925" y="5776913"/>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Fibra multimodo</a:t>
            </a:r>
            <a:endParaRPr lang="es-ES" sz="1200" b="1">
              <a:latin typeface="Arial" charset="0"/>
            </a:endParaRPr>
          </a:p>
        </p:txBody>
      </p:sp>
      <p:sp>
        <p:nvSpPr>
          <p:cNvPr id="39015" name="Text Box 319"/>
          <p:cNvSpPr txBox="1">
            <a:spLocks noChangeArrowheads="1"/>
          </p:cNvSpPr>
          <p:nvPr/>
        </p:nvSpPr>
        <p:spPr bwMode="auto">
          <a:xfrm>
            <a:off x="4699000" y="765175"/>
            <a:ext cx="1009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Sint. digital</a:t>
            </a:r>
            <a:endParaRPr lang="es-ES" sz="1200" b="1">
              <a:latin typeface="Arial" charset="0"/>
            </a:endParaRPr>
          </a:p>
        </p:txBody>
      </p:sp>
      <p:sp>
        <p:nvSpPr>
          <p:cNvPr id="39016" name="Line 320"/>
          <p:cNvSpPr>
            <a:spLocks noChangeShapeType="1"/>
          </p:cNvSpPr>
          <p:nvPr/>
        </p:nvSpPr>
        <p:spPr bwMode="auto">
          <a:xfrm>
            <a:off x="2771775" y="6237288"/>
            <a:ext cx="381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17" name="Line 321"/>
          <p:cNvSpPr>
            <a:spLocks noChangeShapeType="1"/>
          </p:cNvSpPr>
          <p:nvPr/>
        </p:nvSpPr>
        <p:spPr bwMode="auto">
          <a:xfrm>
            <a:off x="2771775" y="6429375"/>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018" name="Text Box 322"/>
          <p:cNvSpPr txBox="1">
            <a:spLocks noChangeArrowheads="1"/>
          </p:cNvSpPr>
          <p:nvPr/>
        </p:nvSpPr>
        <p:spPr bwMode="auto">
          <a:xfrm>
            <a:off x="3132138" y="6092825"/>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200" b="1">
                <a:latin typeface="Arial" charset="0"/>
              </a:rPr>
              <a:t>Canales TV (digitales y analógicos)</a:t>
            </a:r>
          </a:p>
          <a:p>
            <a:r>
              <a:rPr lang="es-ES_tradnl" sz="1200" b="1">
                <a:latin typeface="Arial" charset="0"/>
              </a:rPr>
              <a:t>Datos Internet</a:t>
            </a:r>
            <a:endParaRPr lang="es-ES" sz="1200" b="1">
              <a:latin typeface="Arial" charset="0"/>
            </a:endParaRPr>
          </a:p>
        </p:txBody>
      </p:sp>
      <p:sp>
        <p:nvSpPr>
          <p:cNvPr id="39019" name="31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E70D17E-95A9-4777-A783-2166B10D0917}" type="slidenum">
              <a:rPr lang="es-ES" sz="1400"/>
              <a:pPr eaLnBrk="1" hangingPunct="1"/>
              <a:t>30</a:t>
            </a:fld>
            <a:endParaRPr lang="es-ES" sz="1400"/>
          </a:p>
        </p:txBody>
      </p:sp>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4"/>
          <p:cNvSpPr>
            <a:spLocks noChangeShapeType="1"/>
          </p:cNvSpPr>
          <p:nvPr/>
        </p:nvSpPr>
        <p:spPr bwMode="auto">
          <a:xfrm>
            <a:off x="1371600" y="4913313"/>
            <a:ext cx="9144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939" name="Line 5"/>
          <p:cNvSpPr>
            <a:spLocks noChangeShapeType="1"/>
          </p:cNvSpPr>
          <p:nvPr/>
        </p:nvSpPr>
        <p:spPr bwMode="auto">
          <a:xfrm>
            <a:off x="838200" y="3389313"/>
            <a:ext cx="762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940" name="Line 6"/>
          <p:cNvSpPr>
            <a:spLocks noChangeShapeType="1"/>
          </p:cNvSpPr>
          <p:nvPr/>
        </p:nvSpPr>
        <p:spPr bwMode="auto">
          <a:xfrm>
            <a:off x="838200" y="3389313"/>
            <a:ext cx="0"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9941" name="Rectangle 7"/>
          <p:cNvSpPr>
            <a:spLocks noChangeArrowheads="1"/>
          </p:cNvSpPr>
          <p:nvPr/>
        </p:nvSpPr>
        <p:spPr bwMode="auto">
          <a:xfrm>
            <a:off x="76200" y="188913"/>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latin typeface="Arial" charset="0"/>
              </a:rPr>
              <a:t>Comunicación en una red CATV HFC</a:t>
            </a:r>
            <a:endParaRPr lang="es-ES" sz="3600">
              <a:solidFill>
                <a:schemeClr val="tx2"/>
              </a:solidFill>
              <a:latin typeface="Arial" charset="0"/>
            </a:endParaRPr>
          </a:p>
        </p:txBody>
      </p:sp>
      <p:sp>
        <p:nvSpPr>
          <p:cNvPr id="39942" name="Text Box 8"/>
          <p:cNvSpPr txBox="1">
            <a:spLocks noChangeArrowheads="1"/>
          </p:cNvSpPr>
          <p:nvPr/>
        </p:nvSpPr>
        <p:spPr bwMode="auto">
          <a:xfrm>
            <a:off x="4419600" y="1131888"/>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1600" b="1">
                <a:latin typeface="Arial" charset="0"/>
              </a:rPr>
              <a:t>Señal modulada de radiofrecuencia </a:t>
            </a:r>
            <a:endParaRPr lang="es-ES" sz="1600" b="1">
              <a:latin typeface="Arial" charset="0"/>
            </a:endParaRPr>
          </a:p>
        </p:txBody>
      </p:sp>
      <p:pic>
        <p:nvPicPr>
          <p:cNvPr id="39943"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160713"/>
            <a:ext cx="6746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4"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627313"/>
            <a:ext cx="9588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5"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738" y="2855913"/>
            <a:ext cx="1566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9946" name="Group 12"/>
          <p:cNvGrpSpPr>
            <a:grpSpLocks/>
          </p:cNvGrpSpPr>
          <p:nvPr/>
        </p:nvGrpSpPr>
        <p:grpSpPr bwMode="auto">
          <a:xfrm>
            <a:off x="3352800" y="3008313"/>
            <a:ext cx="1066800" cy="838200"/>
            <a:chOff x="2982" y="1128"/>
            <a:chExt cx="810" cy="568"/>
          </a:xfrm>
        </p:grpSpPr>
        <p:pic>
          <p:nvPicPr>
            <p:cNvPr id="39969" name="Picture 1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2" y="1128"/>
              <a:ext cx="81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70" name="Picture 1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0" y="141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39947"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084513"/>
            <a:ext cx="1057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48"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2855913"/>
            <a:ext cx="1414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9" name="Text Box 17"/>
          <p:cNvSpPr txBox="1">
            <a:spLocks noChangeArrowheads="1"/>
          </p:cNvSpPr>
          <p:nvPr/>
        </p:nvSpPr>
        <p:spPr bwMode="auto">
          <a:xfrm>
            <a:off x="7308850" y="3692525"/>
            <a:ext cx="185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Ordenador, switch o router</a:t>
            </a:r>
          </a:p>
        </p:txBody>
      </p:sp>
      <p:sp>
        <p:nvSpPr>
          <p:cNvPr id="39950" name="Text Box 18"/>
          <p:cNvSpPr txBox="1">
            <a:spLocks noChangeArrowheads="1"/>
          </p:cNvSpPr>
          <p:nvPr/>
        </p:nvSpPr>
        <p:spPr bwMode="auto">
          <a:xfrm>
            <a:off x="6443663" y="3573463"/>
            <a:ext cx="9064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Cable</a:t>
            </a:r>
          </a:p>
          <a:p>
            <a:pPr algn="ctr" eaLnBrk="1" hangingPunct="1"/>
            <a:r>
              <a:rPr lang="es-ES" sz="1600" b="1">
                <a:latin typeface="Arial" charset="0"/>
              </a:rPr>
              <a:t>módem</a:t>
            </a:r>
          </a:p>
        </p:txBody>
      </p:sp>
      <p:sp>
        <p:nvSpPr>
          <p:cNvPr id="39951" name="Text Box 19"/>
          <p:cNvSpPr txBox="1">
            <a:spLocks noChangeArrowheads="1"/>
          </p:cNvSpPr>
          <p:nvPr/>
        </p:nvSpPr>
        <p:spPr bwMode="auto">
          <a:xfrm>
            <a:off x="5006975" y="3111500"/>
            <a:ext cx="1174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Red CATV</a:t>
            </a:r>
          </a:p>
          <a:p>
            <a:pPr algn="ctr" eaLnBrk="1" hangingPunct="1"/>
            <a:r>
              <a:rPr lang="es-ES" sz="1600" b="1">
                <a:latin typeface="Arial" charset="0"/>
              </a:rPr>
              <a:t>HFC</a:t>
            </a:r>
          </a:p>
        </p:txBody>
      </p:sp>
      <p:sp>
        <p:nvSpPr>
          <p:cNvPr id="39952" name="Text Box 20"/>
          <p:cNvSpPr txBox="1">
            <a:spLocks noChangeArrowheads="1"/>
          </p:cNvSpPr>
          <p:nvPr/>
        </p:nvSpPr>
        <p:spPr bwMode="auto">
          <a:xfrm>
            <a:off x="1681163" y="3109913"/>
            <a:ext cx="1030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Backbone</a:t>
            </a:r>
          </a:p>
          <a:p>
            <a:pPr algn="ctr" eaLnBrk="1" hangingPunct="1"/>
            <a:r>
              <a:rPr lang="es-ES" sz="1400" b="1">
                <a:latin typeface="Arial" charset="0"/>
              </a:rPr>
              <a:t>operador</a:t>
            </a:r>
          </a:p>
        </p:txBody>
      </p:sp>
      <p:pic>
        <p:nvPicPr>
          <p:cNvPr id="39953" name="Picture 2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368800"/>
            <a:ext cx="1566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54" name="Text Box 22"/>
          <p:cNvSpPr txBox="1">
            <a:spLocks noChangeArrowheads="1"/>
          </p:cNvSpPr>
          <p:nvPr/>
        </p:nvSpPr>
        <p:spPr bwMode="auto">
          <a:xfrm>
            <a:off x="582613" y="4754563"/>
            <a:ext cx="833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Internet</a:t>
            </a:r>
          </a:p>
        </p:txBody>
      </p:sp>
      <p:sp>
        <p:nvSpPr>
          <p:cNvPr id="39955" name="Text Box 23"/>
          <p:cNvSpPr txBox="1">
            <a:spLocks noChangeArrowheads="1"/>
          </p:cNvSpPr>
          <p:nvPr/>
        </p:nvSpPr>
        <p:spPr bwMode="auto">
          <a:xfrm>
            <a:off x="2897188" y="3795713"/>
            <a:ext cx="19383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CMTS</a:t>
            </a:r>
          </a:p>
          <a:p>
            <a:pPr algn="ctr" eaLnBrk="1" hangingPunct="1"/>
            <a:r>
              <a:rPr lang="es-ES" sz="1400" b="1">
                <a:latin typeface="Arial" charset="0"/>
              </a:rPr>
              <a:t>(Cable Módem</a:t>
            </a:r>
          </a:p>
          <a:p>
            <a:pPr algn="ctr" eaLnBrk="1" hangingPunct="1"/>
            <a:r>
              <a:rPr lang="es-ES" sz="1400" b="1">
                <a:latin typeface="Arial" charset="0"/>
              </a:rPr>
              <a:t>Termination System)</a:t>
            </a:r>
          </a:p>
        </p:txBody>
      </p:sp>
      <p:sp>
        <p:nvSpPr>
          <p:cNvPr id="39956" name="Line 24"/>
          <p:cNvSpPr>
            <a:spLocks noChangeShapeType="1"/>
          </p:cNvSpPr>
          <p:nvPr/>
        </p:nvSpPr>
        <p:spPr bwMode="auto">
          <a:xfrm>
            <a:off x="7620000" y="2322513"/>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957" name="Text Box 25"/>
          <p:cNvSpPr txBox="1">
            <a:spLocks noChangeArrowheads="1"/>
          </p:cNvSpPr>
          <p:nvPr/>
        </p:nvSpPr>
        <p:spPr bwMode="auto">
          <a:xfrm>
            <a:off x="6889750" y="1739900"/>
            <a:ext cx="1558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Ethernet</a:t>
            </a:r>
          </a:p>
          <a:p>
            <a:pPr algn="ctr" eaLnBrk="1" hangingPunct="1"/>
            <a:r>
              <a:rPr lang="es-ES" sz="1600" b="1">
                <a:latin typeface="Arial" charset="0"/>
              </a:rPr>
              <a:t>10/100BASE-T</a:t>
            </a:r>
          </a:p>
        </p:txBody>
      </p:sp>
      <p:sp>
        <p:nvSpPr>
          <p:cNvPr id="39958" name="Rectangle 26"/>
          <p:cNvSpPr>
            <a:spLocks noChangeArrowheads="1"/>
          </p:cNvSpPr>
          <p:nvPr/>
        </p:nvSpPr>
        <p:spPr bwMode="auto">
          <a:xfrm>
            <a:off x="6400800" y="2551113"/>
            <a:ext cx="25908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959" name="Text Box 27"/>
          <p:cNvSpPr txBox="1">
            <a:spLocks noChangeArrowheads="1"/>
          </p:cNvSpPr>
          <p:nvPr/>
        </p:nvSpPr>
        <p:spPr bwMode="auto">
          <a:xfrm>
            <a:off x="6710363" y="4456113"/>
            <a:ext cx="197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Domicilio del usuario</a:t>
            </a:r>
          </a:p>
        </p:txBody>
      </p:sp>
      <p:sp>
        <p:nvSpPr>
          <p:cNvPr id="39960" name="Rectangle 28"/>
          <p:cNvSpPr>
            <a:spLocks noChangeArrowheads="1"/>
          </p:cNvSpPr>
          <p:nvPr/>
        </p:nvSpPr>
        <p:spPr bwMode="auto">
          <a:xfrm>
            <a:off x="2895600" y="2551113"/>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961" name="Text Box 29"/>
          <p:cNvSpPr txBox="1">
            <a:spLocks noChangeArrowheads="1"/>
          </p:cNvSpPr>
          <p:nvPr/>
        </p:nvSpPr>
        <p:spPr bwMode="auto">
          <a:xfrm>
            <a:off x="3124200" y="4837113"/>
            <a:ext cx="1435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Cabecera local</a:t>
            </a:r>
          </a:p>
        </p:txBody>
      </p:sp>
      <p:sp>
        <p:nvSpPr>
          <p:cNvPr id="39962" name="Rectangle 30"/>
          <p:cNvSpPr>
            <a:spLocks noChangeArrowheads="1"/>
          </p:cNvSpPr>
          <p:nvPr/>
        </p:nvSpPr>
        <p:spPr bwMode="auto">
          <a:xfrm>
            <a:off x="101600" y="2779713"/>
            <a:ext cx="12700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9963" name="Text Box 31"/>
          <p:cNvSpPr txBox="1">
            <a:spLocks noChangeArrowheads="1"/>
          </p:cNvSpPr>
          <p:nvPr/>
        </p:nvSpPr>
        <p:spPr bwMode="auto">
          <a:xfrm>
            <a:off x="95250" y="3871913"/>
            <a:ext cx="75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Router</a:t>
            </a:r>
          </a:p>
        </p:txBody>
      </p:sp>
      <p:sp>
        <p:nvSpPr>
          <p:cNvPr id="39964" name="Text Box 32"/>
          <p:cNvSpPr txBox="1">
            <a:spLocks noChangeArrowheads="1"/>
          </p:cNvSpPr>
          <p:nvPr/>
        </p:nvSpPr>
        <p:spPr bwMode="auto">
          <a:xfrm>
            <a:off x="152400" y="2322513"/>
            <a:ext cx="172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Cabecera regional</a:t>
            </a:r>
          </a:p>
        </p:txBody>
      </p:sp>
      <p:sp>
        <p:nvSpPr>
          <p:cNvPr id="39965" name="AutoShape 33"/>
          <p:cNvSpPr>
            <a:spLocks/>
          </p:cNvSpPr>
          <p:nvPr/>
        </p:nvSpPr>
        <p:spPr bwMode="auto">
          <a:xfrm rot="5400000">
            <a:off x="5143500" y="912813"/>
            <a:ext cx="609600" cy="2362200"/>
          </a:xfrm>
          <a:prstGeom prst="leftBrace">
            <a:avLst>
              <a:gd name="adj1" fmla="val 3229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pic>
        <p:nvPicPr>
          <p:cNvPr id="39966" name="Picture 3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5065713"/>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67" name="Text Box 35"/>
          <p:cNvSpPr txBox="1">
            <a:spLocks noChangeArrowheads="1"/>
          </p:cNvSpPr>
          <p:nvPr/>
        </p:nvSpPr>
        <p:spPr bwMode="auto">
          <a:xfrm>
            <a:off x="1676400" y="5919788"/>
            <a:ext cx="1317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Proveedor de</a:t>
            </a:r>
          </a:p>
          <a:p>
            <a:pPr algn="ctr" eaLnBrk="1" hangingPunct="1"/>
            <a:r>
              <a:rPr lang="es-ES" sz="1400" b="1">
                <a:latin typeface="Arial" charset="0"/>
              </a:rPr>
              <a:t>contenidos</a:t>
            </a:r>
          </a:p>
        </p:txBody>
      </p:sp>
      <p:sp>
        <p:nvSpPr>
          <p:cNvPr id="39968" name="3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795F77F-FB57-4619-8947-362F394E06E1}" type="slidenum">
              <a:rPr lang="es-ES" sz="1400"/>
              <a:pPr eaLnBrk="1" hangingPunct="1"/>
              <a:t>31</a:t>
            </a:fld>
            <a:endParaRPr lang="es-ES" sz="1400"/>
          </a:p>
        </p:txBody>
      </p:sp>
    </p:spTree>
  </p:cSld>
  <p:clrMapOvr>
    <a:masterClrMapping/>
  </p:clrMapOvr>
  <p:transition>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ES_tradnl" smtClean="0"/>
              <a:t>Transmisión de datos en CATV</a:t>
            </a:r>
          </a:p>
        </p:txBody>
      </p:sp>
      <p:sp>
        <p:nvSpPr>
          <p:cNvPr id="40963" name="Rectangle 3"/>
          <p:cNvSpPr>
            <a:spLocks noGrp="1" noChangeArrowheads="1"/>
          </p:cNvSpPr>
          <p:nvPr>
            <p:ph type="body" idx="1"/>
          </p:nvPr>
        </p:nvSpPr>
        <p:spPr/>
        <p:txBody>
          <a:bodyPr/>
          <a:lstStyle/>
          <a:p>
            <a:pPr eaLnBrk="1" hangingPunct="1">
              <a:lnSpc>
                <a:spcPct val="90000"/>
              </a:lnSpc>
            </a:pPr>
            <a:r>
              <a:rPr lang="es-ES_tradnl" sz="2400" b="1" smtClean="0"/>
              <a:t>Sentido descendente</a:t>
            </a:r>
            <a:r>
              <a:rPr lang="es-ES_tradnl" sz="2400" smtClean="0"/>
              <a:t>: datos modulados en portadora analógica de un canal de televisión de 6 MHz (NTSC) u 8 MHz (PAL) normalmente en la zona de altas frecuencias</a:t>
            </a:r>
          </a:p>
          <a:p>
            <a:pPr eaLnBrk="1" hangingPunct="1">
              <a:lnSpc>
                <a:spcPct val="90000"/>
              </a:lnSpc>
            </a:pPr>
            <a:r>
              <a:rPr lang="es-ES_tradnl" sz="2400" b="1" smtClean="0"/>
              <a:t>Sentido ascendente</a:t>
            </a:r>
            <a:r>
              <a:rPr lang="es-ES_tradnl" sz="2400" smtClean="0"/>
              <a:t>: se utilizan las bajas frecuencias, no empleadas normalmente en CATV. Los canales pueden tener anchuras de 0,2 a 6,4 MHz</a:t>
            </a:r>
          </a:p>
          <a:p>
            <a:pPr eaLnBrk="1" hangingPunct="1">
              <a:lnSpc>
                <a:spcPct val="90000"/>
              </a:lnSpc>
            </a:pPr>
            <a:r>
              <a:rPr lang="es-ES_tradnl" sz="2400" smtClean="0"/>
              <a:t>El sentido ascendente es más problemático. Razones:</a:t>
            </a:r>
          </a:p>
          <a:p>
            <a:pPr lvl="1" eaLnBrk="1" hangingPunct="1">
              <a:lnSpc>
                <a:spcPct val="90000"/>
              </a:lnSpc>
            </a:pPr>
            <a:r>
              <a:rPr lang="es-ES_tradnl" sz="2000" smtClean="0"/>
              <a:t>Banda de RF más ‘sucia’ (interferencias, emisiones de onda corta, radioaficionados, etc.)</a:t>
            </a:r>
          </a:p>
          <a:p>
            <a:pPr lvl="1" eaLnBrk="1" hangingPunct="1">
              <a:lnSpc>
                <a:spcPct val="90000"/>
              </a:lnSpc>
            </a:pPr>
            <a:r>
              <a:rPr lang="es-ES_tradnl" sz="2000" smtClean="0"/>
              <a:t>Ruido e interferencia introducido por todos los usuarios de la zona (efecto ‘embudo’). Esto obliga a limitar el número máximo de usuarios y amplificadores en cascada en cada zona</a:t>
            </a:r>
          </a:p>
        </p:txBody>
      </p:sp>
      <p:sp>
        <p:nvSpPr>
          <p:cNvPr id="4096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5746EA2-8F17-47C3-B0F5-81EF70E47D17}" type="slidenum">
              <a:rPr lang="es-ES" sz="1400"/>
              <a:pPr eaLnBrk="1" hangingPunct="1"/>
              <a:t>32</a:t>
            </a:fld>
            <a:endParaRPr lang="es-ES" sz="1400"/>
          </a:p>
        </p:txBody>
      </p:sp>
    </p:spTree>
  </p:cSld>
  <p:clrMapOvr>
    <a:masterClrMapping/>
  </p:clrMapOvr>
  <p:transition>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9"/>
          <p:cNvGrpSpPr>
            <a:grpSpLocks/>
          </p:cNvGrpSpPr>
          <p:nvPr/>
        </p:nvGrpSpPr>
        <p:grpSpPr bwMode="auto">
          <a:xfrm>
            <a:off x="1292225" y="3141663"/>
            <a:ext cx="1150938" cy="1060450"/>
            <a:chOff x="3518" y="577"/>
            <a:chExt cx="504" cy="405"/>
          </a:xfrm>
        </p:grpSpPr>
        <p:grpSp>
          <p:nvGrpSpPr>
            <p:cNvPr id="42039" name="Group 50"/>
            <p:cNvGrpSpPr>
              <a:grpSpLocks/>
            </p:cNvGrpSpPr>
            <p:nvPr/>
          </p:nvGrpSpPr>
          <p:grpSpPr bwMode="auto">
            <a:xfrm>
              <a:off x="3518" y="577"/>
              <a:ext cx="504" cy="405"/>
              <a:chOff x="3518" y="577"/>
              <a:chExt cx="504" cy="405"/>
            </a:xfrm>
          </p:grpSpPr>
          <p:sp>
            <p:nvSpPr>
              <p:cNvPr id="42046" name="Freeform 51"/>
              <p:cNvSpPr>
                <a:spLocks/>
              </p:cNvSpPr>
              <p:nvPr/>
            </p:nvSpPr>
            <p:spPr bwMode="auto">
              <a:xfrm>
                <a:off x="3518" y="577"/>
                <a:ext cx="504" cy="48"/>
              </a:xfrm>
              <a:custGeom>
                <a:avLst/>
                <a:gdLst>
                  <a:gd name="T0" fmla="*/ 503 w 504"/>
                  <a:gd name="T1" fmla="*/ 47 h 48"/>
                  <a:gd name="T2" fmla="*/ 452 w 504"/>
                  <a:gd name="T3" fmla="*/ 0 h 48"/>
                  <a:gd name="T4" fmla="*/ 0 w 504"/>
                  <a:gd name="T5" fmla="*/ 0 h 48"/>
                  <a:gd name="T6" fmla="*/ 49 w 504"/>
                  <a:gd name="T7" fmla="*/ 47 h 48"/>
                  <a:gd name="T8" fmla="*/ 503 w 504"/>
                  <a:gd name="T9" fmla="*/ 47 h 48"/>
                  <a:gd name="T10" fmla="*/ 0 60000 65536"/>
                  <a:gd name="T11" fmla="*/ 0 60000 65536"/>
                  <a:gd name="T12" fmla="*/ 0 60000 65536"/>
                  <a:gd name="T13" fmla="*/ 0 60000 65536"/>
                  <a:gd name="T14" fmla="*/ 0 60000 65536"/>
                  <a:gd name="T15" fmla="*/ 0 w 504"/>
                  <a:gd name="T16" fmla="*/ 0 h 48"/>
                  <a:gd name="T17" fmla="*/ 504 w 504"/>
                  <a:gd name="T18" fmla="*/ 48 h 48"/>
                </a:gdLst>
                <a:ahLst/>
                <a:cxnLst>
                  <a:cxn ang="T10">
                    <a:pos x="T0" y="T1"/>
                  </a:cxn>
                  <a:cxn ang="T11">
                    <a:pos x="T2" y="T3"/>
                  </a:cxn>
                  <a:cxn ang="T12">
                    <a:pos x="T4" y="T5"/>
                  </a:cxn>
                  <a:cxn ang="T13">
                    <a:pos x="T6" y="T7"/>
                  </a:cxn>
                  <a:cxn ang="T14">
                    <a:pos x="T8" y="T9"/>
                  </a:cxn>
                </a:cxnLst>
                <a:rect l="T15" t="T16" r="T17" b="T18"/>
                <a:pathLst>
                  <a:path w="504" h="48">
                    <a:moveTo>
                      <a:pt x="503" y="47"/>
                    </a:moveTo>
                    <a:lnTo>
                      <a:pt x="452" y="0"/>
                    </a:lnTo>
                    <a:lnTo>
                      <a:pt x="0" y="0"/>
                    </a:lnTo>
                    <a:lnTo>
                      <a:pt x="49" y="47"/>
                    </a:lnTo>
                    <a:lnTo>
                      <a:pt x="503" y="47"/>
                    </a:lnTo>
                  </a:path>
                </a:pathLst>
              </a:custGeom>
              <a:solidFill>
                <a:srgbClr val="C9C9B6"/>
              </a:solidFill>
              <a:ln w="12700" cap="rnd">
                <a:solidFill>
                  <a:srgbClr val="494936"/>
                </a:solidFill>
                <a:round/>
                <a:headEnd type="none" w="sm" len="sm"/>
                <a:tailEnd type="none" w="sm" len="sm"/>
              </a:ln>
            </p:spPr>
            <p:txBody>
              <a:bodyPr/>
              <a:lstStyle/>
              <a:p>
                <a:endParaRPr lang="es-ES"/>
              </a:p>
            </p:txBody>
          </p:sp>
          <p:sp>
            <p:nvSpPr>
              <p:cNvPr id="42047" name="Rectangle 52"/>
              <p:cNvSpPr>
                <a:spLocks noChangeArrowheads="1"/>
              </p:cNvSpPr>
              <p:nvPr/>
            </p:nvSpPr>
            <p:spPr bwMode="auto">
              <a:xfrm>
                <a:off x="3573" y="628"/>
                <a:ext cx="445" cy="349"/>
              </a:xfrm>
              <a:prstGeom prst="rect">
                <a:avLst/>
              </a:prstGeom>
              <a:solidFill>
                <a:srgbClr val="B7B79D"/>
              </a:solidFill>
              <a:ln w="12700">
                <a:solidFill>
                  <a:srgbClr val="494936"/>
                </a:solidFill>
                <a:miter lim="800000"/>
                <a:headEnd/>
                <a:tailEnd/>
              </a:ln>
            </p:spPr>
            <p:txBody>
              <a:bodyPr wrap="none" anchor="ctr"/>
              <a:lstStyle/>
              <a:p>
                <a:endParaRPr lang="es-ES"/>
              </a:p>
            </p:txBody>
          </p:sp>
          <p:sp>
            <p:nvSpPr>
              <p:cNvPr id="42048" name="Rectangle 53"/>
              <p:cNvSpPr>
                <a:spLocks noChangeArrowheads="1"/>
              </p:cNvSpPr>
              <p:nvPr/>
            </p:nvSpPr>
            <p:spPr bwMode="auto">
              <a:xfrm>
                <a:off x="3613" y="673"/>
                <a:ext cx="366" cy="269"/>
              </a:xfrm>
              <a:prstGeom prst="rect">
                <a:avLst/>
              </a:prstGeom>
              <a:gradFill rotWithShape="0">
                <a:gsLst>
                  <a:gs pos="0">
                    <a:srgbClr val="4CADC6"/>
                  </a:gs>
                  <a:gs pos="100000">
                    <a:srgbClr val="008AAE"/>
                  </a:gs>
                </a:gsLst>
                <a:lin ang="2700000" scaled="1"/>
              </a:gradFill>
              <a:ln w="12700">
                <a:solidFill>
                  <a:srgbClr val="494936"/>
                </a:solidFill>
                <a:miter lim="800000"/>
                <a:headEnd/>
                <a:tailEnd/>
              </a:ln>
            </p:spPr>
            <p:txBody>
              <a:bodyPr wrap="none" anchor="ctr"/>
              <a:lstStyle/>
              <a:p>
                <a:endParaRPr lang="es-ES"/>
              </a:p>
            </p:txBody>
          </p:sp>
          <p:sp>
            <p:nvSpPr>
              <p:cNvPr id="42049" name="Freeform 54"/>
              <p:cNvSpPr>
                <a:spLocks/>
              </p:cNvSpPr>
              <p:nvPr/>
            </p:nvSpPr>
            <p:spPr bwMode="auto">
              <a:xfrm>
                <a:off x="3518" y="577"/>
                <a:ext cx="51" cy="405"/>
              </a:xfrm>
              <a:custGeom>
                <a:avLst/>
                <a:gdLst>
                  <a:gd name="T0" fmla="*/ 50 w 51"/>
                  <a:gd name="T1" fmla="*/ 404 h 405"/>
                  <a:gd name="T2" fmla="*/ 0 w 51"/>
                  <a:gd name="T3" fmla="*/ 353 h 405"/>
                  <a:gd name="T4" fmla="*/ 0 w 51"/>
                  <a:gd name="T5" fmla="*/ 0 h 405"/>
                  <a:gd name="T6" fmla="*/ 50 w 51"/>
                  <a:gd name="T7" fmla="*/ 46 h 405"/>
                  <a:gd name="T8" fmla="*/ 50 w 51"/>
                  <a:gd name="T9" fmla="*/ 404 h 405"/>
                  <a:gd name="T10" fmla="*/ 0 60000 65536"/>
                  <a:gd name="T11" fmla="*/ 0 60000 65536"/>
                  <a:gd name="T12" fmla="*/ 0 60000 65536"/>
                  <a:gd name="T13" fmla="*/ 0 60000 65536"/>
                  <a:gd name="T14" fmla="*/ 0 60000 65536"/>
                  <a:gd name="T15" fmla="*/ 0 w 51"/>
                  <a:gd name="T16" fmla="*/ 0 h 405"/>
                  <a:gd name="T17" fmla="*/ 51 w 51"/>
                  <a:gd name="T18" fmla="*/ 405 h 405"/>
                </a:gdLst>
                <a:ahLst/>
                <a:cxnLst>
                  <a:cxn ang="T10">
                    <a:pos x="T0" y="T1"/>
                  </a:cxn>
                  <a:cxn ang="T11">
                    <a:pos x="T2" y="T3"/>
                  </a:cxn>
                  <a:cxn ang="T12">
                    <a:pos x="T4" y="T5"/>
                  </a:cxn>
                  <a:cxn ang="T13">
                    <a:pos x="T6" y="T7"/>
                  </a:cxn>
                  <a:cxn ang="T14">
                    <a:pos x="T8" y="T9"/>
                  </a:cxn>
                </a:cxnLst>
                <a:rect l="T15" t="T16" r="T17" b="T18"/>
                <a:pathLst>
                  <a:path w="51" h="405">
                    <a:moveTo>
                      <a:pt x="50" y="404"/>
                    </a:moveTo>
                    <a:lnTo>
                      <a:pt x="0" y="353"/>
                    </a:lnTo>
                    <a:lnTo>
                      <a:pt x="0" y="0"/>
                    </a:lnTo>
                    <a:lnTo>
                      <a:pt x="50" y="46"/>
                    </a:lnTo>
                    <a:lnTo>
                      <a:pt x="50" y="404"/>
                    </a:lnTo>
                  </a:path>
                </a:pathLst>
              </a:custGeom>
              <a:solidFill>
                <a:srgbClr val="7A7A5A"/>
              </a:solidFill>
              <a:ln w="12700" cap="rnd">
                <a:solidFill>
                  <a:srgbClr val="494936"/>
                </a:solidFill>
                <a:round/>
                <a:headEnd type="none" w="sm" len="sm"/>
                <a:tailEnd type="none" w="sm" len="sm"/>
              </a:ln>
            </p:spPr>
            <p:txBody>
              <a:bodyPr/>
              <a:lstStyle/>
              <a:p>
                <a:endParaRPr lang="es-ES"/>
              </a:p>
            </p:txBody>
          </p:sp>
        </p:grpSp>
        <p:grpSp>
          <p:nvGrpSpPr>
            <p:cNvPr id="42040" name="Group 55"/>
            <p:cNvGrpSpPr>
              <a:grpSpLocks/>
            </p:cNvGrpSpPr>
            <p:nvPr/>
          </p:nvGrpSpPr>
          <p:grpSpPr bwMode="auto">
            <a:xfrm>
              <a:off x="3737" y="725"/>
              <a:ext cx="110" cy="178"/>
              <a:chOff x="3737" y="725"/>
              <a:chExt cx="110" cy="178"/>
            </a:xfrm>
          </p:grpSpPr>
          <p:grpSp>
            <p:nvGrpSpPr>
              <p:cNvPr id="42042" name="Group 56"/>
              <p:cNvGrpSpPr>
                <a:grpSpLocks/>
              </p:cNvGrpSpPr>
              <p:nvPr/>
            </p:nvGrpSpPr>
            <p:grpSpPr bwMode="auto">
              <a:xfrm>
                <a:off x="3739" y="736"/>
                <a:ext cx="104" cy="167"/>
                <a:chOff x="3739" y="736"/>
                <a:chExt cx="104" cy="167"/>
              </a:xfrm>
            </p:grpSpPr>
            <p:sp>
              <p:nvSpPr>
                <p:cNvPr id="42044" name="Freeform 57"/>
                <p:cNvSpPr>
                  <a:spLocks/>
                </p:cNvSpPr>
                <p:nvPr/>
              </p:nvSpPr>
              <p:spPr bwMode="auto">
                <a:xfrm>
                  <a:off x="3739" y="736"/>
                  <a:ext cx="104" cy="165"/>
                </a:xfrm>
                <a:custGeom>
                  <a:avLst/>
                  <a:gdLst>
                    <a:gd name="T0" fmla="*/ 13 w 104"/>
                    <a:gd name="T1" fmla="*/ 10 h 165"/>
                    <a:gd name="T2" fmla="*/ 20 w 104"/>
                    <a:gd name="T3" fmla="*/ 6 h 165"/>
                    <a:gd name="T4" fmla="*/ 30 w 104"/>
                    <a:gd name="T5" fmla="*/ 3 h 165"/>
                    <a:gd name="T6" fmla="*/ 44 w 104"/>
                    <a:gd name="T7" fmla="*/ 0 h 165"/>
                    <a:gd name="T8" fmla="*/ 54 w 104"/>
                    <a:gd name="T9" fmla="*/ 0 h 165"/>
                    <a:gd name="T10" fmla="*/ 64 w 104"/>
                    <a:gd name="T11" fmla="*/ 0 h 165"/>
                    <a:gd name="T12" fmla="*/ 75 w 104"/>
                    <a:gd name="T13" fmla="*/ 3 h 165"/>
                    <a:gd name="T14" fmla="*/ 85 w 104"/>
                    <a:gd name="T15" fmla="*/ 6 h 165"/>
                    <a:gd name="T16" fmla="*/ 88 w 104"/>
                    <a:gd name="T17" fmla="*/ 13 h 165"/>
                    <a:gd name="T18" fmla="*/ 92 w 104"/>
                    <a:gd name="T19" fmla="*/ 20 h 165"/>
                    <a:gd name="T20" fmla="*/ 96 w 104"/>
                    <a:gd name="T21" fmla="*/ 24 h 165"/>
                    <a:gd name="T22" fmla="*/ 96 w 104"/>
                    <a:gd name="T23" fmla="*/ 35 h 165"/>
                    <a:gd name="T24" fmla="*/ 96 w 104"/>
                    <a:gd name="T25" fmla="*/ 42 h 165"/>
                    <a:gd name="T26" fmla="*/ 96 w 104"/>
                    <a:gd name="T27" fmla="*/ 49 h 165"/>
                    <a:gd name="T28" fmla="*/ 96 w 104"/>
                    <a:gd name="T29" fmla="*/ 56 h 165"/>
                    <a:gd name="T30" fmla="*/ 96 w 104"/>
                    <a:gd name="T31" fmla="*/ 63 h 165"/>
                    <a:gd name="T32" fmla="*/ 99 w 104"/>
                    <a:gd name="T33" fmla="*/ 63 h 165"/>
                    <a:gd name="T34" fmla="*/ 103 w 104"/>
                    <a:gd name="T35" fmla="*/ 63 h 165"/>
                    <a:gd name="T36" fmla="*/ 103 w 104"/>
                    <a:gd name="T37" fmla="*/ 74 h 165"/>
                    <a:gd name="T38" fmla="*/ 99 w 104"/>
                    <a:gd name="T39" fmla="*/ 85 h 165"/>
                    <a:gd name="T40" fmla="*/ 99 w 104"/>
                    <a:gd name="T41" fmla="*/ 95 h 165"/>
                    <a:gd name="T42" fmla="*/ 99 w 104"/>
                    <a:gd name="T43" fmla="*/ 99 h 165"/>
                    <a:gd name="T44" fmla="*/ 96 w 104"/>
                    <a:gd name="T45" fmla="*/ 102 h 165"/>
                    <a:gd name="T46" fmla="*/ 92 w 104"/>
                    <a:gd name="T47" fmla="*/ 99 h 165"/>
                    <a:gd name="T48" fmla="*/ 92 w 104"/>
                    <a:gd name="T49" fmla="*/ 107 h 165"/>
                    <a:gd name="T50" fmla="*/ 88 w 104"/>
                    <a:gd name="T51" fmla="*/ 117 h 165"/>
                    <a:gd name="T52" fmla="*/ 88 w 104"/>
                    <a:gd name="T53" fmla="*/ 124 h 165"/>
                    <a:gd name="T54" fmla="*/ 85 w 104"/>
                    <a:gd name="T55" fmla="*/ 145 h 165"/>
                    <a:gd name="T56" fmla="*/ 57 w 104"/>
                    <a:gd name="T57" fmla="*/ 164 h 165"/>
                    <a:gd name="T58" fmla="*/ 20 w 104"/>
                    <a:gd name="T59" fmla="*/ 145 h 165"/>
                    <a:gd name="T60" fmla="*/ 20 w 104"/>
                    <a:gd name="T61" fmla="*/ 127 h 165"/>
                    <a:gd name="T62" fmla="*/ 16 w 104"/>
                    <a:gd name="T63" fmla="*/ 110 h 165"/>
                    <a:gd name="T64" fmla="*/ 13 w 104"/>
                    <a:gd name="T65" fmla="*/ 99 h 165"/>
                    <a:gd name="T66" fmla="*/ 13 w 104"/>
                    <a:gd name="T67" fmla="*/ 102 h 165"/>
                    <a:gd name="T68" fmla="*/ 6 w 104"/>
                    <a:gd name="T69" fmla="*/ 102 h 165"/>
                    <a:gd name="T70" fmla="*/ 2 w 104"/>
                    <a:gd name="T71" fmla="*/ 82 h 165"/>
                    <a:gd name="T72" fmla="*/ 0 w 104"/>
                    <a:gd name="T73" fmla="*/ 70 h 165"/>
                    <a:gd name="T74" fmla="*/ 0 w 104"/>
                    <a:gd name="T75" fmla="*/ 67 h 165"/>
                    <a:gd name="T76" fmla="*/ 2 w 104"/>
                    <a:gd name="T77" fmla="*/ 67 h 165"/>
                    <a:gd name="T78" fmla="*/ 2 w 104"/>
                    <a:gd name="T79" fmla="*/ 60 h 165"/>
                    <a:gd name="T80" fmla="*/ 2 w 104"/>
                    <a:gd name="T81" fmla="*/ 45 h 165"/>
                    <a:gd name="T82" fmla="*/ 2 w 104"/>
                    <a:gd name="T83" fmla="*/ 38 h 165"/>
                    <a:gd name="T84" fmla="*/ 6 w 104"/>
                    <a:gd name="T85" fmla="*/ 28 h 165"/>
                    <a:gd name="T86" fmla="*/ 9 w 104"/>
                    <a:gd name="T87" fmla="*/ 17 h 165"/>
                    <a:gd name="T88" fmla="*/ 13 w 104"/>
                    <a:gd name="T89" fmla="*/ 10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165"/>
                    <a:gd name="T137" fmla="*/ 104 w 104"/>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165">
                      <a:moveTo>
                        <a:pt x="13" y="10"/>
                      </a:moveTo>
                      <a:lnTo>
                        <a:pt x="20" y="6"/>
                      </a:lnTo>
                      <a:lnTo>
                        <a:pt x="30" y="3"/>
                      </a:lnTo>
                      <a:lnTo>
                        <a:pt x="44" y="0"/>
                      </a:lnTo>
                      <a:lnTo>
                        <a:pt x="54" y="0"/>
                      </a:lnTo>
                      <a:lnTo>
                        <a:pt x="64" y="0"/>
                      </a:lnTo>
                      <a:lnTo>
                        <a:pt x="75" y="3"/>
                      </a:lnTo>
                      <a:lnTo>
                        <a:pt x="85" y="6"/>
                      </a:lnTo>
                      <a:lnTo>
                        <a:pt x="88" y="13"/>
                      </a:lnTo>
                      <a:lnTo>
                        <a:pt x="92" y="20"/>
                      </a:lnTo>
                      <a:lnTo>
                        <a:pt x="96" y="24"/>
                      </a:lnTo>
                      <a:lnTo>
                        <a:pt x="96" y="35"/>
                      </a:lnTo>
                      <a:lnTo>
                        <a:pt x="96" y="42"/>
                      </a:lnTo>
                      <a:lnTo>
                        <a:pt x="96" y="49"/>
                      </a:lnTo>
                      <a:lnTo>
                        <a:pt x="96" y="56"/>
                      </a:lnTo>
                      <a:lnTo>
                        <a:pt x="96" y="63"/>
                      </a:lnTo>
                      <a:lnTo>
                        <a:pt x="99" y="63"/>
                      </a:lnTo>
                      <a:lnTo>
                        <a:pt x="103" y="63"/>
                      </a:lnTo>
                      <a:lnTo>
                        <a:pt x="103" y="74"/>
                      </a:lnTo>
                      <a:lnTo>
                        <a:pt x="99" y="85"/>
                      </a:lnTo>
                      <a:lnTo>
                        <a:pt x="99" y="95"/>
                      </a:lnTo>
                      <a:lnTo>
                        <a:pt x="99" y="99"/>
                      </a:lnTo>
                      <a:lnTo>
                        <a:pt x="96" y="102"/>
                      </a:lnTo>
                      <a:lnTo>
                        <a:pt x="92" y="99"/>
                      </a:lnTo>
                      <a:lnTo>
                        <a:pt x="92" y="107"/>
                      </a:lnTo>
                      <a:lnTo>
                        <a:pt x="88" y="117"/>
                      </a:lnTo>
                      <a:lnTo>
                        <a:pt x="88" y="124"/>
                      </a:lnTo>
                      <a:lnTo>
                        <a:pt x="85" y="145"/>
                      </a:lnTo>
                      <a:lnTo>
                        <a:pt x="57" y="164"/>
                      </a:lnTo>
                      <a:lnTo>
                        <a:pt x="20" y="145"/>
                      </a:lnTo>
                      <a:lnTo>
                        <a:pt x="20" y="127"/>
                      </a:lnTo>
                      <a:lnTo>
                        <a:pt x="16" y="110"/>
                      </a:lnTo>
                      <a:lnTo>
                        <a:pt x="13" y="99"/>
                      </a:lnTo>
                      <a:lnTo>
                        <a:pt x="13" y="102"/>
                      </a:lnTo>
                      <a:lnTo>
                        <a:pt x="6" y="102"/>
                      </a:lnTo>
                      <a:lnTo>
                        <a:pt x="2" y="82"/>
                      </a:lnTo>
                      <a:lnTo>
                        <a:pt x="0" y="70"/>
                      </a:lnTo>
                      <a:lnTo>
                        <a:pt x="0" y="67"/>
                      </a:lnTo>
                      <a:lnTo>
                        <a:pt x="2" y="67"/>
                      </a:lnTo>
                      <a:lnTo>
                        <a:pt x="2" y="60"/>
                      </a:lnTo>
                      <a:lnTo>
                        <a:pt x="2" y="45"/>
                      </a:lnTo>
                      <a:lnTo>
                        <a:pt x="2" y="38"/>
                      </a:lnTo>
                      <a:lnTo>
                        <a:pt x="6" y="28"/>
                      </a:lnTo>
                      <a:lnTo>
                        <a:pt x="9" y="17"/>
                      </a:lnTo>
                      <a:lnTo>
                        <a:pt x="13" y="10"/>
                      </a:lnTo>
                    </a:path>
                  </a:pathLst>
                </a:custGeom>
                <a:solidFill>
                  <a:srgbClr val="FFB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42045" name="Freeform 58"/>
                <p:cNvSpPr>
                  <a:spLocks/>
                </p:cNvSpPr>
                <p:nvPr/>
              </p:nvSpPr>
              <p:spPr bwMode="auto">
                <a:xfrm>
                  <a:off x="3739" y="739"/>
                  <a:ext cx="65" cy="164"/>
                </a:xfrm>
                <a:custGeom>
                  <a:avLst/>
                  <a:gdLst>
                    <a:gd name="T0" fmla="*/ 40 w 65"/>
                    <a:gd name="T1" fmla="*/ 17 h 164"/>
                    <a:gd name="T2" fmla="*/ 33 w 65"/>
                    <a:gd name="T3" fmla="*/ 55 h 164"/>
                    <a:gd name="T4" fmla="*/ 29 w 65"/>
                    <a:gd name="T5" fmla="*/ 60 h 164"/>
                    <a:gd name="T6" fmla="*/ 40 w 65"/>
                    <a:gd name="T7" fmla="*/ 60 h 164"/>
                    <a:gd name="T8" fmla="*/ 50 w 65"/>
                    <a:gd name="T9" fmla="*/ 62 h 164"/>
                    <a:gd name="T10" fmla="*/ 53 w 65"/>
                    <a:gd name="T11" fmla="*/ 62 h 164"/>
                    <a:gd name="T12" fmla="*/ 53 w 65"/>
                    <a:gd name="T13" fmla="*/ 94 h 164"/>
                    <a:gd name="T14" fmla="*/ 64 w 65"/>
                    <a:gd name="T15" fmla="*/ 94 h 164"/>
                    <a:gd name="T16" fmla="*/ 53 w 65"/>
                    <a:gd name="T17" fmla="*/ 106 h 164"/>
                    <a:gd name="T18" fmla="*/ 46 w 65"/>
                    <a:gd name="T19" fmla="*/ 99 h 164"/>
                    <a:gd name="T20" fmla="*/ 43 w 65"/>
                    <a:gd name="T21" fmla="*/ 99 h 164"/>
                    <a:gd name="T22" fmla="*/ 46 w 65"/>
                    <a:gd name="T23" fmla="*/ 92 h 164"/>
                    <a:gd name="T24" fmla="*/ 46 w 65"/>
                    <a:gd name="T25" fmla="*/ 74 h 164"/>
                    <a:gd name="T26" fmla="*/ 26 w 65"/>
                    <a:gd name="T27" fmla="*/ 77 h 164"/>
                    <a:gd name="T28" fmla="*/ 24 w 65"/>
                    <a:gd name="T29" fmla="*/ 94 h 164"/>
                    <a:gd name="T30" fmla="*/ 26 w 65"/>
                    <a:gd name="T31" fmla="*/ 109 h 164"/>
                    <a:gd name="T32" fmla="*/ 40 w 65"/>
                    <a:gd name="T33" fmla="*/ 141 h 164"/>
                    <a:gd name="T34" fmla="*/ 64 w 65"/>
                    <a:gd name="T35" fmla="*/ 137 h 164"/>
                    <a:gd name="T36" fmla="*/ 53 w 65"/>
                    <a:gd name="T37" fmla="*/ 163 h 164"/>
                    <a:gd name="T38" fmla="*/ 19 w 65"/>
                    <a:gd name="T39" fmla="*/ 141 h 164"/>
                    <a:gd name="T40" fmla="*/ 16 w 65"/>
                    <a:gd name="T41" fmla="*/ 119 h 164"/>
                    <a:gd name="T42" fmla="*/ 12 w 65"/>
                    <a:gd name="T43" fmla="*/ 94 h 164"/>
                    <a:gd name="T44" fmla="*/ 9 w 65"/>
                    <a:gd name="T45" fmla="*/ 99 h 164"/>
                    <a:gd name="T46" fmla="*/ 6 w 65"/>
                    <a:gd name="T47" fmla="*/ 94 h 164"/>
                    <a:gd name="T48" fmla="*/ 0 w 65"/>
                    <a:gd name="T49" fmla="*/ 67 h 164"/>
                    <a:gd name="T50" fmla="*/ 0 w 65"/>
                    <a:gd name="T51" fmla="*/ 62 h 164"/>
                    <a:gd name="T52" fmla="*/ 2 w 65"/>
                    <a:gd name="T53" fmla="*/ 60 h 164"/>
                    <a:gd name="T54" fmla="*/ 2 w 65"/>
                    <a:gd name="T55" fmla="*/ 52 h 164"/>
                    <a:gd name="T56" fmla="*/ 2 w 65"/>
                    <a:gd name="T57" fmla="*/ 42 h 164"/>
                    <a:gd name="T58" fmla="*/ 2 w 65"/>
                    <a:gd name="T59" fmla="*/ 38 h 164"/>
                    <a:gd name="T60" fmla="*/ 6 w 65"/>
                    <a:gd name="T61" fmla="*/ 28 h 164"/>
                    <a:gd name="T62" fmla="*/ 6 w 65"/>
                    <a:gd name="T63" fmla="*/ 20 h 164"/>
                    <a:gd name="T64" fmla="*/ 9 w 65"/>
                    <a:gd name="T65" fmla="*/ 13 h 164"/>
                    <a:gd name="T66" fmla="*/ 12 w 65"/>
                    <a:gd name="T67" fmla="*/ 6 h 164"/>
                    <a:gd name="T68" fmla="*/ 19 w 65"/>
                    <a:gd name="T69" fmla="*/ 3 h 164"/>
                    <a:gd name="T70" fmla="*/ 29 w 65"/>
                    <a:gd name="T71" fmla="*/ 0 h 164"/>
                    <a:gd name="T72" fmla="*/ 26 w 65"/>
                    <a:gd name="T73" fmla="*/ 3 h 164"/>
                    <a:gd name="T74" fmla="*/ 26 w 65"/>
                    <a:gd name="T75" fmla="*/ 10 h 164"/>
                    <a:gd name="T76" fmla="*/ 29 w 65"/>
                    <a:gd name="T77" fmla="*/ 13 h 164"/>
                    <a:gd name="T78" fmla="*/ 29 w 65"/>
                    <a:gd name="T79" fmla="*/ 17 h 164"/>
                    <a:gd name="T80" fmla="*/ 36 w 65"/>
                    <a:gd name="T81" fmla="*/ 17 h 164"/>
                    <a:gd name="T82" fmla="*/ 40 w 65"/>
                    <a:gd name="T83" fmla="*/ 17 h 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164"/>
                    <a:gd name="T128" fmla="*/ 65 w 65"/>
                    <a:gd name="T129" fmla="*/ 164 h 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164">
                      <a:moveTo>
                        <a:pt x="40" y="17"/>
                      </a:moveTo>
                      <a:lnTo>
                        <a:pt x="33" y="55"/>
                      </a:lnTo>
                      <a:lnTo>
                        <a:pt x="29" y="60"/>
                      </a:lnTo>
                      <a:lnTo>
                        <a:pt x="40" y="60"/>
                      </a:lnTo>
                      <a:lnTo>
                        <a:pt x="50" y="62"/>
                      </a:lnTo>
                      <a:lnTo>
                        <a:pt x="53" y="62"/>
                      </a:lnTo>
                      <a:lnTo>
                        <a:pt x="53" y="94"/>
                      </a:lnTo>
                      <a:lnTo>
                        <a:pt x="64" y="94"/>
                      </a:lnTo>
                      <a:lnTo>
                        <a:pt x="53" y="106"/>
                      </a:lnTo>
                      <a:lnTo>
                        <a:pt x="46" y="99"/>
                      </a:lnTo>
                      <a:lnTo>
                        <a:pt x="43" y="99"/>
                      </a:lnTo>
                      <a:lnTo>
                        <a:pt x="46" y="92"/>
                      </a:lnTo>
                      <a:lnTo>
                        <a:pt x="46" y="74"/>
                      </a:lnTo>
                      <a:lnTo>
                        <a:pt x="26" y="77"/>
                      </a:lnTo>
                      <a:lnTo>
                        <a:pt x="24" y="94"/>
                      </a:lnTo>
                      <a:lnTo>
                        <a:pt x="26" y="109"/>
                      </a:lnTo>
                      <a:lnTo>
                        <a:pt x="40" y="141"/>
                      </a:lnTo>
                      <a:lnTo>
                        <a:pt x="64" y="137"/>
                      </a:lnTo>
                      <a:lnTo>
                        <a:pt x="53" y="163"/>
                      </a:lnTo>
                      <a:lnTo>
                        <a:pt x="19" y="141"/>
                      </a:lnTo>
                      <a:lnTo>
                        <a:pt x="16" y="119"/>
                      </a:lnTo>
                      <a:lnTo>
                        <a:pt x="12" y="94"/>
                      </a:lnTo>
                      <a:lnTo>
                        <a:pt x="9" y="99"/>
                      </a:lnTo>
                      <a:lnTo>
                        <a:pt x="6" y="94"/>
                      </a:lnTo>
                      <a:lnTo>
                        <a:pt x="0" y="67"/>
                      </a:lnTo>
                      <a:lnTo>
                        <a:pt x="0" y="62"/>
                      </a:lnTo>
                      <a:lnTo>
                        <a:pt x="2" y="60"/>
                      </a:lnTo>
                      <a:lnTo>
                        <a:pt x="2" y="52"/>
                      </a:lnTo>
                      <a:lnTo>
                        <a:pt x="2" y="42"/>
                      </a:lnTo>
                      <a:lnTo>
                        <a:pt x="2" y="38"/>
                      </a:lnTo>
                      <a:lnTo>
                        <a:pt x="6" y="28"/>
                      </a:lnTo>
                      <a:lnTo>
                        <a:pt x="6" y="20"/>
                      </a:lnTo>
                      <a:lnTo>
                        <a:pt x="9" y="13"/>
                      </a:lnTo>
                      <a:lnTo>
                        <a:pt x="12" y="6"/>
                      </a:lnTo>
                      <a:lnTo>
                        <a:pt x="19" y="3"/>
                      </a:lnTo>
                      <a:lnTo>
                        <a:pt x="29" y="0"/>
                      </a:lnTo>
                      <a:lnTo>
                        <a:pt x="26" y="3"/>
                      </a:lnTo>
                      <a:lnTo>
                        <a:pt x="26" y="10"/>
                      </a:lnTo>
                      <a:lnTo>
                        <a:pt x="29" y="13"/>
                      </a:lnTo>
                      <a:lnTo>
                        <a:pt x="29" y="17"/>
                      </a:lnTo>
                      <a:lnTo>
                        <a:pt x="36" y="17"/>
                      </a:lnTo>
                      <a:lnTo>
                        <a:pt x="40" y="17"/>
                      </a:lnTo>
                    </a:path>
                  </a:pathLst>
                </a:custGeom>
                <a:solidFill>
                  <a:srgbClr val="FF9F1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grpSp>
          <p:sp>
            <p:nvSpPr>
              <p:cNvPr id="42043" name="Freeform 59"/>
              <p:cNvSpPr>
                <a:spLocks/>
              </p:cNvSpPr>
              <p:nvPr/>
            </p:nvSpPr>
            <p:spPr bwMode="auto">
              <a:xfrm>
                <a:off x="3737" y="725"/>
                <a:ext cx="110" cy="98"/>
              </a:xfrm>
              <a:custGeom>
                <a:avLst/>
                <a:gdLst>
                  <a:gd name="T0" fmla="*/ 9 w 110"/>
                  <a:gd name="T1" fmla="*/ 97 h 98"/>
                  <a:gd name="T2" fmla="*/ 0 w 110"/>
                  <a:gd name="T3" fmla="*/ 73 h 98"/>
                  <a:gd name="T4" fmla="*/ 2 w 110"/>
                  <a:gd name="T5" fmla="*/ 48 h 98"/>
                  <a:gd name="T6" fmla="*/ 2 w 110"/>
                  <a:gd name="T7" fmla="*/ 30 h 98"/>
                  <a:gd name="T8" fmla="*/ 9 w 110"/>
                  <a:gd name="T9" fmla="*/ 24 h 98"/>
                  <a:gd name="T10" fmla="*/ 13 w 110"/>
                  <a:gd name="T11" fmla="*/ 17 h 98"/>
                  <a:gd name="T12" fmla="*/ 23 w 110"/>
                  <a:gd name="T13" fmla="*/ 10 h 98"/>
                  <a:gd name="T14" fmla="*/ 37 w 110"/>
                  <a:gd name="T15" fmla="*/ 6 h 98"/>
                  <a:gd name="T16" fmla="*/ 51 w 110"/>
                  <a:gd name="T17" fmla="*/ 0 h 98"/>
                  <a:gd name="T18" fmla="*/ 68 w 110"/>
                  <a:gd name="T19" fmla="*/ 3 h 98"/>
                  <a:gd name="T20" fmla="*/ 81 w 110"/>
                  <a:gd name="T21" fmla="*/ 6 h 98"/>
                  <a:gd name="T22" fmla="*/ 87 w 110"/>
                  <a:gd name="T23" fmla="*/ 10 h 98"/>
                  <a:gd name="T24" fmla="*/ 94 w 110"/>
                  <a:gd name="T25" fmla="*/ 13 h 98"/>
                  <a:gd name="T26" fmla="*/ 98 w 110"/>
                  <a:gd name="T27" fmla="*/ 20 h 98"/>
                  <a:gd name="T28" fmla="*/ 102 w 110"/>
                  <a:gd name="T29" fmla="*/ 27 h 98"/>
                  <a:gd name="T30" fmla="*/ 105 w 110"/>
                  <a:gd name="T31" fmla="*/ 45 h 98"/>
                  <a:gd name="T32" fmla="*/ 109 w 110"/>
                  <a:gd name="T33" fmla="*/ 59 h 98"/>
                  <a:gd name="T34" fmla="*/ 109 w 110"/>
                  <a:gd name="T35" fmla="*/ 73 h 98"/>
                  <a:gd name="T36" fmla="*/ 109 w 110"/>
                  <a:gd name="T37" fmla="*/ 75 h 98"/>
                  <a:gd name="T38" fmla="*/ 105 w 110"/>
                  <a:gd name="T39" fmla="*/ 90 h 98"/>
                  <a:gd name="T40" fmla="*/ 105 w 110"/>
                  <a:gd name="T41" fmla="*/ 75 h 98"/>
                  <a:gd name="T42" fmla="*/ 98 w 110"/>
                  <a:gd name="T43" fmla="*/ 79 h 98"/>
                  <a:gd name="T44" fmla="*/ 94 w 110"/>
                  <a:gd name="T45" fmla="*/ 86 h 98"/>
                  <a:gd name="T46" fmla="*/ 94 w 110"/>
                  <a:gd name="T47" fmla="*/ 79 h 98"/>
                  <a:gd name="T48" fmla="*/ 94 w 110"/>
                  <a:gd name="T49" fmla="*/ 68 h 98"/>
                  <a:gd name="T50" fmla="*/ 87 w 110"/>
                  <a:gd name="T51" fmla="*/ 52 h 98"/>
                  <a:gd name="T52" fmla="*/ 91 w 110"/>
                  <a:gd name="T53" fmla="*/ 45 h 98"/>
                  <a:gd name="T54" fmla="*/ 81 w 110"/>
                  <a:gd name="T55" fmla="*/ 48 h 98"/>
                  <a:gd name="T56" fmla="*/ 70 w 110"/>
                  <a:gd name="T57" fmla="*/ 52 h 98"/>
                  <a:gd name="T58" fmla="*/ 63 w 110"/>
                  <a:gd name="T59" fmla="*/ 48 h 98"/>
                  <a:gd name="T60" fmla="*/ 54 w 110"/>
                  <a:gd name="T61" fmla="*/ 48 h 98"/>
                  <a:gd name="T62" fmla="*/ 47 w 110"/>
                  <a:gd name="T63" fmla="*/ 45 h 98"/>
                  <a:gd name="T64" fmla="*/ 54 w 110"/>
                  <a:gd name="T65" fmla="*/ 52 h 98"/>
                  <a:gd name="T66" fmla="*/ 51 w 110"/>
                  <a:gd name="T67" fmla="*/ 52 h 98"/>
                  <a:gd name="T68" fmla="*/ 37 w 110"/>
                  <a:gd name="T69" fmla="*/ 48 h 98"/>
                  <a:gd name="T70" fmla="*/ 30 w 110"/>
                  <a:gd name="T71" fmla="*/ 45 h 98"/>
                  <a:gd name="T72" fmla="*/ 23 w 110"/>
                  <a:gd name="T73" fmla="*/ 41 h 98"/>
                  <a:gd name="T74" fmla="*/ 23 w 110"/>
                  <a:gd name="T75" fmla="*/ 48 h 98"/>
                  <a:gd name="T76" fmla="*/ 20 w 110"/>
                  <a:gd name="T77" fmla="*/ 59 h 98"/>
                  <a:gd name="T78" fmla="*/ 16 w 110"/>
                  <a:gd name="T79" fmla="*/ 66 h 98"/>
                  <a:gd name="T80" fmla="*/ 16 w 110"/>
                  <a:gd name="T81" fmla="*/ 73 h 98"/>
                  <a:gd name="T82" fmla="*/ 16 w 110"/>
                  <a:gd name="T83" fmla="*/ 79 h 98"/>
                  <a:gd name="T84" fmla="*/ 16 w 110"/>
                  <a:gd name="T85" fmla="*/ 86 h 98"/>
                  <a:gd name="T86" fmla="*/ 13 w 110"/>
                  <a:gd name="T87" fmla="*/ 79 h 98"/>
                  <a:gd name="T88" fmla="*/ 6 w 110"/>
                  <a:gd name="T89" fmla="*/ 75 h 98"/>
                  <a:gd name="T90" fmla="*/ 2 w 110"/>
                  <a:gd name="T91" fmla="*/ 82 h 98"/>
                  <a:gd name="T92" fmla="*/ 9 w 110"/>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
                  <a:gd name="T142" fmla="*/ 0 h 98"/>
                  <a:gd name="T143" fmla="*/ 110 w 110"/>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 h="98">
                    <a:moveTo>
                      <a:pt x="9" y="97"/>
                    </a:moveTo>
                    <a:lnTo>
                      <a:pt x="0" y="73"/>
                    </a:lnTo>
                    <a:lnTo>
                      <a:pt x="2" y="48"/>
                    </a:lnTo>
                    <a:lnTo>
                      <a:pt x="2" y="30"/>
                    </a:lnTo>
                    <a:lnTo>
                      <a:pt x="9" y="24"/>
                    </a:lnTo>
                    <a:lnTo>
                      <a:pt x="13" y="17"/>
                    </a:lnTo>
                    <a:lnTo>
                      <a:pt x="23" y="10"/>
                    </a:lnTo>
                    <a:lnTo>
                      <a:pt x="37" y="6"/>
                    </a:lnTo>
                    <a:lnTo>
                      <a:pt x="51" y="0"/>
                    </a:lnTo>
                    <a:lnTo>
                      <a:pt x="68" y="3"/>
                    </a:lnTo>
                    <a:lnTo>
                      <a:pt x="81" y="6"/>
                    </a:lnTo>
                    <a:lnTo>
                      <a:pt x="87" y="10"/>
                    </a:lnTo>
                    <a:lnTo>
                      <a:pt x="94" y="13"/>
                    </a:lnTo>
                    <a:lnTo>
                      <a:pt x="98" y="20"/>
                    </a:lnTo>
                    <a:lnTo>
                      <a:pt x="102" y="27"/>
                    </a:lnTo>
                    <a:lnTo>
                      <a:pt x="105" y="45"/>
                    </a:lnTo>
                    <a:lnTo>
                      <a:pt x="109" y="59"/>
                    </a:lnTo>
                    <a:lnTo>
                      <a:pt x="109" y="73"/>
                    </a:lnTo>
                    <a:lnTo>
                      <a:pt x="109" y="75"/>
                    </a:lnTo>
                    <a:lnTo>
                      <a:pt x="105" y="90"/>
                    </a:lnTo>
                    <a:lnTo>
                      <a:pt x="105" y="75"/>
                    </a:lnTo>
                    <a:lnTo>
                      <a:pt x="98" y="79"/>
                    </a:lnTo>
                    <a:lnTo>
                      <a:pt x="94" y="86"/>
                    </a:lnTo>
                    <a:lnTo>
                      <a:pt x="94" y="79"/>
                    </a:lnTo>
                    <a:lnTo>
                      <a:pt x="94" y="68"/>
                    </a:lnTo>
                    <a:lnTo>
                      <a:pt x="87" y="52"/>
                    </a:lnTo>
                    <a:lnTo>
                      <a:pt x="91" y="45"/>
                    </a:lnTo>
                    <a:lnTo>
                      <a:pt x="81" y="48"/>
                    </a:lnTo>
                    <a:lnTo>
                      <a:pt x="70" y="52"/>
                    </a:lnTo>
                    <a:lnTo>
                      <a:pt x="63" y="48"/>
                    </a:lnTo>
                    <a:lnTo>
                      <a:pt x="54" y="48"/>
                    </a:lnTo>
                    <a:lnTo>
                      <a:pt x="47" y="45"/>
                    </a:lnTo>
                    <a:lnTo>
                      <a:pt x="54" y="52"/>
                    </a:lnTo>
                    <a:lnTo>
                      <a:pt x="51" y="52"/>
                    </a:lnTo>
                    <a:lnTo>
                      <a:pt x="37" y="48"/>
                    </a:lnTo>
                    <a:lnTo>
                      <a:pt x="30" y="45"/>
                    </a:lnTo>
                    <a:lnTo>
                      <a:pt x="23" y="41"/>
                    </a:lnTo>
                    <a:lnTo>
                      <a:pt x="23" y="48"/>
                    </a:lnTo>
                    <a:lnTo>
                      <a:pt x="20" y="59"/>
                    </a:lnTo>
                    <a:lnTo>
                      <a:pt x="16" y="66"/>
                    </a:lnTo>
                    <a:lnTo>
                      <a:pt x="16" y="73"/>
                    </a:lnTo>
                    <a:lnTo>
                      <a:pt x="16" y="79"/>
                    </a:lnTo>
                    <a:lnTo>
                      <a:pt x="16" y="86"/>
                    </a:lnTo>
                    <a:lnTo>
                      <a:pt x="13" y="79"/>
                    </a:lnTo>
                    <a:lnTo>
                      <a:pt x="6" y="75"/>
                    </a:lnTo>
                    <a:lnTo>
                      <a:pt x="2" y="82"/>
                    </a:lnTo>
                    <a:lnTo>
                      <a:pt x="9" y="9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grpSp>
        <p:sp>
          <p:nvSpPr>
            <p:cNvPr id="42041" name="Freeform 60"/>
            <p:cNvSpPr>
              <a:spLocks/>
            </p:cNvSpPr>
            <p:nvPr/>
          </p:nvSpPr>
          <p:spPr bwMode="auto">
            <a:xfrm>
              <a:off x="3682" y="879"/>
              <a:ext cx="235" cy="62"/>
            </a:xfrm>
            <a:custGeom>
              <a:avLst/>
              <a:gdLst>
                <a:gd name="T0" fmla="*/ 0 w 235"/>
                <a:gd name="T1" fmla="*/ 61 h 62"/>
                <a:gd name="T2" fmla="*/ 9 w 235"/>
                <a:gd name="T3" fmla="*/ 27 h 62"/>
                <a:gd name="T4" fmla="*/ 51 w 235"/>
                <a:gd name="T5" fmla="*/ 13 h 62"/>
                <a:gd name="T6" fmla="*/ 79 w 235"/>
                <a:gd name="T7" fmla="*/ 0 h 62"/>
                <a:gd name="T8" fmla="*/ 113 w 235"/>
                <a:gd name="T9" fmla="*/ 24 h 62"/>
                <a:gd name="T10" fmla="*/ 145 w 235"/>
                <a:gd name="T11" fmla="*/ 3 h 62"/>
                <a:gd name="T12" fmla="*/ 191 w 235"/>
                <a:gd name="T13" fmla="*/ 19 h 62"/>
                <a:gd name="T14" fmla="*/ 215 w 235"/>
                <a:gd name="T15" fmla="*/ 26 h 62"/>
                <a:gd name="T16" fmla="*/ 223 w 235"/>
                <a:gd name="T17" fmla="*/ 34 h 62"/>
                <a:gd name="T18" fmla="*/ 234 w 235"/>
                <a:gd name="T19" fmla="*/ 61 h 62"/>
                <a:gd name="T20" fmla="*/ 0 w 235"/>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
                <a:gd name="T34" fmla="*/ 0 h 62"/>
                <a:gd name="T35" fmla="*/ 235 w 23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 h="62">
                  <a:moveTo>
                    <a:pt x="0" y="61"/>
                  </a:moveTo>
                  <a:lnTo>
                    <a:pt x="9" y="27"/>
                  </a:lnTo>
                  <a:lnTo>
                    <a:pt x="51" y="13"/>
                  </a:lnTo>
                  <a:lnTo>
                    <a:pt x="79" y="0"/>
                  </a:lnTo>
                  <a:lnTo>
                    <a:pt x="113" y="24"/>
                  </a:lnTo>
                  <a:lnTo>
                    <a:pt x="145" y="3"/>
                  </a:lnTo>
                  <a:lnTo>
                    <a:pt x="191" y="19"/>
                  </a:lnTo>
                  <a:lnTo>
                    <a:pt x="215" y="26"/>
                  </a:lnTo>
                  <a:lnTo>
                    <a:pt x="223" y="34"/>
                  </a:lnTo>
                  <a:lnTo>
                    <a:pt x="234" y="61"/>
                  </a:lnTo>
                  <a:lnTo>
                    <a:pt x="0" y="61"/>
                  </a:lnTo>
                </a:path>
              </a:pathLst>
            </a:custGeom>
            <a:solidFill>
              <a:schemeClr val="bg2"/>
            </a:solidFill>
            <a:ln w="12700" cap="rnd">
              <a:solidFill>
                <a:schemeClr val="tx1"/>
              </a:solidFill>
              <a:round/>
              <a:headEnd type="none" w="sm" len="sm"/>
              <a:tailEnd type="none" w="sm" len="sm"/>
            </a:ln>
          </p:spPr>
          <p:txBody>
            <a:bodyPr/>
            <a:lstStyle/>
            <a:p>
              <a:endParaRPr lang="es-ES"/>
            </a:p>
          </p:txBody>
        </p:sp>
      </p:grpSp>
      <p:sp>
        <p:nvSpPr>
          <p:cNvPr id="41987" name="Rectangle 4"/>
          <p:cNvSpPr>
            <a:spLocks noChangeArrowheads="1"/>
          </p:cNvSpPr>
          <p:nvPr/>
        </p:nvSpPr>
        <p:spPr bwMode="auto">
          <a:xfrm>
            <a:off x="3133725" y="5141913"/>
            <a:ext cx="4029075" cy="1114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41988" name="Rectangle 5"/>
          <p:cNvSpPr>
            <a:spLocks noChangeArrowheads="1"/>
          </p:cNvSpPr>
          <p:nvPr/>
        </p:nvSpPr>
        <p:spPr bwMode="auto">
          <a:xfrm>
            <a:off x="644525" y="381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s-ES_tradnl" sz="3600">
                <a:solidFill>
                  <a:schemeClr val="tx2"/>
                </a:solidFill>
              </a:rPr>
              <a:t>Reparto de frecuencias en redes HFC</a:t>
            </a:r>
          </a:p>
        </p:txBody>
      </p:sp>
      <p:sp>
        <p:nvSpPr>
          <p:cNvPr id="966662" name="Rectangle 6"/>
          <p:cNvSpPr>
            <a:spLocks noChangeArrowheads="1"/>
          </p:cNvSpPr>
          <p:nvPr/>
        </p:nvSpPr>
        <p:spPr bwMode="auto">
          <a:xfrm>
            <a:off x="3970338" y="5305425"/>
            <a:ext cx="4516437" cy="866775"/>
          </a:xfrm>
          <a:prstGeom prst="rect">
            <a:avLst/>
          </a:prstGeom>
          <a:noFill/>
          <a:ln w="9525">
            <a:noFill/>
            <a:miter lim="800000"/>
            <a:headEnd/>
            <a:tailEnd/>
          </a:ln>
          <a:effectLst/>
        </p:spPr>
        <p:txBody>
          <a:bodyPr lIns="103188" tIns="52388" rIns="103188" bIns="52388">
            <a:spAutoFit/>
          </a:bodyPr>
          <a:lstStyle/>
          <a:p>
            <a:pPr algn="ctr" defTabSz="1157288" eaLnBrk="0" hangingPunct="0">
              <a:defRPr/>
            </a:pPr>
            <a:r>
              <a:rPr lang="es-ES_tradnl" sz="2500" b="1">
                <a:solidFill>
                  <a:schemeClr val="accent2"/>
                </a:solidFill>
                <a:effectLst>
                  <a:outerShdw blurRad="38100" dist="38100" dir="2700000" algn="tl">
                    <a:srgbClr val="C0C0C0"/>
                  </a:outerShdw>
                </a:effectLst>
                <a:latin typeface="Arial" charset="0"/>
                <a:cs typeface="+mn-cs"/>
              </a:rPr>
              <a:t>Servicios clásicos (TV)</a:t>
            </a:r>
            <a:endParaRPr lang="es-ES_tradnl" sz="2500" b="1">
              <a:solidFill>
                <a:schemeClr val="hlink"/>
              </a:solidFill>
              <a:effectLst>
                <a:outerShdw blurRad="38100" dist="38100" dir="2700000" algn="tl">
                  <a:srgbClr val="C0C0C0"/>
                </a:outerShdw>
              </a:effectLst>
              <a:latin typeface="Arial" charset="0"/>
              <a:cs typeface="+mn-cs"/>
            </a:endParaRPr>
          </a:p>
          <a:p>
            <a:pPr algn="ctr" defTabSz="1157288" eaLnBrk="0" hangingPunct="0">
              <a:defRPr/>
            </a:pPr>
            <a:r>
              <a:rPr lang="es-ES_tradnl" sz="2500" b="1">
                <a:solidFill>
                  <a:srgbClr val="FF0000"/>
                </a:solidFill>
                <a:effectLst>
                  <a:outerShdw blurRad="38100" dist="38100" dir="2700000" algn="tl">
                    <a:srgbClr val="C0C0C0"/>
                  </a:outerShdw>
                </a:effectLst>
                <a:latin typeface="Arial" charset="0"/>
                <a:cs typeface="+mn-cs"/>
              </a:rPr>
              <a:t>Servicios de datos (Internet)</a:t>
            </a:r>
          </a:p>
        </p:txBody>
      </p:sp>
      <p:sp>
        <p:nvSpPr>
          <p:cNvPr id="41990" name="Rectangle 7"/>
          <p:cNvSpPr>
            <a:spLocks noChangeArrowheads="1"/>
          </p:cNvSpPr>
          <p:nvPr/>
        </p:nvSpPr>
        <p:spPr bwMode="auto">
          <a:xfrm>
            <a:off x="4022725" y="2420938"/>
            <a:ext cx="180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788" tIns="39688" rIns="77788" bIns="39688">
            <a:spAutoFit/>
          </a:bodyPr>
          <a:lstStyle/>
          <a:p>
            <a:pPr algn="ctr" defTabSz="649288" eaLnBrk="0" hangingPunct="0"/>
            <a:r>
              <a:rPr lang="es-ES_tradnl" sz="1600" b="1">
                <a:solidFill>
                  <a:srgbClr val="000000"/>
                </a:solidFill>
                <a:latin typeface="Arial" charset="0"/>
              </a:rPr>
              <a:t>Televisión digital</a:t>
            </a:r>
          </a:p>
        </p:txBody>
      </p:sp>
      <p:sp>
        <p:nvSpPr>
          <p:cNvPr id="41991" name="Rectangle 8"/>
          <p:cNvSpPr>
            <a:spLocks noChangeArrowheads="1"/>
          </p:cNvSpPr>
          <p:nvPr/>
        </p:nvSpPr>
        <p:spPr bwMode="auto">
          <a:xfrm>
            <a:off x="4164013" y="1665288"/>
            <a:ext cx="1592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788" tIns="39688" rIns="77788" bIns="39688">
            <a:spAutoFit/>
          </a:bodyPr>
          <a:lstStyle/>
          <a:p>
            <a:pPr algn="ctr" defTabSz="649288" eaLnBrk="0" hangingPunct="0"/>
            <a:r>
              <a:rPr lang="es-ES_tradnl" sz="1600" b="1">
                <a:solidFill>
                  <a:srgbClr val="000000"/>
                </a:solidFill>
                <a:latin typeface="Arial" charset="0"/>
              </a:rPr>
              <a:t>Internet  desc. </a:t>
            </a:r>
          </a:p>
        </p:txBody>
      </p:sp>
      <p:sp>
        <p:nvSpPr>
          <p:cNvPr id="41992" name="Rectangle 9"/>
          <p:cNvSpPr>
            <a:spLocks noChangeArrowheads="1"/>
          </p:cNvSpPr>
          <p:nvPr/>
        </p:nvSpPr>
        <p:spPr bwMode="auto">
          <a:xfrm>
            <a:off x="3884613" y="3197225"/>
            <a:ext cx="2143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788" tIns="39688" rIns="77788" bIns="39688">
            <a:spAutoFit/>
          </a:bodyPr>
          <a:lstStyle/>
          <a:p>
            <a:pPr algn="ctr" defTabSz="649288" eaLnBrk="0" hangingPunct="0"/>
            <a:r>
              <a:rPr lang="es-ES_tradnl" sz="1600" b="1">
                <a:solidFill>
                  <a:srgbClr val="000000"/>
                </a:solidFill>
                <a:latin typeface="Arial" charset="0"/>
              </a:rPr>
              <a:t>Televisión analógica</a:t>
            </a:r>
          </a:p>
        </p:txBody>
      </p:sp>
      <p:sp>
        <p:nvSpPr>
          <p:cNvPr id="41993" name="Line 10"/>
          <p:cNvSpPr>
            <a:spLocks noChangeShapeType="1"/>
          </p:cNvSpPr>
          <p:nvPr/>
        </p:nvSpPr>
        <p:spPr bwMode="auto">
          <a:xfrm flipH="1">
            <a:off x="3862388" y="2768600"/>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4" name="Line 11"/>
          <p:cNvSpPr>
            <a:spLocks noChangeShapeType="1"/>
          </p:cNvSpPr>
          <p:nvPr/>
        </p:nvSpPr>
        <p:spPr bwMode="auto">
          <a:xfrm flipH="1">
            <a:off x="3862388" y="2884488"/>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5" name="Line 12"/>
          <p:cNvSpPr>
            <a:spLocks noChangeShapeType="1"/>
          </p:cNvSpPr>
          <p:nvPr/>
        </p:nvSpPr>
        <p:spPr bwMode="auto">
          <a:xfrm flipH="1">
            <a:off x="3862388" y="2995613"/>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6" name="Line 13"/>
          <p:cNvSpPr>
            <a:spLocks noChangeShapeType="1"/>
          </p:cNvSpPr>
          <p:nvPr/>
        </p:nvSpPr>
        <p:spPr bwMode="auto">
          <a:xfrm flipH="1">
            <a:off x="3862388" y="3109913"/>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7" name="Line 14"/>
          <p:cNvSpPr>
            <a:spLocks noChangeShapeType="1"/>
          </p:cNvSpPr>
          <p:nvPr/>
        </p:nvSpPr>
        <p:spPr bwMode="auto">
          <a:xfrm flipH="1">
            <a:off x="3862388" y="2060575"/>
            <a:ext cx="2132012" cy="0"/>
          </a:xfrm>
          <a:prstGeom prst="line">
            <a:avLst/>
          </a:prstGeom>
          <a:noFill/>
          <a:ln w="50800">
            <a:solidFill>
              <a:srgbClr val="FF0000"/>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8" name="Line 15"/>
          <p:cNvSpPr>
            <a:spLocks noChangeShapeType="1"/>
          </p:cNvSpPr>
          <p:nvPr/>
        </p:nvSpPr>
        <p:spPr bwMode="auto">
          <a:xfrm flipH="1">
            <a:off x="3862388" y="2266950"/>
            <a:ext cx="2132012" cy="0"/>
          </a:xfrm>
          <a:prstGeom prst="line">
            <a:avLst/>
          </a:prstGeom>
          <a:noFill/>
          <a:ln w="50800">
            <a:solidFill>
              <a:srgbClr val="FF0000"/>
            </a:solidFill>
            <a:prstDash val="sysDot"/>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1999" name="Line 16"/>
          <p:cNvSpPr>
            <a:spLocks noChangeShapeType="1"/>
          </p:cNvSpPr>
          <p:nvPr/>
        </p:nvSpPr>
        <p:spPr bwMode="auto">
          <a:xfrm flipH="1">
            <a:off x="3862388" y="3565525"/>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0" name="Line 17"/>
          <p:cNvSpPr>
            <a:spLocks noChangeShapeType="1"/>
          </p:cNvSpPr>
          <p:nvPr/>
        </p:nvSpPr>
        <p:spPr bwMode="auto">
          <a:xfrm flipH="1">
            <a:off x="3862388" y="3679825"/>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1" name="Line 18"/>
          <p:cNvSpPr>
            <a:spLocks noChangeShapeType="1"/>
          </p:cNvSpPr>
          <p:nvPr/>
        </p:nvSpPr>
        <p:spPr bwMode="auto">
          <a:xfrm flipH="1">
            <a:off x="3862388" y="3789363"/>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2" name="Line 19"/>
          <p:cNvSpPr>
            <a:spLocks noChangeShapeType="1"/>
          </p:cNvSpPr>
          <p:nvPr/>
        </p:nvSpPr>
        <p:spPr bwMode="auto">
          <a:xfrm flipH="1">
            <a:off x="3862388" y="3902075"/>
            <a:ext cx="2132012" cy="0"/>
          </a:xfrm>
          <a:prstGeom prst="line">
            <a:avLst/>
          </a:prstGeom>
          <a:noFill/>
          <a:ln w="25400">
            <a:solidFill>
              <a:schemeClr val="accent2"/>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3" name="Line 20"/>
          <p:cNvSpPr>
            <a:spLocks noChangeShapeType="1"/>
          </p:cNvSpPr>
          <p:nvPr/>
        </p:nvSpPr>
        <p:spPr bwMode="auto">
          <a:xfrm>
            <a:off x="3884613" y="4262438"/>
            <a:ext cx="2130425" cy="0"/>
          </a:xfrm>
          <a:prstGeom prst="line">
            <a:avLst/>
          </a:prstGeom>
          <a:noFill/>
          <a:ln w="50800">
            <a:solidFill>
              <a:srgbClr val="FF0000"/>
            </a:solidFill>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4" name="Line 21"/>
          <p:cNvSpPr>
            <a:spLocks noChangeShapeType="1"/>
          </p:cNvSpPr>
          <p:nvPr/>
        </p:nvSpPr>
        <p:spPr bwMode="auto">
          <a:xfrm>
            <a:off x="3884613" y="4527550"/>
            <a:ext cx="2130425" cy="0"/>
          </a:xfrm>
          <a:prstGeom prst="line">
            <a:avLst/>
          </a:prstGeom>
          <a:noFill/>
          <a:ln w="50800">
            <a:solidFill>
              <a:srgbClr val="FF0000"/>
            </a:solidFill>
            <a:prstDash val="sysDot"/>
            <a:round/>
            <a:headEnd type="none" w="sm" len="sm"/>
            <a:tailEnd type="stealth" w="med"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2005" name="Line 22"/>
          <p:cNvSpPr>
            <a:spLocks noChangeShapeType="1"/>
          </p:cNvSpPr>
          <p:nvPr/>
        </p:nvSpPr>
        <p:spPr bwMode="auto">
          <a:xfrm flipV="1">
            <a:off x="8132763" y="1808163"/>
            <a:ext cx="0" cy="29527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2006" name="Rectangle 23"/>
          <p:cNvSpPr>
            <a:spLocks noChangeArrowheads="1"/>
          </p:cNvSpPr>
          <p:nvPr/>
        </p:nvSpPr>
        <p:spPr bwMode="auto">
          <a:xfrm rot="-5400000">
            <a:off x="7828756" y="3071019"/>
            <a:ext cx="1227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788" tIns="39688" rIns="77788" bIns="39688">
            <a:spAutoFit/>
          </a:bodyPr>
          <a:lstStyle/>
          <a:p>
            <a:pPr defTabSz="649288" eaLnBrk="0" hangingPunct="0"/>
            <a:r>
              <a:rPr lang="es-ES_tradnl" sz="1600" b="1">
                <a:latin typeface="Arial" charset="0"/>
              </a:rPr>
              <a:t>Frecuencia</a:t>
            </a:r>
          </a:p>
        </p:txBody>
      </p:sp>
      <p:sp>
        <p:nvSpPr>
          <p:cNvPr id="42007" name="Rectangle 24"/>
          <p:cNvSpPr>
            <a:spLocks noChangeArrowheads="1"/>
          </p:cNvSpPr>
          <p:nvPr/>
        </p:nvSpPr>
        <p:spPr bwMode="auto">
          <a:xfrm>
            <a:off x="4208463" y="4638675"/>
            <a:ext cx="14049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600" b="1">
                <a:solidFill>
                  <a:srgbClr val="000000"/>
                </a:solidFill>
                <a:latin typeface="Arial" charset="0"/>
              </a:rPr>
              <a:t>Internet asc.</a:t>
            </a:r>
          </a:p>
        </p:txBody>
      </p:sp>
      <p:grpSp>
        <p:nvGrpSpPr>
          <p:cNvPr id="42008" name="Group 25"/>
          <p:cNvGrpSpPr>
            <a:grpSpLocks/>
          </p:cNvGrpSpPr>
          <p:nvPr/>
        </p:nvGrpSpPr>
        <p:grpSpPr bwMode="auto">
          <a:xfrm>
            <a:off x="1004888" y="2635250"/>
            <a:ext cx="1655762" cy="523875"/>
            <a:chOff x="271" y="1715"/>
            <a:chExt cx="1357" cy="557"/>
          </a:xfrm>
        </p:grpSpPr>
        <p:grpSp>
          <p:nvGrpSpPr>
            <p:cNvPr id="42031" name="Group 26"/>
            <p:cNvGrpSpPr>
              <a:grpSpLocks/>
            </p:cNvGrpSpPr>
            <p:nvPr/>
          </p:nvGrpSpPr>
          <p:grpSpPr bwMode="auto">
            <a:xfrm>
              <a:off x="271" y="1715"/>
              <a:ext cx="1357" cy="557"/>
              <a:chOff x="271" y="1715"/>
              <a:chExt cx="1357" cy="557"/>
            </a:xfrm>
          </p:grpSpPr>
          <p:sp>
            <p:nvSpPr>
              <p:cNvPr id="42033" name="Freeform 27"/>
              <p:cNvSpPr>
                <a:spLocks/>
              </p:cNvSpPr>
              <p:nvPr/>
            </p:nvSpPr>
            <p:spPr bwMode="auto">
              <a:xfrm>
                <a:off x="271" y="1715"/>
                <a:ext cx="1357" cy="226"/>
              </a:xfrm>
              <a:custGeom>
                <a:avLst/>
                <a:gdLst>
                  <a:gd name="T0" fmla="*/ 0 w 1357"/>
                  <a:gd name="T1" fmla="*/ 225 h 226"/>
                  <a:gd name="T2" fmla="*/ 159 w 1357"/>
                  <a:gd name="T3" fmla="*/ 0 h 226"/>
                  <a:gd name="T4" fmla="*/ 1356 w 1357"/>
                  <a:gd name="T5" fmla="*/ 0 h 226"/>
                  <a:gd name="T6" fmla="*/ 1195 w 1357"/>
                  <a:gd name="T7" fmla="*/ 225 h 226"/>
                  <a:gd name="T8" fmla="*/ 0 w 1357"/>
                  <a:gd name="T9" fmla="*/ 225 h 226"/>
                  <a:gd name="T10" fmla="*/ 0 60000 65536"/>
                  <a:gd name="T11" fmla="*/ 0 60000 65536"/>
                  <a:gd name="T12" fmla="*/ 0 60000 65536"/>
                  <a:gd name="T13" fmla="*/ 0 60000 65536"/>
                  <a:gd name="T14" fmla="*/ 0 60000 65536"/>
                  <a:gd name="T15" fmla="*/ 0 w 1357"/>
                  <a:gd name="T16" fmla="*/ 0 h 226"/>
                  <a:gd name="T17" fmla="*/ 1357 w 1357"/>
                  <a:gd name="T18" fmla="*/ 226 h 226"/>
                </a:gdLst>
                <a:ahLst/>
                <a:cxnLst>
                  <a:cxn ang="T10">
                    <a:pos x="T0" y="T1"/>
                  </a:cxn>
                  <a:cxn ang="T11">
                    <a:pos x="T2" y="T3"/>
                  </a:cxn>
                  <a:cxn ang="T12">
                    <a:pos x="T4" y="T5"/>
                  </a:cxn>
                  <a:cxn ang="T13">
                    <a:pos x="T6" y="T7"/>
                  </a:cxn>
                  <a:cxn ang="T14">
                    <a:pos x="T8" y="T9"/>
                  </a:cxn>
                </a:cxnLst>
                <a:rect l="T15" t="T16" r="T17" b="T18"/>
                <a:pathLst>
                  <a:path w="1357" h="226">
                    <a:moveTo>
                      <a:pt x="0" y="225"/>
                    </a:moveTo>
                    <a:lnTo>
                      <a:pt x="159" y="0"/>
                    </a:lnTo>
                    <a:lnTo>
                      <a:pt x="1356" y="0"/>
                    </a:lnTo>
                    <a:lnTo>
                      <a:pt x="1195" y="225"/>
                    </a:lnTo>
                    <a:lnTo>
                      <a:pt x="0" y="225"/>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2034" name="Freeform 28"/>
              <p:cNvSpPr>
                <a:spLocks/>
              </p:cNvSpPr>
              <p:nvPr/>
            </p:nvSpPr>
            <p:spPr bwMode="auto">
              <a:xfrm>
                <a:off x="271" y="1715"/>
                <a:ext cx="1357" cy="226"/>
              </a:xfrm>
              <a:custGeom>
                <a:avLst/>
                <a:gdLst>
                  <a:gd name="T0" fmla="*/ 0 w 1357"/>
                  <a:gd name="T1" fmla="*/ 225 h 226"/>
                  <a:gd name="T2" fmla="*/ 159 w 1357"/>
                  <a:gd name="T3" fmla="*/ 0 h 226"/>
                  <a:gd name="T4" fmla="*/ 1356 w 1357"/>
                  <a:gd name="T5" fmla="*/ 0 h 226"/>
                  <a:gd name="T6" fmla="*/ 1195 w 1357"/>
                  <a:gd name="T7" fmla="*/ 225 h 226"/>
                  <a:gd name="T8" fmla="*/ 0 w 1357"/>
                  <a:gd name="T9" fmla="*/ 225 h 226"/>
                  <a:gd name="T10" fmla="*/ 0 60000 65536"/>
                  <a:gd name="T11" fmla="*/ 0 60000 65536"/>
                  <a:gd name="T12" fmla="*/ 0 60000 65536"/>
                  <a:gd name="T13" fmla="*/ 0 60000 65536"/>
                  <a:gd name="T14" fmla="*/ 0 60000 65536"/>
                  <a:gd name="T15" fmla="*/ 0 w 1357"/>
                  <a:gd name="T16" fmla="*/ 0 h 226"/>
                  <a:gd name="T17" fmla="*/ 1357 w 1357"/>
                  <a:gd name="T18" fmla="*/ 226 h 226"/>
                </a:gdLst>
                <a:ahLst/>
                <a:cxnLst>
                  <a:cxn ang="T10">
                    <a:pos x="T0" y="T1"/>
                  </a:cxn>
                  <a:cxn ang="T11">
                    <a:pos x="T2" y="T3"/>
                  </a:cxn>
                  <a:cxn ang="T12">
                    <a:pos x="T4" y="T5"/>
                  </a:cxn>
                  <a:cxn ang="T13">
                    <a:pos x="T6" y="T7"/>
                  </a:cxn>
                  <a:cxn ang="T14">
                    <a:pos x="T8" y="T9"/>
                  </a:cxn>
                </a:cxnLst>
                <a:rect l="T15" t="T16" r="T17" b="T18"/>
                <a:pathLst>
                  <a:path w="1357" h="226">
                    <a:moveTo>
                      <a:pt x="0" y="225"/>
                    </a:moveTo>
                    <a:lnTo>
                      <a:pt x="159" y="0"/>
                    </a:lnTo>
                    <a:lnTo>
                      <a:pt x="1356" y="0"/>
                    </a:lnTo>
                    <a:lnTo>
                      <a:pt x="1195" y="225"/>
                    </a:lnTo>
                    <a:lnTo>
                      <a:pt x="0" y="225"/>
                    </a:lnTo>
                  </a:path>
                </a:pathLst>
              </a:custGeom>
              <a:solidFill>
                <a:srgbClr val="C9C9B6"/>
              </a:solidFill>
              <a:ln w="12700" cap="rnd">
                <a:solidFill>
                  <a:srgbClr val="494936"/>
                </a:solidFill>
                <a:round/>
                <a:headEnd/>
                <a:tailEnd/>
              </a:ln>
            </p:spPr>
            <p:txBody>
              <a:bodyPr/>
              <a:lstStyle/>
              <a:p>
                <a:endParaRPr lang="es-ES"/>
              </a:p>
            </p:txBody>
          </p:sp>
          <p:sp>
            <p:nvSpPr>
              <p:cNvPr id="42035" name="Freeform 29"/>
              <p:cNvSpPr>
                <a:spLocks/>
              </p:cNvSpPr>
              <p:nvPr/>
            </p:nvSpPr>
            <p:spPr bwMode="auto">
              <a:xfrm>
                <a:off x="271" y="1940"/>
                <a:ext cx="1200" cy="332"/>
              </a:xfrm>
              <a:custGeom>
                <a:avLst/>
                <a:gdLst>
                  <a:gd name="T0" fmla="*/ 0 w 1200"/>
                  <a:gd name="T1" fmla="*/ 0 h 332"/>
                  <a:gd name="T2" fmla="*/ 1199 w 1200"/>
                  <a:gd name="T3" fmla="*/ 0 h 332"/>
                  <a:gd name="T4" fmla="*/ 1199 w 1200"/>
                  <a:gd name="T5" fmla="*/ 331 h 332"/>
                  <a:gd name="T6" fmla="*/ 0 w 1200"/>
                  <a:gd name="T7" fmla="*/ 331 h 332"/>
                  <a:gd name="T8" fmla="*/ 0 w 1200"/>
                  <a:gd name="T9" fmla="*/ 0 h 332"/>
                  <a:gd name="T10" fmla="*/ 0 60000 65536"/>
                  <a:gd name="T11" fmla="*/ 0 60000 65536"/>
                  <a:gd name="T12" fmla="*/ 0 60000 65536"/>
                  <a:gd name="T13" fmla="*/ 0 60000 65536"/>
                  <a:gd name="T14" fmla="*/ 0 60000 65536"/>
                  <a:gd name="T15" fmla="*/ 0 w 1200"/>
                  <a:gd name="T16" fmla="*/ 0 h 332"/>
                  <a:gd name="T17" fmla="*/ 1200 w 1200"/>
                  <a:gd name="T18" fmla="*/ 332 h 332"/>
                </a:gdLst>
                <a:ahLst/>
                <a:cxnLst>
                  <a:cxn ang="T10">
                    <a:pos x="T0" y="T1"/>
                  </a:cxn>
                  <a:cxn ang="T11">
                    <a:pos x="T2" y="T3"/>
                  </a:cxn>
                  <a:cxn ang="T12">
                    <a:pos x="T4" y="T5"/>
                  </a:cxn>
                  <a:cxn ang="T13">
                    <a:pos x="T6" y="T7"/>
                  </a:cxn>
                  <a:cxn ang="T14">
                    <a:pos x="T8" y="T9"/>
                  </a:cxn>
                </a:cxnLst>
                <a:rect l="T15" t="T16" r="T17" b="T18"/>
                <a:pathLst>
                  <a:path w="1200" h="332">
                    <a:moveTo>
                      <a:pt x="0" y="0"/>
                    </a:moveTo>
                    <a:lnTo>
                      <a:pt x="1199" y="0"/>
                    </a:lnTo>
                    <a:lnTo>
                      <a:pt x="1199" y="331"/>
                    </a:lnTo>
                    <a:lnTo>
                      <a:pt x="0" y="331"/>
                    </a:lnTo>
                    <a:lnTo>
                      <a:pt x="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2036" name="Freeform 30"/>
              <p:cNvSpPr>
                <a:spLocks/>
              </p:cNvSpPr>
              <p:nvPr/>
            </p:nvSpPr>
            <p:spPr bwMode="auto">
              <a:xfrm>
                <a:off x="271" y="1940"/>
                <a:ext cx="1200" cy="332"/>
              </a:xfrm>
              <a:custGeom>
                <a:avLst/>
                <a:gdLst>
                  <a:gd name="T0" fmla="*/ 0 w 1200"/>
                  <a:gd name="T1" fmla="*/ 0 h 332"/>
                  <a:gd name="T2" fmla="*/ 1199 w 1200"/>
                  <a:gd name="T3" fmla="*/ 0 h 332"/>
                  <a:gd name="T4" fmla="*/ 1199 w 1200"/>
                  <a:gd name="T5" fmla="*/ 331 h 332"/>
                  <a:gd name="T6" fmla="*/ 0 w 1200"/>
                  <a:gd name="T7" fmla="*/ 331 h 332"/>
                  <a:gd name="T8" fmla="*/ 0 w 1200"/>
                  <a:gd name="T9" fmla="*/ 0 h 332"/>
                  <a:gd name="T10" fmla="*/ 0 60000 65536"/>
                  <a:gd name="T11" fmla="*/ 0 60000 65536"/>
                  <a:gd name="T12" fmla="*/ 0 60000 65536"/>
                  <a:gd name="T13" fmla="*/ 0 60000 65536"/>
                  <a:gd name="T14" fmla="*/ 0 60000 65536"/>
                  <a:gd name="T15" fmla="*/ 0 w 1200"/>
                  <a:gd name="T16" fmla="*/ 0 h 332"/>
                  <a:gd name="T17" fmla="*/ 1200 w 1200"/>
                  <a:gd name="T18" fmla="*/ 332 h 332"/>
                </a:gdLst>
                <a:ahLst/>
                <a:cxnLst>
                  <a:cxn ang="T10">
                    <a:pos x="T0" y="T1"/>
                  </a:cxn>
                  <a:cxn ang="T11">
                    <a:pos x="T2" y="T3"/>
                  </a:cxn>
                  <a:cxn ang="T12">
                    <a:pos x="T4" y="T5"/>
                  </a:cxn>
                  <a:cxn ang="T13">
                    <a:pos x="T6" y="T7"/>
                  </a:cxn>
                  <a:cxn ang="T14">
                    <a:pos x="T8" y="T9"/>
                  </a:cxn>
                </a:cxnLst>
                <a:rect l="T15" t="T16" r="T17" b="T18"/>
                <a:pathLst>
                  <a:path w="1200" h="332">
                    <a:moveTo>
                      <a:pt x="0" y="0"/>
                    </a:moveTo>
                    <a:lnTo>
                      <a:pt x="1199" y="0"/>
                    </a:lnTo>
                    <a:lnTo>
                      <a:pt x="1199" y="331"/>
                    </a:lnTo>
                    <a:lnTo>
                      <a:pt x="0" y="331"/>
                    </a:lnTo>
                    <a:lnTo>
                      <a:pt x="0" y="0"/>
                    </a:lnTo>
                  </a:path>
                </a:pathLst>
              </a:custGeom>
              <a:solidFill>
                <a:srgbClr val="B7B79D"/>
              </a:solidFill>
              <a:ln w="12700" cap="rnd">
                <a:solidFill>
                  <a:srgbClr val="494936"/>
                </a:solidFill>
                <a:round/>
                <a:headEnd/>
                <a:tailEnd/>
              </a:ln>
            </p:spPr>
            <p:txBody>
              <a:bodyPr/>
              <a:lstStyle/>
              <a:p>
                <a:endParaRPr lang="es-ES"/>
              </a:p>
            </p:txBody>
          </p:sp>
          <p:sp>
            <p:nvSpPr>
              <p:cNvPr id="42037" name="Freeform 31"/>
              <p:cNvSpPr>
                <a:spLocks/>
              </p:cNvSpPr>
              <p:nvPr/>
            </p:nvSpPr>
            <p:spPr bwMode="auto">
              <a:xfrm>
                <a:off x="1470" y="1715"/>
                <a:ext cx="158" cy="557"/>
              </a:xfrm>
              <a:custGeom>
                <a:avLst/>
                <a:gdLst>
                  <a:gd name="T0" fmla="*/ 0 w 158"/>
                  <a:gd name="T1" fmla="*/ 556 h 557"/>
                  <a:gd name="T2" fmla="*/ 157 w 158"/>
                  <a:gd name="T3" fmla="*/ 320 h 557"/>
                  <a:gd name="T4" fmla="*/ 157 w 158"/>
                  <a:gd name="T5" fmla="*/ 0 h 557"/>
                  <a:gd name="T6" fmla="*/ 0 w 158"/>
                  <a:gd name="T7" fmla="*/ 221 h 557"/>
                  <a:gd name="T8" fmla="*/ 0 w 158"/>
                  <a:gd name="T9" fmla="*/ 556 h 557"/>
                  <a:gd name="T10" fmla="*/ 0 60000 65536"/>
                  <a:gd name="T11" fmla="*/ 0 60000 65536"/>
                  <a:gd name="T12" fmla="*/ 0 60000 65536"/>
                  <a:gd name="T13" fmla="*/ 0 60000 65536"/>
                  <a:gd name="T14" fmla="*/ 0 60000 65536"/>
                  <a:gd name="T15" fmla="*/ 0 w 158"/>
                  <a:gd name="T16" fmla="*/ 0 h 557"/>
                  <a:gd name="T17" fmla="*/ 158 w 158"/>
                  <a:gd name="T18" fmla="*/ 557 h 557"/>
                </a:gdLst>
                <a:ahLst/>
                <a:cxnLst>
                  <a:cxn ang="T10">
                    <a:pos x="T0" y="T1"/>
                  </a:cxn>
                  <a:cxn ang="T11">
                    <a:pos x="T2" y="T3"/>
                  </a:cxn>
                  <a:cxn ang="T12">
                    <a:pos x="T4" y="T5"/>
                  </a:cxn>
                  <a:cxn ang="T13">
                    <a:pos x="T6" y="T7"/>
                  </a:cxn>
                  <a:cxn ang="T14">
                    <a:pos x="T8" y="T9"/>
                  </a:cxn>
                </a:cxnLst>
                <a:rect l="T15" t="T16" r="T17" b="T18"/>
                <a:pathLst>
                  <a:path w="158" h="557">
                    <a:moveTo>
                      <a:pt x="0" y="556"/>
                    </a:moveTo>
                    <a:lnTo>
                      <a:pt x="157" y="320"/>
                    </a:lnTo>
                    <a:lnTo>
                      <a:pt x="157" y="0"/>
                    </a:lnTo>
                    <a:lnTo>
                      <a:pt x="0" y="221"/>
                    </a:lnTo>
                    <a:lnTo>
                      <a:pt x="0" y="556"/>
                    </a:lnTo>
                  </a:path>
                </a:pathLst>
              </a:custGeom>
              <a:solidFill>
                <a:srgbClr val="7A7A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2038" name="Freeform 32"/>
              <p:cNvSpPr>
                <a:spLocks/>
              </p:cNvSpPr>
              <p:nvPr/>
            </p:nvSpPr>
            <p:spPr bwMode="auto">
              <a:xfrm>
                <a:off x="1470" y="1715"/>
                <a:ext cx="158" cy="557"/>
              </a:xfrm>
              <a:custGeom>
                <a:avLst/>
                <a:gdLst>
                  <a:gd name="T0" fmla="*/ 0 w 158"/>
                  <a:gd name="T1" fmla="*/ 556 h 557"/>
                  <a:gd name="T2" fmla="*/ 157 w 158"/>
                  <a:gd name="T3" fmla="*/ 320 h 557"/>
                  <a:gd name="T4" fmla="*/ 157 w 158"/>
                  <a:gd name="T5" fmla="*/ 0 h 557"/>
                  <a:gd name="T6" fmla="*/ 0 w 158"/>
                  <a:gd name="T7" fmla="*/ 221 h 557"/>
                  <a:gd name="T8" fmla="*/ 0 w 158"/>
                  <a:gd name="T9" fmla="*/ 556 h 557"/>
                  <a:gd name="T10" fmla="*/ 0 60000 65536"/>
                  <a:gd name="T11" fmla="*/ 0 60000 65536"/>
                  <a:gd name="T12" fmla="*/ 0 60000 65536"/>
                  <a:gd name="T13" fmla="*/ 0 60000 65536"/>
                  <a:gd name="T14" fmla="*/ 0 60000 65536"/>
                  <a:gd name="T15" fmla="*/ 0 w 158"/>
                  <a:gd name="T16" fmla="*/ 0 h 557"/>
                  <a:gd name="T17" fmla="*/ 158 w 158"/>
                  <a:gd name="T18" fmla="*/ 557 h 557"/>
                </a:gdLst>
                <a:ahLst/>
                <a:cxnLst>
                  <a:cxn ang="T10">
                    <a:pos x="T0" y="T1"/>
                  </a:cxn>
                  <a:cxn ang="T11">
                    <a:pos x="T2" y="T3"/>
                  </a:cxn>
                  <a:cxn ang="T12">
                    <a:pos x="T4" y="T5"/>
                  </a:cxn>
                  <a:cxn ang="T13">
                    <a:pos x="T6" y="T7"/>
                  </a:cxn>
                  <a:cxn ang="T14">
                    <a:pos x="T8" y="T9"/>
                  </a:cxn>
                </a:cxnLst>
                <a:rect l="T15" t="T16" r="T17" b="T18"/>
                <a:pathLst>
                  <a:path w="158" h="557">
                    <a:moveTo>
                      <a:pt x="0" y="556"/>
                    </a:moveTo>
                    <a:lnTo>
                      <a:pt x="157" y="320"/>
                    </a:lnTo>
                    <a:lnTo>
                      <a:pt x="157" y="0"/>
                    </a:lnTo>
                    <a:lnTo>
                      <a:pt x="0" y="221"/>
                    </a:lnTo>
                    <a:lnTo>
                      <a:pt x="0" y="556"/>
                    </a:lnTo>
                  </a:path>
                </a:pathLst>
              </a:custGeom>
              <a:solidFill>
                <a:srgbClr val="7A7A5A"/>
              </a:solidFill>
              <a:ln w="12700" cap="rnd">
                <a:solidFill>
                  <a:srgbClr val="494936"/>
                </a:solidFill>
                <a:round/>
                <a:headEnd/>
                <a:tailEnd/>
              </a:ln>
            </p:spPr>
            <p:txBody>
              <a:bodyPr/>
              <a:lstStyle/>
              <a:p>
                <a:endParaRPr lang="es-ES"/>
              </a:p>
            </p:txBody>
          </p:sp>
        </p:grpSp>
        <p:sp>
          <p:nvSpPr>
            <p:cNvPr id="42032" name="Rectangle 33"/>
            <p:cNvSpPr>
              <a:spLocks noChangeArrowheads="1"/>
            </p:cNvSpPr>
            <p:nvPr/>
          </p:nvSpPr>
          <p:spPr bwMode="auto">
            <a:xfrm>
              <a:off x="293" y="1935"/>
              <a:ext cx="128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s-ES_tradnl" sz="1000" b="1">
                  <a:solidFill>
                    <a:srgbClr val="000000"/>
                  </a:solidFill>
                  <a:latin typeface="Arial" charset="0"/>
                </a:rPr>
                <a:t>Sintonizador digital</a:t>
              </a:r>
            </a:p>
          </p:txBody>
        </p:sp>
      </p:grpSp>
      <p:sp>
        <p:nvSpPr>
          <p:cNvPr id="42009" name="Text Box 38"/>
          <p:cNvSpPr txBox="1">
            <a:spLocks noChangeArrowheads="1"/>
          </p:cNvSpPr>
          <p:nvPr/>
        </p:nvSpPr>
        <p:spPr bwMode="auto">
          <a:xfrm>
            <a:off x="409575" y="5213350"/>
            <a:ext cx="28241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Varios sintonizadores permiten</a:t>
            </a:r>
          </a:p>
          <a:p>
            <a:pPr algn="ctr" eaLnBrk="1" hangingPunct="1"/>
            <a:r>
              <a:rPr lang="es-ES" sz="1400" b="1">
                <a:latin typeface="Arial" charset="0"/>
              </a:rPr>
              <a:t>acceder simultáneamente a los</a:t>
            </a:r>
          </a:p>
          <a:p>
            <a:pPr algn="ctr" eaLnBrk="1" hangingPunct="1"/>
            <a:r>
              <a:rPr lang="es-ES" sz="1400" b="1">
                <a:latin typeface="Arial" charset="0"/>
              </a:rPr>
              <a:t>canales de TV y de datos.</a:t>
            </a:r>
          </a:p>
        </p:txBody>
      </p:sp>
      <p:pic>
        <p:nvPicPr>
          <p:cNvPr id="42010" name="Picture 3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8" y="1844675"/>
            <a:ext cx="6746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2011" name="Rectangle 40"/>
          <p:cNvSpPr>
            <a:spLocks noChangeArrowheads="1"/>
          </p:cNvSpPr>
          <p:nvPr/>
        </p:nvSpPr>
        <p:spPr bwMode="auto">
          <a:xfrm>
            <a:off x="1239838" y="2278063"/>
            <a:ext cx="12049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200" b="1">
                <a:solidFill>
                  <a:srgbClr val="000000"/>
                </a:solidFill>
                <a:latin typeface="Arial" charset="0"/>
              </a:rPr>
              <a:t>Cable módem</a:t>
            </a:r>
          </a:p>
        </p:txBody>
      </p:sp>
      <p:sp>
        <p:nvSpPr>
          <p:cNvPr id="42012" name="AutoShape 41"/>
          <p:cNvSpPr>
            <a:spLocks/>
          </p:cNvSpPr>
          <p:nvPr/>
        </p:nvSpPr>
        <p:spPr bwMode="auto">
          <a:xfrm>
            <a:off x="6116638" y="414972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13" name="AutoShape 42"/>
          <p:cNvSpPr>
            <a:spLocks/>
          </p:cNvSpPr>
          <p:nvPr/>
        </p:nvSpPr>
        <p:spPr bwMode="auto">
          <a:xfrm>
            <a:off x="6116638" y="350202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14" name="AutoShape 43"/>
          <p:cNvSpPr>
            <a:spLocks/>
          </p:cNvSpPr>
          <p:nvPr/>
        </p:nvSpPr>
        <p:spPr bwMode="auto">
          <a:xfrm>
            <a:off x="6116638" y="270827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15" name="AutoShape 44"/>
          <p:cNvSpPr>
            <a:spLocks/>
          </p:cNvSpPr>
          <p:nvPr/>
        </p:nvSpPr>
        <p:spPr bwMode="auto">
          <a:xfrm>
            <a:off x="6116638" y="1916113"/>
            <a:ext cx="431800" cy="503237"/>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16" name="Rectangle 45"/>
          <p:cNvSpPr>
            <a:spLocks noChangeArrowheads="1"/>
          </p:cNvSpPr>
          <p:nvPr/>
        </p:nvSpPr>
        <p:spPr bwMode="auto">
          <a:xfrm>
            <a:off x="6572250" y="4130675"/>
            <a:ext cx="1200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600" b="1">
                <a:solidFill>
                  <a:srgbClr val="000000"/>
                </a:solidFill>
                <a:latin typeface="Arial" charset="0"/>
              </a:rPr>
              <a:t>28-65 MHz</a:t>
            </a:r>
          </a:p>
          <a:p>
            <a:pPr algn="ctr" defTabSz="1157288" eaLnBrk="0" hangingPunct="0"/>
            <a:r>
              <a:rPr lang="es-ES_tradnl" sz="1400" b="1">
                <a:solidFill>
                  <a:srgbClr val="000000"/>
                </a:solidFill>
                <a:latin typeface="Arial" charset="0"/>
              </a:rPr>
              <a:t>S/R 25 dB</a:t>
            </a:r>
          </a:p>
        </p:txBody>
      </p:sp>
      <p:sp>
        <p:nvSpPr>
          <p:cNvPr id="42017" name="Rectangle 46"/>
          <p:cNvSpPr>
            <a:spLocks noChangeArrowheads="1"/>
          </p:cNvSpPr>
          <p:nvPr/>
        </p:nvSpPr>
        <p:spPr bwMode="auto">
          <a:xfrm>
            <a:off x="6516688" y="3573463"/>
            <a:ext cx="1312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600" b="1">
                <a:solidFill>
                  <a:srgbClr val="000000"/>
                </a:solidFill>
                <a:latin typeface="Arial" charset="0"/>
              </a:rPr>
              <a:t>96-606 MHz</a:t>
            </a:r>
          </a:p>
        </p:txBody>
      </p:sp>
      <p:sp>
        <p:nvSpPr>
          <p:cNvPr id="42018" name="Rectangle 47"/>
          <p:cNvSpPr>
            <a:spLocks noChangeArrowheads="1"/>
          </p:cNvSpPr>
          <p:nvPr/>
        </p:nvSpPr>
        <p:spPr bwMode="auto">
          <a:xfrm>
            <a:off x="6477000" y="2792413"/>
            <a:ext cx="1425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600" b="1">
                <a:solidFill>
                  <a:srgbClr val="000000"/>
                </a:solidFill>
                <a:latin typeface="Arial" charset="0"/>
              </a:rPr>
              <a:t>606-750 MHz</a:t>
            </a:r>
          </a:p>
        </p:txBody>
      </p:sp>
      <p:sp>
        <p:nvSpPr>
          <p:cNvPr id="42019" name="Rectangle 48"/>
          <p:cNvSpPr>
            <a:spLocks noChangeArrowheads="1"/>
          </p:cNvSpPr>
          <p:nvPr/>
        </p:nvSpPr>
        <p:spPr bwMode="auto">
          <a:xfrm>
            <a:off x="6477000" y="1844675"/>
            <a:ext cx="14255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188" tIns="52388" rIns="103188" bIns="52388">
            <a:spAutoFit/>
          </a:bodyPr>
          <a:lstStyle/>
          <a:p>
            <a:pPr algn="ctr" defTabSz="1157288" eaLnBrk="0" hangingPunct="0"/>
            <a:r>
              <a:rPr lang="es-ES_tradnl" sz="1600" b="1">
                <a:solidFill>
                  <a:srgbClr val="000000"/>
                </a:solidFill>
                <a:latin typeface="Arial" charset="0"/>
              </a:rPr>
              <a:t>750-862 MHz</a:t>
            </a:r>
          </a:p>
          <a:p>
            <a:pPr algn="ctr" defTabSz="1157288" eaLnBrk="0" hangingPunct="0"/>
            <a:r>
              <a:rPr lang="es-ES_tradnl" sz="1400" b="1">
                <a:solidFill>
                  <a:srgbClr val="000000"/>
                </a:solidFill>
                <a:latin typeface="Arial" charset="0"/>
              </a:rPr>
              <a:t>S/R 34-46 dB</a:t>
            </a:r>
          </a:p>
        </p:txBody>
      </p:sp>
      <p:sp>
        <p:nvSpPr>
          <p:cNvPr id="42020" name="AutoShape 61"/>
          <p:cNvSpPr>
            <a:spLocks/>
          </p:cNvSpPr>
          <p:nvPr/>
        </p:nvSpPr>
        <p:spPr bwMode="auto">
          <a:xfrm rot="10800000">
            <a:off x="3308350" y="350202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21" name="Line 62"/>
          <p:cNvSpPr>
            <a:spLocks noChangeShapeType="1"/>
          </p:cNvSpPr>
          <p:nvPr/>
        </p:nvSpPr>
        <p:spPr bwMode="auto">
          <a:xfrm flipH="1">
            <a:off x="2805113" y="3756025"/>
            <a:ext cx="431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022" name="AutoShape 63"/>
          <p:cNvSpPr>
            <a:spLocks/>
          </p:cNvSpPr>
          <p:nvPr/>
        </p:nvSpPr>
        <p:spPr bwMode="auto">
          <a:xfrm rot="10800000">
            <a:off x="3308350" y="263842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23" name="Line 64"/>
          <p:cNvSpPr>
            <a:spLocks noChangeShapeType="1"/>
          </p:cNvSpPr>
          <p:nvPr/>
        </p:nvSpPr>
        <p:spPr bwMode="auto">
          <a:xfrm flipH="1">
            <a:off x="2801938" y="2889250"/>
            <a:ext cx="431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024" name="AutoShape 65"/>
          <p:cNvSpPr>
            <a:spLocks/>
          </p:cNvSpPr>
          <p:nvPr/>
        </p:nvSpPr>
        <p:spPr bwMode="auto">
          <a:xfrm rot="10800000">
            <a:off x="3308350" y="1916113"/>
            <a:ext cx="431800" cy="503237"/>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25" name="Line 66"/>
          <p:cNvSpPr>
            <a:spLocks noChangeShapeType="1"/>
          </p:cNvSpPr>
          <p:nvPr/>
        </p:nvSpPr>
        <p:spPr bwMode="auto">
          <a:xfrm flipH="1">
            <a:off x="2444750" y="2165350"/>
            <a:ext cx="7921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026" name="Line 67"/>
          <p:cNvSpPr>
            <a:spLocks noChangeShapeType="1"/>
          </p:cNvSpPr>
          <p:nvPr/>
        </p:nvSpPr>
        <p:spPr bwMode="auto">
          <a:xfrm flipH="1">
            <a:off x="493713" y="2133600"/>
            <a:ext cx="1014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27" name="Line 68"/>
          <p:cNvSpPr>
            <a:spLocks noChangeShapeType="1"/>
          </p:cNvSpPr>
          <p:nvPr/>
        </p:nvSpPr>
        <p:spPr bwMode="auto">
          <a:xfrm>
            <a:off x="500063" y="2127250"/>
            <a:ext cx="0" cy="2281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28" name="Line 69"/>
          <p:cNvSpPr>
            <a:spLocks noChangeShapeType="1"/>
          </p:cNvSpPr>
          <p:nvPr/>
        </p:nvSpPr>
        <p:spPr bwMode="auto">
          <a:xfrm>
            <a:off x="493713" y="4410075"/>
            <a:ext cx="2698750" cy="1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029" name="AutoShape 70"/>
          <p:cNvSpPr>
            <a:spLocks/>
          </p:cNvSpPr>
          <p:nvPr/>
        </p:nvSpPr>
        <p:spPr bwMode="auto">
          <a:xfrm rot="10800000">
            <a:off x="3308350" y="4149725"/>
            <a:ext cx="431800" cy="503238"/>
          </a:xfrm>
          <a:prstGeom prst="rightBrace">
            <a:avLst>
              <a:gd name="adj1" fmla="val 97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2030" name="6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6465956-A4D2-46B3-B34F-DE1E7C37E512}" type="slidenum">
              <a:rPr lang="es-ES" sz="1400"/>
              <a:pPr eaLnBrk="1" hangingPunct="1"/>
              <a:t>33</a:t>
            </a:fld>
            <a:endParaRPr lang="es-ES" sz="1400"/>
          </a:p>
        </p:txBody>
      </p:sp>
    </p:spTree>
  </p:cSld>
  <p:clrMapOvr>
    <a:masterClrMapping/>
  </p:clrMapOvr>
  <p:transition>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4213" y="549275"/>
            <a:ext cx="7773987" cy="1196975"/>
          </a:xfrm>
        </p:spPr>
        <p:txBody>
          <a:bodyPr/>
          <a:lstStyle/>
          <a:p>
            <a:pPr eaLnBrk="1" hangingPunct="1"/>
            <a:r>
              <a:rPr lang="es-ES_tradnl" sz="3200" smtClean="0">
                <a:latin typeface="Arial" charset="0"/>
              </a:rPr>
              <a:t>Bandas ascendentes utilizables en redes CATV en Europa</a:t>
            </a:r>
            <a:endParaRPr lang="es-ES" sz="3200" smtClean="0">
              <a:latin typeface="Arial" charset="0"/>
            </a:endParaRPr>
          </a:p>
        </p:txBody>
      </p:sp>
      <p:sp>
        <p:nvSpPr>
          <p:cNvPr id="43011" name="Rectangle 6"/>
          <p:cNvSpPr>
            <a:spLocks noChangeArrowheads="1"/>
          </p:cNvSpPr>
          <p:nvPr/>
        </p:nvSpPr>
        <p:spPr bwMode="auto">
          <a:xfrm>
            <a:off x="1028700" y="3140075"/>
            <a:ext cx="115888"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12" name="Rectangle 12"/>
          <p:cNvSpPr>
            <a:spLocks noChangeArrowheads="1"/>
          </p:cNvSpPr>
          <p:nvPr/>
        </p:nvSpPr>
        <p:spPr bwMode="auto">
          <a:xfrm>
            <a:off x="1662113" y="3140075"/>
            <a:ext cx="179387"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13" name="Rectangle 13"/>
          <p:cNvSpPr>
            <a:spLocks noChangeArrowheads="1"/>
          </p:cNvSpPr>
          <p:nvPr/>
        </p:nvSpPr>
        <p:spPr bwMode="auto">
          <a:xfrm>
            <a:off x="1620838" y="3140075"/>
            <a:ext cx="25400"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14" name="Rectangle 14"/>
          <p:cNvSpPr>
            <a:spLocks noChangeArrowheads="1"/>
          </p:cNvSpPr>
          <p:nvPr/>
        </p:nvSpPr>
        <p:spPr bwMode="auto">
          <a:xfrm>
            <a:off x="1309688" y="3140075"/>
            <a:ext cx="261937"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15" name="Rectangle 15"/>
          <p:cNvSpPr>
            <a:spLocks noChangeArrowheads="1"/>
          </p:cNvSpPr>
          <p:nvPr/>
        </p:nvSpPr>
        <p:spPr bwMode="auto">
          <a:xfrm>
            <a:off x="1171575" y="3140075"/>
            <a:ext cx="96838"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16" name="Rectangle 16"/>
          <p:cNvSpPr>
            <a:spLocks noChangeArrowheads="1"/>
          </p:cNvSpPr>
          <p:nvPr/>
        </p:nvSpPr>
        <p:spPr bwMode="auto">
          <a:xfrm>
            <a:off x="1143000" y="3138488"/>
            <a:ext cx="2857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17" name="Rectangle 17"/>
          <p:cNvSpPr>
            <a:spLocks noChangeArrowheads="1"/>
          </p:cNvSpPr>
          <p:nvPr/>
        </p:nvSpPr>
        <p:spPr bwMode="auto">
          <a:xfrm>
            <a:off x="1270000" y="3138488"/>
            <a:ext cx="3651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18" name="Rectangle 18"/>
          <p:cNvSpPr>
            <a:spLocks noChangeArrowheads="1"/>
          </p:cNvSpPr>
          <p:nvPr/>
        </p:nvSpPr>
        <p:spPr bwMode="auto">
          <a:xfrm>
            <a:off x="1573213" y="3140075"/>
            <a:ext cx="46037"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19" name="Rectangle 19"/>
          <p:cNvSpPr>
            <a:spLocks noChangeArrowheads="1"/>
          </p:cNvSpPr>
          <p:nvPr/>
        </p:nvSpPr>
        <p:spPr bwMode="auto">
          <a:xfrm>
            <a:off x="1651000" y="3138488"/>
            <a:ext cx="7938"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0" name="Rectangle 20"/>
          <p:cNvSpPr>
            <a:spLocks noChangeArrowheads="1"/>
          </p:cNvSpPr>
          <p:nvPr/>
        </p:nvSpPr>
        <p:spPr bwMode="auto">
          <a:xfrm>
            <a:off x="1846263" y="3138488"/>
            <a:ext cx="46037"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1" name="Rectangle 21"/>
          <p:cNvSpPr>
            <a:spLocks noChangeArrowheads="1"/>
          </p:cNvSpPr>
          <p:nvPr/>
        </p:nvSpPr>
        <p:spPr bwMode="auto">
          <a:xfrm>
            <a:off x="1892300" y="3140075"/>
            <a:ext cx="187325"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22" name="Rectangle 22"/>
          <p:cNvSpPr>
            <a:spLocks noChangeArrowheads="1"/>
          </p:cNvSpPr>
          <p:nvPr/>
        </p:nvSpPr>
        <p:spPr bwMode="auto">
          <a:xfrm>
            <a:off x="2082800" y="3140075"/>
            <a:ext cx="25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3" name="Rectangle 23"/>
          <p:cNvSpPr>
            <a:spLocks noChangeArrowheads="1"/>
          </p:cNvSpPr>
          <p:nvPr/>
        </p:nvSpPr>
        <p:spPr bwMode="auto">
          <a:xfrm>
            <a:off x="2108200" y="3140075"/>
            <a:ext cx="25400"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24" name="Rectangle 24"/>
          <p:cNvSpPr>
            <a:spLocks noChangeArrowheads="1"/>
          </p:cNvSpPr>
          <p:nvPr/>
        </p:nvSpPr>
        <p:spPr bwMode="auto">
          <a:xfrm>
            <a:off x="2136775" y="3138488"/>
            <a:ext cx="428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5" name="Rectangle 25"/>
          <p:cNvSpPr>
            <a:spLocks noChangeArrowheads="1"/>
          </p:cNvSpPr>
          <p:nvPr/>
        </p:nvSpPr>
        <p:spPr bwMode="auto">
          <a:xfrm>
            <a:off x="2179638" y="3138488"/>
            <a:ext cx="90487"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26" name="Rectangle 26"/>
          <p:cNvSpPr>
            <a:spLocks noChangeArrowheads="1"/>
          </p:cNvSpPr>
          <p:nvPr/>
        </p:nvSpPr>
        <p:spPr bwMode="auto">
          <a:xfrm>
            <a:off x="2266950" y="3138488"/>
            <a:ext cx="6191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7" name="Rectangle 27"/>
          <p:cNvSpPr>
            <a:spLocks noChangeArrowheads="1"/>
          </p:cNvSpPr>
          <p:nvPr/>
        </p:nvSpPr>
        <p:spPr bwMode="auto">
          <a:xfrm>
            <a:off x="2324100" y="3138488"/>
            <a:ext cx="115888"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28" name="Rectangle 28"/>
          <p:cNvSpPr>
            <a:spLocks noChangeArrowheads="1"/>
          </p:cNvSpPr>
          <p:nvPr/>
        </p:nvSpPr>
        <p:spPr bwMode="auto">
          <a:xfrm>
            <a:off x="2441575" y="3140075"/>
            <a:ext cx="428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29" name="Rectangle 29"/>
          <p:cNvSpPr>
            <a:spLocks noChangeArrowheads="1"/>
          </p:cNvSpPr>
          <p:nvPr/>
        </p:nvSpPr>
        <p:spPr bwMode="auto">
          <a:xfrm>
            <a:off x="2489200" y="3138488"/>
            <a:ext cx="22225"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30" name="Rectangle 30"/>
          <p:cNvSpPr>
            <a:spLocks noChangeArrowheads="1"/>
          </p:cNvSpPr>
          <p:nvPr/>
        </p:nvSpPr>
        <p:spPr bwMode="auto">
          <a:xfrm>
            <a:off x="2516188" y="3138488"/>
            <a:ext cx="1111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31" name="Rectangle 31"/>
          <p:cNvSpPr>
            <a:spLocks noChangeArrowheads="1"/>
          </p:cNvSpPr>
          <p:nvPr/>
        </p:nvSpPr>
        <p:spPr bwMode="auto">
          <a:xfrm>
            <a:off x="2532063" y="3138488"/>
            <a:ext cx="338137"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32" name="Rectangle 32"/>
          <p:cNvSpPr>
            <a:spLocks noChangeArrowheads="1"/>
          </p:cNvSpPr>
          <p:nvPr/>
        </p:nvSpPr>
        <p:spPr bwMode="auto">
          <a:xfrm>
            <a:off x="2871788" y="3138488"/>
            <a:ext cx="10001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33" name="Rectangle 33"/>
          <p:cNvSpPr>
            <a:spLocks noChangeArrowheads="1"/>
          </p:cNvSpPr>
          <p:nvPr/>
        </p:nvSpPr>
        <p:spPr bwMode="auto">
          <a:xfrm>
            <a:off x="2971800" y="3140075"/>
            <a:ext cx="363538"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34" name="Rectangle 34"/>
          <p:cNvSpPr>
            <a:spLocks noChangeArrowheads="1"/>
          </p:cNvSpPr>
          <p:nvPr/>
        </p:nvSpPr>
        <p:spPr bwMode="auto">
          <a:xfrm>
            <a:off x="3338513" y="3140075"/>
            <a:ext cx="1111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35" name="Rectangle 35"/>
          <p:cNvSpPr>
            <a:spLocks noChangeArrowheads="1"/>
          </p:cNvSpPr>
          <p:nvPr/>
        </p:nvSpPr>
        <p:spPr bwMode="auto">
          <a:xfrm>
            <a:off x="3351213" y="3141663"/>
            <a:ext cx="82550"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36" name="Rectangle 36"/>
          <p:cNvSpPr>
            <a:spLocks noChangeArrowheads="1"/>
          </p:cNvSpPr>
          <p:nvPr/>
        </p:nvSpPr>
        <p:spPr bwMode="auto">
          <a:xfrm>
            <a:off x="3438525" y="3141663"/>
            <a:ext cx="508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37" name="Rectangle 37"/>
          <p:cNvSpPr>
            <a:spLocks noChangeArrowheads="1"/>
          </p:cNvSpPr>
          <p:nvPr/>
        </p:nvSpPr>
        <p:spPr bwMode="auto">
          <a:xfrm>
            <a:off x="3492500" y="3141663"/>
            <a:ext cx="104775"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38" name="Rectangle 38"/>
          <p:cNvSpPr>
            <a:spLocks noChangeArrowheads="1"/>
          </p:cNvSpPr>
          <p:nvPr/>
        </p:nvSpPr>
        <p:spPr bwMode="auto">
          <a:xfrm>
            <a:off x="3600450" y="3141663"/>
            <a:ext cx="5397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39" name="Rectangle 39"/>
          <p:cNvSpPr>
            <a:spLocks noChangeArrowheads="1"/>
          </p:cNvSpPr>
          <p:nvPr/>
        </p:nvSpPr>
        <p:spPr bwMode="auto">
          <a:xfrm>
            <a:off x="3657600" y="3141663"/>
            <a:ext cx="71438"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40" name="Rectangle 40"/>
          <p:cNvSpPr>
            <a:spLocks noChangeArrowheads="1"/>
          </p:cNvSpPr>
          <p:nvPr/>
        </p:nvSpPr>
        <p:spPr bwMode="auto">
          <a:xfrm>
            <a:off x="3732213" y="3141663"/>
            <a:ext cx="204787"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41" name="Rectangle 41"/>
          <p:cNvSpPr>
            <a:spLocks noChangeArrowheads="1"/>
          </p:cNvSpPr>
          <p:nvPr/>
        </p:nvSpPr>
        <p:spPr bwMode="auto">
          <a:xfrm>
            <a:off x="3937000" y="3140075"/>
            <a:ext cx="4235450" cy="6477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3042" name="Text Box 42"/>
          <p:cNvSpPr txBox="1">
            <a:spLocks noChangeArrowheads="1"/>
          </p:cNvSpPr>
          <p:nvPr/>
        </p:nvSpPr>
        <p:spPr bwMode="auto">
          <a:xfrm>
            <a:off x="574675" y="2436813"/>
            <a:ext cx="973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5000 KHz</a:t>
            </a:r>
          </a:p>
        </p:txBody>
      </p:sp>
      <p:sp>
        <p:nvSpPr>
          <p:cNvPr id="43043" name="Text Box 43"/>
          <p:cNvSpPr txBox="1">
            <a:spLocks noChangeArrowheads="1"/>
          </p:cNvSpPr>
          <p:nvPr/>
        </p:nvSpPr>
        <p:spPr bwMode="auto">
          <a:xfrm>
            <a:off x="7596188" y="2436813"/>
            <a:ext cx="1071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65000 KHz</a:t>
            </a:r>
          </a:p>
        </p:txBody>
      </p:sp>
      <p:sp>
        <p:nvSpPr>
          <p:cNvPr id="43044" name="Line 44"/>
          <p:cNvSpPr>
            <a:spLocks noChangeShapeType="1"/>
          </p:cNvSpPr>
          <p:nvPr/>
        </p:nvSpPr>
        <p:spPr bwMode="auto">
          <a:xfrm>
            <a:off x="1028700" y="2997200"/>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3045" name="Line 45"/>
          <p:cNvSpPr>
            <a:spLocks noChangeShapeType="1"/>
          </p:cNvSpPr>
          <p:nvPr/>
        </p:nvSpPr>
        <p:spPr bwMode="auto">
          <a:xfrm>
            <a:off x="8172450" y="30051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3046" name="Line 46"/>
          <p:cNvSpPr>
            <a:spLocks noChangeShapeType="1"/>
          </p:cNvSpPr>
          <p:nvPr/>
        </p:nvSpPr>
        <p:spPr bwMode="auto">
          <a:xfrm>
            <a:off x="3956050" y="29987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3047" name="Text Box 47"/>
          <p:cNvSpPr txBox="1">
            <a:spLocks noChangeArrowheads="1"/>
          </p:cNvSpPr>
          <p:nvPr/>
        </p:nvSpPr>
        <p:spPr bwMode="auto">
          <a:xfrm>
            <a:off x="3500438" y="2420938"/>
            <a:ext cx="1071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30000 KHz</a:t>
            </a:r>
          </a:p>
        </p:txBody>
      </p:sp>
      <p:sp>
        <p:nvSpPr>
          <p:cNvPr id="43048" name="Line 48"/>
          <p:cNvSpPr>
            <a:spLocks noChangeShapeType="1"/>
          </p:cNvSpPr>
          <p:nvPr/>
        </p:nvSpPr>
        <p:spPr bwMode="auto">
          <a:xfrm flipV="1">
            <a:off x="2921000" y="3851275"/>
            <a:ext cx="0" cy="860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49" name="Line 49"/>
          <p:cNvSpPr>
            <a:spLocks noChangeShapeType="1"/>
          </p:cNvSpPr>
          <p:nvPr/>
        </p:nvSpPr>
        <p:spPr bwMode="auto">
          <a:xfrm flipV="1">
            <a:off x="2460625" y="386238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0" name="Line 50"/>
          <p:cNvSpPr>
            <a:spLocks noChangeShapeType="1"/>
          </p:cNvSpPr>
          <p:nvPr/>
        </p:nvSpPr>
        <p:spPr bwMode="auto">
          <a:xfrm flipV="1">
            <a:off x="2303463" y="385603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1" name="Text Box 51"/>
          <p:cNvSpPr txBox="1">
            <a:spLocks noChangeArrowheads="1"/>
          </p:cNvSpPr>
          <p:nvPr/>
        </p:nvSpPr>
        <p:spPr bwMode="auto">
          <a:xfrm>
            <a:off x="1042988" y="4767263"/>
            <a:ext cx="2971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Bandas no utilizables por coincidir con frecuencias de emisoras comerciales, radioaficionados, etc. </a:t>
            </a:r>
          </a:p>
        </p:txBody>
      </p:sp>
      <p:sp>
        <p:nvSpPr>
          <p:cNvPr id="43052" name="Line 52"/>
          <p:cNvSpPr>
            <a:spLocks noChangeShapeType="1"/>
          </p:cNvSpPr>
          <p:nvPr/>
        </p:nvSpPr>
        <p:spPr bwMode="auto">
          <a:xfrm flipV="1">
            <a:off x="3492500"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3" name="Line 53"/>
          <p:cNvSpPr>
            <a:spLocks noChangeShapeType="1"/>
          </p:cNvSpPr>
          <p:nvPr/>
        </p:nvSpPr>
        <p:spPr bwMode="auto">
          <a:xfrm flipV="1">
            <a:off x="3851275"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4" name="Line 54"/>
          <p:cNvSpPr>
            <a:spLocks noChangeShapeType="1"/>
          </p:cNvSpPr>
          <p:nvPr/>
        </p:nvSpPr>
        <p:spPr bwMode="auto">
          <a:xfrm flipV="1">
            <a:off x="3635375"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5" name="Line 55"/>
          <p:cNvSpPr>
            <a:spLocks noChangeShapeType="1"/>
          </p:cNvSpPr>
          <p:nvPr/>
        </p:nvSpPr>
        <p:spPr bwMode="auto">
          <a:xfrm flipV="1">
            <a:off x="2089150"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6" name="Line 56"/>
          <p:cNvSpPr>
            <a:spLocks noChangeShapeType="1"/>
          </p:cNvSpPr>
          <p:nvPr/>
        </p:nvSpPr>
        <p:spPr bwMode="auto">
          <a:xfrm flipV="1">
            <a:off x="1863725"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7" name="Line 57"/>
          <p:cNvSpPr>
            <a:spLocks noChangeShapeType="1"/>
          </p:cNvSpPr>
          <p:nvPr/>
        </p:nvSpPr>
        <p:spPr bwMode="auto">
          <a:xfrm flipV="1">
            <a:off x="1592263"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8" name="Line 58"/>
          <p:cNvSpPr>
            <a:spLocks noChangeShapeType="1"/>
          </p:cNvSpPr>
          <p:nvPr/>
        </p:nvSpPr>
        <p:spPr bwMode="auto">
          <a:xfrm flipV="1">
            <a:off x="1281113" y="3863975"/>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59" name="Line 59"/>
          <p:cNvSpPr>
            <a:spLocks noChangeShapeType="1"/>
          </p:cNvSpPr>
          <p:nvPr/>
        </p:nvSpPr>
        <p:spPr bwMode="auto">
          <a:xfrm flipV="1">
            <a:off x="1141413"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60" name="Line 60"/>
          <p:cNvSpPr>
            <a:spLocks noChangeShapeType="1"/>
          </p:cNvSpPr>
          <p:nvPr/>
        </p:nvSpPr>
        <p:spPr bwMode="auto">
          <a:xfrm flipV="1">
            <a:off x="2163763"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61" name="Line 61"/>
          <p:cNvSpPr>
            <a:spLocks noChangeShapeType="1"/>
          </p:cNvSpPr>
          <p:nvPr/>
        </p:nvSpPr>
        <p:spPr bwMode="auto">
          <a:xfrm flipV="1">
            <a:off x="2527300"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62" name="Line 62"/>
          <p:cNvSpPr>
            <a:spLocks noChangeShapeType="1"/>
          </p:cNvSpPr>
          <p:nvPr/>
        </p:nvSpPr>
        <p:spPr bwMode="auto">
          <a:xfrm flipV="1">
            <a:off x="3348038"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3063" name="AutoShape 63"/>
          <p:cNvSpPr>
            <a:spLocks/>
          </p:cNvSpPr>
          <p:nvPr/>
        </p:nvSpPr>
        <p:spPr bwMode="auto">
          <a:xfrm rot="-5400000">
            <a:off x="5868194" y="1988344"/>
            <a:ext cx="431800" cy="4176712"/>
          </a:xfrm>
          <a:prstGeom prst="leftBrace">
            <a:avLst>
              <a:gd name="adj1" fmla="val 806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3064" name="Text Box 64"/>
          <p:cNvSpPr txBox="1">
            <a:spLocks noChangeArrowheads="1"/>
          </p:cNvSpPr>
          <p:nvPr/>
        </p:nvSpPr>
        <p:spPr bwMode="auto">
          <a:xfrm>
            <a:off x="4500563" y="4373563"/>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Zona utilizada normalmente para tráfico ascendente en las redes CATV europeas </a:t>
            </a:r>
          </a:p>
        </p:txBody>
      </p:sp>
      <p:sp>
        <p:nvSpPr>
          <p:cNvPr id="43065" name="57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F0510CA-1CFB-4FC2-850C-3C36AA71AFBB}" type="slidenum">
              <a:rPr lang="es-ES" sz="1400"/>
              <a:pPr eaLnBrk="1" hangingPunct="1"/>
              <a:t>34</a:t>
            </a:fld>
            <a:endParaRPr lang="es-ES" sz="1400"/>
          </a:p>
        </p:txBody>
      </p:sp>
    </p:spTree>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s-ES_tradnl" sz="3600" smtClean="0"/>
              <a:t>Modulaciones utilizadas para la transmisión de datos en redes CATV</a:t>
            </a:r>
            <a:endParaRPr lang="es-ES" sz="3600" smtClean="0"/>
          </a:p>
        </p:txBody>
      </p:sp>
      <p:sp>
        <p:nvSpPr>
          <p:cNvPr id="44035" name="Rectangle 1027"/>
          <p:cNvSpPr>
            <a:spLocks noGrp="1" noChangeArrowheads="1"/>
          </p:cNvSpPr>
          <p:nvPr>
            <p:ph type="body" sz="half" idx="2"/>
          </p:nvPr>
        </p:nvSpPr>
        <p:spPr>
          <a:xfrm>
            <a:off x="1371600" y="5257800"/>
            <a:ext cx="5867400" cy="762000"/>
          </a:xfrm>
        </p:spPr>
        <p:txBody>
          <a:bodyPr/>
          <a:lstStyle/>
          <a:p>
            <a:pPr eaLnBrk="1" hangingPunct="1"/>
            <a:r>
              <a:rPr lang="es-ES_tradnl" sz="2000" smtClean="0"/>
              <a:t>QPSK: Quadrature Phase-Shift Keying</a:t>
            </a:r>
          </a:p>
          <a:p>
            <a:pPr eaLnBrk="1" hangingPunct="1"/>
            <a:r>
              <a:rPr lang="es-ES_tradnl" sz="2000" smtClean="0"/>
              <a:t>QAM: Quadrature Amplitude Modulation</a:t>
            </a:r>
          </a:p>
        </p:txBody>
      </p:sp>
      <p:graphicFrame>
        <p:nvGraphicFramePr>
          <p:cNvPr id="229473" name="Group 1121"/>
          <p:cNvGraphicFramePr>
            <a:graphicFrameLocks noGrp="1"/>
          </p:cNvGraphicFramePr>
          <p:nvPr/>
        </p:nvGraphicFramePr>
        <p:xfrm>
          <a:off x="1187450" y="1916113"/>
          <a:ext cx="6300788" cy="3140074"/>
        </p:xfrm>
        <a:graphic>
          <a:graphicData uri="http://schemas.openxmlformats.org/drawingml/2006/table">
            <a:tbl>
              <a:tblPr/>
              <a:tblGrid>
                <a:gridCol w="1481138"/>
                <a:gridCol w="1284287"/>
                <a:gridCol w="1260475"/>
                <a:gridCol w="1014413"/>
                <a:gridCol w="1260475"/>
              </a:tblGrid>
              <a:tr h="762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Modulación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Sentido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Bits/símb.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S/R mínima</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Bits/símb.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Shannon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QPSK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&gt; 21 dB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7</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16 QAM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&gt; 24 dB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8</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32 QAM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64 QAM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Asc./Desc.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&gt; 25 dB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8,3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128 QAM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256 QAM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Desc.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&gt; 33 dB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10,9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86"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7F53B02-90CC-4E7F-A37D-5697180730CC}" type="slidenum">
              <a:rPr lang="es-ES" sz="1400"/>
              <a:pPr eaLnBrk="1" hangingPunct="1"/>
              <a:t>35</a:t>
            </a:fld>
            <a:endParaRPr lang="es-ES" sz="1400"/>
          </a:p>
        </p:txBody>
      </p:sp>
    </p:spTree>
  </p:cSld>
  <p:clrMapOvr>
    <a:masterClrMapping/>
  </p:clrMapOvr>
  <p:transition>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15888"/>
            <a:ext cx="7772400" cy="762000"/>
          </a:xfrm>
        </p:spPr>
        <p:txBody>
          <a:bodyPr/>
          <a:lstStyle/>
          <a:p>
            <a:pPr eaLnBrk="1" hangingPunct="1"/>
            <a:r>
              <a:rPr lang="es-ES_tradnl" sz="3600" smtClean="0"/>
              <a:t>Caudales brutos en redes CATV</a:t>
            </a:r>
            <a:endParaRPr lang="es-ES" sz="3600" smtClean="0"/>
          </a:p>
        </p:txBody>
      </p:sp>
      <p:sp>
        <p:nvSpPr>
          <p:cNvPr id="45059" name="Rectangle 4"/>
          <p:cNvSpPr>
            <a:spLocks noGrp="1" noChangeArrowheads="1"/>
          </p:cNvSpPr>
          <p:nvPr>
            <p:ph type="body" sz="half" idx="2"/>
          </p:nvPr>
        </p:nvSpPr>
        <p:spPr>
          <a:xfrm>
            <a:off x="1331913" y="5838825"/>
            <a:ext cx="6535737" cy="685800"/>
          </a:xfrm>
        </p:spPr>
        <p:txBody>
          <a:bodyPr/>
          <a:lstStyle/>
          <a:p>
            <a:pPr algn="ctr" eaLnBrk="1" hangingPunct="1">
              <a:buFontTx/>
              <a:buNone/>
            </a:pPr>
            <a:r>
              <a:rPr lang="es-ES_tradnl" sz="1600" smtClean="0"/>
              <a:t>	Debido al overhead introducido por el FEC-RS y a otros factores los caudales netos son aproximadamente un 10-15% menores que los brutos</a:t>
            </a:r>
          </a:p>
        </p:txBody>
      </p:sp>
      <p:graphicFrame>
        <p:nvGraphicFramePr>
          <p:cNvPr id="520511" name="Group 319"/>
          <p:cNvGraphicFramePr>
            <a:graphicFrameLocks noGrp="1"/>
          </p:cNvGraphicFramePr>
          <p:nvPr/>
        </p:nvGraphicFramePr>
        <p:xfrm>
          <a:off x="1625600" y="1152525"/>
          <a:ext cx="6199188" cy="2681984"/>
        </p:xfrm>
        <a:graphic>
          <a:graphicData uri="http://schemas.openxmlformats.org/drawingml/2006/table">
            <a:tbl>
              <a:tblPr/>
              <a:tblGrid>
                <a:gridCol w="884238"/>
                <a:gridCol w="863600"/>
                <a:gridCol w="704850"/>
                <a:gridCol w="911225"/>
                <a:gridCol w="911225"/>
                <a:gridCol w="911225"/>
                <a:gridCol w="1012825"/>
              </a:tblGrid>
              <a:tr h="33516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Anchura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(KHz)</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Ksímb/s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Caudales (Kb/s)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5161">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QPSK</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 QAM</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32 QAM</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 QAM</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 QAM</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960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1120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1920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2240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3200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3840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4480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1600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7680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8960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3200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10240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12800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15360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17920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6400</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5120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10240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20480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30720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35840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0514" name="Group 322"/>
          <p:cNvGraphicFramePr>
            <a:graphicFrameLocks noGrp="1"/>
          </p:cNvGraphicFramePr>
          <p:nvPr/>
        </p:nvGraphicFramePr>
        <p:xfrm>
          <a:off x="1625600" y="4046538"/>
          <a:ext cx="6156325" cy="1676400"/>
        </p:xfrm>
        <a:graphic>
          <a:graphicData uri="http://schemas.openxmlformats.org/drawingml/2006/table">
            <a:tbl>
              <a:tblPr/>
              <a:tblGrid>
                <a:gridCol w="1612900"/>
                <a:gridCol w="863600"/>
                <a:gridCol w="1909763"/>
                <a:gridCol w="1770062"/>
              </a:tblGrid>
              <a:tr h="3000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Anchura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(MHz)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Ksímb/s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Caudales (Kb/s)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300038">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64-QAM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256-QAM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 (NTSC)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 (NTSC)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42888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 (PAL)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6952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41712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55616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57" name="AutoShape 95"/>
          <p:cNvSpPr>
            <a:spLocks/>
          </p:cNvSpPr>
          <p:nvPr/>
        </p:nvSpPr>
        <p:spPr bwMode="auto">
          <a:xfrm>
            <a:off x="1066800" y="1162050"/>
            <a:ext cx="381000" cy="2657475"/>
          </a:xfrm>
          <a:prstGeom prst="leftBrace">
            <a:avLst>
              <a:gd name="adj1" fmla="val 581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5158" name="AutoShape 96"/>
          <p:cNvSpPr>
            <a:spLocks/>
          </p:cNvSpPr>
          <p:nvPr/>
        </p:nvSpPr>
        <p:spPr bwMode="auto">
          <a:xfrm>
            <a:off x="1143000" y="4048125"/>
            <a:ext cx="381000" cy="1612900"/>
          </a:xfrm>
          <a:prstGeom prst="leftBrace">
            <a:avLst>
              <a:gd name="adj1" fmla="val 352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5159" name="Text Box 97"/>
          <p:cNvSpPr txBox="1">
            <a:spLocks noChangeArrowheads="1"/>
          </p:cNvSpPr>
          <p:nvPr/>
        </p:nvSpPr>
        <p:spPr bwMode="auto">
          <a:xfrm>
            <a:off x="247650" y="20304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Asc.</a:t>
            </a:r>
          </a:p>
        </p:txBody>
      </p:sp>
      <p:sp>
        <p:nvSpPr>
          <p:cNvPr id="45160" name="Text Box 98"/>
          <p:cNvSpPr txBox="1">
            <a:spLocks noChangeArrowheads="1"/>
          </p:cNvSpPr>
          <p:nvPr/>
        </p:nvSpPr>
        <p:spPr bwMode="auto">
          <a:xfrm>
            <a:off x="196850" y="45831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Desc.</a:t>
            </a:r>
          </a:p>
        </p:txBody>
      </p:sp>
      <p:sp>
        <p:nvSpPr>
          <p:cNvPr id="45161" name="Line 99"/>
          <p:cNvSpPr>
            <a:spLocks noChangeShapeType="1"/>
          </p:cNvSpPr>
          <p:nvPr/>
        </p:nvSpPr>
        <p:spPr bwMode="auto">
          <a:xfrm flipV="1">
            <a:off x="533400" y="2563813"/>
            <a:ext cx="0" cy="4572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s-ES"/>
          </a:p>
        </p:txBody>
      </p:sp>
      <p:sp>
        <p:nvSpPr>
          <p:cNvPr id="45162" name="Line 100"/>
          <p:cNvSpPr>
            <a:spLocks noChangeShapeType="1"/>
          </p:cNvSpPr>
          <p:nvPr/>
        </p:nvSpPr>
        <p:spPr bwMode="auto">
          <a:xfrm rot="10800000" flipV="1">
            <a:off x="550863" y="5026025"/>
            <a:ext cx="0" cy="4572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s-ES"/>
          </a:p>
        </p:txBody>
      </p:sp>
      <p:sp>
        <p:nvSpPr>
          <p:cNvPr id="45163" name="1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81D51CF-BA2C-4A09-B6C1-56A88F255216}" type="slidenum">
              <a:rPr lang="es-ES" sz="1400"/>
              <a:pPr eaLnBrk="1" hangingPunct="1"/>
              <a:t>36</a:t>
            </a:fld>
            <a:endParaRPr lang="es-ES" sz="1400"/>
          </a:p>
        </p:txBody>
      </p:sp>
    </p:spTree>
  </p:cSld>
  <p:clrMapOvr>
    <a:masterClrMapping/>
  </p:clrMapOvr>
  <p:transition>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Capacidad de una red CATV</a:t>
            </a:r>
            <a:endParaRPr lang="es-ES" sz="4400">
              <a:solidFill>
                <a:schemeClr val="tx2"/>
              </a:solidFill>
            </a:endParaRPr>
          </a:p>
        </p:txBody>
      </p:sp>
      <p:sp>
        <p:nvSpPr>
          <p:cNvPr id="46083" name="Rectangle 5"/>
          <p:cNvSpPr>
            <a:spLocks noChangeArrowheads="1"/>
          </p:cNvSpPr>
          <p:nvPr/>
        </p:nvSpPr>
        <p:spPr bwMode="auto">
          <a:xfrm>
            <a:off x="323850" y="1981200"/>
            <a:ext cx="8640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Suponiendo que se utilizara exclusivamente para transmitir datos, la capacidad máxima de una red CATV sería:</a:t>
            </a:r>
          </a:p>
          <a:p>
            <a:pPr marL="742950" lvl="1" indent="-285750">
              <a:spcBef>
                <a:spcPct val="20000"/>
              </a:spcBef>
              <a:buFontTx/>
              <a:buChar char="–"/>
            </a:pPr>
            <a:r>
              <a:rPr lang="es-ES_tradnl" sz="2800"/>
              <a:t>Descendente: 96 canales de 55,6 Mb/s: </a:t>
            </a:r>
            <a:r>
              <a:rPr lang="es-ES_tradnl" sz="2800" b="1"/>
              <a:t>5,338 Gb/s</a:t>
            </a:r>
            <a:endParaRPr lang="es-ES_tradnl" sz="2800"/>
          </a:p>
          <a:p>
            <a:pPr marL="742950" lvl="1" indent="-285750">
              <a:spcBef>
                <a:spcPct val="20000"/>
              </a:spcBef>
              <a:buFontTx/>
              <a:buChar char="–"/>
            </a:pPr>
            <a:r>
              <a:rPr lang="es-ES_tradnl" sz="2800"/>
              <a:t>Ascendente: 261 canales de 1120 Kb/s: </a:t>
            </a:r>
            <a:r>
              <a:rPr lang="es-ES_tradnl" sz="2800" b="1"/>
              <a:t>292,32 Mb/s</a:t>
            </a:r>
          </a:p>
          <a:p>
            <a:pPr marL="342900" indent="-342900">
              <a:spcBef>
                <a:spcPct val="20000"/>
              </a:spcBef>
              <a:buFontTx/>
              <a:buChar char="•"/>
            </a:pPr>
            <a:r>
              <a:rPr lang="es-ES_tradnl" sz="3200"/>
              <a:t>Esta capacidad estaría disponible para cada zona de la red HFC.</a:t>
            </a:r>
          </a:p>
          <a:p>
            <a:pPr marL="742950" lvl="1" indent="-285750">
              <a:spcBef>
                <a:spcPct val="20000"/>
              </a:spcBef>
              <a:buFontTx/>
              <a:buChar char="–"/>
            </a:pPr>
            <a:endParaRPr lang="es-ES" sz="2800"/>
          </a:p>
        </p:txBody>
      </p:sp>
      <p:sp>
        <p:nvSpPr>
          <p:cNvPr id="4608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3EE409E-AE63-4B97-B892-4E0DB0B5F6CE}" type="slidenum">
              <a:rPr lang="es-ES" sz="1400"/>
              <a:pPr eaLnBrk="1" hangingPunct="1"/>
              <a:t>37</a:t>
            </a:fld>
            <a:endParaRPr lang="es-ES" sz="1400"/>
          </a:p>
        </p:txBody>
      </p:sp>
    </p:spTree>
  </p:cSld>
  <p:clrMapOvr>
    <a:masterClrMapping/>
  </p:clrMapOvr>
  <p:transition>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19138" y="500063"/>
            <a:ext cx="7567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38" tIns="34925" rIns="71438" bIns="34925" anchor="ctr"/>
          <a:lstStyle/>
          <a:p>
            <a:pPr algn="ctr" defTabSz="701675"/>
            <a:r>
              <a:rPr lang="es-ES_tradnl" sz="3200">
                <a:solidFill>
                  <a:schemeClr val="tx2"/>
                </a:solidFill>
                <a:latin typeface="Arial" charset="0"/>
              </a:rPr>
              <a:t>Esquema de una zona en una red CATV</a:t>
            </a:r>
          </a:p>
        </p:txBody>
      </p:sp>
      <p:sp>
        <p:nvSpPr>
          <p:cNvPr id="47107" name="Rectangle 5"/>
          <p:cNvSpPr>
            <a:spLocks noChangeArrowheads="1"/>
          </p:cNvSpPr>
          <p:nvPr/>
        </p:nvSpPr>
        <p:spPr bwMode="auto">
          <a:xfrm>
            <a:off x="908050" y="1371600"/>
            <a:ext cx="7229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887413" eaLnBrk="0" hangingPunct="0"/>
            <a:r>
              <a:rPr lang="es-ES_tradnl" sz="1600" b="1">
                <a:latin typeface="Arial" charset="0"/>
              </a:rPr>
              <a:t>Canal </a:t>
            </a:r>
            <a:r>
              <a:rPr lang="es-ES" sz="1600" b="1">
                <a:latin typeface="Arial" charset="0"/>
              </a:rPr>
              <a:t>D</a:t>
            </a:r>
            <a:r>
              <a:rPr lang="es-ES_tradnl" sz="1600" b="1">
                <a:latin typeface="Arial" charset="0"/>
              </a:rPr>
              <a:t>escendente</a:t>
            </a:r>
            <a:r>
              <a:rPr lang="es-ES" sz="1600" b="1">
                <a:latin typeface="Arial" charset="0"/>
              </a:rPr>
              <a:t> </a:t>
            </a:r>
            <a:r>
              <a:rPr lang="es-ES_tradnl" sz="1600" b="1">
                <a:latin typeface="Arial" charset="0"/>
              </a:rPr>
              <a:t>(854</a:t>
            </a:r>
            <a:r>
              <a:rPr lang="es-ES" sz="1600" b="1">
                <a:latin typeface="Arial" charset="0"/>
              </a:rPr>
              <a:t>- </a:t>
            </a:r>
            <a:r>
              <a:rPr lang="es-ES_tradnl" sz="1600" b="1">
                <a:latin typeface="Arial" charset="0"/>
              </a:rPr>
              <a:t>862</a:t>
            </a:r>
            <a:r>
              <a:rPr lang="es-ES" sz="1600" b="1">
                <a:latin typeface="Arial" charset="0"/>
              </a:rPr>
              <a:t> MHz</a:t>
            </a:r>
            <a:r>
              <a:rPr lang="es-ES_tradnl" sz="1600" b="1">
                <a:latin typeface="Arial" charset="0"/>
              </a:rPr>
              <a:t>)</a:t>
            </a:r>
            <a:r>
              <a:rPr lang="es-ES" sz="1600" b="1">
                <a:latin typeface="Arial" charset="0"/>
              </a:rPr>
              <a:t> </a:t>
            </a:r>
            <a:r>
              <a:rPr lang="es-ES_tradnl" sz="1600" b="1">
                <a:latin typeface="Arial" charset="0"/>
              </a:rPr>
              <a:t>41,7</a:t>
            </a:r>
            <a:r>
              <a:rPr lang="es-ES" sz="1600" b="1">
                <a:latin typeface="Arial" charset="0"/>
              </a:rPr>
              <a:t> M</a:t>
            </a:r>
            <a:r>
              <a:rPr lang="es-ES_tradnl" sz="1600" b="1">
                <a:latin typeface="Arial" charset="0"/>
              </a:rPr>
              <a:t>b/</a:t>
            </a:r>
            <a:r>
              <a:rPr lang="es-ES" sz="1600" b="1">
                <a:latin typeface="Arial" charset="0"/>
              </a:rPr>
              <a:t>s </a:t>
            </a:r>
            <a:r>
              <a:rPr lang="es-ES_tradnl" sz="1600" b="1">
                <a:latin typeface="Arial" charset="0"/>
              </a:rPr>
              <a:t>compartidos por </a:t>
            </a:r>
            <a:r>
              <a:rPr lang="es-ES_tradnl" sz="1600" b="1" i="1">
                <a:latin typeface="Arial" charset="0"/>
              </a:rPr>
              <a:t>3</a:t>
            </a:r>
            <a:r>
              <a:rPr lang="es-ES_tradnl" sz="1600" b="1">
                <a:latin typeface="Arial" charset="0"/>
              </a:rPr>
              <a:t> usuarios</a:t>
            </a:r>
            <a:endParaRPr lang="es-ES" sz="1600" b="1">
              <a:latin typeface="Arial" charset="0"/>
            </a:endParaRPr>
          </a:p>
        </p:txBody>
      </p:sp>
      <p:sp>
        <p:nvSpPr>
          <p:cNvPr id="47108" name="Oval 6"/>
          <p:cNvSpPr>
            <a:spLocks noChangeArrowheads="1"/>
          </p:cNvSpPr>
          <p:nvPr/>
        </p:nvSpPr>
        <p:spPr bwMode="auto">
          <a:xfrm>
            <a:off x="1466850" y="2595563"/>
            <a:ext cx="1390650" cy="555625"/>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09" name="Oval 7"/>
          <p:cNvSpPr>
            <a:spLocks noChangeArrowheads="1"/>
          </p:cNvSpPr>
          <p:nvPr/>
        </p:nvSpPr>
        <p:spPr bwMode="auto">
          <a:xfrm>
            <a:off x="706438" y="2741613"/>
            <a:ext cx="1066800" cy="554037"/>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0" name="Oval 8"/>
          <p:cNvSpPr>
            <a:spLocks noChangeArrowheads="1"/>
          </p:cNvSpPr>
          <p:nvPr/>
        </p:nvSpPr>
        <p:spPr bwMode="auto">
          <a:xfrm>
            <a:off x="381000" y="3074988"/>
            <a:ext cx="715963" cy="455612"/>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1" name="Oval 9"/>
          <p:cNvSpPr>
            <a:spLocks noChangeArrowheads="1"/>
          </p:cNvSpPr>
          <p:nvPr/>
        </p:nvSpPr>
        <p:spPr bwMode="auto">
          <a:xfrm>
            <a:off x="596900" y="3276600"/>
            <a:ext cx="1076325" cy="490538"/>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2" name="Oval 10"/>
          <p:cNvSpPr>
            <a:spLocks noChangeArrowheads="1"/>
          </p:cNvSpPr>
          <p:nvPr/>
        </p:nvSpPr>
        <p:spPr bwMode="auto">
          <a:xfrm>
            <a:off x="1363663" y="3360738"/>
            <a:ext cx="1609725" cy="579437"/>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3" name="Oval 11"/>
          <p:cNvSpPr>
            <a:spLocks noChangeArrowheads="1"/>
          </p:cNvSpPr>
          <p:nvPr/>
        </p:nvSpPr>
        <p:spPr bwMode="auto">
          <a:xfrm>
            <a:off x="2390775" y="2757488"/>
            <a:ext cx="1038225" cy="438150"/>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4" name="Oval 12"/>
          <p:cNvSpPr>
            <a:spLocks noChangeArrowheads="1"/>
          </p:cNvSpPr>
          <p:nvPr/>
        </p:nvSpPr>
        <p:spPr bwMode="auto">
          <a:xfrm>
            <a:off x="2544763" y="3040063"/>
            <a:ext cx="1025525" cy="434975"/>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5" name="Oval 13"/>
          <p:cNvSpPr>
            <a:spLocks noChangeArrowheads="1"/>
          </p:cNvSpPr>
          <p:nvPr/>
        </p:nvSpPr>
        <p:spPr bwMode="auto">
          <a:xfrm>
            <a:off x="2446338" y="3130550"/>
            <a:ext cx="1025525" cy="717550"/>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6" name="Oval 14"/>
          <p:cNvSpPr>
            <a:spLocks noChangeArrowheads="1"/>
          </p:cNvSpPr>
          <p:nvPr/>
        </p:nvSpPr>
        <p:spPr bwMode="auto">
          <a:xfrm>
            <a:off x="960438" y="2914650"/>
            <a:ext cx="2071687" cy="715963"/>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17" name="Arc 15"/>
          <p:cNvSpPr>
            <a:spLocks/>
          </p:cNvSpPr>
          <p:nvPr/>
        </p:nvSpPr>
        <p:spPr bwMode="auto">
          <a:xfrm>
            <a:off x="1490663" y="2584450"/>
            <a:ext cx="1343025" cy="287338"/>
          </a:xfrm>
          <a:custGeom>
            <a:avLst/>
            <a:gdLst>
              <a:gd name="T0" fmla="*/ 0 w 41151"/>
              <a:gd name="T1" fmla="*/ 35960683 h 21600"/>
              <a:gd name="T2" fmla="*/ 1430511994 w 41151"/>
              <a:gd name="T3" fmla="*/ 34809549 h 21600"/>
              <a:gd name="T4" fmla="*/ 717984344 w 41151"/>
              <a:gd name="T5" fmla="*/ 50847745 h 21600"/>
              <a:gd name="T6" fmla="*/ 0 60000 65536"/>
              <a:gd name="T7" fmla="*/ 0 60000 65536"/>
              <a:gd name="T8" fmla="*/ 0 60000 65536"/>
              <a:gd name="T9" fmla="*/ 0 w 41151"/>
              <a:gd name="T10" fmla="*/ 0 h 21600"/>
              <a:gd name="T11" fmla="*/ 41151 w 41151"/>
              <a:gd name="T12" fmla="*/ 21600 h 21600"/>
            </a:gdLst>
            <a:ahLst/>
            <a:cxnLst>
              <a:cxn ang="T6">
                <a:pos x="T0" y="T1"/>
              </a:cxn>
              <a:cxn ang="T7">
                <a:pos x="T2" y="T3"/>
              </a:cxn>
              <a:cxn ang="T8">
                <a:pos x="T4" y="T5"/>
              </a:cxn>
            </a:cxnLst>
            <a:rect l="T9" t="T10" r="T11" b="T12"/>
            <a:pathLst>
              <a:path w="41151" h="21600" fill="none" extrusionOk="0">
                <a:moveTo>
                  <a:pt x="0" y="15276"/>
                </a:moveTo>
                <a:cubicBezTo>
                  <a:pt x="2779" y="6198"/>
                  <a:pt x="11160" y="-1"/>
                  <a:pt x="20654" y="0"/>
                </a:cubicBezTo>
                <a:cubicBezTo>
                  <a:pt x="29958" y="0"/>
                  <a:pt x="38216" y="5957"/>
                  <a:pt x="41151" y="14786"/>
                </a:cubicBezTo>
              </a:path>
              <a:path w="41151" h="21600" stroke="0" extrusionOk="0">
                <a:moveTo>
                  <a:pt x="0" y="15276"/>
                </a:moveTo>
                <a:cubicBezTo>
                  <a:pt x="2779" y="6198"/>
                  <a:pt x="11160" y="-1"/>
                  <a:pt x="20654" y="0"/>
                </a:cubicBezTo>
                <a:cubicBezTo>
                  <a:pt x="29958" y="0"/>
                  <a:pt x="38216" y="5957"/>
                  <a:pt x="41151" y="14786"/>
                </a:cubicBezTo>
                <a:lnTo>
                  <a:pt x="20654" y="21600"/>
                </a:lnTo>
                <a:lnTo>
                  <a:pt x="0" y="15276"/>
                </a:lnTo>
                <a:close/>
              </a:path>
            </a:pathLst>
          </a:custGeom>
          <a:solidFill>
            <a:srgbClr val="3399FF"/>
          </a:solidFill>
          <a:ln w="12700" cap="rnd">
            <a:solidFill>
              <a:srgbClr val="6C8F93"/>
            </a:solidFill>
            <a:round/>
            <a:headEnd/>
            <a:tailEnd/>
          </a:ln>
        </p:spPr>
        <p:txBody>
          <a:bodyPr/>
          <a:lstStyle/>
          <a:p>
            <a:endParaRPr lang="es-ES"/>
          </a:p>
        </p:txBody>
      </p:sp>
      <p:sp>
        <p:nvSpPr>
          <p:cNvPr id="47118" name="Arc 16"/>
          <p:cNvSpPr>
            <a:spLocks/>
          </p:cNvSpPr>
          <p:nvPr/>
        </p:nvSpPr>
        <p:spPr bwMode="auto">
          <a:xfrm>
            <a:off x="706438" y="2738438"/>
            <a:ext cx="844550" cy="322262"/>
          </a:xfrm>
          <a:custGeom>
            <a:avLst/>
            <a:gdLst>
              <a:gd name="T0" fmla="*/ 13341824 w 32295"/>
              <a:gd name="T1" fmla="*/ 45143571 h 27228"/>
              <a:gd name="T2" fmla="*/ 577571231 w 32295"/>
              <a:gd name="T3" fmla="*/ 4698684 h 27228"/>
              <a:gd name="T4" fmla="*/ 386299497 w 32295"/>
              <a:gd name="T5" fmla="*/ 35812460 h 27228"/>
              <a:gd name="T6" fmla="*/ 0 60000 65536"/>
              <a:gd name="T7" fmla="*/ 0 60000 65536"/>
              <a:gd name="T8" fmla="*/ 0 60000 65536"/>
              <a:gd name="T9" fmla="*/ 0 w 32295"/>
              <a:gd name="T10" fmla="*/ 0 h 27228"/>
              <a:gd name="T11" fmla="*/ 32295 w 32295"/>
              <a:gd name="T12" fmla="*/ 27228 h 27228"/>
            </a:gdLst>
            <a:ahLst/>
            <a:cxnLst>
              <a:cxn ang="T6">
                <a:pos x="T0" y="T1"/>
              </a:cxn>
              <a:cxn ang="T7">
                <a:pos x="T2" y="T3"/>
              </a:cxn>
              <a:cxn ang="T8">
                <a:pos x="T4" y="T5"/>
              </a:cxn>
            </a:cxnLst>
            <a:rect l="T9" t="T10" r="T11" b="T12"/>
            <a:pathLst>
              <a:path w="32295" h="27228" fill="none" extrusionOk="0">
                <a:moveTo>
                  <a:pt x="746" y="27227"/>
                </a:moveTo>
                <a:cubicBezTo>
                  <a:pt x="250" y="25392"/>
                  <a:pt x="0" y="23500"/>
                  <a:pt x="0" y="21600"/>
                </a:cubicBezTo>
                <a:cubicBezTo>
                  <a:pt x="0" y="9670"/>
                  <a:pt x="9670" y="0"/>
                  <a:pt x="21600" y="0"/>
                </a:cubicBezTo>
                <a:cubicBezTo>
                  <a:pt x="25350" y="-1"/>
                  <a:pt x="29036" y="976"/>
                  <a:pt x="32295" y="2833"/>
                </a:cubicBezTo>
              </a:path>
              <a:path w="32295" h="27228" stroke="0" extrusionOk="0">
                <a:moveTo>
                  <a:pt x="746" y="27227"/>
                </a:moveTo>
                <a:cubicBezTo>
                  <a:pt x="250" y="25392"/>
                  <a:pt x="0" y="23500"/>
                  <a:pt x="0" y="21600"/>
                </a:cubicBezTo>
                <a:cubicBezTo>
                  <a:pt x="0" y="9670"/>
                  <a:pt x="9670" y="0"/>
                  <a:pt x="21600" y="0"/>
                </a:cubicBezTo>
                <a:cubicBezTo>
                  <a:pt x="25350" y="-1"/>
                  <a:pt x="29036" y="976"/>
                  <a:pt x="32295" y="2833"/>
                </a:cubicBezTo>
                <a:lnTo>
                  <a:pt x="21600" y="21600"/>
                </a:lnTo>
                <a:lnTo>
                  <a:pt x="746" y="27227"/>
                </a:lnTo>
                <a:close/>
              </a:path>
            </a:pathLst>
          </a:custGeom>
          <a:solidFill>
            <a:srgbClr val="3399FF"/>
          </a:solidFill>
          <a:ln w="12700" cap="rnd">
            <a:solidFill>
              <a:srgbClr val="6C8F93"/>
            </a:solidFill>
            <a:round/>
            <a:headEnd/>
            <a:tailEnd/>
          </a:ln>
        </p:spPr>
        <p:txBody>
          <a:bodyPr/>
          <a:lstStyle/>
          <a:p>
            <a:endParaRPr lang="es-ES"/>
          </a:p>
        </p:txBody>
      </p:sp>
      <p:sp>
        <p:nvSpPr>
          <p:cNvPr id="47119" name="Arc 17"/>
          <p:cNvSpPr>
            <a:spLocks/>
          </p:cNvSpPr>
          <p:nvPr/>
        </p:nvSpPr>
        <p:spPr bwMode="auto">
          <a:xfrm>
            <a:off x="382588" y="3054350"/>
            <a:ext cx="517525" cy="471488"/>
          </a:xfrm>
          <a:custGeom>
            <a:avLst/>
            <a:gdLst>
              <a:gd name="T0" fmla="*/ 121325255 w 21600"/>
              <a:gd name="T1" fmla="*/ 72845107 h 37932"/>
              <a:gd name="T2" fmla="*/ 204220852 w 21600"/>
              <a:gd name="T3" fmla="*/ 0 h 37932"/>
              <a:gd name="T4" fmla="*/ 297088916 w 21600"/>
              <a:gd name="T5" fmla="*/ 39403020 h 37932"/>
              <a:gd name="T6" fmla="*/ 0 60000 65536"/>
              <a:gd name="T7" fmla="*/ 0 60000 65536"/>
              <a:gd name="T8" fmla="*/ 0 60000 65536"/>
              <a:gd name="T9" fmla="*/ 0 w 21600"/>
              <a:gd name="T10" fmla="*/ 0 h 37932"/>
              <a:gd name="T11" fmla="*/ 21600 w 21600"/>
              <a:gd name="T12" fmla="*/ 37932 h 37932"/>
            </a:gdLst>
            <a:ahLst/>
            <a:cxnLst>
              <a:cxn ang="T6">
                <a:pos x="T0" y="T1"/>
              </a:cxn>
              <a:cxn ang="T7">
                <a:pos x="T2" y="T3"/>
              </a:cxn>
              <a:cxn ang="T8">
                <a:pos x="T4" y="T5"/>
              </a:cxn>
            </a:cxnLst>
            <a:rect l="T9" t="T10" r="T11" b="T12"/>
            <a:pathLst>
              <a:path w="21600" h="37932" fill="none" extrusionOk="0">
                <a:moveTo>
                  <a:pt x="8820" y="37932"/>
                </a:moveTo>
                <a:cubicBezTo>
                  <a:pt x="3275" y="33862"/>
                  <a:pt x="0" y="27396"/>
                  <a:pt x="0" y="20518"/>
                </a:cubicBezTo>
                <a:cubicBezTo>
                  <a:pt x="-1" y="11190"/>
                  <a:pt x="5987" y="2916"/>
                  <a:pt x="14848" y="0"/>
                </a:cubicBezTo>
              </a:path>
              <a:path w="21600" h="37932" stroke="0" extrusionOk="0">
                <a:moveTo>
                  <a:pt x="8820" y="37932"/>
                </a:moveTo>
                <a:cubicBezTo>
                  <a:pt x="3275" y="33862"/>
                  <a:pt x="0" y="27396"/>
                  <a:pt x="0" y="20518"/>
                </a:cubicBezTo>
                <a:cubicBezTo>
                  <a:pt x="-1" y="11190"/>
                  <a:pt x="5987" y="2916"/>
                  <a:pt x="14848" y="0"/>
                </a:cubicBezTo>
                <a:lnTo>
                  <a:pt x="21600" y="20518"/>
                </a:lnTo>
                <a:lnTo>
                  <a:pt x="8820" y="37932"/>
                </a:lnTo>
                <a:close/>
              </a:path>
            </a:pathLst>
          </a:custGeom>
          <a:solidFill>
            <a:srgbClr val="3399FF"/>
          </a:solidFill>
          <a:ln w="12700" cap="rnd">
            <a:solidFill>
              <a:srgbClr val="6C8F93"/>
            </a:solidFill>
            <a:round/>
            <a:headEnd/>
            <a:tailEnd/>
          </a:ln>
        </p:spPr>
        <p:txBody>
          <a:bodyPr/>
          <a:lstStyle/>
          <a:p>
            <a:endParaRPr lang="es-ES"/>
          </a:p>
        </p:txBody>
      </p:sp>
      <p:sp>
        <p:nvSpPr>
          <p:cNvPr id="47120" name="Arc 18"/>
          <p:cNvSpPr>
            <a:spLocks/>
          </p:cNvSpPr>
          <p:nvPr/>
        </p:nvSpPr>
        <p:spPr bwMode="auto">
          <a:xfrm>
            <a:off x="577850" y="3519488"/>
            <a:ext cx="862013" cy="260350"/>
          </a:xfrm>
          <a:custGeom>
            <a:avLst/>
            <a:gdLst>
              <a:gd name="T0" fmla="*/ 650275224 w 31385"/>
              <a:gd name="T1" fmla="*/ 33332575 h 21733"/>
              <a:gd name="T2" fmla="*/ 0 w 31385"/>
              <a:gd name="T3" fmla="*/ 0 h 21733"/>
              <a:gd name="T4" fmla="*/ 447537292 w 31385"/>
              <a:gd name="T5" fmla="*/ 228604 h 21733"/>
              <a:gd name="T6" fmla="*/ 0 60000 65536"/>
              <a:gd name="T7" fmla="*/ 0 60000 65536"/>
              <a:gd name="T8" fmla="*/ 0 60000 65536"/>
              <a:gd name="T9" fmla="*/ 0 w 31385"/>
              <a:gd name="T10" fmla="*/ 0 h 21733"/>
              <a:gd name="T11" fmla="*/ 31385 w 31385"/>
              <a:gd name="T12" fmla="*/ 21733 h 21733"/>
            </a:gdLst>
            <a:ahLst/>
            <a:cxnLst>
              <a:cxn ang="T6">
                <a:pos x="T0" y="T1"/>
              </a:cxn>
              <a:cxn ang="T7">
                <a:pos x="T2" y="T3"/>
              </a:cxn>
              <a:cxn ang="T8">
                <a:pos x="T4" y="T5"/>
              </a:cxn>
            </a:cxnLst>
            <a:rect l="T9" t="T10" r="T11" b="T12"/>
            <a:pathLst>
              <a:path w="31385" h="21733" fill="none" extrusionOk="0">
                <a:moveTo>
                  <a:pt x="31385" y="19389"/>
                </a:moveTo>
                <a:cubicBezTo>
                  <a:pt x="28353" y="20930"/>
                  <a:pt x="25000" y="21732"/>
                  <a:pt x="21600" y="21733"/>
                </a:cubicBezTo>
                <a:cubicBezTo>
                  <a:pt x="9670" y="21733"/>
                  <a:pt x="0" y="12062"/>
                  <a:pt x="0" y="133"/>
                </a:cubicBezTo>
                <a:cubicBezTo>
                  <a:pt x="-1" y="88"/>
                  <a:pt x="0" y="44"/>
                  <a:pt x="0" y="0"/>
                </a:cubicBezTo>
              </a:path>
              <a:path w="31385" h="21733" stroke="0" extrusionOk="0">
                <a:moveTo>
                  <a:pt x="31385" y="19389"/>
                </a:moveTo>
                <a:cubicBezTo>
                  <a:pt x="28353" y="20930"/>
                  <a:pt x="25000" y="21732"/>
                  <a:pt x="21600" y="21733"/>
                </a:cubicBezTo>
                <a:cubicBezTo>
                  <a:pt x="9670" y="21733"/>
                  <a:pt x="0" y="12062"/>
                  <a:pt x="0" y="133"/>
                </a:cubicBezTo>
                <a:cubicBezTo>
                  <a:pt x="-1" y="88"/>
                  <a:pt x="0" y="44"/>
                  <a:pt x="0" y="0"/>
                </a:cubicBezTo>
                <a:lnTo>
                  <a:pt x="21600" y="133"/>
                </a:lnTo>
                <a:lnTo>
                  <a:pt x="31385" y="19389"/>
                </a:lnTo>
                <a:close/>
              </a:path>
            </a:pathLst>
          </a:custGeom>
          <a:solidFill>
            <a:srgbClr val="3399FF"/>
          </a:solidFill>
          <a:ln w="12700" cap="rnd">
            <a:solidFill>
              <a:srgbClr val="6C8F93"/>
            </a:solidFill>
            <a:round/>
            <a:headEnd/>
            <a:tailEnd/>
          </a:ln>
        </p:spPr>
        <p:txBody>
          <a:bodyPr/>
          <a:lstStyle/>
          <a:p>
            <a:endParaRPr lang="es-ES"/>
          </a:p>
        </p:txBody>
      </p:sp>
      <p:sp>
        <p:nvSpPr>
          <p:cNvPr id="47121" name="Arc 19"/>
          <p:cNvSpPr>
            <a:spLocks/>
          </p:cNvSpPr>
          <p:nvPr/>
        </p:nvSpPr>
        <p:spPr bwMode="auto">
          <a:xfrm>
            <a:off x="1387475" y="3687763"/>
            <a:ext cx="1446213" cy="254000"/>
          </a:xfrm>
          <a:custGeom>
            <a:avLst/>
            <a:gdLst>
              <a:gd name="T0" fmla="*/ 1906672695 w 39830"/>
              <a:gd name="T1" fmla="*/ 18348537 h 21600"/>
              <a:gd name="T2" fmla="*/ 0 w 39830"/>
              <a:gd name="T3" fmla="*/ 4621318 h 21600"/>
              <a:gd name="T4" fmla="*/ 1024998072 w 39830"/>
              <a:gd name="T5" fmla="*/ 0 h 21600"/>
              <a:gd name="T6" fmla="*/ 0 60000 65536"/>
              <a:gd name="T7" fmla="*/ 0 60000 65536"/>
              <a:gd name="T8" fmla="*/ 0 60000 65536"/>
              <a:gd name="T9" fmla="*/ 0 w 39830"/>
              <a:gd name="T10" fmla="*/ 0 h 21600"/>
              <a:gd name="T11" fmla="*/ 39830 w 39830"/>
              <a:gd name="T12" fmla="*/ 21600 h 21600"/>
            </a:gdLst>
            <a:ahLst/>
            <a:cxnLst>
              <a:cxn ang="T6">
                <a:pos x="T0" y="T1"/>
              </a:cxn>
              <a:cxn ang="T7">
                <a:pos x="T2" y="T3"/>
              </a:cxn>
              <a:cxn ang="T8">
                <a:pos x="T4" y="T5"/>
              </a:cxn>
            </a:cxnLst>
            <a:rect l="T9" t="T10" r="T11" b="T12"/>
            <a:pathLst>
              <a:path w="39830" h="21600" fill="none" extrusionOk="0">
                <a:moveTo>
                  <a:pt x="39830" y="11284"/>
                </a:moveTo>
                <a:cubicBezTo>
                  <a:pt x="35903" y="17692"/>
                  <a:pt x="28928" y="21599"/>
                  <a:pt x="21412" y="21600"/>
                </a:cubicBezTo>
                <a:cubicBezTo>
                  <a:pt x="10581" y="21600"/>
                  <a:pt x="1424" y="13578"/>
                  <a:pt x="-1" y="2842"/>
                </a:cubicBezTo>
              </a:path>
              <a:path w="39830" h="21600" stroke="0" extrusionOk="0">
                <a:moveTo>
                  <a:pt x="39830" y="11284"/>
                </a:moveTo>
                <a:cubicBezTo>
                  <a:pt x="35903" y="17692"/>
                  <a:pt x="28928" y="21599"/>
                  <a:pt x="21412" y="21600"/>
                </a:cubicBezTo>
                <a:cubicBezTo>
                  <a:pt x="10581" y="21600"/>
                  <a:pt x="1424" y="13578"/>
                  <a:pt x="-1" y="2842"/>
                </a:cubicBezTo>
                <a:lnTo>
                  <a:pt x="21412" y="0"/>
                </a:lnTo>
                <a:lnTo>
                  <a:pt x="39830" y="11284"/>
                </a:lnTo>
                <a:close/>
              </a:path>
            </a:pathLst>
          </a:custGeom>
          <a:solidFill>
            <a:srgbClr val="3399FF"/>
          </a:solidFill>
          <a:ln w="12700" cap="rnd">
            <a:solidFill>
              <a:srgbClr val="6C8F93"/>
            </a:solidFill>
            <a:round/>
            <a:headEnd/>
            <a:tailEnd/>
          </a:ln>
        </p:spPr>
        <p:txBody>
          <a:bodyPr/>
          <a:lstStyle/>
          <a:p>
            <a:endParaRPr lang="es-ES"/>
          </a:p>
        </p:txBody>
      </p:sp>
      <p:sp>
        <p:nvSpPr>
          <p:cNvPr id="47122" name="Arc 20"/>
          <p:cNvSpPr>
            <a:spLocks/>
          </p:cNvSpPr>
          <p:nvPr/>
        </p:nvSpPr>
        <p:spPr bwMode="auto">
          <a:xfrm>
            <a:off x="2795588" y="2752725"/>
            <a:ext cx="636587" cy="333375"/>
          </a:xfrm>
          <a:custGeom>
            <a:avLst/>
            <a:gdLst>
              <a:gd name="T0" fmla="*/ 0 w 26022"/>
              <a:gd name="T1" fmla="*/ 492292 h 32522"/>
              <a:gd name="T2" fmla="*/ 337562476 w 26022"/>
              <a:gd name="T3" fmla="*/ 35030361 h 32522"/>
              <a:gd name="T4" fmla="*/ 64739469 w 26022"/>
              <a:gd name="T5" fmla="*/ 23265940 h 32522"/>
              <a:gd name="T6" fmla="*/ 0 60000 65536"/>
              <a:gd name="T7" fmla="*/ 0 60000 65536"/>
              <a:gd name="T8" fmla="*/ 0 60000 65536"/>
              <a:gd name="T9" fmla="*/ 0 w 26022"/>
              <a:gd name="T10" fmla="*/ 0 h 32522"/>
              <a:gd name="T11" fmla="*/ 26022 w 26022"/>
              <a:gd name="T12" fmla="*/ 32522 h 32522"/>
            </a:gdLst>
            <a:ahLst/>
            <a:cxnLst>
              <a:cxn ang="T6">
                <a:pos x="T0" y="T1"/>
              </a:cxn>
              <a:cxn ang="T7">
                <a:pos x="T2" y="T3"/>
              </a:cxn>
              <a:cxn ang="T8">
                <a:pos x="T4" y="T5"/>
              </a:cxn>
            </a:cxnLst>
            <a:rect l="T9" t="T10" r="T11" b="T12"/>
            <a:pathLst>
              <a:path w="26022" h="32522" fill="none" extrusionOk="0">
                <a:moveTo>
                  <a:pt x="0" y="457"/>
                </a:moveTo>
                <a:cubicBezTo>
                  <a:pt x="1454" y="153"/>
                  <a:pt x="2936" y="-1"/>
                  <a:pt x="4422" y="0"/>
                </a:cubicBezTo>
                <a:cubicBezTo>
                  <a:pt x="16351" y="0"/>
                  <a:pt x="26022" y="9670"/>
                  <a:pt x="26022" y="21600"/>
                </a:cubicBezTo>
                <a:cubicBezTo>
                  <a:pt x="26022" y="25439"/>
                  <a:pt x="24998" y="29209"/>
                  <a:pt x="23057" y="32522"/>
                </a:cubicBezTo>
              </a:path>
              <a:path w="26022" h="32522" stroke="0" extrusionOk="0">
                <a:moveTo>
                  <a:pt x="0" y="457"/>
                </a:moveTo>
                <a:cubicBezTo>
                  <a:pt x="1454" y="153"/>
                  <a:pt x="2936" y="-1"/>
                  <a:pt x="4422" y="0"/>
                </a:cubicBezTo>
                <a:cubicBezTo>
                  <a:pt x="16351" y="0"/>
                  <a:pt x="26022" y="9670"/>
                  <a:pt x="26022" y="21600"/>
                </a:cubicBezTo>
                <a:cubicBezTo>
                  <a:pt x="26022" y="25439"/>
                  <a:pt x="24998" y="29209"/>
                  <a:pt x="23057" y="32522"/>
                </a:cubicBezTo>
                <a:lnTo>
                  <a:pt x="4422" y="21600"/>
                </a:lnTo>
                <a:lnTo>
                  <a:pt x="0" y="457"/>
                </a:lnTo>
                <a:close/>
              </a:path>
            </a:pathLst>
          </a:custGeom>
          <a:solidFill>
            <a:srgbClr val="3399FF"/>
          </a:solidFill>
          <a:ln w="12700" cap="rnd">
            <a:solidFill>
              <a:srgbClr val="6C8F93"/>
            </a:solidFill>
            <a:round/>
            <a:headEnd/>
            <a:tailEnd/>
          </a:ln>
        </p:spPr>
        <p:txBody>
          <a:bodyPr/>
          <a:lstStyle/>
          <a:p>
            <a:endParaRPr lang="es-ES"/>
          </a:p>
        </p:txBody>
      </p:sp>
      <p:sp>
        <p:nvSpPr>
          <p:cNvPr id="47123" name="Arc 21"/>
          <p:cNvSpPr>
            <a:spLocks/>
          </p:cNvSpPr>
          <p:nvPr/>
        </p:nvSpPr>
        <p:spPr bwMode="auto">
          <a:xfrm>
            <a:off x="2986088" y="3076575"/>
            <a:ext cx="595312" cy="327025"/>
          </a:xfrm>
          <a:custGeom>
            <a:avLst/>
            <a:gdLst>
              <a:gd name="T0" fmla="*/ 278498446 w 21600"/>
              <a:gd name="T1" fmla="*/ 0 h 29494"/>
              <a:gd name="T2" fmla="*/ 369146908 w 21600"/>
              <a:gd name="T3" fmla="*/ 40204583 h 29494"/>
              <a:gd name="T4" fmla="*/ 0 w 21600"/>
              <a:gd name="T5" fmla="*/ 23197996 h 29494"/>
              <a:gd name="T6" fmla="*/ 0 60000 65536"/>
              <a:gd name="T7" fmla="*/ 0 60000 65536"/>
              <a:gd name="T8" fmla="*/ 0 60000 65536"/>
              <a:gd name="T9" fmla="*/ 0 w 21600"/>
              <a:gd name="T10" fmla="*/ 0 h 29494"/>
              <a:gd name="T11" fmla="*/ 21600 w 21600"/>
              <a:gd name="T12" fmla="*/ 29494 h 29494"/>
            </a:gdLst>
            <a:ahLst/>
            <a:cxnLst>
              <a:cxn ang="T6">
                <a:pos x="T0" y="T1"/>
              </a:cxn>
              <a:cxn ang="T7">
                <a:pos x="T2" y="T3"/>
              </a:cxn>
              <a:cxn ang="T8">
                <a:pos x="T4" y="T5"/>
              </a:cxn>
            </a:cxnLst>
            <a:rect l="T9" t="T10" r="T11" b="T12"/>
            <a:pathLst>
              <a:path w="21600" h="29494" fill="none" extrusionOk="0">
                <a:moveTo>
                  <a:pt x="13302" y="0"/>
                </a:moveTo>
                <a:cubicBezTo>
                  <a:pt x="18539" y="4094"/>
                  <a:pt x="21600" y="10370"/>
                  <a:pt x="21600" y="17018"/>
                </a:cubicBezTo>
                <a:cubicBezTo>
                  <a:pt x="21600" y="21486"/>
                  <a:pt x="20213" y="25845"/>
                  <a:pt x="17632" y="29493"/>
                </a:cubicBezTo>
              </a:path>
              <a:path w="21600" h="29494" stroke="0" extrusionOk="0">
                <a:moveTo>
                  <a:pt x="13302" y="0"/>
                </a:moveTo>
                <a:cubicBezTo>
                  <a:pt x="18539" y="4094"/>
                  <a:pt x="21600" y="10370"/>
                  <a:pt x="21600" y="17018"/>
                </a:cubicBezTo>
                <a:cubicBezTo>
                  <a:pt x="21600" y="21486"/>
                  <a:pt x="20213" y="25845"/>
                  <a:pt x="17632" y="29493"/>
                </a:cubicBezTo>
                <a:lnTo>
                  <a:pt x="0" y="17018"/>
                </a:lnTo>
                <a:lnTo>
                  <a:pt x="13302" y="0"/>
                </a:lnTo>
                <a:close/>
              </a:path>
            </a:pathLst>
          </a:custGeom>
          <a:solidFill>
            <a:srgbClr val="3399FF"/>
          </a:solidFill>
          <a:ln w="12700" cap="rnd">
            <a:solidFill>
              <a:srgbClr val="6C8F93"/>
            </a:solidFill>
            <a:round/>
            <a:headEnd/>
            <a:tailEnd/>
          </a:ln>
        </p:spPr>
        <p:txBody>
          <a:bodyPr/>
          <a:lstStyle/>
          <a:p>
            <a:endParaRPr lang="es-ES"/>
          </a:p>
        </p:txBody>
      </p:sp>
      <p:sp>
        <p:nvSpPr>
          <p:cNvPr id="47124" name="Arc 22"/>
          <p:cNvSpPr>
            <a:spLocks/>
          </p:cNvSpPr>
          <p:nvPr/>
        </p:nvSpPr>
        <p:spPr bwMode="auto">
          <a:xfrm>
            <a:off x="2768600" y="3403600"/>
            <a:ext cx="714375" cy="457200"/>
          </a:xfrm>
          <a:custGeom>
            <a:avLst/>
            <a:gdLst>
              <a:gd name="T0" fmla="*/ 438630793 w 28306"/>
              <a:gd name="T1" fmla="*/ 0 h 28156"/>
              <a:gd name="T2" fmla="*/ 0 w 28306"/>
              <a:gd name="T3" fmla="*/ 115984200 h 28156"/>
              <a:gd name="T4" fmla="*/ 107796906 w 28306"/>
              <a:gd name="T5" fmla="*/ 28070157 h 28156"/>
              <a:gd name="T6" fmla="*/ 0 60000 65536"/>
              <a:gd name="T7" fmla="*/ 0 60000 65536"/>
              <a:gd name="T8" fmla="*/ 0 60000 65536"/>
              <a:gd name="T9" fmla="*/ 0 w 28306"/>
              <a:gd name="T10" fmla="*/ 0 h 28156"/>
              <a:gd name="T11" fmla="*/ 28306 w 28306"/>
              <a:gd name="T12" fmla="*/ 28156 h 28156"/>
            </a:gdLst>
            <a:ahLst/>
            <a:cxnLst>
              <a:cxn ang="T6">
                <a:pos x="T0" y="T1"/>
              </a:cxn>
              <a:cxn ang="T7">
                <a:pos x="T2" y="T3"/>
              </a:cxn>
              <a:cxn ang="T8">
                <a:pos x="T4" y="T5"/>
              </a:cxn>
            </a:cxnLst>
            <a:rect l="T9" t="T10" r="T11" b="T12"/>
            <a:pathLst>
              <a:path w="28306" h="28156" fill="none" extrusionOk="0">
                <a:moveTo>
                  <a:pt x="27287" y="-1"/>
                </a:moveTo>
                <a:cubicBezTo>
                  <a:pt x="27962" y="2119"/>
                  <a:pt x="28306" y="4331"/>
                  <a:pt x="28306" y="6556"/>
                </a:cubicBezTo>
                <a:cubicBezTo>
                  <a:pt x="28306" y="18485"/>
                  <a:pt x="18635" y="28156"/>
                  <a:pt x="6706" y="28156"/>
                </a:cubicBezTo>
                <a:cubicBezTo>
                  <a:pt x="4428" y="28156"/>
                  <a:pt x="2165" y="27795"/>
                  <a:pt x="0" y="27088"/>
                </a:cubicBezTo>
              </a:path>
              <a:path w="28306" h="28156" stroke="0" extrusionOk="0">
                <a:moveTo>
                  <a:pt x="27287" y="-1"/>
                </a:moveTo>
                <a:cubicBezTo>
                  <a:pt x="27962" y="2119"/>
                  <a:pt x="28306" y="4331"/>
                  <a:pt x="28306" y="6556"/>
                </a:cubicBezTo>
                <a:cubicBezTo>
                  <a:pt x="28306" y="18485"/>
                  <a:pt x="18635" y="28156"/>
                  <a:pt x="6706" y="28156"/>
                </a:cubicBezTo>
                <a:cubicBezTo>
                  <a:pt x="4428" y="28156"/>
                  <a:pt x="2165" y="27795"/>
                  <a:pt x="0" y="27088"/>
                </a:cubicBezTo>
                <a:lnTo>
                  <a:pt x="6706" y="6556"/>
                </a:lnTo>
                <a:lnTo>
                  <a:pt x="27287" y="-1"/>
                </a:lnTo>
                <a:close/>
              </a:path>
            </a:pathLst>
          </a:custGeom>
          <a:solidFill>
            <a:srgbClr val="3399FF"/>
          </a:solidFill>
          <a:ln w="12700" cap="rnd">
            <a:solidFill>
              <a:srgbClr val="6C8F93"/>
            </a:solidFill>
            <a:round/>
            <a:headEnd/>
            <a:tailEnd/>
          </a:ln>
        </p:spPr>
        <p:txBody>
          <a:bodyPr/>
          <a:lstStyle/>
          <a:p>
            <a:endParaRPr lang="es-ES"/>
          </a:p>
        </p:txBody>
      </p:sp>
      <p:sp>
        <p:nvSpPr>
          <p:cNvPr id="47125" name="Line 23"/>
          <p:cNvSpPr>
            <a:spLocks noChangeShapeType="1"/>
          </p:cNvSpPr>
          <p:nvPr/>
        </p:nvSpPr>
        <p:spPr bwMode="auto">
          <a:xfrm flipH="1" flipV="1">
            <a:off x="442913" y="4108450"/>
            <a:ext cx="3592512" cy="3175"/>
          </a:xfrm>
          <a:prstGeom prst="line">
            <a:avLst/>
          </a:prstGeom>
          <a:noFill/>
          <a:ln w="12700">
            <a:solidFill>
              <a:srgbClr val="FFFF66"/>
            </a:solidFill>
            <a:round/>
            <a:headEnd type="none"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grpSp>
        <p:nvGrpSpPr>
          <p:cNvPr id="47126" name="Group 24"/>
          <p:cNvGrpSpPr>
            <a:grpSpLocks/>
          </p:cNvGrpSpPr>
          <p:nvPr/>
        </p:nvGrpSpPr>
        <p:grpSpPr bwMode="auto">
          <a:xfrm>
            <a:off x="2789238" y="3200400"/>
            <a:ext cx="263525" cy="420688"/>
            <a:chOff x="1709" y="1646"/>
            <a:chExt cx="166" cy="265"/>
          </a:xfrm>
        </p:grpSpPr>
        <p:grpSp>
          <p:nvGrpSpPr>
            <p:cNvPr id="47624" name="Group 25"/>
            <p:cNvGrpSpPr>
              <a:grpSpLocks/>
            </p:cNvGrpSpPr>
            <p:nvPr/>
          </p:nvGrpSpPr>
          <p:grpSpPr bwMode="auto">
            <a:xfrm>
              <a:off x="1709" y="1661"/>
              <a:ext cx="155" cy="250"/>
              <a:chOff x="1709" y="1661"/>
              <a:chExt cx="155" cy="250"/>
            </a:xfrm>
          </p:grpSpPr>
          <p:sp>
            <p:nvSpPr>
              <p:cNvPr id="47637" name="Freeform 26"/>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38" name="Freeform 27"/>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39" name="Freeform 28"/>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40" name="Freeform 29"/>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41" name="Freeform 30"/>
              <p:cNvSpPr>
                <a:spLocks/>
              </p:cNvSpPr>
              <p:nvPr/>
            </p:nvSpPr>
            <p:spPr bwMode="auto">
              <a:xfrm>
                <a:off x="1709" y="1661"/>
                <a:ext cx="97" cy="166"/>
              </a:xfrm>
              <a:custGeom>
                <a:avLst/>
                <a:gdLst>
                  <a:gd name="T0" fmla="*/ 96 w 97"/>
                  <a:gd name="T1" fmla="*/ 0 h 166"/>
                  <a:gd name="T2" fmla="*/ 96 w 97"/>
                  <a:gd name="T3" fmla="*/ 165 h 166"/>
                  <a:gd name="T4" fmla="*/ 0 w 97"/>
                  <a:gd name="T5" fmla="*/ 165 h 166"/>
                  <a:gd name="T6" fmla="*/ 0 w 97"/>
                  <a:gd name="T7" fmla="*/ 0 h 166"/>
                  <a:gd name="T8" fmla="*/ 96 w 97"/>
                  <a:gd name="T9" fmla="*/ 0 h 166"/>
                  <a:gd name="T10" fmla="*/ 0 60000 65536"/>
                  <a:gd name="T11" fmla="*/ 0 60000 65536"/>
                  <a:gd name="T12" fmla="*/ 0 60000 65536"/>
                  <a:gd name="T13" fmla="*/ 0 60000 65536"/>
                  <a:gd name="T14" fmla="*/ 0 60000 65536"/>
                  <a:gd name="T15" fmla="*/ 0 w 97"/>
                  <a:gd name="T16" fmla="*/ 0 h 166"/>
                  <a:gd name="T17" fmla="*/ 97 w 97"/>
                  <a:gd name="T18" fmla="*/ 166 h 166"/>
                </a:gdLst>
                <a:ahLst/>
                <a:cxnLst>
                  <a:cxn ang="T10">
                    <a:pos x="T0" y="T1"/>
                  </a:cxn>
                  <a:cxn ang="T11">
                    <a:pos x="T2" y="T3"/>
                  </a:cxn>
                  <a:cxn ang="T12">
                    <a:pos x="T4" y="T5"/>
                  </a:cxn>
                  <a:cxn ang="T13">
                    <a:pos x="T6" y="T7"/>
                  </a:cxn>
                  <a:cxn ang="T14">
                    <a:pos x="T8" y="T9"/>
                  </a:cxn>
                </a:cxnLst>
                <a:rect l="T15" t="T16" r="T17" b="T18"/>
                <a:pathLst>
                  <a:path w="97" h="166">
                    <a:moveTo>
                      <a:pt x="96" y="0"/>
                    </a:moveTo>
                    <a:lnTo>
                      <a:pt x="96" y="165"/>
                    </a:lnTo>
                    <a:lnTo>
                      <a:pt x="0" y="165"/>
                    </a:lnTo>
                    <a:lnTo>
                      <a:pt x="0" y="0"/>
                    </a:lnTo>
                    <a:lnTo>
                      <a:pt x="9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642" name="Group 31"/>
              <p:cNvGrpSpPr>
                <a:grpSpLocks/>
              </p:cNvGrpSpPr>
              <p:nvPr/>
            </p:nvGrpSpPr>
            <p:grpSpPr bwMode="auto">
              <a:xfrm>
                <a:off x="1734" y="1668"/>
                <a:ext cx="35" cy="142"/>
                <a:chOff x="1734" y="1668"/>
                <a:chExt cx="35" cy="142"/>
              </a:xfrm>
            </p:grpSpPr>
            <p:sp>
              <p:nvSpPr>
                <p:cNvPr id="47643" name="Oval 32"/>
                <p:cNvSpPr>
                  <a:spLocks noChangeArrowheads="1"/>
                </p:cNvSpPr>
                <p:nvPr/>
              </p:nvSpPr>
              <p:spPr bwMode="auto">
                <a:xfrm>
                  <a:off x="1734" y="1668"/>
                  <a:ext cx="35"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44" name="Oval 33"/>
                <p:cNvSpPr>
                  <a:spLocks noChangeArrowheads="1"/>
                </p:cNvSpPr>
                <p:nvPr/>
              </p:nvSpPr>
              <p:spPr bwMode="auto">
                <a:xfrm>
                  <a:off x="1734" y="1700"/>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45" name="Oval 34"/>
                <p:cNvSpPr>
                  <a:spLocks noChangeArrowheads="1"/>
                </p:cNvSpPr>
                <p:nvPr/>
              </p:nvSpPr>
              <p:spPr bwMode="auto">
                <a:xfrm>
                  <a:off x="1734" y="1729"/>
                  <a:ext cx="35" cy="2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46" name="Oval 35"/>
                <p:cNvSpPr>
                  <a:spLocks noChangeArrowheads="1"/>
                </p:cNvSpPr>
                <p:nvPr/>
              </p:nvSpPr>
              <p:spPr bwMode="auto">
                <a:xfrm>
                  <a:off x="1734" y="176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47" name="Oval 36"/>
                <p:cNvSpPr>
                  <a:spLocks noChangeArrowheads="1"/>
                </p:cNvSpPr>
                <p:nvPr/>
              </p:nvSpPr>
              <p:spPr bwMode="auto">
                <a:xfrm>
                  <a:off x="1734" y="179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625" name="Group 37"/>
            <p:cNvGrpSpPr>
              <a:grpSpLocks/>
            </p:cNvGrpSpPr>
            <p:nvPr/>
          </p:nvGrpSpPr>
          <p:grpSpPr bwMode="auto">
            <a:xfrm>
              <a:off x="1718" y="1646"/>
              <a:ext cx="157" cy="258"/>
              <a:chOff x="1718" y="1646"/>
              <a:chExt cx="157" cy="258"/>
            </a:xfrm>
          </p:grpSpPr>
          <p:sp>
            <p:nvSpPr>
              <p:cNvPr id="47626" name="Freeform 38"/>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7" name="Freeform 39"/>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8" name="Freeform 40"/>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9" name="Freeform 41"/>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30" name="Freeform 42"/>
              <p:cNvSpPr>
                <a:spLocks/>
              </p:cNvSpPr>
              <p:nvPr/>
            </p:nvSpPr>
            <p:spPr bwMode="auto">
              <a:xfrm>
                <a:off x="1719" y="1646"/>
                <a:ext cx="93" cy="173"/>
              </a:xfrm>
              <a:custGeom>
                <a:avLst/>
                <a:gdLst>
                  <a:gd name="T0" fmla="*/ 92 w 93"/>
                  <a:gd name="T1" fmla="*/ 0 h 173"/>
                  <a:gd name="T2" fmla="*/ 92 w 93"/>
                  <a:gd name="T3" fmla="*/ 172 h 173"/>
                  <a:gd name="T4" fmla="*/ 0 w 93"/>
                  <a:gd name="T5" fmla="*/ 172 h 173"/>
                  <a:gd name="T6" fmla="*/ 0 w 93"/>
                  <a:gd name="T7" fmla="*/ 0 h 173"/>
                  <a:gd name="T8" fmla="*/ 92 w 93"/>
                  <a:gd name="T9" fmla="*/ 0 h 173"/>
                  <a:gd name="T10" fmla="*/ 0 60000 65536"/>
                  <a:gd name="T11" fmla="*/ 0 60000 65536"/>
                  <a:gd name="T12" fmla="*/ 0 60000 65536"/>
                  <a:gd name="T13" fmla="*/ 0 60000 65536"/>
                  <a:gd name="T14" fmla="*/ 0 60000 65536"/>
                  <a:gd name="T15" fmla="*/ 0 w 93"/>
                  <a:gd name="T16" fmla="*/ 0 h 173"/>
                  <a:gd name="T17" fmla="*/ 93 w 93"/>
                  <a:gd name="T18" fmla="*/ 173 h 173"/>
                </a:gdLst>
                <a:ahLst/>
                <a:cxnLst>
                  <a:cxn ang="T10">
                    <a:pos x="T0" y="T1"/>
                  </a:cxn>
                  <a:cxn ang="T11">
                    <a:pos x="T2" y="T3"/>
                  </a:cxn>
                  <a:cxn ang="T12">
                    <a:pos x="T4" y="T5"/>
                  </a:cxn>
                  <a:cxn ang="T13">
                    <a:pos x="T6" y="T7"/>
                  </a:cxn>
                  <a:cxn ang="T14">
                    <a:pos x="T8" y="T9"/>
                  </a:cxn>
                </a:cxnLst>
                <a:rect l="T15" t="T16" r="T17" b="T18"/>
                <a:pathLst>
                  <a:path w="93" h="173">
                    <a:moveTo>
                      <a:pt x="92" y="0"/>
                    </a:moveTo>
                    <a:lnTo>
                      <a:pt x="92" y="172"/>
                    </a:lnTo>
                    <a:lnTo>
                      <a:pt x="0" y="172"/>
                    </a:lnTo>
                    <a:lnTo>
                      <a:pt x="0" y="0"/>
                    </a:lnTo>
                    <a:lnTo>
                      <a:pt x="92"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631" name="Group 43"/>
              <p:cNvGrpSpPr>
                <a:grpSpLocks/>
              </p:cNvGrpSpPr>
              <p:nvPr/>
            </p:nvGrpSpPr>
            <p:grpSpPr bwMode="auto">
              <a:xfrm>
                <a:off x="1741" y="1661"/>
                <a:ext cx="36" cy="143"/>
                <a:chOff x="1741" y="1661"/>
                <a:chExt cx="36" cy="143"/>
              </a:xfrm>
            </p:grpSpPr>
            <p:sp>
              <p:nvSpPr>
                <p:cNvPr id="47632" name="Oval 44"/>
                <p:cNvSpPr>
                  <a:spLocks noChangeArrowheads="1"/>
                </p:cNvSpPr>
                <p:nvPr/>
              </p:nvSpPr>
              <p:spPr bwMode="auto">
                <a:xfrm>
                  <a:off x="1741" y="1661"/>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33" name="Oval 45"/>
                <p:cNvSpPr>
                  <a:spLocks noChangeArrowheads="1"/>
                </p:cNvSpPr>
                <p:nvPr/>
              </p:nvSpPr>
              <p:spPr bwMode="auto">
                <a:xfrm>
                  <a:off x="1741" y="1689"/>
                  <a:ext cx="36"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34" name="Oval 46"/>
                <p:cNvSpPr>
                  <a:spLocks noChangeArrowheads="1"/>
                </p:cNvSpPr>
                <p:nvPr/>
              </p:nvSpPr>
              <p:spPr bwMode="auto">
                <a:xfrm>
                  <a:off x="1741" y="1720"/>
                  <a:ext cx="36" cy="21"/>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35" name="Oval 47"/>
                <p:cNvSpPr>
                  <a:spLocks noChangeArrowheads="1"/>
                </p:cNvSpPr>
                <p:nvPr/>
              </p:nvSpPr>
              <p:spPr bwMode="auto">
                <a:xfrm>
                  <a:off x="1741" y="1754"/>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636" name="Oval 48"/>
                <p:cNvSpPr>
                  <a:spLocks noChangeArrowheads="1"/>
                </p:cNvSpPr>
                <p:nvPr/>
              </p:nvSpPr>
              <p:spPr bwMode="auto">
                <a:xfrm>
                  <a:off x="1741" y="1786"/>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sp>
        <p:nvSpPr>
          <p:cNvPr id="47127" name="Line 49"/>
          <p:cNvSpPr>
            <a:spLocks noChangeShapeType="1"/>
          </p:cNvSpPr>
          <p:nvPr/>
        </p:nvSpPr>
        <p:spPr bwMode="auto">
          <a:xfrm>
            <a:off x="1219200" y="3432175"/>
            <a:ext cx="0" cy="67627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28" name="Rectangle 50"/>
          <p:cNvSpPr>
            <a:spLocks noChangeArrowheads="1"/>
          </p:cNvSpPr>
          <p:nvPr/>
        </p:nvSpPr>
        <p:spPr bwMode="auto">
          <a:xfrm>
            <a:off x="776288" y="2819400"/>
            <a:ext cx="36671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887413" eaLnBrk="0" hangingPunct="0"/>
            <a:r>
              <a:rPr lang="es-ES" sz="1200">
                <a:latin typeface="Arial" charset="0"/>
              </a:rPr>
              <a:t>(1)</a:t>
            </a:r>
          </a:p>
        </p:txBody>
      </p:sp>
      <p:grpSp>
        <p:nvGrpSpPr>
          <p:cNvPr id="47129" name="Group 51"/>
          <p:cNvGrpSpPr>
            <a:grpSpLocks/>
          </p:cNvGrpSpPr>
          <p:nvPr/>
        </p:nvGrpSpPr>
        <p:grpSpPr bwMode="auto">
          <a:xfrm>
            <a:off x="1604963" y="2998788"/>
            <a:ext cx="357187" cy="468312"/>
            <a:chOff x="1107" y="1519"/>
            <a:chExt cx="225" cy="295"/>
          </a:xfrm>
        </p:grpSpPr>
        <p:grpSp>
          <p:nvGrpSpPr>
            <p:cNvPr id="47574" name="Group 52"/>
            <p:cNvGrpSpPr>
              <a:grpSpLocks/>
            </p:cNvGrpSpPr>
            <p:nvPr/>
          </p:nvGrpSpPr>
          <p:grpSpPr bwMode="auto">
            <a:xfrm>
              <a:off x="1107" y="1519"/>
              <a:ext cx="225" cy="295"/>
              <a:chOff x="1107" y="1519"/>
              <a:chExt cx="225" cy="295"/>
            </a:xfrm>
          </p:grpSpPr>
          <p:grpSp>
            <p:nvGrpSpPr>
              <p:cNvPr id="47600" name="Group 53"/>
              <p:cNvGrpSpPr>
                <a:grpSpLocks/>
              </p:cNvGrpSpPr>
              <p:nvPr/>
            </p:nvGrpSpPr>
            <p:grpSpPr bwMode="auto">
              <a:xfrm>
                <a:off x="1111" y="1524"/>
                <a:ext cx="221" cy="290"/>
                <a:chOff x="1111" y="1524"/>
                <a:chExt cx="221" cy="290"/>
              </a:xfrm>
            </p:grpSpPr>
            <p:sp>
              <p:nvSpPr>
                <p:cNvPr id="47613" name="Freeform 54"/>
                <p:cNvSpPr>
                  <a:spLocks/>
                </p:cNvSpPr>
                <p:nvPr/>
              </p:nvSpPr>
              <p:spPr bwMode="auto">
                <a:xfrm>
                  <a:off x="1122" y="1565"/>
                  <a:ext cx="161" cy="249"/>
                </a:xfrm>
                <a:custGeom>
                  <a:avLst/>
                  <a:gdLst>
                    <a:gd name="T0" fmla="*/ 0 w 161"/>
                    <a:gd name="T1" fmla="*/ 248 h 249"/>
                    <a:gd name="T2" fmla="*/ 160 w 161"/>
                    <a:gd name="T3" fmla="*/ 248 h 249"/>
                    <a:gd name="T4" fmla="*/ 160 w 161"/>
                    <a:gd name="T5" fmla="*/ 79 h 249"/>
                    <a:gd name="T6" fmla="*/ 90 w 161"/>
                    <a:gd name="T7" fmla="*/ 0 h 249"/>
                    <a:gd name="T8" fmla="*/ 0 w 161"/>
                    <a:gd name="T9" fmla="*/ 128 h 249"/>
                    <a:gd name="T10" fmla="*/ 0 w 161"/>
                    <a:gd name="T11" fmla="*/ 248 h 249"/>
                    <a:gd name="T12" fmla="*/ 0 60000 65536"/>
                    <a:gd name="T13" fmla="*/ 0 60000 65536"/>
                    <a:gd name="T14" fmla="*/ 0 60000 65536"/>
                    <a:gd name="T15" fmla="*/ 0 60000 65536"/>
                    <a:gd name="T16" fmla="*/ 0 60000 65536"/>
                    <a:gd name="T17" fmla="*/ 0 60000 65536"/>
                    <a:gd name="T18" fmla="*/ 0 w 161"/>
                    <a:gd name="T19" fmla="*/ 0 h 249"/>
                    <a:gd name="T20" fmla="*/ 161 w 161"/>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61" h="249">
                      <a:moveTo>
                        <a:pt x="0" y="248"/>
                      </a:moveTo>
                      <a:lnTo>
                        <a:pt x="160" y="248"/>
                      </a:lnTo>
                      <a:lnTo>
                        <a:pt x="160" y="79"/>
                      </a:lnTo>
                      <a:lnTo>
                        <a:pt x="90" y="0"/>
                      </a:lnTo>
                      <a:lnTo>
                        <a:pt x="0" y="128"/>
                      </a:lnTo>
                      <a:lnTo>
                        <a:pt x="0" y="24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4" name="Freeform 55"/>
                <p:cNvSpPr>
                  <a:spLocks/>
                </p:cNvSpPr>
                <p:nvPr/>
              </p:nvSpPr>
              <p:spPr bwMode="auto">
                <a:xfrm>
                  <a:off x="1221" y="1733"/>
                  <a:ext cx="29" cy="81"/>
                </a:xfrm>
                <a:custGeom>
                  <a:avLst/>
                  <a:gdLst>
                    <a:gd name="T0" fmla="*/ 0 w 29"/>
                    <a:gd name="T1" fmla="*/ 0 h 81"/>
                    <a:gd name="T2" fmla="*/ 28 w 29"/>
                    <a:gd name="T3" fmla="*/ 0 h 81"/>
                    <a:gd name="T4" fmla="*/ 28 w 29"/>
                    <a:gd name="T5" fmla="*/ 80 h 81"/>
                    <a:gd name="T6" fmla="*/ 0 w 29"/>
                    <a:gd name="T7" fmla="*/ 80 h 81"/>
                    <a:gd name="T8" fmla="*/ 0 w 29"/>
                    <a:gd name="T9" fmla="*/ 0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0" y="0"/>
                      </a:moveTo>
                      <a:lnTo>
                        <a:pt x="28" y="0"/>
                      </a:lnTo>
                      <a:lnTo>
                        <a:pt x="28"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5" name="Rectangle 56"/>
                <p:cNvSpPr>
                  <a:spLocks noChangeArrowheads="1"/>
                </p:cNvSpPr>
                <p:nvPr/>
              </p:nvSpPr>
              <p:spPr bwMode="auto">
                <a:xfrm>
                  <a:off x="1150" y="1718"/>
                  <a:ext cx="46" cy="42"/>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616" name="Freeform 57"/>
                <p:cNvSpPr>
                  <a:spLocks/>
                </p:cNvSpPr>
                <p:nvPr/>
              </p:nvSpPr>
              <p:spPr bwMode="auto">
                <a:xfrm>
                  <a:off x="1111" y="1524"/>
                  <a:ext cx="118" cy="201"/>
                </a:xfrm>
                <a:custGeom>
                  <a:avLst/>
                  <a:gdLst>
                    <a:gd name="T0" fmla="*/ 0 w 118"/>
                    <a:gd name="T1" fmla="*/ 200 h 201"/>
                    <a:gd name="T2" fmla="*/ 20 w 118"/>
                    <a:gd name="T3" fmla="*/ 135 h 201"/>
                    <a:gd name="T4" fmla="*/ 117 w 118"/>
                    <a:gd name="T5" fmla="*/ 0 h 201"/>
                    <a:gd name="T6" fmla="*/ 94 w 118"/>
                    <a:gd name="T7" fmla="*/ 65 h 201"/>
                    <a:gd name="T8" fmla="*/ 0 w 118"/>
                    <a:gd name="T9" fmla="*/ 200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200"/>
                      </a:moveTo>
                      <a:lnTo>
                        <a:pt x="20" y="135"/>
                      </a:lnTo>
                      <a:lnTo>
                        <a:pt x="117" y="0"/>
                      </a:lnTo>
                      <a:lnTo>
                        <a:pt x="94"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7" name="Freeform 58"/>
                <p:cNvSpPr>
                  <a:spLocks/>
                </p:cNvSpPr>
                <p:nvPr/>
              </p:nvSpPr>
              <p:spPr bwMode="auto">
                <a:xfrm>
                  <a:off x="1282" y="1654"/>
                  <a:ext cx="27" cy="160"/>
                </a:xfrm>
                <a:custGeom>
                  <a:avLst/>
                  <a:gdLst>
                    <a:gd name="T0" fmla="*/ 0 w 27"/>
                    <a:gd name="T1" fmla="*/ 159 h 160"/>
                    <a:gd name="T2" fmla="*/ 26 w 27"/>
                    <a:gd name="T3" fmla="*/ 98 h 160"/>
                    <a:gd name="T4" fmla="*/ 26 w 27"/>
                    <a:gd name="T5" fmla="*/ 0 h 160"/>
                    <a:gd name="T6" fmla="*/ 0 w 27"/>
                    <a:gd name="T7" fmla="*/ 39 h 160"/>
                    <a:gd name="T8" fmla="*/ 0 w 27"/>
                    <a:gd name="T9" fmla="*/ 159 h 160"/>
                    <a:gd name="T10" fmla="*/ 0 60000 65536"/>
                    <a:gd name="T11" fmla="*/ 0 60000 65536"/>
                    <a:gd name="T12" fmla="*/ 0 60000 65536"/>
                    <a:gd name="T13" fmla="*/ 0 60000 65536"/>
                    <a:gd name="T14" fmla="*/ 0 60000 65536"/>
                    <a:gd name="T15" fmla="*/ 0 w 27"/>
                    <a:gd name="T16" fmla="*/ 0 h 160"/>
                    <a:gd name="T17" fmla="*/ 27 w 27"/>
                    <a:gd name="T18" fmla="*/ 160 h 160"/>
                  </a:gdLst>
                  <a:ahLst/>
                  <a:cxnLst>
                    <a:cxn ang="T10">
                      <a:pos x="T0" y="T1"/>
                    </a:cxn>
                    <a:cxn ang="T11">
                      <a:pos x="T2" y="T3"/>
                    </a:cxn>
                    <a:cxn ang="T12">
                      <a:pos x="T4" y="T5"/>
                    </a:cxn>
                    <a:cxn ang="T13">
                      <a:pos x="T6" y="T7"/>
                    </a:cxn>
                    <a:cxn ang="T14">
                      <a:pos x="T8" y="T9"/>
                    </a:cxn>
                  </a:cxnLst>
                  <a:rect l="T15" t="T16" r="T17" b="T18"/>
                  <a:pathLst>
                    <a:path w="27" h="160">
                      <a:moveTo>
                        <a:pt x="0" y="159"/>
                      </a:moveTo>
                      <a:lnTo>
                        <a:pt x="26" y="98"/>
                      </a:lnTo>
                      <a:lnTo>
                        <a:pt x="26" y="0"/>
                      </a:lnTo>
                      <a:lnTo>
                        <a:pt x="0" y="39"/>
                      </a:lnTo>
                      <a:lnTo>
                        <a:pt x="0" y="15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8" name="Freeform 59"/>
                <p:cNvSpPr>
                  <a:spLocks/>
                </p:cNvSpPr>
                <p:nvPr/>
              </p:nvSpPr>
              <p:spPr bwMode="auto">
                <a:xfrm>
                  <a:off x="1295" y="1669"/>
                  <a:ext cx="24" cy="136"/>
                </a:xfrm>
                <a:custGeom>
                  <a:avLst/>
                  <a:gdLst>
                    <a:gd name="T0" fmla="*/ 0 w 24"/>
                    <a:gd name="T1" fmla="*/ 39 h 136"/>
                    <a:gd name="T2" fmla="*/ 23 w 24"/>
                    <a:gd name="T3" fmla="*/ 0 h 136"/>
                    <a:gd name="T4" fmla="*/ 23 w 24"/>
                    <a:gd name="T5" fmla="*/ 100 h 136"/>
                    <a:gd name="T6" fmla="*/ 0 w 24"/>
                    <a:gd name="T7" fmla="*/ 135 h 136"/>
                    <a:gd name="T8" fmla="*/ 0 w 24"/>
                    <a:gd name="T9" fmla="*/ 84 h 136"/>
                    <a:gd name="T10" fmla="*/ 0 w 24"/>
                    <a:gd name="T11" fmla="*/ 39 h 136"/>
                    <a:gd name="T12" fmla="*/ 0 60000 65536"/>
                    <a:gd name="T13" fmla="*/ 0 60000 65536"/>
                    <a:gd name="T14" fmla="*/ 0 60000 65536"/>
                    <a:gd name="T15" fmla="*/ 0 60000 65536"/>
                    <a:gd name="T16" fmla="*/ 0 60000 65536"/>
                    <a:gd name="T17" fmla="*/ 0 60000 65536"/>
                    <a:gd name="T18" fmla="*/ 0 w 24"/>
                    <a:gd name="T19" fmla="*/ 0 h 136"/>
                    <a:gd name="T20" fmla="*/ 24 w 24"/>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4" h="136">
                      <a:moveTo>
                        <a:pt x="0" y="39"/>
                      </a:moveTo>
                      <a:lnTo>
                        <a:pt x="23" y="0"/>
                      </a:lnTo>
                      <a:lnTo>
                        <a:pt x="23" y="100"/>
                      </a:lnTo>
                      <a:lnTo>
                        <a:pt x="0" y="135"/>
                      </a:lnTo>
                      <a:lnTo>
                        <a:pt x="0" y="84"/>
                      </a:lnTo>
                      <a:lnTo>
                        <a:pt x="0" y="3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9" name="Freeform 60"/>
                <p:cNvSpPr>
                  <a:spLocks/>
                </p:cNvSpPr>
                <p:nvPr/>
              </p:nvSpPr>
              <p:spPr bwMode="auto">
                <a:xfrm>
                  <a:off x="1287" y="1689"/>
                  <a:ext cx="24" cy="116"/>
                </a:xfrm>
                <a:custGeom>
                  <a:avLst/>
                  <a:gdLst>
                    <a:gd name="T0" fmla="*/ 23 w 24"/>
                    <a:gd name="T1" fmla="*/ 15 h 116"/>
                    <a:gd name="T2" fmla="*/ 0 w 24"/>
                    <a:gd name="T3" fmla="*/ 0 h 116"/>
                    <a:gd name="T4" fmla="*/ 0 w 24"/>
                    <a:gd name="T5" fmla="*/ 115 h 116"/>
                    <a:gd name="T6" fmla="*/ 23 w 24"/>
                    <a:gd name="T7" fmla="*/ 115 h 116"/>
                    <a:gd name="T8" fmla="*/ 23 w 24"/>
                    <a:gd name="T9" fmla="*/ 15 h 116"/>
                    <a:gd name="T10" fmla="*/ 0 60000 65536"/>
                    <a:gd name="T11" fmla="*/ 0 60000 65536"/>
                    <a:gd name="T12" fmla="*/ 0 60000 65536"/>
                    <a:gd name="T13" fmla="*/ 0 60000 65536"/>
                    <a:gd name="T14" fmla="*/ 0 60000 65536"/>
                    <a:gd name="T15" fmla="*/ 0 w 24"/>
                    <a:gd name="T16" fmla="*/ 0 h 116"/>
                    <a:gd name="T17" fmla="*/ 24 w 24"/>
                    <a:gd name="T18" fmla="*/ 116 h 116"/>
                  </a:gdLst>
                  <a:ahLst/>
                  <a:cxnLst>
                    <a:cxn ang="T10">
                      <a:pos x="T0" y="T1"/>
                    </a:cxn>
                    <a:cxn ang="T11">
                      <a:pos x="T2" y="T3"/>
                    </a:cxn>
                    <a:cxn ang="T12">
                      <a:pos x="T4" y="T5"/>
                    </a:cxn>
                    <a:cxn ang="T13">
                      <a:pos x="T6" y="T7"/>
                    </a:cxn>
                    <a:cxn ang="T14">
                      <a:pos x="T8" y="T9"/>
                    </a:cxn>
                  </a:cxnLst>
                  <a:rect l="T15" t="T16" r="T17" b="T18"/>
                  <a:pathLst>
                    <a:path w="24" h="116">
                      <a:moveTo>
                        <a:pt x="23" y="15"/>
                      </a:moveTo>
                      <a:lnTo>
                        <a:pt x="0" y="0"/>
                      </a:lnTo>
                      <a:lnTo>
                        <a:pt x="0" y="115"/>
                      </a:lnTo>
                      <a:lnTo>
                        <a:pt x="23" y="115"/>
                      </a:lnTo>
                      <a:lnTo>
                        <a:pt x="23"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0" name="Freeform 61"/>
                <p:cNvSpPr>
                  <a:spLocks/>
                </p:cNvSpPr>
                <p:nvPr/>
              </p:nvSpPr>
              <p:spPr bwMode="auto">
                <a:xfrm>
                  <a:off x="1206" y="1524"/>
                  <a:ext cx="126" cy="201"/>
                </a:xfrm>
                <a:custGeom>
                  <a:avLst/>
                  <a:gdLst>
                    <a:gd name="T0" fmla="*/ 0 w 126"/>
                    <a:gd name="T1" fmla="*/ 65 h 201"/>
                    <a:gd name="T2" fmla="*/ 94 w 126"/>
                    <a:gd name="T3" fmla="*/ 200 h 201"/>
                    <a:gd name="T4" fmla="*/ 125 w 126"/>
                    <a:gd name="T5" fmla="*/ 135 h 201"/>
                    <a:gd name="T6" fmla="*/ 22 w 126"/>
                    <a:gd name="T7" fmla="*/ 0 h 201"/>
                    <a:gd name="T8" fmla="*/ 0 w 126"/>
                    <a:gd name="T9" fmla="*/ 65 h 201"/>
                    <a:gd name="T10" fmla="*/ 0 60000 65536"/>
                    <a:gd name="T11" fmla="*/ 0 60000 65536"/>
                    <a:gd name="T12" fmla="*/ 0 60000 65536"/>
                    <a:gd name="T13" fmla="*/ 0 60000 65536"/>
                    <a:gd name="T14" fmla="*/ 0 60000 65536"/>
                    <a:gd name="T15" fmla="*/ 0 w 126"/>
                    <a:gd name="T16" fmla="*/ 0 h 201"/>
                    <a:gd name="T17" fmla="*/ 126 w 126"/>
                    <a:gd name="T18" fmla="*/ 201 h 201"/>
                  </a:gdLst>
                  <a:ahLst/>
                  <a:cxnLst>
                    <a:cxn ang="T10">
                      <a:pos x="T0" y="T1"/>
                    </a:cxn>
                    <a:cxn ang="T11">
                      <a:pos x="T2" y="T3"/>
                    </a:cxn>
                    <a:cxn ang="T12">
                      <a:pos x="T4" y="T5"/>
                    </a:cxn>
                    <a:cxn ang="T13">
                      <a:pos x="T6" y="T7"/>
                    </a:cxn>
                    <a:cxn ang="T14">
                      <a:pos x="T8" y="T9"/>
                    </a:cxn>
                  </a:cxnLst>
                  <a:rect l="T15" t="T16" r="T17" b="T18"/>
                  <a:pathLst>
                    <a:path w="126" h="201">
                      <a:moveTo>
                        <a:pt x="0" y="65"/>
                      </a:moveTo>
                      <a:lnTo>
                        <a:pt x="94" y="200"/>
                      </a:lnTo>
                      <a:lnTo>
                        <a:pt x="125"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1" name="Freeform 62"/>
                <p:cNvSpPr>
                  <a:spLocks/>
                </p:cNvSpPr>
                <p:nvPr/>
              </p:nvSpPr>
              <p:spPr bwMode="auto">
                <a:xfrm>
                  <a:off x="1299" y="1618"/>
                  <a:ext cx="22" cy="66"/>
                </a:xfrm>
                <a:custGeom>
                  <a:avLst/>
                  <a:gdLst>
                    <a:gd name="T0" fmla="*/ 0 w 22"/>
                    <a:gd name="T1" fmla="*/ 15 h 66"/>
                    <a:gd name="T2" fmla="*/ 21 w 22"/>
                    <a:gd name="T3" fmla="*/ 0 h 66"/>
                    <a:gd name="T4" fmla="*/ 21 w 22"/>
                    <a:gd name="T5" fmla="*/ 50 h 66"/>
                    <a:gd name="T6" fmla="*/ 0 w 22"/>
                    <a:gd name="T7" fmla="*/ 65 h 66"/>
                    <a:gd name="T8" fmla="*/ 0 w 22"/>
                    <a:gd name="T9" fmla="*/ 15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0" y="15"/>
                      </a:moveTo>
                      <a:lnTo>
                        <a:pt x="21" y="0"/>
                      </a:lnTo>
                      <a:lnTo>
                        <a:pt x="21" y="50"/>
                      </a:lnTo>
                      <a:lnTo>
                        <a:pt x="0" y="65"/>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2" name="Freeform 63"/>
                <p:cNvSpPr>
                  <a:spLocks/>
                </p:cNvSpPr>
                <p:nvPr/>
              </p:nvSpPr>
              <p:spPr bwMode="auto">
                <a:xfrm>
                  <a:off x="1293" y="1624"/>
                  <a:ext cx="22" cy="60"/>
                </a:xfrm>
                <a:custGeom>
                  <a:avLst/>
                  <a:gdLst>
                    <a:gd name="T0" fmla="*/ 21 w 22"/>
                    <a:gd name="T1" fmla="*/ 10 h 60"/>
                    <a:gd name="T2" fmla="*/ 0 w 22"/>
                    <a:gd name="T3" fmla="*/ 0 h 60"/>
                    <a:gd name="T4" fmla="*/ 0 w 22"/>
                    <a:gd name="T5" fmla="*/ 54 h 60"/>
                    <a:gd name="T6" fmla="*/ 21 w 22"/>
                    <a:gd name="T7" fmla="*/ 59 h 60"/>
                    <a:gd name="T8" fmla="*/ 21 w 22"/>
                    <a:gd name="T9" fmla="*/ 10 h 60"/>
                    <a:gd name="T10" fmla="*/ 0 60000 65536"/>
                    <a:gd name="T11" fmla="*/ 0 60000 65536"/>
                    <a:gd name="T12" fmla="*/ 0 60000 65536"/>
                    <a:gd name="T13" fmla="*/ 0 60000 65536"/>
                    <a:gd name="T14" fmla="*/ 0 60000 65536"/>
                    <a:gd name="T15" fmla="*/ 0 w 22"/>
                    <a:gd name="T16" fmla="*/ 0 h 60"/>
                    <a:gd name="T17" fmla="*/ 22 w 22"/>
                    <a:gd name="T18" fmla="*/ 60 h 60"/>
                  </a:gdLst>
                  <a:ahLst/>
                  <a:cxnLst>
                    <a:cxn ang="T10">
                      <a:pos x="T0" y="T1"/>
                    </a:cxn>
                    <a:cxn ang="T11">
                      <a:pos x="T2" y="T3"/>
                    </a:cxn>
                    <a:cxn ang="T12">
                      <a:pos x="T4" y="T5"/>
                    </a:cxn>
                    <a:cxn ang="T13">
                      <a:pos x="T6" y="T7"/>
                    </a:cxn>
                    <a:cxn ang="T14">
                      <a:pos x="T8" y="T9"/>
                    </a:cxn>
                  </a:cxnLst>
                  <a:rect l="T15" t="T16" r="T17" b="T18"/>
                  <a:pathLst>
                    <a:path w="22" h="60">
                      <a:moveTo>
                        <a:pt x="21" y="10"/>
                      </a:moveTo>
                      <a:lnTo>
                        <a:pt x="0" y="0"/>
                      </a:lnTo>
                      <a:lnTo>
                        <a:pt x="0" y="54"/>
                      </a:lnTo>
                      <a:lnTo>
                        <a:pt x="21" y="59"/>
                      </a:lnTo>
                      <a:lnTo>
                        <a:pt x="21"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23" name="Freeform 64"/>
                <p:cNvSpPr>
                  <a:spLocks/>
                </p:cNvSpPr>
                <p:nvPr/>
              </p:nvSpPr>
              <p:spPr bwMode="auto">
                <a:xfrm>
                  <a:off x="1293" y="1609"/>
                  <a:ext cx="22" cy="26"/>
                </a:xfrm>
                <a:custGeom>
                  <a:avLst/>
                  <a:gdLst>
                    <a:gd name="T0" fmla="*/ 0 w 22"/>
                    <a:gd name="T1" fmla="*/ 14 h 26"/>
                    <a:gd name="T2" fmla="*/ 8 w 22"/>
                    <a:gd name="T3" fmla="*/ 25 h 26"/>
                    <a:gd name="T4" fmla="*/ 21 w 22"/>
                    <a:gd name="T5" fmla="*/ 9 h 26"/>
                    <a:gd name="T6" fmla="*/ 3 w 22"/>
                    <a:gd name="T7" fmla="*/ 0 h 26"/>
                    <a:gd name="T8" fmla="*/ 0 w 22"/>
                    <a:gd name="T9" fmla="*/ 14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14"/>
                      </a:moveTo>
                      <a:lnTo>
                        <a:pt x="8" y="25"/>
                      </a:lnTo>
                      <a:lnTo>
                        <a:pt x="21" y="9"/>
                      </a:lnTo>
                      <a:lnTo>
                        <a:pt x="3"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601" name="Group 65"/>
              <p:cNvGrpSpPr>
                <a:grpSpLocks/>
              </p:cNvGrpSpPr>
              <p:nvPr/>
            </p:nvGrpSpPr>
            <p:grpSpPr bwMode="auto">
              <a:xfrm>
                <a:off x="1107" y="1519"/>
                <a:ext cx="222" cy="289"/>
                <a:chOff x="1107" y="1519"/>
                <a:chExt cx="222" cy="289"/>
              </a:xfrm>
            </p:grpSpPr>
            <p:sp>
              <p:nvSpPr>
                <p:cNvPr id="47602" name="Freeform 66"/>
                <p:cNvSpPr>
                  <a:spLocks/>
                </p:cNvSpPr>
                <p:nvPr/>
              </p:nvSpPr>
              <p:spPr bwMode="auto">
                <a:xfrm>
                  <a:off x="1121" y="1565"/>
                  <a:ext cx="159" cy="243"/>
                </a:xfrm>
                <a:custGeom>
                  <a:avLst/>
                  <a:gdLst>
                    <a:gd name="T0" fmla="*/ 0 w 159"/>
                    <a:gd name="T1" fmla="*/ 242 h 243"/>
                    <a:gd name="T2" fmla="*/ 158 w 159"/>
                    <a:gd name="T3" fmla="*/ 242 h 243"/>
                    <a:gd name="T4" fmla="*/ 158 w 159"/>
                    <a:gd name="T5" fmla="*/ 74 h 243"/>
                    <a:gd name="T6" fmla="*/ 89 w 159"/>
                    <a:gd name="T7" fmla="*/ 0 h 243"/>
                    <a:gd name="T8" fmla="*/ 0 w 159"/>
                    <a:gd name="T9" fmla="*/ 123 h 243"/>
                    <a:gd name="T10" fmla="*/ 0 w 159"/>
                    <a:gd name="T11" fmla="*/ 242 h 243"/>
                    <a:gd name="T12" fmla="*/ 0 60000 65536"/>
                    <a:gd name="T13" fmla="*/ 0 60000 65536"/>
                    <a:gd name="T14" fmla="*/ 0 60000 65536"/>
                    <a:gd name="T15" fmla="*/ 0 60000 65536"/>
                    <a:gd name="T16" fmla="*/ 0 60000 65536"/>
                    <a:gd name="T17" fmla="*/ 0 60000 65536"/>
                    <a:gd name="T18" fmla="*/ 0 w 159"/>
                    <a:gd name="T19" fmla="*/ 0 h 243"/>
                    <a:gd name="T20" fmla="*/ 159 w 159"/>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59" h="243">
                      <a:moveTo>
                        <a:pt x="0" y="242"/>
                      </a:moveTo>
                      <a:lnTo>
                        <a:pt x="158" y="242"/>
                      </a:lnTo>
                      <a:lnTo>
                        <a:pt x="158" y="74"/>
                      </a:lnTo>
                      <a:lnTo>
                        <a:pt x="89" y="0"/>
                      </a:lnTo>
                      <a:lnTo>
                        <a:pt x="0" y="123"/>
                      </a:lnTo>
                      <a:lnTo>
                        <a:pt x="0" y="242"/>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3" name="Freeform 67"/>
                <p:cNvSpPr>
                  <a:spLocks/>
                </p:cNvSpPr>
                <p:nvPr/>
              </p:nvSpPr>
              <p:spPr bwMode="auto">
                <a:xfrm>
                  <a:off x="1218" y="1728"/>
                  <a:ext cx="30" cy="80"/>
                </a:xfrm>
                <a:custGeom>
                  <a:avLst/>
                  <a:gdLst>
                    <a:gd name="T0" fmla="*/ 0 w 30"/>
                    <a:gd name="T1" fmla="*/ 0 h 80"/>
                    <a:gd name="T2" fmla="*/ 29 w 30"/>
                    <a:gd name="T3" fmla="*/ 0 h 80"/>
                    <a:gd name="T4" fmla="*/ 29 w 30"/>
                    <a:gd name="T5" fmla="*/ 79 h 80"/>
                    <a:gd name="T6" fmla="*/ 0 w 30"/>
                    <a:gd name="T7" fmla="*/ 79 h 80"/>
                    <a:gd name="T8" fmla="*/ 0 w 30"/>
                    <a:gd name="T9" fmla="*/ 0 h 80"/>
                    <a:gd name="T10" fmla="*/ 0 60000 65536"/>
                    <a:gd name="T11" fmla="*/ 0 60000 65536"/>
                    <a:gd name="T12" fmla="*/ 0 60000 65536"/>
                    <a:gd name="T13" fmla="*/ 0 60000 65536"/>
                    <a:gd name="T14" fmla="*/ 0 60000 65536"/>
                    <a:gd name="T15" fmla="*/ 0 w 30"/>
                    <a:gd name="T16" fmla="*/ 0 h 80"/>
                    <a:gd name="T17" fmla="*/ 30 w 30"/>
                    <a:gd name="T18" fmla="*/ 80 h 80"/>
                  </a:gdLst>
                  <a:ahLst/>
                  <a:cxnLst>
                    <a:cxn ang="T10">
                      <a:pos x="T0" y="T1"/>
                    </a:cxn>
                    <a:cxn ang="T11">
                      <a:pos x="T2" y="T3"/>
                    </a:cxn>
                    <a:cxn ang="T12">
                      <a:pos x="T4" y="T5"/>
                    </a:cxn>
                    <a:cxn ang="T13">
                      <a:pos x="T6" y="T7"/>
                    </a:cxn>
                    <a:cxn ang="T14">
                      <a:pos x="T8" y="T9"/>
                    </a:cxn>
                  </a:cxnLst>
                  <a:rect l="T15" t="T16" r="T17" b="T18"/>
                  <a:pathLst>
                    <a:path w="30" h="80">
                      <a:moveTo>
                        <a:pt x="0" y="0"/>
                      </a:moveTo>
                      <a:lnTo>
                        <a:pt x="29" y="0"/>
                      </a:lnTo>
                      <a:lnTo>
                        <a:pt x="29"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4" name="Rectangle 68"/>
                <p:cNvSpPr>
                  <a:spLocks noChangeArrowheads="1"/>
                </p:cNvSpPr>
                <p:nvPr/>
              </p:nvSpPr>
              <p:spPr bwMode="auto">
                <a:xfrm>
                  <a:off x="1150" y="1718"/>
                  <a:ext cx="41" cy="37"/>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605" name="Freeform 69"/>
                <p:cNvSpPr>
                  <a:spLocks/>
                </p:cNvSpPr>
                <p:nvPr/>
              </p:nvSpPr>
              <p:spPr bwMode="auto">
                <a:xfrm>
                  <a:off x="1107" y="1519"/>
                  <a:ext cx="119" cy="196"/>
                </a:xfrm>
                <a:custGeom>
                  <a:avLst/>
                  <a:gdLst>
                    <a:gd name="T0" fmla="*/ 0 w 119"/>
                    <a:gd name="T1" fmla="*/ 195 h 196"/>
                    <a:gd name="T2" fmla="*/ 20 w 119"/>
                    <a:gd name="T3" fmla="*/ 134 h 196"/>
                    <a:gd name="T4" fmla="*/ 118 w 119"/>
                    <a:gd name="T5" fmla="*/ 0 h 196"/>
                    <a:gd name="T6" fmla="*/ 94 w 119"/>
                    <a:gd name="T7" fmla="*/ 64 h 196"/>
                    <a:gd name="T8" fmla="*/ 0 w 119"/>
                    <a:gd name="T9" fmla="*/ 195 h 196"/>
                    <a:gd name="T10" fmla="*/ 0 60000 65536"/>
                    <a:gd name="T11" fmla="*/ 0 60000 65536"/>
                    <a:gd name="T12" fmla="*/ 0 60000 65536"/>
                    <a:gd name="T13" fmla="*/ 0 60000 65536"/>
                    <a:gd name="T14" fmla="*/ 0 60000 65536"/>
                    <a:gd name="T15" fmla="*/ 0 w 119"/>
                    <a:gd name="T16" fmla="*/ 0 h 196"/>
                    <a:gd name="T17" fmla="*/ 119 w 119"/>
                    <a:gd name="T18" fmla="*/ 196 h 196"/>
                  </a:gdLst>
                  <a:ahLst/>
                  <a:cxnLst>
                    <a:cxn ang="T10">
                      <a:pos x="T0" y="T1"/>
                    </a:cxn>
                    <a:cxn ang="T11">
                      <a:pos x="T2" y="T3"/>
                    </a:cxn>
                    <a:cxn ang="T12">
                      <a:pos x="T4" y="T5"/>
                    </a:cxn>
                    <a:cxn ang="T13">
                      <a:pos x="T6" y="T7"/>
                    </a:cxn>
                    <a:cxn ang="T14">
                      <a:pos x="T8" y="T9"/>
                    </a:cxn>
                  </a:cxnLst>
                  <a:rect l="T15" t="T16" r="T17" b="T18"/>
                  <a:pathLst>
                    <a:path w="119" h="196">
                      <a:moveTo>
                        <a:pt x="0" y="195"/>
                      </a:moveTo>
                      <a:lnTo>
                        <a:pt x="20" y="134"/>
                      </a:lnTo>
                      <a:lnTo>
                        <a:pt x="118" y="0"/>
                      </a:lnTo>
                      <a:lnTo>
                        <a:pt x="94"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6" name="Freeform 70"/>
                <p:cNvSpPr>
                  <a:spLocks/>
                </p:cNvSpPr>
                <p:nvPr/>
              </p:nvSpPr>
              <p:spPr bwMode="auto">
                <a:xfrm>
                  <a:off x="1279" y="1650"/>
                  <a:ext cx="30" cy="158"/>
                </a:xfrm>
                <a:custGeom>
                  <a:avLst/>
                  <a:gdLst>
                    <a:gd name="T0" fmla="*/ 0 w 30"/>
                    <a:gd name="T1" fmla="*/ 157 h 158"/>
                    <a:gd name="T2" fmla="*/ 29 w 30"/>
                    <a:gd name="T3" fmla="*/ 97 h 158"/>
                    <a:gd name="T4" fmla="*/ 29 w 30"/>
                    <a:gd name="T5" fmla="*/ 0 h 158"/>
                    <a:gd name="T6" fmla="*/ 0 w 30"/>
                    <a:gd name="T7" fmla="*/ 39 h 158"/>
                    <a:gd name="T8" fmla="*/ 0 w 30"/>
                    <a:gd name="T9" fmla="*/ 157 h 158"/>
                    <a:gd name="T10" fmla="*/ 0 60000 65536"/>
                    <a:gd name="T11" fmla="*/ 0 60000 65536"/>
                    <a:gd name="T12" fmla="*/ 0 60000 65536"/>
                    <a:gd name="T13" fmla="*/ 0 60000 65536"/>
                    <a:gd name="T14" fmla="*/ 0 60000 65536"/>
                    <a:gd name="T15" fmla="*/ 0 w 30"/>
                    <a:gd name="T16" fmla="*/ 0 h 158"/>
                    <a:gd name="T17" fmla="*/ 30 w 30"/>
                    <a:gd name="T18" fmla="*/ 158 h 158"/>
                  </a:gdLst>
                  <a:ahLst/>
                  <a:cxnLst>
                    <a:cxn ang="T10">
                      <a:pos x="T0" y="T1"/>
                    </a:cxn>
                    <a:cxn ang="T11">
                      <a:pos x="T2" y="T3"/>
                    </a:cxn>
                    <a:cxn ang="T12">
                      <a:pos x="T4" y="T5"/>
                    </a:cxn>
                    <a:cxn ang="T13">
                      <a:pos x="T6" y="T7"/>
                    </a:cxn>
                    <a:cxn ang="T14">
                      <a:pos x="T8" y="T9"/>
                    </a:cxn>
                  </a:cxnLst>
                  <a:rect l="T15" t="T16" r="T17" b="T18"/>
                  <a:pathLst>
                    <a:path w="30" h="158">
                      <a:moveTo>
                        <a:pt x="0" y="157"/>
                      </a:moveTo>
                      <a:lnTo>
                        <a:pt x="29" y="97"/>
                      </a:lnTo>
                      <a:lnTo>
                        <a:pt x="29" y="0"/>
                      </a:lnTo>
                      <a:lnTo>
                        <a:pt x="0" y="39"/>
                      </a:lnTo>
                      <a:lnTo>
                        <a:pt x="0" y="157"/>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7" name="Freeform 71"/>
                <p:cNvSpPr>
                  <a:spLocks/>
                </p:cNvSpPr>
                <p:nvPr/>
              </p:nvSpPr>
              <p:spPr bwMode="auto">
                <a:xfrm>
                  <a:off x="1295" y="1664"/>
                  <a:ext cx="24" cy="141"/>
                </a:xfrm>
                <a:custGeom>
                  <a:avLst/>
                  <a:gdLst>
                    <a:gd name="T0" fmla="*/ 0 w 24"/>
                    <a:gd name="T1" fmla="*/ 40 h 141"/>
                    <a:gd name="T2" fmla="*/ 23 w 24"/>
                    <a:gd name="T3" fmla="*/ 0 h 141"/>
                    <a:gd name="T4" fmla="*/ 23 w 24"/>
                    <a:gd name="T5" fmla="*/ 100 h 141"/>
                    <a:gd name="T6" fmla="*/ 0 w 24"/>
                    <a:gd name="T7" fmla="*/ 140 h 141"/>
                    <a:gd name="T8" fmla="*/ 0 w 24"/>
                    <a:gd name="T9" fmla="*/ 84 h 141"/>
                    <a:gd name="T10" fmla="*/ 0 w 24"/>
                    <a:gd name="T11" fmla="*/ 40 h 141"/>
                    <a:gd name="T12" fmla="*/ 0 60000 65536"/>
                    <a:gd name="T13" fmla="*/ 0 60000 65536"/>
                    <a:gd name="T14" fmla="*/ 0 60000 65536"/>
                    <a:gd name="T15" fmla="*/ 0 60000 65536"/>
                    <a:gd name="T16" fmla="*/ 0 60000 65536"/>
                    <a:gd name="T17" fmla="*/ 0 60000 65536"/>
                    <a:gd name="T18" fmla="*/ 0 w 24"/>
                    <a:gd name="T19" fmla="*/ 0 h 141"/>
                    <a:gd name="T20" fmla="*/ 24 w 2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4" h="141">
                      <a:moveTo>
                        <a:pt x="0" y="40"/>
                      </a:moveTo>
                      <a:lnTo>
                        <a:pt x="23" y="0"/>
                      </a:lnTo>
                      <a:lnTo>
                        <a:pt x="23" y="100"/>
                      </a:lnTo>
                      <a:lnTo>
                        <a:pt x="0" y="140"/>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8" name="Freeform 72"/>
                <p:cNvSpPr>
                  <a:spLocks/>
                </p:cNvSpPr>
                <p:nvPr/>
              </p:nvSpPr>
              <p:spPr bwMode="auto">
                <a:xfrm>
                  <a:off x="1285" y="1683"/>
                  <a:ext cx="22" cy="122"/>
                </a:xfrm>
                <a:custGeom>
                  <a:avLst/>
                  <a:gdLst>
                    <a:gd name="T0" fmla="*/ 21 w 22"/>
                    <a:gd name="T1" fmla="*/ 9 h 122"/>
                    <a:gd name="T2" fmla="*/ 0 w 22"/>
                    <a:gd name="T3" fmla="*/ 0 h 122"/>
                    <a:gd name="T4" fmla="*/ 0 w 22"/>
                    <a:gd name="T5" fmla="*/ 121 h 122"/>
                    <a:gd name="T6" fmla="*/ 21 w 22"/>
                    <a:gd name="T7" fmla="*/ 121 h 122"/>
                    <a:gd name="T8" fmla="*/ 21 w 22"/>
                    <a:gd name="T9" fmla="*/ 9 h 122"/>
                    <a:gd name="T10" fmla="*/ 0 60000 65536"/>
                    <a:gd name="T11" fmla="*/ 0 60000 65536"/>
                    <a:gd name="T12" fmla="*/ 0 60000 65536"/>
                    <a:gd name="T13" fmla="*/ 0 60000 65536"/>
                    <a:gd name="T14" fmla="*/ 0 60000 65536"/>
                    <a:gd name="T15" fmla="*/ 0 w 22"/>
                    <a:gd name="T16" fmla="*/ 0 h 122"/>
                    <a:gd name="T17" fmla="*/ 22 w 22"/>
                    <a:gd name="T18" fmla="*/ 122 h 122"/>
                  </a:gdLst>
                  <a:ahLst/>
                  <a:cxnLst>
                    <a:cxn ang="T10">
                      <a:pos x="T0" y="T1"/>
                    </a:cxn>
                    <a:cxn ang="T11">
                      <a:pos x="T2" y="T3"/>
                    </a:cxn>
                    <a:cxn ang="T12">
                      <a:pos x="T4" y="T5"/>
                    </a:cxn>
                    <a:cxn ang="T13">
                      <a:pos x="T6" y="T7"/>
                    </a:cxn>
                    <a:cxn ang="T14">
                      <a:pos x="T8" y="T9"/>
                    </a:cxn>
                  </a:cxnLst>
                  <a:rect l="T15" t="T16" r="T17" b="T18"/>
                  <a:pathLst>
                    <a:path w="22" h="122">
                      <a:moveTo>
                        <a:pt x="21" y="9"/>
                      </a:moveTo>
                      <a:lnTo>
                        <a:pt x="0" y="0"/>
                      </a:lnTo>
                      <a:lnTo>
                        <a:pt x="0" y="121"/>
                      </a:lnTo>
                      <a:lnTo>
                        <a:pt x="21" y="121"/>
                      </a:lnTo>
                      <a:lnTo>
                        <a:pt x="21" y="9"/>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09" name="Freeform 73"/>
                <p:cNvSpPr>
                  <a:spLocks/>
                </p:cNvSpPr>
                <p:nvPr/>
              </p:nvSpPr>
              <p:spPr bwMode="auto">
                <a:xfrm>
                  <a:off x="1203" y="1519"/>
                  <a:ext cx="126" cy="196"/>
                </a:xfrm>
                <a:custGeom>
                  <a:avLst/>
                  <a:gdLst>
                    <a:gd name="T0" fmla="*/ 0 w 126"/>
                    <a:gd name="T1" fmla="*/ 64 h 196"/>
                    <a:gd name="T2" fmla="*/ 94 w 126"/>
                    <a:gd name="T3" fmla="*/ 195 h 196"/>
                    <a:gd name="T4" fmla="*/ 125 w 126"/>
                    <a:gd name="T5" fmla="*/ 134 h 196"/>
                    <a:gd name="T6" fmla="*/ 22 w 126"/>
                    <a:gd name="T7" fmla="*/ 0 h 196"/>
                    <a:gd name="T8" fmla="*/ 0 w 126"/>
                    <a:gd name="T9" fmla="*/ 64 h 196"/>
                    <a:gd name="T10" fmla="*/ 0 60000 65536"/>
                    <a:gd name="T11" fmla="*/ 0 60000 65536"/>
                    <a:gd name="T12" fmla="*/ 0 60000 65536"/>
                    <a:gd name="T13" fmla="*/ 0 60000 65536"/>
                    <a:gd name="T14" fmla="*/ 0 60000 65536"/>
                    <a:gd name="T15" fmla="*/ 0 w 126"/>
                    <a:gd name="T16" fmla="*/ 0 h 196"/>
                    <a:gd name="T17" fmla="*/ 126 w 126"/>
                    <a:gd name="T18" fmla="*/ 196 h 196"/>
                  </a:gdLst>
                  <a:ahLst/>
                  <a:cxnLst>
                    <a:cxn ang="T10">
                      <a:pos x="T0" y="T1"/>
                    </a:cxn>
                    <a:cxn ang="T11">
                      <a:pos x="T2" y="T3"/>
                    </a:cxn>
                    <a:cxn ang="T12">
                      <a:pos x="T4" y="T5"/>
                    </a:cxn>
                    <a:cxn ang="T13">
                      <a:pos x="T6" y="T7"/>
                    </a:cxn>
                    <a:cxn ang="T14">
                      <a:pos x="T8" y="T9"/>
                    </a:cxn>
                  </a:cxnLst>
                  <a:rect l="T15" t="T16" r="T17" b="T18"/>
                  <a:pathLst>
                    <a:path w="126" h="196">
                      <a:moveTo>
                        <a:pt x="0" y="64"/>
                      </a:moveTo>
                      <a:lnTo>
                        <a:pt x="94" y="195"/>
                      </a:lnTo>
                      <a:lnTo>
                        <a:pt x="125" y="134"/>
                      </a:lnTo>
                      <a:lnTo>
                        <a:pt x="22"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0" name="Freeform 74"/>
                <p:cNvSpPr>
                  <a:spLocks/>
                </p:cNvSpPr>
                <p:nvPr/>
              </p:nvSpPr>
              <p:spPr bwMode="auto">
                <a:xfrm>
                  <a:off x="1295" y="1614"/>
                  <a:ext cx="24" cy="70"/>
                </a:xfrm>
                <a:custGeom>
                  <a:avLst/>
                  <a:gdLst>
                    <a:gd name="T0" fmla="*/ 0 w 24"/>
                    <a:gd name="T1" fmla="*/ 15 h 70"/>
                    <a:gd name="T2" fmla="*/ 23 w 24"/>
                    <a:gd name="T3" fmla="*/ 0 h 70"/>
                    <a:gd name="T4" fmla="*/ 23 w 24"/>
                    <a:gd name="T5" fmla="*/ 49 h 70"/>
                    <a:gd name="T6" fmla="*/ 0 w 24"/>
                    <a:gd name="T7" fmla="*/ 69 h 70"/>
                    <a:gd name="T8" fmla="*/ 0 w 24"/>
                    <a:gd name="T9" fmla="*/ 15 h 70"/>
                    <a:gd name="T10" fmla="*/ 0 60000 65536"/>
                    <a:gd name="T11" fmla="*/ 0 60000 65536"/>
                    <a:gd name="T12" fmla="*/ 0 60000 65536"/>
                    <a:gd name="T13" fmla="*/ 0 60000 65536"/>
                    <a:gd name="T14" fmla="*/ 0 60000 65536"/>
                    <a:gd name="T15" fmla="*/ 0 w 24"/>
                    <a:gd name="T16" fmla="*/ 0 h 70"/>
                    <a:gd name="T17" fmla="*/ 24 w 24"/>
                    <a:gd name="T18" fmla="*/ 70 h 70"/>
                  </a:gdLst>
                  <a:ahLst/>
                  <a:cxnLst>
                    <a:cxn ang="T10">
                      <a:pos x="T0" y="T1"/>
                    </a:cxn>
                    <a:cxn ang="T11">
                      <a:pos x="T2" y="T3"/>
                    </a:cxn>
                    <a:cxn ang="T12">
                      <a:pos x="T4" y="T5"/>
                    </a:cxn>
                    <a:cxn ang="T13">
                      <a:pos x="T6" y="T7"/>
                    </a:cxn>
                    <a:cxn ang="T14">
                      <a:pos x="T8" y="T9"/>
                    </a:cxn>
                  </a:cxnLst>
                  <a:rect l="T15" t="T16" r="T17" b="T18"/>
                  <a:pathLst>
                    <a:path w="24" h="70">
                      <a:moveTo>
                        <a:pt x="0" y="15"/>
                      </a:moveTo>
                      <a:lnTo>
                        <a:pt x="23" y="0"/>
                      </a:lnTo>
                      <a:lnTo>
                        <a:pt x="23" y="49"/>
                      </a:lnTo>
                      <a:lnTo>
                        <a:pt x="0" y="69"/>
                      </a:lnTo>
                      <a:lnTo>
                        <a:pt x="0" y="15"/>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1" name="Freeform 75"/>
                <p:cNvSpPr>
                  <a:spLocks/>
                </p:cNvSpPr>
                <p:nvPr/>
              </p:nvSpPr>
              <p:spPr bwMode="auto">
                <a:xfrm>
                  <a:off x="1287" y="1618"/>
                  <a:ext cx="24" cy="66"/>
                </a:xfrm>
                <a:custGeom>
                  <a:avLst/>
                  <a:gdLst>
                    <a:gd name="T0" fmla="*/ 23 w 24"/>
                    <a:gd name="T1" fmla="*/ 10 h 66"/>
                    <a:gd name="T2" fmla="*/ 0 w 24"/>
                    <a:gd name="T3" fmla="*/ 0 h 66"/>
                    <a:gd name="T4" fmla="*/ 0 w 24"/>
                    <a:gd name="T5" fmla="*/ 50 h 66"/>
                    <a:gd name="T6" fmla="*/ 23 w 24"/>
                    <a:gd name="T7" fmla="*/ 65 h 66"/>
                    <a:gd name="T8" fmla="*/ 23 w 24"/>
                    <a:gd name="T9" fmla="*/ 10 h 66"/>
                    <a:gd name="T10" fmla="*/ 0 60000 65536"/>
                    <a:gd name="T11" fmla="*/ 0 60000 65536"/>
                    <a:gd name="T12" fmla="*/ 0 60000 65536"/>
                    <a:gd name="T13" fmla="*/ 0 60000 65536"/>
                    <a:gd name="T14" fmla="*/ 0 60000 65536"/>
                    <a:gd name="T15" fmla="*/ 0 w 24"/>
                    <a:gd name="T16" fmla="*/ 0 h 66"/>
                    <a:gd name="T17" fmla="*/ 24 w 24"/>
                    <a:gd name="T18" fmla="*/ 66 h 66"/>
                  </a:gdLst>
                  <a:ahLst/>
                  <a:cxnLst>
                    <a:cxn ang="T10">
                      <a:pos x="T0" y="T1"/>
                    </a:cxn>
                    <a:cxn ang="T11">
                      <a:pos x="T2" y="T3"/>
                    </a:cxn>
                    <a:cxn ang="T12">
                      <a:pos x="T4" y="T5"/>
                    </a:cxn>
                    <a:cxn ang="T13">
                      <a:pos x="T6" y="T7"/>
                    </a:cxn>
                    <a:cxn ang="T14">
                      <a:pos x="T8" y="T9"/>
                    </a:cxn>
                  </a:cxnLst>
                  <a:rect l="T15" t="T16" r="T17" b="T18"/>
                  <a:pathLst>
                    <a:path w="24" h="66">
                      <a:moveTo>
                        <a:pt x="23" y="10"/>
                      </a:moveTo>
                      <a:lnTo>
                        <a:pt x="0" y="0"/>
                      </a:lnTo>
                      <a:lnTo>
                        <a:pt x="0" y="50"/>
                      </a:lnTo>
                      <a:lnTo>
                        <a:pt x="23" y="65"/>
                      </a:lnTo>
                      <a:lnTo>
                        <a:pt x="23"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612" name="Freeform 76"/>
                <p:cNvSpPr>
                  <a:spLocks/>
                </p:cNvSpPr>
                <p:nvPr/>
              </p:nvSpPr>
              <p:spPr bwMode="auto">
                <a:xfrm>
                  <a:off x="1287" y="1600"/>
                  <a:ext cx="24" cy="30"/>
                </a:xfrm>
                <a:custGeom>
                  <a:avLst/>
                  <a:gdLst>
                    <a:gd name="T0" fmla="*/ 0 w 24"/>
                    <a:gd name="T1" fmla="*/ 18 h 30"/>
                    <a:gd name="T2" fmla="*/ 13 w 24"/>
                    <a:gd name="T3" fmla="*/ 29 h 30"/>
                    <a:gd name="T4" fmla="*/ 23 w 24"/>
                    <a:gd name="T5" fmla="*/ 14 h 30"/>
                    <a:gd name="T6" fmla="*/ 13 w 24"/>
                    <a:gd name="T7" fmla="*/ 0 h 30"/>
                    <a:gd name="T8" fmla="*/ 0 w 24"/>
                    <a:gd name="T9" fmla="*/ 18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0" y="18"/>
                      </a:moveTo>
                      <a:lnTo>
                        <a:pt x="13" y="29"/>
                      </a:lnTo>
                      <a:lnTo>
                        <a:pt x="23" y="14"/>
                      </a:lnTo>
                      <a:lnTo>
                        <a:pt x="13"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575" name="Group 77"/>
            <p:cNvGrpSpPr>
              <a:grpSpLocks/>
            </p:cNvGrpSpPr>
            <p:nvPr/>
          </p:nvGrpSpPr>
          <p:grpSpPr bwMode="auto">
            <a:xfrm>
              <a:off x="1135" y="1675"/>
              <a:ext cx="84" cy="125"/>
              <a:chOff x="1135" y="1675"/>
              <a:chExt cx="84" cy="125"/>
            </a:xfrm>
          </p:grpSpPr>
          <p:grpSp>
            <p:nvGrpSpPr>
              <p:cNvPr id="47576" name="Group 78"/>
              <p:cNvGrpSpPr>
                <a:grpSpLocks/>
              </p:cNvGrpSpPr>
              <p:nvPr/>
            </p:nvGrpSpPr>
            <p:grpSpPr bwMode="auto">
              <a:xfrm>
                <a:off x="1135" y="1679"/>
                <a:ext cx="84" cy="121"/>
                <a:chOff x="1135" y="1679"/>
                <a:chExt cx="84" cy="121"/>
              </a:xfrm>
            </p:grpSpPr>
            <p:sp>
              <p:nvSpPr>
                <p:cNvPr id="47589" name="Freeform 79"/>
                <p:cNvSpPr>
                  <a:spLocks/>
                </p:cNvSpPr>
                <p:nvPr/>
              </p:nvSpPr>
              <p:spPr bwMode="auto">
                <a:xfrm>
                  <a:off x="1137" y="1733"/>
                  <a:ext cx="79" cy="19"/>
                </a:xfrm>
                <a:custGeom>
                  <a:avLst/>
                  <a:gdLst>
                    <a:gd name="T0" fmla="*/ 0 w 79"/>
                    <a:gd name="T1" fmla="*/ 18 h 19"/>
                    <a:gd name="T2" fmla="*/ 8 w 79"/>
                    <a:gd name="T3" fmla="*/ 0 h 19"/>
                    <a:gd name="T4" fmla="*/ 68 w 79"/>
                    <a:gd name="T5" fmla="*/ 0 h 19"/>
                    <a:gd name="T6" fmla="*/ 78 w 79"/>
                    <a:gd name="T7" fmla="*/ 18 h 19"/>
                    <a:gd name="T8" fmla="*/ 0 w 79"/>
                    <a:gd name="T9" fmla="*/ 18 h 19"/>
                    <a:gd name="T10" fmla="*/ 0 60000 65536"/>
                    <a:gd name="T11" fmla="*/ 0 60000 65536"/>
                    <a:gd name="T12" fmla="*/ 0 60000 65536"/>
                    <a:gd name="T13" fmla="*/ 0 60000 65536"/>
                    <a:gd name="T14" fmla="*/ 0 60000 65536"/>
                    <a:gd name="T15" fmla="*/ 0 w 79"/>
                    <a:gd name="T16" fmla="*/ 0 h 19"/>
                    <a:gd name="T17" fmla="*/ 79 w 79"/>
                    <a:gd name="T18" fmla="*/ 19 h 19"/>
                  </a:gdLst>
                  <a:ahLst/>
                  <a:cxnLst>
                    <a:cxn ang="T10">
                      <a:pos x="T0" y="T1"/>
                    </a:cxn>
                    <a:cxn ang="T11">
                      <a:pos x="T2" y="T3"/>
                    </a:cxn>
                    <a:cxn ang="T12">
                      <a:pos x="T4" y="T5"/>
                    </a:cxn>
                    <a:cxn ang="T13">
                      <a:pos x="T6" y="T7"/>
                    </a:cxn>
                    <a:cxn ang="T14">
                      <a:pos x="T8" y="T9"/>
                    </a:cxn>
                  </a:cxnLst>
                  <a:rect l="T15" t="T16" r="T17" b="T18"/>
                  <a:pathLst>
                    <a:path w="79" h="19">
                      <a:moveTo>
                        <a:pt x="0" y="18"/>
                      </a:moveTo>
                      <a:lnTo>
                        <a:pt x="8" y="0"/>
                      </a:lnTo>
                      <a:lnTo>
                        <a:pt x="68" y="0"/>
                      </a:lnTo>
                      <a:lnTo>
                        <a:pt x="78"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0" name="Freeform 80"/>
                <p:cNvSpPr>
                  <a:spLocks/>
                </p:cNvSpPr>
                <p:nvPr/>
              </p:nvSpPr>
              <p:spPr bwMode="auto">
                <a:xfrm>
                  <a:off x="1137" y="1733"/>
                  <a:ext cx="79" cy="19"/>
                </a:xfrm>
                <a:custGeom>
                  <a:avLst/>
                  <a:gdLst>
                    <a:gd name="T0" fmla="*/ 0 w 79"/>
                    <a:gd name="T1" fmla="*/ 18 h 19"/>
                    <a:gd name="T2" fmla="*/ 8 w 79"/>
                    <a:gd name="T3" fmla="*/ 0 h 19"/>
                    <a:gd name="T4" fmla="*/ 68 w 79"/>
                    <a:gd name="T5" fmla="*/ 0 h 19"/>
                    <a:gd name="T6" fmla="*/ 78 w 79"/>
                    <a:gd name="T7" fmla="*/ 18 h 19"/>
                    <a:gd name="T8" fmla="*/ 0 w 79"/>
                    <a:gd name="T9" fmla="*/ 18 h 19"/>
                    <a:gd name="T10" fmla="*/ 0 60000 65536"/>
                    <a:gd name="T11" fmla="*/ 0 60000 65536"/>
                    <a:gd name="T12" fmla="*/ 0 60000 65536"/>
                    <a:gd name="T13" fmla="*/ 0 60000 65536"/>
                    <a:gd name="T14" fmla="*/ 0 60000 65536"/>
                    <a:gd name="T15" fmla="*/ 0 w 79"/>
                    <a:gd name="T16" fmla="*/ 0 h 19"/>
                    <a:gd name="T17" fmla="*/ 79 w 79"/>
                    <a:gd name="T18" fmla="*/ 19 h 19"/>
                  </a:gdLst>
                  <a:ahLst/>
                  <a:cxnLst>
                    <a:cxn ang="T10">
                      <a:pos x="T0" y="T1"/>
                    </a:cxn>
                    <a:cxn ang="T11">
                      <a:pos x="T2" y="T3"/>
                    </a:cxn>
                    <a:cxn ang="T12">
                      <a:pos x="T4" y="T5"/>
                    </a:cxn>
                    <a:cxn ang="T13">
                      <a:pos x="T6" y="T7"/>
                    </a:cxn>
                    <a:cxn ang="T14">
                      <a:pos x="T8" y="T9"/>
                    </a:cxn>
                  </a:cxnLst>
                  <a:rect l="T15" t="T16" r="T17" b="T18"/>
                  <a:pathLst>
                    <a:path w="79" h="19">
                      <a:moveTo>
                        <a:pt x="0" y="18"/>
                      </a:moveTo>
                      <a:lnTo>
                        <a:pt x="8" y="0"/>
                      </a:lnTo>
                      <a:lnTo>
                        <a:pt x="68" y="0"/>
                      </a:lnTo>
                      <a:lnTo>
                        <a:pt x="78"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1" name="Freeform 81"/>
                <p:cNvSpPr>
                  <a:spLocks/>
                </p:cNvSpPr>
                <p:nvPr/>
              </p:nvSpPr>
              <p:spPr bwMode="auto">
                <a:xfrm>
                  <a:off x="1150" y="1679"/>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2" name="Freeform 82"/>
                <p:cNvSpPr>
                  <a:spLocks/>
                </p:cNvSpPr>
                <p:nvPr/>
              </p:nvSpPr>
              <p:spPr bwMode="auto">
                <a:xfrm>
                  <a:off x="1150" y="1679"/>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3" name="Freeform 83"/>
                <p:cNvSpPr>
                  <a:spLocks/>
                </p:cNvSpPr>
                <p:nvPr/>
              </p:nvSpPr>
              <p:spPr bwMode="auto">
                <a:xfrm>
                  <a:off x="1150" y="1684"/>
                  <a:ext cx="55" cy="56"/>
                </a:xfrm>
                <a:custGeom>
                  <a:avLst/>
                  <a:gdLst>
                    <a:gd name="T0" fmla="*/ 0 w 55"/>
                    <a:gd name="T1" fmla="*/ 0 h 56"/>
                    <a:gd name="T2" fmla="*/ 54 w 55"/>
                    <a:gd name="T3" fmla="*/ 0 h 56"/>
                    <a:gd name="T4" fmla="*/ 54 w 55"/>
                    <a:gd name="T5" fmla="*/ 55 h 56"/>
                    <a:gd name="T6" fmla="*/ 0 w 55"/>
                    <a:gd name="T7" fmla="*/ 55 h 56"/>
                    <a:gd name="T8" fmla="*/ 0 w 55"/>
                    <a:gd name="T9" fmla="*/ 0 h 56"/>
                    <a:gd name="T10" fmla="*/ 0 60000 65536"/>
                    <a:gd name="T11" fmla="*/ 0 60000 65536"/>
                    <a:gd name="T12" fmla="*/ 0 60000 65536"/>
                    <a:gd name="T13" fmla="*/ 0 60000 65536"/>
                    <a:gd name="T14" fmla="*/ 0 60000 65536"/>
                    <a:gd name="T15" fmla="*/ 0 w 55"/>
                    <a:gd name="T16" fmla="*/ 0 h 56"/>
                    <a:gd name="T17" fmla="*/ 55 w 55"/>
                    <a:gd name="T18" fmla="*/ 56 h 56"/>
                  </a:gdLst>
                  <a:ahLst/>
                  <a:cxnLst>
                    <a:cxn ang="T10">
                      <a:pos x="T0" y="T1"/>
                    </a:cxn>
                    <a:cxn ang="T11">
                      <a:pos x="T2" y="T3"/>
                    </a:cxn>
                    <a:cxn ang="T12">
                      <a:pos x="T4" y="T5"/>
                    </a:cxn>
                    <a:cxn ang="T13">
                      <a:pos x="T6" y="T7"/>
                    </a:cxn>
                    <a:cxn ang="T14">
                      <a:pos x="T8" y="T9"/>
                    </a:cxn>
                  </a:cxnLst>
                  <a:rect l="T15" t="T16" r="T17" b="T18"/>
                  <a:pathLst>
                    <a:path w="55" h="56">
                      <a:moveTo>
                        <a:pt x="0" y="0"/>
                      </a:moveTo>
                      <a:lnTo>
                        <a:pt x="54" y="0"/>
                      </a:lnTo>
                      <a:lnTo>
                        <a:pt x="54" y="55"/>
                      </a:lnTo>
                      <a:lnTo>
                        <a:pt x="0" y="5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4" name="Freeform 84"/>
                <p:cNvSpPr>
                  <a:spLocks/>
                </p:cNvSpPr>
                <p:nvPr/>
              </p:nvSpPr>
              <p:spPr bwMode="auto">
                <a:xfrm>
                  <a:off x="1137" y="1743"/>
                  <a:ext cx="79" cy="24"/>
                </a:xfrm>
                <a:custGeom>
                  <a:avLst/>
                  <a:gdLst>
                    <a:gd name="T0" fmla="*/ 0 w 79"/>
                    <a:gd name="T1" fmla="*/ 0 h 24"/>
                    <a:gd name="T2" fmla="*/ 78 w 79"/>
                    <a:gd name="T3" fmla="*/ 0 h 24"/>
                    <a:gd name="T4" fmla="*/ 78 w 79"/>
                    <a:gd name="T5" fmla="*/ 23 h 24"/>
                    <a:gd name="T6" fmla="*/ 0 w 79"/>
                    <a:gd name="T7" fmla="*/ 23 h 24"/>
                    <a:gd name="T8" fmla="*/ 0 w 79"/>
                    <a:gd name="T9" fmla="*/ 0 h 24"/>
                    <a:gd name="T10" fmla="*/ 0 60000 65536"/>
                    <a:gd name="T11" fmla="*/ 0 60000 65536"/>
                    <a:gd name="T12" fmla="*/ 0 60000 65536"/>
                    <a:gd name="T13" fmla="*/ 0 60000 65536"/>
                    <a:gd name="T14" fmla="*/ 0 60000 65536"/>
                    <a:gd name="T15" fmla="*/ 0 w 79"/>
                    <a:gd name="T16" fmla="*/ 0 h 24"/>
                    <a:gd name="T17" fmla="*/ 79 w 79"/>
                    <a:gd name="T18" fmla="*/ 24 h 24"/>
                  </a:gdLst>
                  <a:ahLst/>
                  <a:cxnLst>
                    <a:cxn ang="T10">
                      <a:pos x="T0" y="T1"/>
                    </a:cxn>
                    <a:cxn ang="T11">
                      <a:pos x="T2" y="T3"/>
                    </a:cxn>
                    <a:cxn ang="T12">
                      <a:pos x="T4" y="T5"/>
                    </a:cxn>
                    <a:cxn ang="T13">
                      <a:pos x="T6" y="T7"/>
                    </a:cxn>
                    <a:cxn ang="T14">
                      <a:pos x="T8" y="T9"/>
                    </a:cxn>
                  </a:cxnLst>
                  <a:rect l="T15" t="T16" r="T17" b="T18"/>
                  <a:pathLst>
                    <a:path w="79" h="24">
                      <a:moveTo>
                        <a:pt x="0" y="0"/>
                      </a:moveTo>
                      <a:lnTo>
                        <a:pt x="78" y="0"/>
                      </a:lnTo>
                      <a:lnTo>
                        <a:pt x="78"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5" name="Freeform 85"/>
                <p:cNvSpPr>
                  <a:spLocks/>
                </p:cNvSpPr>
                <p:nvPr/>
              </p:nvSpPr>
              <p:spPr bwMode="auto">
                <a:xfrm>
                  <a:off x="1155" y="1691"/>
                  <a:ext cx="46" cy="43"/>
                </a:xfrm>
                <a:custGeom>
                  <a:avLst/>
                  <a:gdLst>
                    <a:gd name="T0" fmla="*/ 0 w 46"/>
                    <a:gd name="T1" fmla="*/ 0 h 43"/>
                    <a:gd name="T2" fmla="*/ 45 w 46"/>
                    <a:gd name="T3" fmla="*/ 0 h 43"/>
                    <a:gd name="T4" fmla="*/ 45 w 46"/>
                    <a:gd name="T5" fmla="*/ 42 h 43"/>
                    <a:gd name="T6" fmla="*/ 0 w 46"/>
                    <a:gd name="T7" fmla="*/ 42 h 43"/>
                    <a:gd name="T8" fmla="*/ 0 w 46"/>
                    <a:gd name="T9" fmla="*/ 0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0" y="0"/>
                      </a:moveTo>
                      <a:lnTo>
                        <a:pt x="45" y="0"/>
                      </a:lnTo>
                      <a:lnTo>
                        <a:pt x="45" y="42"/>
                      </a:lnTo>
                      <a:lnTo>
                        <a:pt x="0" y="4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6" name="Line 86"/>
                <p:cNvSpPr>
                  <a:spLocks noChangeShapeType="1"/>
                </p:cNvSpPr>
                <p:nvPr/>
              </p:nvSpPr>
              <p:spPr bwMode="auto">
                <a:xfrm flipH="1">
                  <a:off x="1189" y="1752"/>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597" name="Freeform 87"/>
                <p:cNvSpPr>
                  <a:spLocks/>
                </p:cNvSpPr>
                <p:nvPr/>
              </p:nvSpPr>
              <p:spPr bwMode="auto">
                <a:xfrm>
                  <a:off x="1135" y="1770"/>
                  <a:ext cx="84" cy="19"/>
                </a:xfrm>
                <a:custGeom>
                  <a:avLst/>
                  <a:gdLst>
                    <a:gd name="T0" fmla="*/ 0 w 84"/>
                    <a:gd name="T1" fmla="*/ 18 h 19"/>
                    <a:gd name="T2" fmla="*/ 9 w 84"/>
                    <a:gd name="T3" fmla="*/ 0 h 19"/>
                    <a:gd name="T4" fmla="*/ 73 w 84"/>
                    <a:gd name="T5" fmla="*/ 0 h 19"/>
                    <a:gd name="T6" fmla="*/ 83 w 84"/>
                    <a:gd name="T7" fmla="*/ 18 h 19"/>
                    <a:gd name="T8" fmla="*/ 0 w 84"/>
                    <a:gd name="T9" fmla="*/ 18 h 19"/>
                    <a:gd name="T10" fmla="*/ 0 60000 65536"/>
                    <a:gd name="T11" fmla="*/ 0 60000 65536"/>
                    <a:gd name="T12" fmla="*/ 0 60000 65536"/>
                    <a:gd name="T13" fmla="*/ 0 60000 65536"/>
                    <a:gd name="T14" fmla="*/ 0 60000 65536"/>
                    <a:gd name="T15" fmla="*/ 0 w 84"/>
                    <a:gd name="T16" fmla="*/ 0 h 19"/>
                    <a:gd name="T17" fmla="*/ 84 w 84"/>
                    <a:gd name="T18" fmla="*/ 19 h 19"/>
                  </a:gdLst>
                  <a:ahLst/>
                  <a:cxnLst>
                    <a:cxn ang="T10">
                      <a:pos x="T0" y="T1"/>
                    </a:cxn>
                    <a:cxn ang="T11">
                      <a:pos x="T2" y="T3"/>
                    </a:cxn>
                    <a:cxn ang="T12">
                      <a:pos x="T4" y="T5"/>
                    </a:cxn>
                    <a:cxn ang="T13">
                      <a:pos x="T6" y="T7"/>
                    </a:cxn>
                    <a:cxn ang="T14">
                      <a:pos x="T8" y="T9"/>
                    </a:cxn>
                  </a:cxnLst>
                  <a:rect l="T15" t="T16" r="T17" b="T18"/>
                  <a:pathLst>
                    <a:path w="84" h="19">
                      <a:moveTo>
                        <a:pt x="0" y="18"/>
                      </a:moveTo>
                      <a:lnTo>
                        <a:pt x="9" y="0"/>
                      </a:lnTo>
                      <a:lnTo>
                        <a:pt x="73" y="0"/>
                      </a:lnTo>
                      <a:lnTo>
                        <a:pt x="83"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8" name="Freeform 88"/>
                <p:cNvSpPr>
                  <a:spLocks/>
                </p:cNvSpPr>
                <p:nvPr/>
              </p:nvSpPr>
              <p:spPr bwMode="auto">
                <a:xfrm>
                  <a:off x="1135" y="1770"/>
                  <a:ext cx="84" cy="19"/>
                </a:xfrm>
                <a:custGeom>
                  <a:avLst/>
                  <a:gdLst>
                    <a:gd name="T0" fmla="*/ 0 w 84"/>
                    <a:gd name="T1" fmla="*/ 18 h 19"/>
                    <a:gd name="T2" fmla="*/ 9 w 84"/>
                    <a:gd name="T3" fmla="*/ 0 h 19"/>
                    <a:gd name="T4" fmla="*/ 73 w 84"/>
                    <a:gd name="T5" fmla="*/ 0 h 19"/>
                    <a:gd name="T6" fmla="*/ 83 w 84"/>
                    <a:gd name="T7" fmla="*/ 18 h 19"/>
                    <a:gd name="T8" fmla="*/ 0 w 84"/>
                    <a:gd name="T9" fmla="*/ 18 h 19"/>
                    <a:gd name="T10" fmla="*/ 0 60000 65536"/>
                    <a:gd name="T11" fmla="*/ 0 60000 65536"/>
                    <a:gd name="T12" fmla="*/ 0 60000 65536"/>
                    <a:gd name="T13" fmla="*/ 0 60000 65536"/>
                    <a:gd name="T14" fmla="*/ 0 60000 65536"/>
                    <a:gd name="T15" fmla="*/ 0 w 84"/>
                    <a:gd name="T16" fmla="*/ 0 h 19"/>
                    <a:gd name="T17" fmla="*/ 84 w 84"/>
                    <a:gd name="T18" fmla="*/ 19 h 19"/>
                  </a:gdLst>
                  <a:ahLst/>
                  <a:cxnLst>
                    <a:cxn ang="T10">
                      <a:pos x="T0" y="T1"/>
                    </a:cxn>
                    <a:cxn ang="T11">
                      <a:pos x="T2" y="T3"/>
                    </a:cxn>
                    <a:cxn ang="T12">
                      <a:pos x="T4" y="T5"/>
                    </a:cxn>
                    <a:cxn ang="T13">
                      <a:pos x="T6" y="T7"/>
                    </a:cxn>
                    <a:cxn ang="T14">
                      <a:pos x="T8" y="T9"/>
                    </a:cxn>
                  </a:cxnLst>
                  <a:rect l="T15" t="T16" r="T17" b="T18"/>
                  <a:pathLst>
                    <a:path w="84" h="19">
                      <a:moveTo>
                        <a:pt x="0" y="18"/>
                      </a:moveTo>
                      <a:lnTo>
                        <a:pt x="9" y="0"/>
                      </a:lnTo>
                      <a:lnTo>
                        <a:pt x="73" y="0"/>
                      </a:lnTo>
                      <a:lnTo>
                        <a:pt x="83"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99" name="Freeform 89"/>
                <p:cNvSpPr>
                  <a:spLocks/>
                </p:cNvSpPr>
                <p:nvPr/>
              </p:nvSpPr>
              <p:spPr bwMode="auto">
                <a:xfrm>
                  <a:off x="1137" y="1781"/>
                  <a:ext cx="82" cy="19"/>
                </a:xfrm>
                <a:custGeom>
                  <a:avLst/>
                  <a:gdLst>
                    <a:gd name="T0" fmla="*/ 0 w 82"/>
                    <a:gd name="T1" fmla="*/ 0 h 19"/>
                    <a:gd name="T2" fmla="*/ 81 w 82"/>
                    <a:gd name="T3" fmla="*/ 0 h 19"/>
                    <a:gd name="T4" fmla="*/ 81 w 82"/>
                    <a:gd name="T5" fmla="*/ 18 h 19"/>
                    <a:gd name="T6" fmla="*/ 0 w 82"/>
                    <a:gd name="T7" fmla="*/ 18 h 19"/>
                    <a:gd name="T8" fmla="*/ 0 w 82"/>
                    <a:gd name="T9" fmla="*/ 0 h 19"/>
                    <a:gd name="T10" fmla="*/ 0 60000 65536"/>
                    <a:gd name="T11" fmla="*/ 0 60000 65536"/>
                    <a:gd name="T12" fmla="*/ 0 60000 65536"/>
                    <a:gd name="T13" fmla="*/ 0 60000 65536"/>
                    <a:gd name="T14" fmla="*/ 0 60000 65536"/>
                    <a:gd name="T15" fmla="*/ 0 w 82"/>
                    <a:gd name="T16" fmla="*/ 0 h 19"/>
                    <a:gd name="T17" fmla="*/ 82 w 82"/>
                    <a:gd name="T18" fmla="*/ 19 h 19"/>
                  </a:gdLst>
                  <a:ahLst/>
                  <a:cxnLst>
                    <a:cxn ang="T10">
                      <a:pos x="T0" y="T1"/>
                    </a:cxn>
                    <a:cxn ang="T11">
                      <a:pos x="T2" y="T3"/>
                    </a:cxn>
                    <a:cxn ang="T12">
                      <a:pos x="T4" y="T5"/>
                    </a:cxn>
                    <a:cxn ang="T13">
                      <a:pos x="T6" y="T7"/>
                    </a:cxn>
                    <a:cxn ang="T14">
                      <a:pos x="T8" y="T9"/>
                    </a:cxn>
                  </a:cxnLst>
                  <a:rect l="T15" t="T16" r="T17" b="T18"/>
                  <a:pathLst>
                    <a:path w="82" h="19">
                      <a:moveTo>
                        <a:pt x="0" y="0"/>
                      </a:moveTo>
                      <a:lnTo>
                        <a:pt x="81" y="0"/>
                      </a:lnTo>
                      <a:lnTo>
                        <a:pt x="81"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577" name="Group 90"/>
              <p:cNvGrpSpPr>
                <a:grpSpLocks/>
              </p:cNvGrpSpPr>
              <p:nvPr/>
            </p:nvGrpSpPr>
            <p:grpSpPr bwMode="auto">
              <a:xfrm>
                <a:off x="1135" y="1675"/>
                <a:ext cx="81" cy="122"/>
                <a:chOff x="1135" y="1675"/>
                <a:chExt cx="81" cy="122"/>
              </a:xfrm>
            </p:grpSpPr>
            <p:sp>
              <p:nvSpPr>
                <p:cNvPr id="47578" name="Freeform 91"/>
                <p:cNvSpPr>
                  <a:spLocks/>
                </p:cNvSpPr>
                <p:nvPr/>
              </p:nvSpPr>
              <p:spPr bwMode="auto">
                <a:xfrm>
                  <a:off x="1137" y="1729"/>
                  <a:ext cx="77" cy="19"/>
                </a:xfrm>
                <a:custGeom>
                  <a:avLst/>
                  <a:gdLst>
                    <a:gd name="T0" fmla="*/ 0 w 77"/>
                    <a:gd name="T1" fmla="*/ 18 h 19"/>
                    <a:gd name="T2" fmla="*/ 9 w 77"/>
                    <a:gd name="T3" fmla="*/ 0 h 19"/>
                    <a:gd name="T4" fmla="*/ 66 w 77"/>
                    <a:gd name="T5" fmla="*/ 0 h 19"/>
                    <a:gd name="T6" fmla="*/ 76 w 77"/>
                    <a:gd name="T7" fmla="*/ 18 h 19"/>
                    <a:gd name="T8" fmla="*/ 0 w 77"/>
                    <a:gd name="T9" fmla="*/ 18 h 19"/>
                    <a:gd name="T10" fmla="*/ 0 60000 65536"/>
                    <a:gd name="T11" fmla="*/ 0 60000 65536"/>
                    <a:gd name="T12" fmla="*/ 0 60000 65536"/>
                    <a:gd name="T13" fmla="*/ 0 60000 65536"/>
                    <a:gd name="T14" fmla="*/ 0 60000 65536"/>
                    <a:gd name="T15" fmla="*/ 0 w 77"/>
                    <a:gd name="T16" fmla="*/ 0 h 19"/>
                    <a:gd name="T17" fmla="*/ 77 w 77"/>
                    <a:gd name="T18" fmla="*/ 19 h 19"/>
                  </a:gdLst>
                  <a:ahLst/>
                  <a:cxnLst>
                    <a:cxn ang="T10">
                      <a:pos x="T0" y="T1"/>
                    </a:cxn>
                    <a:cxn ang="T11">
                      <a:pos x="T2" y="T3"/>
                    </a:cxn>
                    <a:cxn ang="T12">
                      <a:pos x="T4" y="T5"/>
                    </a:cxn>
                    <a:cxn ang="T13">
                      <a:pos x="T6" y="T7"/>
                    </a:cxn>
                    <a:cxn ang="T14">
                      <a:pos x="T8" y="T9"/>
                    </a:cxn>
                  </a:cxnLst>
                  <a:rect l="T15" t="T16" r="T17" b="T18"/>
                  <a:pathLst>
                    <a:path w="77" h="19">
                      <a:moveTo>
                        <a:pt x="0" y="18"/>
                      </a:moveTo>
                      <a:lnTo>
                        <a:pt x="9" y="0"/>
                      </a:lnTo>
                      <a:lnTo>
                        <a:pt x="66" y="0"/>
                      </a:lnTo>
                      <a:lnTo>
                        <a:pt x="76"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79" name="Freeform 92"/>
                <p:cNvSpPr>
                  <a:spLocks/>
                </p:cNvSpPr>
                <p:nvPr/>
              </p:nvSpPr>
              <p:spPr bwMode="auto">
                <a:xfrm>
                  <a:off x="1137" y="1729"/>
                  <a:ext cx="77" cy="19"/>
                </a:xfrm>
                <a:custGeom>
                  <a:avLst/>
                  <a:gdLst>
                    <a:gd name="T0" fmla="*/ 0 w 77"/>
                    <a:gd name="T1" fmla="*/ 18 h 19"/>
                    <a:gd name="T2" fmla="*/ 9 w 77"/>
                    <a:gd name="T3" fmla="*/ 0 h 19"/>
                    <a:gd name="T4" fmla="*/ 66 w 77"/>
                    <a:gd name="T5" fmla="*/ 0 h 19"/>
                    <a:gd name="T6" fmla="*/ 76 w 77"/>
                    <a:gd name="T7" fmla="*/ 18 h 19"/>
                    <a:gd name="T8" fmla="*/ 0 w 77"/>
                    <a:gd name="T9" fmla="*/ 18 h 19"/>
                    <a:gd name="T10" fmla="*/ 0 60000 65536"/>
                    <a:gd name="T11" fmla="*/ 0 60000 65536"/>
                    <a:gd name="T12" fmla="*/ 0 60000 65536"/>
                    <a:gd name="T13" fmla="*/ 0 60000 65536"/>
                    <a:gd name="T14" fmla="*/ 0 60000 65536"/>
                    <a:gd name="T15" fmla="*/ 0 w 77"/>
                    <a:gd name="T16" fmla="*/ 0 h 19"/>
                    <a:gd name="T17" fmla="*/ 77 w 77"/>
                    <a:gd name="T18" fmla="*/ 19 h 19"/>
                  </a:gdLst>
                  <a:ahLst/>
                  <a:cxnLst>
                    <a:cxn ang="T10">
                      <a:pos x="T0" y="T1"/>
                    </a:cxn>
                    <a:cxn ang="T11">
                      <a:pos x="T2" y="T3"/>
                    </a:cxn>
                    <a:cxn ang="T12">
                      <a:pos x="T4" y="T5"/>
                    </a:cxn>
                    <a:cxn ang="T13">
                      <a:pos x="T6" y="T7"/>
                    </a:cxn>
                    <a:cxn ang="T14">
                      <a:pos x="T8" y="T9"/>
                    </a:cxn>
                  </a:cxnLst>
                  <a:rect l="T15" t="T16" r="T17" b="T18"/>
                  <a:pathLst>
                    <a:path w="77" h="19">
                      <a:moveTo>
                        <a:pt x="0" y="18"/>
                      </a:moveTo>
                      <a:lnTo>
                        <a:pt x="9" y="0"/>
                      </a:lnTo>
                      <a:lnTo>
                        <a:pt x="66" y="0"/>
                      </a:lnTo>
                      <a:lnTo>
                        <a:pt x="76"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0" name="Freeform 93"/>
                <p:cNvSpPr>
                  <a:spLocks/>
                </p:cNvSpPr>
                <p:nvPr/>
              </p:nvSpPr>
              <p:spPr bwMode="auto">
                <a:xfrm>
                  <a:off x="1149" y="1675"/>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1" name="Freeform 94"/>
                <p:cNvSpPr>
                  <a:spLocks/>
                </p:cNvSpPr>
                <p:nvPr/>
              </p:nvSpPr>
              <p:spPr bwMode="auto">
                <a:xfrm>
                  <a:off x="1149" y="1675"/>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2" name="Freeform 95"/>
                <p:cNvSpPr>
                  <a:spLocks/>
                </p:cNvSpPr>
                <p:nvPr/>
              </p:nvSpPr>
              <p:spPr bwMode="auto">
                <a:xfrm>
                  <a:off x="1150" y="1683"/>
                  <a:ext cx="53" cy="55"/>
                </a:xfrm>
                <a:custGeom>
                  <a:avLst/>
                  <a:gdLst>
                    <a:gd name="T0" fmla="*/ 0 w 53"/>
                    <a:gd name="T1" fmla="*/ 0 h 55"/>
                    <a:gd name="T2" fmla="*/ 52 w 53"/>
                    <a:gd name="T3" fmla="*/ 0 h 55"/>
                    <a:gd name="T4" fmla="*/ 52 w 53"/>
                    <a:gd name="T5" fmla="*/ 54 h 55"/>
                    <a:gd name="T6" fmla="*/ 0 w 53"/>
                    <a:gd name="T7" fmla="*/ 54 h 55"/>
                    <a:gd name="T8" fmla="*/ 0 w 53"/>
                    <a:gd name="T9" fmla="*/ 0 h 55"/>
                    <a:gd name="T10" fmla="*/ 0 60000 65536"/>
                    <a:gd name="T11" fmla="*/ 0 60000 65536"/>
                    <a:gd name="T12" fmla="*/ 0 60000 65536"/>
                    <a:gd name="T13" fmla="*/ 0 60000 65536"/>
                    <a:gd name="T14" fmla="*/ 0 60000 65536"/>
                    <a:gd name="T15" fmla="*/ 0 w 53"/>
                    <a:gd name="T16" fmla="*/ 0 h 55"/>
                    <a:gd name="T17" fmla="*/ 53 w 53"/>
                    <a:gd name="T18" fmla="*/ 55 h 55"/>
                  </a:gdLst>
                  <a:ahLst/>
                  <a:cxnLst>
                    <a:cxn ang="T10">
                      <a:pos x="T0" y="T1"/>
                    </a:cxn>
                    <a:cxn ang="T11">
                      <a:pos x="T2" y="T3"/>
                    </a:cxn>
                    <a:cxn ang="T12">
                      <a:pos x="T4" y="T5"/>
                    </a:cxn>
                    <a:cxn ang="T13">
                      <a:pos x="T6" y="T7"/>
                    </a:cxn>
                    <a:cxn ang="T14">
                      <a:pos x="T8" y="T9"/>
                    </a:cxn>
                  </a:cxnLst>
                  <a:rect l="T15" t="T16" r="T17" b="T18"/>
                  <a:pathLst>
                    <a:path w="53" h="55">
                      <a:moveTo>
                        <a:pt x="0" y="0"/>
                      </a:moveTo>
                      <a:lnTo>
                        <a:pt x="52" y="0"/>
                      </a:lnTo>
                      <a:lnTo>
                        <a:pt x="52" y="54"/>
                      </a:lnTo>
                      <a:lnTo>
                        <a:pt x="0" y="54"/>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3" name="Freeform 96"/>
                <p:cNvSpPr>
                  <a:spLocks/>
                </p:cNvSpPr>
                <p:nvPr/>
              </p:nvSpPr>
              <p:spPr bwMode="auto">
                <a:xfrm>
                  <a:off x="1137" y="1742"/>
                  <a:ext cx="77" cy="24"/>
                </a:xfrm>
                <a:custGeom>
                  <a:avLst/>
                  <a:gdLst>
                    <a:gd name="T0" fmla="*/ 0 w 77"/>
                    <a:gd name="T1" fmla="*/ 0 h 24"/>
                    <a:gd name="T2" fmla="*/ 76 w 77"/>
                    <a:gd name="T3" fmla="*/ 0 h 24"/>
                    <a:gd name="T4" fmla="*/ 76 w 77"/>
                    <a:gd name="T5" fmla="*/ 23 h 24"/>
                    <a:gd name="T6" fmla="*/ 0 w 77"/>
                    <a:gd name="T7" fmla="*/ 23 h 24"/>
                    <a:gd name="T8" fmla="*/ 0 w 77"/>
                    <a:gd name="T9" fmla="*/ 0 h 24"/>
                    <a:gd name="T10" fmla="*/ 0 60000 65536"/>
                    <a:gd name="T11" fmla="*/ 0 60000 65536"/>
                    <a:gd name="T12" fmla="*/ 0 60000 65536"/>
                    <a:gd name="T13" fmla="*/ 0 60000 65536"/>
                    <a:gd name="T14" fmla="*/ 0 60000 65536"/>
                    <a:gd name="T15" fmla="*/ 0 w 77"/>
                    <a:gd name="T16" fmla="*/ 0 h 24"/>
                    <a:gd name="T17" fmla="*/ 77 w 77"/>
                    <a:gd name="T18" fmla="*/ 24 h 24"/>
                  </a:gdLst>
                  <a:ahLst/>
                  <a:cxnLst>
                    <a:cxn ang="T10">
                      <a:pos x="T0" y="T1"/>
                    </a:cxn>
                    <a:cxn ang="T11">
                      <a:pos x="T2" y="T3"/>
                    </a:cxn>
                    <a:cxn ang="T12">
                      <a:pos x="T4" y="T5"/>
                    </a:cxn>
                    <a:cxn ang="T13">
                      <a:pos x="T6" y="T7"/>
                    </a:cxn>
                    <a:cxn ang="T14">
                      <a:pos x="T8" y="T9"/>
                    </a:cxn>
                  </a:cxnLst>
                  <a:rect l="T15" t="T16" r="T17" b="T18"/>
                  <a:pathLst>
                    <a:path w="77" h="24">
                      <a:moveTo>
                        <a:pt x="0" y="0"/>
                      </a:moveTo>
                      <a:lnTo>
                        <a:pt x="76" y="0"/>
                      </a:lnTo>
                      <a:lnTo>
                        <a:pt x="76"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4" name="Freeform 97"/>
                <p:cNvSpPr>
                  <a:spLocks/>
                </p:cNvSpPr>
                <p:nvPr/>
              </p:nvSpPr>
              <p:spPr bwMode="auto">
                <a:xfrm>
                  <a:off x="1153" y="1689"/>
                  <a:ext cx="45" cy="44"/>
                </a:xfrm>
                <a:custGeom>
                  <a:avLst/>
                  <a:gdLst>
                    <a:gd name="T0" fmla="*/ 0 w 45"/>
                    <a:gd name="T1" fmla="*/ 0 h 44"/>
                    <a:gd name="T2" fmla="*/ 44 w 45"/>
                    <a:gd name="T3" fmla="*/ 0 h 44"/>
                    <a:gd name="T4" fmla="*/ 44 w 45"/>
                    <a:gd name="T5" fmla="*/ 43 h 44"/>
                    <a:gd name="T6" fmla="*/ 0 w 45"/>
                    <a:gd name="T7" fmla="*/ 43 h 44"/>
                    <a:gd name="T8" fmla="*/ 0 w 45"/>
                    <a:gd name="T9" fmla="*/ 0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0" y="0"/>
                      </a:moveTo>
                      <a:lnTo>
                        <a:pt x="44" y="0"/>
                      </a:lnTo>
                      <a:lnTo>
                        <a:pt x="44" y="43"/>
                      </a:lnTo>
                      <a:lnTo>
                        <a:pt x="0" y="43"/>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5" name="Line 98"/>
                <p:cNvSpPr>
                  <a:spLocks noChangeShapeType="1"/>
                </p:cNvSpPr>
                <p:nvPr/>
              </p:nvSpPr>
              <p:spPr bwMode="auto">
                <a:xfrm flipH="1">
                  <a:off x="1189" y="1751"/>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586" name="Freeform 99"/>
                <p:cNvSpPr>
                  <a:spLocks/>
                </p:cNvSpPr>
                <p:nvPr/>
              </p:nvSpPr>
              <p:spPr bwMode="auto">
                <a:xfrm>
                  <a:off x="1135" y="1768"/>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7" name="Freeform 100"/>
                <p:cNvSpPr>
                  <a:spLocks/>
                </p:cNvSpPr>
                <p:nvPr/>
              </p:nvSpPr>
              <p:spPr bwMode="auto">
                <a:xfrm>
                  <a:off x="1135" y="1768"/>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88" name="Freeform 101"/>
                <p:cNvSpPr>
                  <a:spLocks/>
                </p:cNvSpPr>
                <p:nvPr/>
              </p:nvSpPr>
              <p:spPr bwMode="auto">
                <a:xfrm>
                  <a:off x="1135" y="1778"/>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grpSp>
        <p:nvGrpSpPr>
          <p:cNvPr id="47130" name="Group 102"/>
          <p:cNvGrpSpPr>
            <a:grpSpLocks/>
          </p:cNvGrpSpPr>
          <p:nvPr/>
        </p:nvGrpSpPr>
        <p:grpSpPr bwMode="auto">
          <a:xfrm>
            <a:off x="785813" y="3041650"/>
            <a:ext cx="357187" cy="468313"/>
            <a:chOff x="530" y="1546"/>
            <a:chExt cx="225" cy="295"/>
          </a:xfrm>
        </p:grpSpPr>
        <p:grpSp>
          <p:nvGrpSpPr>
            <p:cNvPr id="47524" name="Group 103"/>
            <p:cNvGrpSpPr>
              <a:grpSpLocks/>
            </p:cNvGrpSpPr>
            <p:nvPr/>
          </p:nvGrpSpPr>
          <p:grpSpPr bwMode="auto">
            <a:xfrm>
              <a:off x="530" y="1546"/>
              <a:ext cx="225" cy="295"/>
              <a:chOff x="530" y="1546"/>
              <a:chExt cx="225" cy="295"/>
            </a:xfrm>
          </p:grpSpPr>
          <p:grpSp>
            <p:nvGrpSpPr>
              <p:cNvPr id="47550" name="Group 104"/>
              <p:cNvGrpSpPr>
                <a:grpSpLocks/>
              </p:cNvGrpSpPr>
              <p:nvPr/>
            </p:nvGrpSpPr>
            <p:grpSpPr bwMode="auto">
              <a:xfrm>
                <a:off x="533" y="1551"/>
                <a:ext cx="222" cy="290"/>
                <a:chOff x="533" y="1551"/>
                <a:chExt cx="222" cy="290"/>
              </a:xfrm>
            </p:grpSpPr>
            <p:sp>
              <p:nvSpPr>
                <p:cNvPr id="47563" name="Freeform 105"/>
                <p:cNvSpPr>
                  <a:spLocks/>
                </p:cNvSpPr>
                <p:nvPr/>
              </p:nvSpPr>
              <p:spPr bwMode="auto">
                <a:xfrm>
                  <a:off x="545" y="1592"/>
                  <a:ext cx="161" cy="249"/>
                </a:xfrm>
                <a:custGeom>
                  <a:avLst/>
                  <a:gdLst>
                    <a:gd name="T0" fmla="*/ 0 w 161"/>
                    <a:gd name="T1" fmla="*/ 248 h 249"/>
                    <a:gd name="T2" fmla="*/ 160 w 161"/>
                    <a:gd name="T3" fmla="*/ 248 h 249"/>
                    <a:gd name="T4" fmla="*/ 160 w 161"/>
                    <a:gd name="T5" fmla="*/ 79 h 249"/>
                    <a:gd name="T6" fmla="*/ 90 w 161"/>
                    <a:gd name="T7" fmla="*/ 0 h 249"/>
                    <a:gd name="T8" fmla="*/ 0 w 161"/>
                    <a:gd name="T9" fmla="*/ 128 h 249"/>
                    <a:gd name="T10" fmla="*/ 0 w 161"/>
                    <a:gd name="T11" fmla="*/ 248 h 249"/>
                    <a:gd name="T12" fmla="*/ 0 60000 65536"/>
                    <a:gd name="T13" fmla="*/ 0 60000 65536"/>
                    <a:gd name="T14" fmla="*/ 0 60000 65536"/>
                    <a:gd name="T15" fmla="*/ 0 60000 65536"/>
                    <a:gd name="T16" fmla="*/ 0 60000 65536"/>
                    <a:gd name="T17" fmla="*/ 0 60000 65536"/>
                    <a:gd name="T18" fmla="*/ 0 w 161"/>
                    <a:gd name="T19" fmla="*/ 0 h 249"/>
                    <a:gd name="T20" fmla="*/ 161 w 161"/>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61" h="249">
                      <a:moveTo>
                        <a:pt x="0" y="248"/>
                      </a:moveTo>
                      <a:lnTo>
                        <a:pt x="160" y="248"/>
                      </a:lnTo>
                      <a:lnTo>
                        <a:pt x="160" y="79"/>
                      </a:lnTo>
                      <a:lnTo>
                        <a:pt x="90" y="0"/>
                      </a:lnTo>
                      <a:lnTo>
                        <a:pt x="0" y="128"/>
                      </a:lnTo>
                      <a:lnTo>
                        <a:pt x="0" y="24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4" name="Freeform 106"/>
                <p:cNvSpPr>
                  <a:spLocks/>
                </p:cNvSpPr>
                <p:nvPr/>
              </p:nvSpPr>
              <p:spPr bwMode="auto">
                <a:xfrm>
                  <a:off x="644" y="1760"/>
                  <a:ext cx="29" cy="81"/>
                </a:xfrm>
                <a:custGeom>
                  <a:avLst/>
                  <a:gdLst>
                    <a:gd name="T0" fmla="*/ 0 w 29"/>
                    <a:gd name="T1" fmla="*/ 0 h 81"/>
                    <a:gd name="T2" fmla="*/ 28 w 29"/>
                    <a:gd name="T3" fmla="*/ 0 h 81"/>
                    <a:gd name="T4" fmla="*/ 28 w 29"/>
                    <a:gd name="T5" fmla="*/ 80 h 81"/>
                    <a:gd name="T6" fmla="*/ 0 w 29"/>
                    <a:gd name="T7" fmla="*/ 80 h 81"/>
                    <a:gd name="T8" fmla="*/ 0 w 29"/>
                    <a:gd name="T9" fmla="*/ 0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0" y="0"/>
                      </a:moveTo>
                      <a:lnTo>
                        <a:pt x="28" y="0"/>
                      </a:lnTo>
                      <a:lnTo>
                        <a:pt x="28"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5" name="Rectangle 107"/>
                <p:cNvSpPr>
                  <a:spLocks noChangeArrowheads="1"/>
                </p:cNvSpPr>
                <p:nvPr/>
              </p:nvSpPr>
              <p:spPr bwMode="auto">
                <a:xfrm>
                  <a:off x="573" y="1745"/>
                  <a:ext cx="44" cy="42"/>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566" name="Freeform 108"/>
                <p:cNvSpPr>
                  <a:spLocks/>
                </p:cNvSpPr>
                <p:nvPr/>
              </p:nvSpPr>
              <p:spPr bwMode="auto">
                <a:xfrm>
                  <a:off x="533" y="1551"/>
                  <a:ext cx="119" cy="201"/>
                </a:xfrm>
                <a:custGeom>
                  <a:avLst/>
                  <a:gdLst>
                    <a:gd name="T0" fmla="*/ 0 w 119"/>
                    <a:gd name="T1" fmla="*/ 200 h 201"/>
                    <a:gd name="T2" fmla="*/ 20 w 119"/>
                    <a:gd name="T3" fmla="*/ 135 h 201"/>
                    <a:gd name="T4" fmla="*/ 118 w 119"/>
                    <a:gd name="T5" fmla="*/ 0 h 201"/>
                    <a:gd name="T6" fmla="*/ 95 w 119"/>
                    <a:gd name="T7" fmla="*/ 65 h 201"/>
                    <a:gd name="T8" fmla="*/ 0 w 119"/>
                    <a:gd name="T9" fmla="*/ 200 h 201"/>
                    <a:gd name="T10" fmla="*/ 0 60000 65536"/>
                    <a:gd name="T11" fmla="*/ 0 60000 65536"/>
                    <a:gd name="T12" fmla="*/ 0 60000 65536"/>
                    <a:gd name="T13" fmla="*/ 0 60000 65536"/>
                    <a:gd name="T14" fmla="*/ 0 60000 65536"/>
                    <a:gd name="T15" fmla="*/ 0 w 119"/>
                    <a:gd name="T16" fmla="*/ 0 h 201"/>
                    <a:gd name="T17" fmla="*/ 119 w 119"/>
                    <a:gd name="T18" fmla="*/ 201 h 201"/>
                  </a:gdLst>
                  <a:ahLst/>
                  <a:cxnLst>
                    <a:cxn ang="T10">
                      <a:pos x="T0" y="T1"/>
                    </a:cxn>
                    <a:cxn ang="T11">
                      <a:pos x="T2" y="T3"/>
                    </a:cxn>
                    <a:cxn ang="T12">
                      <a:pos x="T4" y="T5"/>
                    </a:cxn>
                    <a:cxn ang="T13">
                      <a:pos x="T6" y="T7"/>
                    </a:cxn>
                    <a:cxn ang="T14">
                      <a:pos x="T8" y="T9"/>
                    </a:cxn>
                  </a:cxnLst>
                  <a:rect l="T15" t="T16" r="T17" b="T18"/>
                  <a:pathLst>
                    <a:path w="119" h="201">
                      <a:moveTo>
                        <a:pt x="0" y="200"/>
                      </a:moveTo>
                      <a:lnTo>
                        <a:pt x="20" y="135"/>
                      </a:lnTo>
                      <a:lnTo>
                        <a:pt x="118" y="0"/>
                      </a:lnTo>
                      <a:lnTo>
                        <a:pt x="95"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7" name="Freeform 109"/>
                <p:cNvSpPr>
                  <a:spLocks/>
                </p:cNvSpPr>
                <p:nvPr/>
              </p:nvSpPr>
              <p:spPr bwMode="auto">
                <a:xfrm>
                  <a:off x="705" y="1681"/>
                  <a:ext cx="27" cy="160"/>
                </a:xfrm>
                <a:custGeom>
                  <a:avLst/>
                  <a:gdLst>
                    <a:gd name="T0" fmla="*/ 0 w 27"/>
                    <a:gd name="T1" fmla="*/ 159 h 160"/>
                    <a:gd name="T2" fmla="*/ 26 w 27"/>
                    <a:gd name="T3" fmla="*/ 98 h 160"/>
                    <a:gd name="T4" fmla="*/ 26 w 27"/>
                    <a:gd name="T5" fmla="*/ 0 h 160"/>
                    <a:gd name="T6" fmla="*/ 0 w 27"/>
                    <a:gd name="T7" fmla="*/ 39 h 160"/>
                    <a:gd name="T8" fmla="*/ 0 w 27"/>
                    <a:gd name="T9" fmla="*/ 159 h 160"/>
                    <a:gd name="T10" fmla="*/ 0 60000 65536"/>
                    <a:gd name="T11" fmla="*/ 0 60000 65536"/>
                    <a:gd name="T12" fmla="*/ 0 60000 65536"/>
                    <a:gd name="T13" fmla="*/ 0 60000 65536"/>
                    <a:gd name="T14" fmla="*/ 0 60000 65536"/>
                    <a:gd name="T15" fmla="*/ 0 w 27"/>
                    <a:gd name="T16" fmla="*/ 0 h 160"/>
                    <a:gd name="T17" fmla="*/ 27 w 27"/>
                    <a:gd name="T18" fmla="*/ 160 h 160"/>
                  </a:gdLst>
                  <a:ahLst/>
                  <a:cxnLst>
                    <a:cxn ang="T10">
                      <a:pos x="T0" y="T1"/>
                    </a:cxn>
                    <a:cxn ang="T11">
                      <a:pos x="T2" y="T3"/>
                    </a:cxn>
                    <a:cxn ang="T12">
                      <a:pos x="T4" y="T5"/>
                    </a:cxn>
                    <a:cxn ang="T13">
                      <a:pos x="T6" y="T7"/>
                    </a:cxn>
                    <a:cxn ang="T14">
                      <a:pos x="T8" y="T9"/>
                    </a:cxn>
                  </a:cxnLst>
                  <a:rect l="T15" t="T16" r="T17" b="T18"/>
                  <a:pathLst>
                    <a:path w="27" h="160">
                      <a:moveTo>
                        <a:pt x="0" y="159"/>
                      </a:moveTo>
                      <a:lnTo>
                        <a:pt x="26" y="98"/>
                      </a:lnTo>
                      <a:lnTo>
                        <a:pt x="26" y="0"/>
                      </a:lnTo>
                      <a:lnTo>
                        <a:pt x="0" y="39"/>
                      </a:lnTo>
                      <a:lnTo>
                        <a:pt x="0" y="15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8" name="Freeform 110"/>
                <p:cNvSpPr>
                  <a:spLocks/>
                </p:cNvSpPr>
                <p:nvPr/>
              </p:nvSpPr>
              <p:spPr bwMode="auto">
                <a:xfrm>
                  <a:off x="718" y="1696"/>
                  <a:ext cx="23" cy="136"/>
                </a:xfrm>
                <a:custGeom>
                  <a:avLst/>
                  <a:gdLst>
                    <a:gd name="T0" fmla="*/ 0 w 23"/>
                    <a:gd name="T1" fmla="*/ 39 h 136"/>
                    <a:gd name="T2" fmla="*/ 22 w 23"/>
                    <a:gd name="T3" fmla="*/ 0 h 136"/>
                    <a:gd name="T4" fmla="*/ 22 w 23"/>
                    <a:gd name="T5" fmla="*/ 100 h 136"/>
                    <a:gd name="T6" fmla="*/ 0 w 23"/>
                    <a:gd name="T7" fmla="*/ 135 h 136"/>
                    <a:gd name="T8" fmla="*/ 0 w 23"/>
                    <a:gd name="T9" fmla="*/ 84 h 136"/>
                    <a:gd name="T10" fmla="*/ 0 w 23"/>
                    <a:gd name="T11" fmla="*/ 39 h 136"/>
                    <a:gd name="T12" fmla="*/ 0 60000 65536"/>
                    <a:gd name="T13" fmla="*/ 0 60000 65536"/>
                    <a:gd name="T14" fmla="*/ 0 60000 65536"/>
                    <a:gd name="T15" fmla="*/ 0 60000 65536"/>
                    <a:gd name="T16" fmla="*/ 0 60000 65536"/>
                    <a:gd name="T17" fmla="*/ 0 60000 65536"/>
                    <a:gd name="T18" fmla="*/ 0 w 23"/>
                    <a:gd name="T19" fmla="*/ 0 h 136"/>
                    <a:gd name="T20" fmla="*/ 23 w 2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3" h="136">
                      <a:moveTo>
                        <a:pt x="0" y="39"/>
                      </a:moveTo>
                      <a:lnTo>
                        <a:pt x="22" y="0"/>
                      </a:lnTo>
                      <a:lnTo>
                        <a:pt x="22" y="100"/>
                      </a:lnTo>
                      <a:lnTo>
                        <a:pt x="0" y="135"/>
                      </a:lnTo>
                      <a:lnTo>
                        <a:pt x="0" y="84"/>
                      </a:lnTo>
                      <a:lnTo>
                        <a:pt x="0" y="3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9" name="Freeform 111"/>
                <p:cNvSpPr>
                  <a:spLocks/>
                </p:cNvSpPr>
                <p:nvPr/>
              </p:nvSpPr>
              <p:spPr bwMode="auto">
                <a:xfrm>
                  <a:off x="710" y="1715"/>
                  <a:ext cx="23" cy="117"/>
                </a:xfrm>
                <a:custGeom>
                  <a:avLst/>
                  <a:gdLst>
                    <a:gd name="T0" fmla="*/ 22 w 23"/>
                    <a:gd name="T1" fmla="*/ 15 h 117"/>
                    <a:gd name="T2" fmla="*/ 0 w 23"/>
                    <a:gd name="T3" fmla="*/ 0 h 117"/>
                    <a:gd name="T4" fmla="*/ 0 w 23"/>
                    <a:gd name="T5" fmla="*/ 116 h 117"/>
                    <a:gd name="T6" fmla="*/ 22 w 23"/>
                    <a:gd name="T7" fmla="*/ 116 h 117"/>
                    <a:gd name="T8" fmla="*/ 22 w 23"/>
                    <a:gd name="T9" fmla="*/ 15 h 117"/>
                    <a:gd name="T10" fmla="*/ 0 60000 65536"/>
                    <a:gd name="T11" fmla="*/ 0 60000 65536"/>
                    <a:gd name="T12" fmla="*/ 0 60000 65536"/>
                    <a:gd name="T13" fmla="*/ 0 60000 65536"/>
                    <a:gd name="T14" fmla="*/ 0 60000 65536"/>
                    <a:gd name="T15" fmla="*/ 0 w 23"/>
                    <a:gd name="T16" fmla="*/ 0 h 117"/>
                    <a:gd name="T17" fmla="*/ 23 w 23"/>
                    <a:gd name="T18" fmla="*/ 117 h 117"/>
                  </a:gdLst>
                  <a:ahLst/>
                  <a:cxnLst>
                    <a:cxn ang="T10">
                      <a:pos x="T0" y="T1"/>
                    </a:cxn>
                    <a:cxn ang="T11">
                      <a:pos x="T2" y="T3"/>
                    </a:cxn>
                    <a:cxn ang="T12">
                      <a:pos x="T4" y="T5"/>
                    </a:cxn>
                    <a:cxn ang="T13">
                      <a:pos x="T6" y="T7"/>
                    </a:cxn>
                    <a:cxn ang="T14">
                      <a:pos x="T8" y="T9"/>
                    </a:cxn>
                  </a:cxnLst>
                  <a:rect l="T15" t="T16" r="T17" b="T18"/>
                  <a:pathLst>
                    <a:path w="23" h="117">
                      <a:moveTo>
                        <a:pt x="22" y="15"/>
                      </a:moveTo>
                      <a:lnTo>
                        <a:pt x="0" y="0"/>
                      </a:lnTo>
                      <a:lnTo>
                        <a:pt x="0" y="116"/>
                      </a:lnTo>
                      <a:lnTo>
                        <a:pt x="22" y="116"/>
                      </a:lnTo>
                      <a:lnTo>
                        <a:pt x="22"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70" name="Freeform 112"/>
                <p:cNvSpPr>
                  <a:spLocks/>
                </p:cNvSpPr>
                <p:nvPr/>
              </p:nvSpPr>
              <p:spPr bwMode="auto">
                <a:xfrm>
                  <a:off x="628" y="1551"/>
                  <a:ext cx="127" cy="201"/>
                </a:xfrm>
                <a:custGeom>
                  <a:avLst/>
                  <a:gdLst>
                    <a:gd name="T0" fmla="*/ 0 w 127"/>
                    <a:gd name="T1" fmla="*/ 65 h 201"/>
                    <a:gd name="T2" fmla="*/ 95 w 127"/>
                    <a:gd name="T3" fmla="*/ 200 h 201"/>
                    <a:gd name="T4" fmla="*/ 126 w 127"/>
                    <a:gd name="T5" fmla="*/ 135 h 201"/>
                    <a:gd name="T6" fmla="*/ 22 w 127"/>
                    <a:gd name="T7" fmla="*/ 0 h 201"/>
                    <a:gd name="T8" fmla="*/ 0 w 127"/>
                    <a:gd name="T9" fmla="*/ 65 h 201"/>
                    <a:gd name="T10" fmla="*/ 0 60000 65536"/>
                    <a:gd name="T11" fmla="*/ 0 60000 65536"/>
                    <a:gd name="T12" fmla="*/ 0 60000 65536"/>
                    <a:gd name="T13" fmla="*/ 0 60000 65536"/>
                    <a:gd name="T14" fmla="*/ 0 60000 65536"/>
                    <a:gd name="T15" fmla="*/ 0 w 127"/>
                    <a:gd name="T16" fmla="*/ 0 h 201"/>
                    <a:gd name="T17" fmla="*/ 127 w 127"/>
                    <a:gd name="T18" fmla="*/ 201 h 201"/>
                  </a:gdLst>
                  <a:ahLst/>
                  <a:cxnLst>
                    <a:cxn ang="T10">
                      <a:pos x="T0" y="T1"/>
                    </a:cxn>
                    <a:cxn ang="T11">
                      <a:pos x="T2" y="T3"/>
                    </a:cxn>
                    <a:cxn ang="T12">
                      <a:pos x="T4" y="T5"/>
                    </a:cxn>
                    <a:cxn ang="T13">
                      <a:pos x="T6" y="T7"/>
                    </a:cxn>
                    <a:cxn ang="T14">
                      <a:pos x="T8" y="T9"/>
                    </a:cxn>
                  </a:cxnLst>
                  <a:rect l="T15" t="T16" r="T17" b="T18"/>
                  <a:pathLst>
                    <a:path w="127" h="201">
                      <a:moveTo>
                        <a:pt x="0" y="65"/>
                      </a:moveTo>
                      <a:lnTo>
                        <a:pt x="95" y="200"/>
                      </a:lnTo>
                      <a:lnTo>
                        <a:pt x="126"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71" name="Freeform 113"/>
                <p:cNvSpPr>
                  <a:spLocks/>
                </p:cNvSpPr>
                <p:nvPr/>
              </p:nvSpPr>
              <p:spPr bwMode="auto">
                <a:xfrm>
                  <a:off x="722" y="1645"/>
                  <a:ext cx="22" cy="65"/>
                </a:xfrm>
                <a:custGeom>
                  <a:avLst/>
                  <a:gdLst>
                    <a:gd name="T0" fmla="*/ 0 w 22"/>
                    <a:gd name="T1" fmla="*/ 15 h 65"/>
                    <a:gd name="T2" fmla="*/ 21 w 22"/>
                    <a:gd name="T3" fmla="*/ 0 h 65"/>
                    <a:gd name="T4" fmla="*/ 21 w 22"/>
                    <a:gd name="T5" fmla="*/ 49 h 65"/>
                    <a:gd name="T6" fmla="*/ 0 w 22"/>
                    <a:gd name="T7" fmla="*/ 64 h 65"/>
                    <a:gd name="T8" fmla="*/ 0 w 22"/>
                    <a:gd name="T9" fmla="*/ 15 h 65"/>
                    <a:gd name="T10" fmla="*/ 0 60000 65536"/>
                    <a:gd name="T11" fmla="*/ 0 60000 65536"/>
                    <a:gd name="T12" fmla="*/ 0 60000 65536"/>
                    <a:gd name="T13" fmla="*/ 0 60000 65536"/>
                    <a:gd name="T14" fmla="*/ 0 60000 65536"/>
                    <a:gd name="T15" fmla="*/ 0 w 22"/>
                    <a:gd name="T16" fmla="*/ 0 h 65"/>
                    <a:gd name="T17" fmla="*/ 22 w 22"/>
                    <a:gd name="T18" fmla="*/ 65 h 65"/>
                  </a:gdLst>
                  <a:ahLst/>
                  <a:cxnLst>
                    <a:cxn ang="T10">
                      <a:pos x="T0" y="T1"/>
                    </a:cxn>
                    <a:cxn ang="T11">
                      <a:pos x="T2" y="T3"/>
                    </a:cxn>
                    <a:cxn ang="T12">
                      <a:pos x="T4" y="T5"/>
                    </a:cxn>
                    <a:cxn ang="T13">
                      <a:pos x="T6" y="T7"/>
                    </a:cxn>
                    <a:cxn ang="T14">
                      <a:pos x="T8" y="T9"/>
                    </a:cxn>
                  </a:cxnLst>
                  <a:rect l="T15" t="T16" r="T17" b="T18"/>
                  <a:pathLst>
                    <a:path w="22" h="65">
                      <a:moveTo>
                        <a:pt x="0" y="15"/>
                      </a:moveTo>
                      <a:lnTo>
                        <a:pt x="21" y="0"/>
                      </a:lnTo>
                      <a:lnTo>
                        <a:pt x="21" y="49"/>
                      </a:lnTo>
                      <a:lnTo>
                        <a:pt x="0" y="64"/>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72" name="Freeform 114"/>
                <p:cNvSpPr>
                  <a:spLocks/>
                </p:cNvSpPr>
                <p:nvPr/>
              </p:nvSpPr>
              <p:spPr bwMode="auto">
                <a:xfrm>
                  <a:off x="715" y="1651"/>
                  <a:ext cx="23" cy="59"/>
                </a:xfrm>
                <a:custGeom>
                  <a:avLst/>
                  <a:gdLst>
                    <a:gd name="T0" fmla="*/ 22 w 23"/>
                    <a:gd name="T1" fmla="*/ 10 h 59"/>
                    <a:gd name="T2" fmla="*/ 0 w 23"/>
                    <a:gd name="T3" fmla="*/ 0 h 59"/>
                    <a:gd name="T4" fmla="*/ 0 w 23"/>
                    <a:gd name="T5" fmla="*/ 53 h 59"/>
                    <a:gd name="T6" fmla="*/ 22 w 23"/>
                    <a:gd name="T7" fmla="*/ 58 h 59"/>
                    <a:gd name="T8" fmla="*/ 22 w 23"/>
                    <a:gd name="T9" fmla="*/ 10 h 59"/>
                    <a:gd name="T10" fmla="*/ 0 60000 65536"/>
                    <a:gd name="T11" fmla="*/ 0 60000 65536"/>
                    <a:gd name="T12" fmla="*/ 0 60000 65536"/>
                    <a:gd name="T13" fmla="*/ 0 60000 65536"/>
                    <a:gd name="T14" fmla="*/ 0 60000 65536"/>
                    <a:gd name="T15" fmla="*/ 0 w 23"/>
                    <a:gd name="T16" fmla="*/ 0 h 59"/>
                    <a:gd name="T17" fmla="*/ 23 w 23"/>
                    <a:gd name="T18" fmla="*/ 59 h 59"/>
                  </a:gdLst>
                  <a:ahLst/>
                  <a:cxnLst>
                    <a:cxn ang="T10">
                      <a:pos x="T0" y="T1"/>
                    </a:cxn>
                    <a:cxn ang="T11">
                      <a:pos x="T2" y="T3"/>
                    </a:cxn>
                    <a:cxn ang="T12">
                      <a:pos x="T4" y="T5"/>
                    </a:cxn>
                    <a:cxn ang="T13">
                      <a:pos x="T6" y="T7"/>
                    </a:cxn>
                    <a:cxn ang="T14">
                      <a:pos x="T8" y="T9"/>
                    </a:cxn>
                  </a:cxnLst>
                  <a:rect l="T15" t="T16" r="T17" b="T18"/>
                  <a:pathLst>
                    <a:path w="23" h="59">
                      <a:moveTo>
                        <a:pt x="22" y="10"/>
                      </a:moveTo>
                      <a:lnTo>
                        <a:pt x="0" y="0"/>
                      </a:lnTo>
                      <a:lnTo>
                        <a:pt x="0" y="53"/>
                      </a:lnTo>
                      <a:lnTo>
                        <a:pt x="22" y="58"/>
                      </a:lnTo>
                      <a:lnTo>
                        <a:pt x="22"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73" name="Freeform 115"/>
                <p:cNvSpPr>
                  <a:spLocks/>
                </p:cNvSpPr>
                <p:nvPr/>
              </p:nvSpPr>
              <p:spPr bwMode="auto">
                <a:xfrm>
                  <a:off x="715" y="1636"/>
                  <a:ext cx="23" cy="26"/>
                </a:xfrm>
                <a:custGeom>
                  <a:avLst/>
                  <a:gdLst>
                    <a:gd name="T0" fmla="*/ 0 w 23"/>
                    <a:gd name="T1" fmla="*/ 14 h 26"/>
                    <a:gd name="T2" fmla="*/ 8 w 23"/>
                    <a:gd name="T3" fmla="*/ 25 h 26"/>
                    <a:gd name="T4" fmla="*/ 22 w 23"/>
                    <a:gd name="T5" fmla="*/ 9 h 26"/>
                    <a:gd name="T6" fmla="*/ 4 w 23"/>
                    <a:gd name="T7" fmla="*/ 0 h 26"/>
                    <a:gd name="T8" fmla="*/ 0 w 23"/>
                    <a:gd name="T9" fmla="*/ 14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0" y="14"/>
                      </a:moveTo>
                      <a:lnTo>
                        <a:pt x="8" y="25"/>
                      </a:lnTo>
                      <a:lnTo>
                        <a:pt x="22" y="9"/>
                      </a:lnTo>
                      <a:lnTo>
                        <a:pt x="4"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551" name="Group 116"/>
              <p:cNvGrpSpPr>
                <a:grpSpLocks/>
              </p:cNvGrpSpPr>
              <p:nvPr/>
            </p:nvGrpSpPr>
            <p:grpSpPr bwMode="auto">
              <a:xfrm>
                <a:off x="530" y="1546"/>
                <a:ext cx="222" cy="289"/>
                <a:chOff x="530" y="1546"/>
                <a:chExt cx="222" cy="289"/>
              </a:xfrm>
            </p:grpSpPr>
            <p:sp>
              <p:nvSpPr>
                <p:cNvPr id="47552" name="Freeform 117"/>
                <p:cNvSpPr>
                  <a:spLocks/>
                </p:cNvSpPr>
                <p:nvPr/>
              </p:nvSpPr>
              <p:spPr bwMode="auto">
                <a:xfrm>
                  <a:off x="544" y="1592"/>
                  <a:ext cx="158" cy="243"/>
                </a:xfrm>
                <a:custGeom>
                  <a:avLst/>
                  <a:gdLst>
                    <a:gd name="T0" fmla="*/ 0 w 158"/>
                    <a:gd name="T1" fmla="*/ 242 h 243"/>
                    <a:gd name="T2" fmla="*/ 157 w 158"/>
                    <a:gd name="T3" fmla="*/ 242 h 243"/>
                    <a:gd name="T4" fmla="*/ 157 w 158"/>
                    <a:gd name="T5" fmla="*/ 74 h 243"/>
                    <a:gd name="T6" fmla="*/ 88 w 158"/>
                    <a:gd name="T7" fmla="*/ 0 h 243"/>
                    <a:gd name="T8" fmla="*/ 0 w 158"/>
                    <a:gd name="T9" fmla="*/ 123 h 243"/>
                    <a:gd name="T10" fmla="*/ 0 w 158"/>
                    <a:gd name="T11" fmla="*/ 242 h 243"/>
                    <a:gd name="T12" fmla="*/ 0 60000 65536"/>
                    <a:gd name="T13" fmla="*/ 0 60000 65536"/>
                    <a:gd name="T14" fmla="*/ 0 60000 65536"/>
                    <a:gd name="T15" fmla="*/ 0 60000 65536"/>
                    <a:gd name="T16" fmla="*/ 0 60000 65536"/>
                    <a:gd name="T17" fmla="*/ 0 60000 65536"/>
                    <a:gd name="T18" fmla="*/ 0 w 158"/>
                    <a:gd name="T19" fmla="*/ 0 h 243"/>
                    <a:gd name="T20" fmla="*/ 158 w 158"/>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58" h="243">
                      <a:moveTo>
                        <a:pt x="0" y="242"/>
                      </a:moveTo>
                      <a:lnTo>
                        <a:pt x="157" y="242"/>
                      </a:lnTo>
                      <a:lnTo>
                        <a:pt x="157" y="74"/>
                      </a:lnTo>
                      <a:lnTo>
                        <a:pt x="88" y="0"/>
                      </a:lnTo>
                      <a:lnTo>
                        <a:pt x="0" y="123"/>
                      </a:lnTo>
                      <a:lnTo>
                        <a:pt x="0" y="242"/>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3" name="Freeform 118"/>
                <p:cNvSpPr>
                  <a:spLocks/>
                </p:cNvSpPr>
                <p:nvPr/>
              </p:nvSpPr>
              <p:spPr bwMode="auto">
                <a:xfrm>
                  <a:off x="641" y="1755"/>
                  <a:ext cx="29" cy="80"/>
                </a:xfrm>
                <a:custGeom>
                  <a:avLst/>
                  <a:gdLst>
                    <a:gd name="T0" fmla="*/ 0 w 29"/>
                    <a:gd name="T1" fmla="*/ 0 h 80"/>
                    <a:gd name="T2" fmla="*/ 28 w 29"/>
                    <a:gd name="T3" fmla="*/ 0 h 80"/>
                    <a:gd name="T4" fmla="*/ 28 w 29"/>
                    <a:gd name="T5" fmla="*/ 79 h 80"/>
                    <a:gd name="T6" fmla="*/ 0 w 29"/>
                    <a:gd name="T7" fmla="*/ 79 h 80"/>
                    <a:gd name="T8" fmla="*/ 0 w 29"/>
                    <a:gd name="T9" fmla="*/ 0 h 80"/>
                    <a:gd name="T10" fmla="*/ 0 60000 65536"/>
                    <a:gd name="T11" fmla="*/ 0 60000 65536"/>
                    <a:gd name="T12" fmla="*/ 0 60000 65536"/>
                    <a:gd name="T13" fmla="*/ 0 60000 65536"/>
                    <a:gd name="T14" fmla="*/ 0 60000 65536"/>
                    <a:gd name="T15" fmla="*/ 0 w 29"/>
                    <a:gd name="T16" fmla="*/ 0 h 80"/>
                    <a:gd name="T17" fmla="*/ 29 w 29"/>
                    <a:gd name="T18" fmla="*/ 80 h 80"/>
                  </a:gdLst>
                  <a:ahLst/>
                  <a:cxnLst>
                    <a:cxn ang="T10">
                      <a:pos x="T0" y="T1"/>
                    </a:cxn>
                    <a:cxn ang="T11">
                      <a:pos x="T2" y="T3"/>
                    </a:cxn>
                    <a:cxn ang="T12">
                      <a:pos x="T4" y="T5"/>
                    </a:cxn>
                    <a:cxn ang="T13">
                      <a:pos x="T6" y="T7"/>
                    </a:cxn>
                    <a:cxn ang="T14">
                      <a:pos x="T8" y="T9"/>
                    </a:cxn>
                  </a:cxnLst>
                  <a:rect l="T15" t="T16" r="T17" b="T18"/>
                  <a:pathLst>
                    <a:path w="29" h="80">
                      <a:moveTo>
                        <a:pt x="0" y="0"/>
                      </a:moveTo>
                      <a:lnTo>
                        <a:pt x="28" y="0"/>
                      </a:lnTo>
                      <a:lnTo>
                        <a:pt x="28"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4" name="Rectangle 119"/>
                <p:cNvSpPr>
                  <a:spLocks noChangeArrowheads="1"/>
                </p:cNvSpPr>
                <p:nvPr/>
              </p:nvSpPr>
              <p:spPr bwMode="auto">
                <a:xfrm>
                  <a:off x="573" y="1745"/>
                  <a:ext cx="41" cy="37"/>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555" name="Freeform 120"/>
                <p:cNvSpPr>
                  <a:spLocks/>
                </p:cNvSpPr>
                <p:nvPr/>
              </p:nvSpPr>
              <p:spPr bwMode="auto">
                <a:xfrm>
                  <a:off x="530" y="1546"/>
                  <a:ext cx="119" cy="196"/>
                </a:xfrm>
                <a:custGeom>
                  <a:avLst/>
                  <a:gdLst>
                    <a:gd name="T0" fmla="*/ 0 w 119"/>
                    <a:gd name="T1" fmla="*/ 195 h 196"/>
                    <a:gd name="T2" fmla="*/ 20 w 119"/>
                    <a:gd name="T3" fmla="*/ 134 h 196"/>
                    <a:gd name="T4" fmla="*/ 118 w 119"/>
                    <a:gd name="T5" fmla="*/ 0 h 196"/>
                    <a:gd name="T6" fmla="*/ 94 w 119"/>
                    <a:gd name="T7" fmla="*/ 64 h 196"/>
                    <a:gd name="T8" fmla="*/ 0 w 119"/>
                    <a:gd name="T9" fmla="*/ 195 h 196"/>
                    <a:gd name="T10" fmla="*/ 0 60000 65536"/>
                    <a:gd name="T11" fmla="*/ 0 60000 65536"/>
                    <a:gd name="T12" fmla="*/ 0 60000 65536"/>
                    <a:gd name="T13" fmla="*/ 0 60000 65536"/>
                    <a:gd name="T14" fmla="*/ 0 60000 65536"/>
                    <a:gd name="T15" fmla="*/ 0 w 119"/>
                    <a:gd name="T16" fmla="*/ 0 h 196"/>
                    <a:gd name="T17" fmla="*/ 119 w 119"/>
                    <a:gd name="T18" fmla="*/ 196 h 196"/>
                  </a:gdLst>
                  <a:ahLst/>
                  <a:cxnLst>
                    <a:cxn ang="T10">
                      <a:pos x="T0" y="T1"/>
                    </a:cxn>
                    <a:cxn ang="T11">
                      <a:pos x="T2" y="T3"/>
                    </a:cxn>
                    <a:cxn ang="T12">
                      <a:pos x="T4" y="T5"/>
                    </a:cxn>
                    <a:cxn ang="T13">
                      <a:pos x="T6" y="T7"/>
                    </a:cxn>
                    <a:cxn ang="T14">
                      <a:pos x="T8" y="T9"/>
                    </a:cxn>
                  </a:cxnLst>
                  <a:rect l="T15" t="T16" r="T17" b="T18"/>
                  <a:pathLst>
                    <a:path w="119" h="196">
                      <a:moveTo>
                        <a:pt x="0" y="195"/>
                      </a:moveTo>
                      <a:lnTo>
                        <a:pt x="20" y="134"/>
                      </a:lnTo>
                      <a:lnTo>
                        <a:pt x="118" y="0"/>
                      </a:lnTo>
                      <a:lnTo>
                        <a:pt x="94"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6" name="Freeform 121"/>
                <p:cNvSpPr>
                  <a:spLocks/>
                </p:cNvSpPr>
                <p:nvPr/>
              </p:nvSpPr>
              <p:spPr bwMode="auto">
                <a:xfrm>
                  <a:off x="701" y="1677"/>
                  <a:ext cx="31" cy="158"/>
                </a:xfrm>
                <a:custGeom>
                  <a:avLst/>
                  <a:gdLst>
                    <a:gd name="T0" fmla="*/ 0 w 31"/>
                    <a:gd name="T1" fmla="*/ 157 h 158"/>
                    <a:gd name="T2" fmla="*/ 30 w 31"/>
                    <a:gd name="T3" fmla="*/ 97 h 158"/>
                    <a:gd name="T4" fmla="*/ 30 w 31"/>
                    <a:gd name="T5" fmla="*/ 0 h 158"/>
                    <a:gd name="T6" fmla="*/ 0 w 31"/>
                    <a:gd name="T7" fmla="*/ 39 h 158"/>
                    <a:gd name="T8" fmla="*/ 0 w 31"/>
                    <a:gd name="T9" fmla="*/ 157 h 158"/>
                    <a:gd name="T10" fmla="*/ 0 60000 65536"/>
                    <a:gd name="T11" fmla="*/ 0 60000 65536"/>
                    <a:gd name="T12" fmla="*/ 0 60000 65536"/>
                    <a:gd name="T13" fmla="*/ 0 60000 65536"/>
                    <a:gd name="T14" fmla="*/ 0 60000 65536"/>
                    <a:gd name="T15" fmla="*/ 0 w 31"/>
                    <a:gd name="T16" fmla="*/ 0 h 158"/>
                    <a:gd name="T17" fmla="*/ 31 w 31"/>
                    <a:gd name="T18" fmla="*/ 158 h 158"/>
                  </a:gdLst>
                  <a:ahLst/>
                  <a:cxnLst>
                    <a:cxn ang="T10">
                      <a:pos x="T0" y="T1"/>
                    </a:cxn>
                    <a:cxn ang="T11">
                      <a:pos x="T2" y="T3"/>
                    </a:cxn>
                    <a:cxn ang="T12">
                      <a:pos x="T4" y="T5"/>
                    </a:cxn>
                    <a:cxn ang="T13">
                      <a:pos x="T6" y="T7"/>
                    </a:cxn>
                    <a:cxn ang="T14">
                      <a:pos x="T8" y="T9"/>
                    </a:cxn>
                  </a:cxnLst>
                  <a:rect l="T15" t="T16" r="T17" b="T18"/>
                  <a:pathLst>
                    <a:path w="31" h="158">
                      <a:moveTo>
                        <a:pt x="0" y="157"/>
                      </a:moveTo>
                      <a:lnTo>
                        <a:pt x="30" y="97"/>
                      </a:lnTo>
                      <a:lnTo>
                        <a:pt x="30" y="0"/>
                      </a:lnTo>
                      <a:lnTo>
                        <a:pt x="0" y="39"/>
                      </a:lnTo>
                      <a:lnTo>
                        <a:pt x="0" y="157"/>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7" name="Freeform 122"/>
                <p:cNvSpPr>
                  <a:spLocks/>
                </p:cNvSpPr>
                <p:nvPr/>
              </p:nvSpPr>
              <p:spPr bwMode="auto">
                <a:xfrm>
                  <a:off x="718" y="1691"/>
                  <a:ext cx="23" cy="141"/>
                </a:xfrm>
                <a:custGeom>
                  <a:avLst/>
                  <a:gdLst>
                    <a:gd name="T0" fmla="*/ 0 w 23"/>
                    <a:gd name="T1" fmla="*/ 40 h 141"/>
                    <a:gd name="T2" fmla="*/ 22 w 23"/>
                    <a:gd name="T3" fmla="*/ 0 h 141"/>
                    <a:gd name="T4" fmla="*/ 22 w 23"/>
                    <a:gd name="T5" fmla="*/ 100 h 141"/>
                    <a:gd name="T6" fmla="*/ 0 w 23"/>
                    <a:gd name="T7" fmla="*/ 140 h 141"/>
                    <a:gd name="T8" fmla="*/ 0 w 23"/>
                    <a:gd name="T9" fmla="*/ 84 h 141"/>
                    <a:gd name="T10" fmla="*/ 0 w 23"/>
                    <a:gd name="T11" fmla="*/ 40 h 141"/>
                    <a:gd name="T12" fmla="*/ 0 60000 65536"/>
                    <a:gd name="T13" fmla="*/ 0 60000 65536"/>
                    <a:gd name="T14" fmla="*/ 0 60000 65536"/>
                    <a:gd name="T15" fmla="*/ 0 60000 65536"/>
                    <a:gd name="T16" fmla="*/ 0 60000 65536"/>
                    <a:gd name="T17" fmla="*/ 0 60000 65536"/>
                    <a:gd name="T18" fmla="*/ 0 w 23"/>
                    <a:gd name="T19" fmla="*/ 0 h 141"/>
                    <a:gd name="T20" fmla="*/ 23 w 2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3" h="141">
                      <a:moveTo>
                        <a:pt x="0" y="40"/>
                      </a:moveTo>
                      <a:lnTo>
                        <a:pt x="22" y="0"/>
                      </a:lnTo>
                      <a:lnTo>
                        <a:pt x="22" y="100"/>
                      </a:lnTo>
                      <a:lnTo>
                        <a:pt x="0" y="140"/>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8" name="Freeform 123"/>
                <p:cNvSpPr>
                  <a:spLocks/>
                </p:cNvSpPr>
                <p:nvPr/>
              </p:nvSpPr>
              <p:spPr bwMode="auto">
                <a:xfrm>
                  <a:off x="707" y="1709"/>
                  <a:ext cx="23" cy="123"/>
                </a:xfrm>
                <a:custGeom>
                  <a:avLst/>
                  <a:gdLst>
                    <a:gd name="T0" fmla="*/ 22 w 23"/>
                    <a:gd name="T1" fmla="*/ 10 h 123"/>
                    <a:gd name="T2" fmla="*/ 0 w 23"/>
                    <a:gd name="T3" fmla="*/ 0 h 123"/>
                    <a:gd name="T4" fmla="*/ 0 w 23"/>
                    <a:gd name="T5" fmla="*/ 122 h 123"/>
                    <a:gd name="T6" fmla="*/ 22 w 23"/>
                    <a:gd name="T7" fmla="*/ 122 h 123"/>
                    <a:gd name="T8" fmla="*/ 22 w 23"/>
                    <a:gd name="T9" fmla="*/ 10 h 123"/>
                    <a:gd name="T10" fmla="*/ 0 60000 65536"/>
                    <a:gd name="T11" fmla="*/ 0 60000 65536"/>
                    <a:gd name="T12" fmla="*/ 0 60000 65536"/>
                    <a:gd name="T13" fmla="*/ 0 60000 65536"/>
                    <a:gd name="T14" fmla="*/ 0 60000 65536"/>
                    <a:gd name="T15" fmla="*/ 0 w 23"/>
                    <a:gd name="T16" fmla="*/ 0 h 123"/>
                    <a:gd name="T17" fmla="*/ 23 w 23"/>
                    <a:gd name="T18" fmla="*/ 123 h 123"/>
                  </a:gdLst>
                  <a:ahLst/>
                  <a:cxnLst>
                    <a:cxn ang="T10">
                      <a:pos x="T0" y="T1"/>
                    </a:cxn>
                    <a:cxn ang="T11">
                      <a:pos x="T2" y="T3"/>
                    </a:cxn>
                    <a:cxn ang="T12">
                      <a:pos x="T4" y="T5"/>
                    </a:cxn>
                    <a:cxn ang="T13">
                      <a:pos x="T6" y="T7"/>
                    </a:cxn>
                    <a:cxn ang="T14">
                      <a:pos x="T8" y="T9"/>
                    </a:cxn>
                  </a:cxnLst>
                  <a:rect l="T15" t="T16" r="T17" b="T18"/>
                  <a:pathLst>
                    <a:path w="23" h="123">
                      <a:moveTo>
                        <a:pt x="22" y="10"/>
                      </a:moveTo>
                      <a:lnTo>
                        <a:pt x="0" y="0"/>
                      </a:lnTo>
                      <a:lnTo>
                        <a:pt x="0" y="122"/>
                      </a:lnTo>
                      <a:lnTo>
                        <a:pt x="22" y="122"/>
                      </a:lnTo>
                      <a:lnTo>
                        <a:pt x="22"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59" name="Freeform 124"/>
                <p:cNvSpPr>
                  <a:spLocks/>
                </p:cNvSpPr>
                <p:nvPr/>
              </p:nvSpPr>
              <p:spPr bwMode="auto">
                <a:xfrm>
                  <a:off x="626" y="1546"/>
                  <a:ext cx="126" cy="196"/>
                </a:xfrm>
                <a:custGeom>
                  <a:avLst/>
                  <a:gdLst>
                    <a:gd name="T0" fmla="*/ 0 w 126"/>
                    <a:gd name="T1" fmla="*/ 64 h 196"/>
                    <a:gd name="T2" fmla="*/ 94 w 126"/>
                    <a:gd name="T3" fmla="*/ 195 h 196"/>
                    <a:gd name="T4" fmla="*/ 125 w 126"/>
                    <a:gd name="T5" fmla="*/ 134 h 196"/>
                    <a:gd name="T6" fmla="*/ 22 w 126"/>
                    <a:gd name="T7" fmla="*/ 0 h 196"/>
                    <a:gd name="T8" fmla="*/ 0 w 126"/>
                    <a:gd name="T9" fmla="*/ 64 h 196"/>
                    <a:gd name="T10" fmla="*/ 0 60000 65536"/>
                    <a:gd name="T11" fmla="*/ 0 60000 65536"/>
                    <a:gd name="T12" fmla="*/ 0 60000 65536"/>
                    <a:gd name="T13" fmla="*/ 0 60000 65536"/>
                    <a:gd name="T14" fmla="*/ 0 60000 65536"/>
                    <a:gd name="T15" fmla="*/ 0 w 126"/>
                    <a:gd name="T16" fmla="*/ 0 h 196"/>
                    <a:gd name="T17" fmla="*/ 126 w 126"/>
                    <a:gd name="T18" fmla="*/ 196 h 196"/>
                  </a:gdLst>
                  <a:ahLst/>
                  <a:cxnLst>
                    <a:cxn ang="T10">
                      <a:pos x="T0" y="T1"/>
                    </a:cxn>
                    <a:cxn ang="T11">
                      <a:pos x="T2" y="T3"/>
                    </a:cxn>
                    <a:cxn ang="T12">
                      <a:pos x="T4" y="T5"/>
                    </a:cxn>
                    <a:cxn ang="T13">
                      <a:pos x="T6" y="T7"/>
                    </a:cxn>
                    <a:cxn ang="T14">
                      <a:pos x="T8" y="T9"/>
                    </a:cxn>
                  </a:cxnLst>
                  <a:rect l="T15" t="T16" r="T17" b="T18"/>
                  <a:pathLst>
                    <a:path w="126" h="196">
                      <a:moveTo>
                        <a:pt x="0" y="64"/>
                      </a:moveTo>
                      <a:lnTo>
                        <a:pt x="94" y="195"/>
                      </a:lnTo>
                      <a:lnTo>
                        <a:pt x="125" y="134"/>
                      </a:lnTo>
                      <a:lnTo>
                        <a:pt x="22"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0" name="Freeform 125"/>
                <p:cNvSpPr>
                  <a:spLocks/>
                </p:cNvSpPr>
                <p:nvPr/>
              </p:nvSpPr>
              <p:spPr bwMode="auto">
                <a:xfrm>
                  <a:off x="718" y="1641"/>
                  <a:ext cx="23" cy="69"/>
                </a:xfrm>
                <a:custGeom>
                  <a:avLst/>
                  <a:gdLst>
                    <a:gd name="T0" fmla="*/ 0 w 23"/>
                    <a:gd name="T1" fmla="*/ 14 h 69"/>
                    <a:gd name="T2" fmla="*/ 22 w 23"/>
                    <a:gd name="T3" fmla="*/ 0 h 69"/>
                    <a:gd name="T4" fmla="*/ 22 w 23"/>
                    <a:gd name="T5" fmla="*/ 48 h 69"/>
                    <a:gd name="T6" fmla="*/ 0 w 23"/>
                    <a:gd name="T7" fmla="*/ 68 h 69"/>
                    <a:gd name="T8" fmla="*/ 0 w 23"/>
                    <a:gd name="T9" fmla="*/ 14 h 69"/>
                    <a:gd name="T10" fmla="*/ 0 60000 65536"/>
                    <a:gd name="T11" fmla="*/ 0 60000 65536"/>
                    <a:gd name="T12" fmla="*/ 0 60000 65536"/>
                    <a:gd name="T13" fmla="*/ 0 60000 65536"/>
                    <a:gd name="T14" fmla="*/ 0 60000 65536"/>
                    <a:gd name="T15" fmla="*/ 0 w 23"/>
                    <a:gd name="T16" fmla="*/ 0 h 69"/>
                    <a:gd name="T17" fmla="*/ 23 w 23"/>
                    <a:gd name="T18" fmla="*/ 69 h 69"/>
                  </a:gdLst>
                  <a:ahLst/>
                  <a:cxnLst>
                    <a:cxn ang="T10">
                      <a:pos x="T0" y="T1"/>
                    </a:cxn>
                    <a:cxn ang="T11">
                      <a:pos x="T2" y="T3"/>
                    </a:cxn>
                    <a:cxn ang="T12">
                      <a:pos x="T4" y="T5"/>
                    </a:cxn>
                    <a:cxn ang="T13">
                      <a:pos x="T6" y="T7"/>
                    </a:cxn>
                    <a:cxn ang="T14">
                      <a:pos x="T8" y="T9"/>
                    </a:cxn>
                  </a:cxnLst>
                  <a:rect l="T15" t="T16" r="T17" b="T18"/>
                  <a:pathLst>
                    <a:path w="23" h="69">
                      <a:moveTo>
                        <a:pt x="0" y="14"/>
                      </a:moveTo>
                      <a:lnTo>
                        <a:pt x="22" y="0"/>
                      </a:lnTo>
                      <a:lnTo>
                        <a:pt x="22" y="48"/>
                      </a:lnTo>
                      <a:lnTo>
                        <a:pt x="0" y="68"/>
                      </a:lnTo>
                      <a:lnTo>
                        <a:pt x="0" y="14"/>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1" name="Freeform 126"/>
                <p:cNvSpPr>
                  <a:spLocks/>
                </p:cNvSpPr>
                <p:nvPr/>
              </p:nvSpPr>
              <p:spPr bwMode="auto">
                <a:xfrm>
                  <a:off x="710" y="1645"/>
                  <a:ext cx="23" cy="65"/>
                </a:xfrm>
                <a:custGeom>
                  <a:avLst/>
                  <a:gdLst>
                    <a:gd name="T0" fmla="*/ 22 w 23"/>
                    <a:gd name="T1" fmla="*/ 10 h 65"/>
                    <a:gd name="T2" fmla="*/ 0 w 23"/>
                    <a:gd name="T3" fmla="*/ 0 h 65"/>
                    <a:gd name="T4" fmla="*/ 0 w 23"/>
                    <a:gd name="T5" fmla="*/ 49 h 65"/>
                    <a:gd name="T6" fmla="*/ 22 w 23"/>
                    <a:gd name="T7" fmla="*/ 64 h 65"/>
                    <a:gd name="T8" fmla="*/ 22 w 23"/>
                    <a:gd name="T9" fmla="*/ 10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22" y="10"/>
                      </a:moveTo>
                      <a:lnTo>
                        <a:pt x="0" y="0"/>
                      </a:lnTo>
                      <a:lnTo>
                        <a:pt x="0" y="49"/>
                      </a:lnTo>
                      <a:lnTo>
                        <a:pt x="22" y="64"/>
                      </a:lnTo>
                      <a:lnTo>
                        <a:pt x="22"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62" name="Freeform 127"/>
                <p:cNvSpPr>
                  <a:spLocks/>
                </p:cNvSpPr>
                <p:nvPr/>
              </p:nvSpPr>
              <p:spPr bwMode="auto">
                <a:xfrm>
                  <a:off x="710" y="1626"/>
                  <a:ext cx="23" cy="31"/>
                </a:xfrm>
                <a:custGeom>
                  <a:avLst/>
                  <a:gdLst>
                    <a:gd name="T0" fmla="*/ 0 w 23"/>
                    <a:gd name="T1" fmla="*/ 19 h 31"/>
                    <a:gd name="T2" fmla="*/ 13 w 23"/>
                    <a:gd name="T3" fmla="*/ 30 h 31"/>
                    <a:gd name="T4" fmla="*/ 22 w 23"/>
                    <a:gd name="T5" fmla="*/ 14 h 31"/>
                    <a:gd name="T6" fmla="*/ 13 w 23"/>
                    <a:gd name="T7" fmla="*/ 0 h 31"/>
                    <a:gd name="T8" fmla="*/ 0 w 23"/>
                    <a:gd name="T9" fmla="*/ 19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0" y="19"/>
                      </a:moveTo>
                      <a:lnTo>
                        <a:pt x="13" y="30"/>
                      </a:lnTo>
                      <a:lnTo>
                        <a:pt x="22" y="14"/>
                      </a:lnTo>
                      <a:lnTo>
                        <a:pt x="13" y="0"/>
                      </a:lnTo>
                      <a:lnTo>
                        <a:pt x="0"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525" name="Group 128"/>
            <p:cNvGrpSpPr>
              <a:grpSpLocks/>
            </p:cNvGrpSpPr>
            <p:nvPr/>
          </p:nvGrpSpPr>
          <p:grpSpPr bwMode="auto">
            <a:xfrm>
              <a:off x="557" y="1701"/>
              <a:ext cx="85" cy="125"/>
              <a:chOff x="557" y="1701"/>
              <a:chExt cx="85" cy="125"/>
            </a:xfrm>
          </p:grpSpPr>
          <p:grpSp>
            <p:nvGrpSpPr>
              <p:cNvPr id="47526" name="Group 129"/>
              <p:cNvGrpSpPr>
                <a:grpSpLocks/>
              </p:cNvGrpSpPr>
              <p:nvPr/>
            </p:nvGrpSpPr>
            <p:grpSpPr bwMode="auto">
              <a:xfrm>
                <a:off x="557" y="1705"/>
                <a:ext cx="85" cy="121"/>
                <a:chOff x="557" y="1705"/>
                <a:chExt cx="85" cy="121"/>
              </a:xfrm>
            </p:grpSpPr>
            <p:sp>
              <p:nvSpPr>
                <p:cNvPr id="47539" name="Freeform 130"/>
                <p:cNvSpPr>
                  <a:spLocks/>
                </p:cNvSpPr>
                <p:nvPr/>
              </p:nvSpPr>
              <p:spPr bwMode="auto">
                <a:xfrm>
                  <a:off x="560" y="1760"/>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0" name="Freeform 131"/>
                <p:cNvSpPr>
                  <a:spLocks/>
                </p:cNvSpPr>
                <p:nvPr/>
              </p:nvSpPr>
              <p:spPr bwMode="auto">
                <a:xfrm>
                  <a:off x="560" y="1760"/>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1" name="Freeform 132"/>
                <p:cNvSpPr>
                  <a:spLocks/>
                </p:cNvSpPr>
                <p:nvPr/>
              </p:nvSpPr>
              <p:spPr bwMode="auto">
                <a:xfrm>
                  <a:off x="572" y="1705"/>
                  <a:ext cx="56" cy="19"/>
                </a:xfrm>
                <a:custGeom>
                  <a:avLst/>
                  <a:gdLst>
                    <a:gd name="T0" fmla="*/ 0 w 56"/>
                    <a:gd name="T1" fmla="*/ 18 h 19"/>
                    <a:gd name="T2" fmla="*/ 6 w 56"/>
                    <a:gd name="T3" fmla="*/ 0 h 19"/>
                    <a:gd name="T4" fmla="*/ 48 w 56"/>
                    <a:gd name="T5" fmla="*/ 0 h 19"/>
                    <a:gd name="T6" fmla="*/ 55 w 56"/>
                    <a:gd name="T7" fmla="*/ 18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6" y="0"/>
                      </a:lnTo>
                      <a:lnTo>
                        <a:pt x="48" y="0"/>
                      </a:lnTo>
                      <a:lnTo>
                        <a:pt x="55"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2" name="Freeform 133"/>
                <p:cNvSpPr>
                  <a:spLocks/>
                </p:cNvSpPr>
                <p:nvPr/>
              </p:nvSpPr>
              <p:spPr bwMode="auto">
                <a:xfrm>
                  <a:off x="572" y="1705"/>
                  <a:ext cx="56" cy="19"/>
                </a:xfrm>
                <a:custGeom>
                  <a:avLst/>
                  <a:gdLst>
                    <a:gd name="T0" fmla="*/ 0 w 56"/>
                    <a:gd name="T1" fmla="*/ 18 h 19"/>
                    <a:gd name="T2" fmla="*/ 6 w 56"/>
                    <a:gd name="T3" fmla="*/ 0 h 19"/>
                    <a:gd name="T4" fmla="*/ 48 w 56"/>
                    <a:gd name="T5" fmla="*/ 0 h 19"/>
                    <a:gd name="T6" fmla="*/ 55 w 56"/>
                    <a:gd name="T7" fmla="*/ 18 h 19"/>
                    <a:gd name="T8" fmla="*/ 0 w 56"/>
                    <a:gd name="T9" fmla="*/ 18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18"/>
                      </a:moveTo>
                      <a:lnTo>
                        <a:pt x="6" y="0"/>
                      </a:lnTo>
                      <a:lnTo>
                        <a:pt x="48" y="0"/>
                      </a:lnTo>
                      <a:lnTo>
                        <a:pt x="55"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3" name="Freeform 134"/>
                <p:cNvSpPr>
                  <a:spLocks/>
                </p:cNvSpPr>
                <p:nvPr/>
              </p:nvSpPr>
              <p:spPr bwMode="auto">
                <a:xfrm>
                  <a:off x="572" y="1710"/>
                  <a:ext cx="56" cy="57"/>
                </a:xfrm>
                <a:custGeom>
                  <a:avLst/>
                  <a:gdLst>
                    <a:gd name="T0" fmla="*/ 0 w 56"/>
                    <a:gd name="T1" fmla="*/ 0 h 57"/>
                    <a:gd name="T2" fmla="*/ 55 w 56"/>
                    <a:gd name="T3" fmla="*/ 0 h 57"/>
                    <a:gd name="T4" fmla="*/ 55 w 56"/>
                    <a:gd name="T5" fmla="*/ 56 h 57"/>
                    <a:gd name="T6" fmla="*/ 0 w 56"/>
                    <a:gd name="T7" fmla="*/ 56 h 57"/>
                    <a:gd name="T8" fmla="*/ 0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0" y="0"/>
                      </a:moveTo>
                      <a:lnTo>
                        <a:pt x="55" y="0"/>
                      </a:lnTo>
                      <a:lnTo>
                        <a:pt x="55" y="56"/>
                      </a:lnTo>
                      <a:lnTo>
                        <a:pt x="0" y="5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4" name="Freeform 135"/>
                <p:cNvSpPr>
                  <a:spLocks/>
                </p:cNvSpPr>
                <p:nvPr/>
              </p:nvSpPr>
              <p:spPr bwMode="auto">
                <a:xfrm>
                  <a:off x="560" y="1770"/>
                  <a:ext cx="78" cy="24"/>
                </a:xfrm>
                <a:custGeom>
                  <a:avLst/>
                  <a:gdLst>
                    <a:gd name="T0" fmla="*/ 0 w 78"/>
                    <a:gd name="T1" fmla="*/ 0 h 24"/>
                    <a:gd name="T2" fmla="*/ 77 w 78"/>
                    <a:gd name="T3" fmla="*/ 0 h 24"/>
                    <a:gd name="T4" fmla="*/ 77 w 78"/>
                    <a:gd name="T5" fmla="*/ 23 h 24"/>
                    <a:gd name="T6" fmla="*/ 0 w 78"/>
                    <a:gd name="T7" fmla="*/ 23 h 24"/>
                    <a:gd name="T8" fmla="*/ 0 w 78"/>
                    <a:gd name="T9" fmla="*/ 0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0"/>
                      </a:moveTo>
                      <a:lnTo>
                        <a:pt x="77" y="0"/>
                      </a:lnTo>
                      <a:lnTo>
                        <a:pt x="77"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5" name="Freeform 136"/>
                <p:cNvSpPr>
                  <a:spLocks/>
                </p:cNvSpPr>
                <p:nvPr/>
              </p:nvSpPr>
              <p:spPr bwMode="auto">
                <a:xfrm>
                  <a:off x="578" y="1717"/>
                  <a:ext cx="44" cy="44"/>
                </a:xfrm>
                <a:custGeom>
                  <a:avLst/>
                  <a:gdLst>
                    <a:gd name="T0" fmla="*/ 0 w 44"/>
                    <a:gd name="T1" fmla="*/ 0 h 44"/>
                    <a:gd name="T2" fmla="*/ 43 w 44"/>
                    <a:gd name="T3" fmla="*/ 0 h 44"/>
                    <a:gd name="T4" fmla="*/ 43 w 44"/>
                    <a:gd name="T5" fmla="*/ 43 h 44"/>
                    <a:gd name="T6" fmla="*/ 0 w 44"/>
                    <a:gd name="T7" fmla="*/ 43 h 44"/>
                    <a:gd name="T8" fmla="*/ 0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0" y="0"/>
                      </a:moveTo>
                      <a:lnTo>
                        <a:pt x="43" y="0"/>
                      </a:lnTo>
                      <a:lnTo>
                        <a:pt x="43" y="43"/>
                      </a:lnTo>
                      <a:lnTo>
                        <a:pt x="0" y="4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6" name="Line 137"/>
                <p:cNvSpPr>
                  <a:spLocks noChangeShapeType="1"/>
                </p:cNvSpPr>
                <p:nvPr/>
              </p:nvSpPr>
              <p:spPr bwMode="auto">
                <a:xfrm flipH="1">
                  <a:off x="611" y="1779"/>
                  <a:ext cx="1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547" name="Freeform 138"/>
                <p:cNvSpPr>
                  <a:spLocks/>
                </p:cNvSpPr>
                <p:nvPr/>
              </p:nvSpPr>
              <p:spPr bwMode="auto">
                <a:xfrm>
                  <a:off x="557" y="1796"/>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8" name="Freeform 139"/>
                <p:cNvSpPr>
                  <a:spLocks/>
                </p:cNvSpPr>
                <p:nvPr/>
              </p:nvSpPr>
              <p:spPr bwMode="auto">
                <a:xfrm>
                  <a:off x="557" y="1796"/>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49" name="Freeform 140"/>
                <p:cNvSpPr>
                  <a:spLocks/>
                </p:cNvSpPr>
                <p:nvPr/>
              </p:nvSpPr>
              <p:spPr bwMode="auto">
                <a:xfrm>
                  <a:off x="560" y="1807"/>
                  <a:ext cx="82" cy="19"/>
                </a:xfrm>
                <a:custGeom>
                  <a:avLst/>
                  <a:gdLst>
                    <a:gd name="T0" fmla="*/ 0 w 82"/>
                    <a:gd name="T1" fmla="*/ 0 h 19"/>
                    <a:gd name="T2" fmla="*/ 81 w 82"/>
                    <a:gd name="T3" fmla="*/ 0 h 19"/>
                    <a:gd name="T4" fmla="*/ 81 w 82"/>
                    <a:gd name="T5" fmla="*/ 18 h 19"/>
                    <a:gd name="T6" fmla="*/ 0 w 82"/>
                    <a:gd name="T7" fmla="*/ 18 h 19"/>
                    <a:gd name="T8" fmla="*/ 0 w 82"/>
                    <a:gd name="T9" fmla="*/ 0 h 19"/>
                    <a:gd name="T10" fmla="*/ 0 60000 65536"/>
                    <a:gd name="T11" fmla="*/ 0 60000 65536"/>
                    <a:gd name="T12" fmla="*/ 0 60000 65536"/>
                    <a:gd name="T13" fmla="*/ 0 60000 65536"/>
                    <a:gd name="T14" fmla="*/ 0 60000 65536"/>
                    <a:gd name="T15" fmla="*/ 0 w 82"/>
                    <a:gd name="T16" fmla="*/ 0 h 19"/>
                    <a:gd name="T17" fmla="*/ 82 w 82"/>
                    <a:gd name="T18" fmla="*/ 19 h 19"/>
                  </a:gdLst>
                  <a:ahLst/>
                  <a:cxnLst>
                    <a:cxn ang="T10">
                      <a:pos x="T0" y="T1"/>
                    </a:cxn>
                    <a:cxn ang="T11">
                      <a:pos x="T2" y="T3"/>
                    </a:cxn>
                    <a:cxn ang="T12">
                      <a:pos x="T4" y="T5"/>
                    </a:cxn>
                    <a:cxn ang="T13">
                      <a:pos x="T6" y="T7"/>
                    </a:cxn>
                    <a:cxn ang="T14">
                      <a:pos x="T8" y="T9"/>
                    </a:cxn>
                  </a:cxnLst>
                  <a:rect l="T15" t="T16" r="T17" b="T18"/>
                  <a:pathLst>
                    <a:path w="82" h="19">
                      <a:moveTo>
                        <a:pt x="0" y="0"/>
                      </a:moveTo>
                      <a:lnTo>
                        <a:pt x="81" y="0"/>
                      </a:lnTo>
                      <a:lnTo>
                        <a:pt x="81"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527" name="Group 141"/>
              <p:cNvGrpSpPr>
                <a:grpSpLocks/>
              </p:cNvGrpSpPr>
              <p:nvPr/>
            </p:nvGrpSpPr>
            <p:grpSpPr bwMode="auto">
              <a:xfrm>
                <a:off x="557" y="1701"/>
                <a:ext cx="81" cy="122"/>
                <a:chOff x="557" y="1701"/>
                <a:chExt cx="81" cy="122"/>
              </a:xfrm>
            </p:grpSpPr>
            <p:sp>
              <p:nvSpPr>
                <p:cNvPr id="47528" name="Freeform 142"/>
                <p:cNvSpPr>
                  <a:spLocks/>
                </p:cNvSpPr>
                <p:nvPr/>
              </p:nvSpPr>
              <p:spPr bwMode="auto">
                <a:xfrm>
                  <a:off x="560" y="1756"/>
                  <a:ext cx="77" cy="19"/>
                </a:xfrm>
                <a:custGeom>
                  <a:avLst/>
                  <a:gdLst>
                    <a:gd name="T0" fmla="*/ 0 w 77"/>
                    <a:gd name="T1" fmla="*/ 18 h 19"/>
                    <a:gd name="T2" fmla="*/ 9 w 77"/>
                    <a:gd name="T3" fmla="*/ 0 h 19"/>
                    <a:gd name="T4" fmla="*/ 66 w 77"/>
                    <a:gd name="T5" fmla="*/ 0 h 19"/>
                    <a:gd name="T6" fmla="*/ 76 w 77"/>
                    <a:gd name="T7" fmla="*/ 18 h 19"/>
                    <a:gd name="T8" fmla="*/ 0 w 77"/>
                    <a:gd name="T9" fmla="*/ 18 h 19"/>
                    <a:gd name="T10" fmla="*/ 0 60000 65536"/>
                    <a:gd name="T11" fmla="*/ 0 60000 65536"/>
                    <a:gd name="T12" fmla="*/ 0 60000 65536"/>
                    <a:gd name="T13" fmla="*/ 0 60000 65536"/>
                    <a:gd name="T14" fmla="*/ 0 60000 65536"/>
                    <a:gd name="T15" fmla="*/ 0 w 77"/>
                    <a:gd name="T16" fmla="*/ 0 h 19"/>
                    <a:gd name="T17" fmla="*/ 77 w 77"/>
                    <a:gd name="T18" fmla="*/ 19 h 19"/>
                  </a:gdLst>
                  <a:ahLst/>
                  <a:cxnLst>
                    <a:cxn ang="T10">
                      <a:pos x="T0" y="T1"/>
                    </a:cxn>
                    <a:cxn ang="T11">
                      <a:pos x="T2" y="T3"/>
                    </a:cxn>
                    <a:cxn ang="T12">
                      <a:pos x="T4" y="T5"/>
                    </a:cxn>
                    <a:cxn ang="T13">
                      <a:pos x="T6" y="T7"/>
                    </a:cxn>
                    <a:cxn ang="T14">
                      <a:pos x="T8" y="T9"/>
                    </a:cxn>
                  </a:cxnLst>
                  <a:rect l="T15" t="T16" r="T17" b="T18"/>
                  <a:pathLst>
                    <a:path w="77" h="19">
                      <a:moveTo>
                        <a:pt x="0" y="18"/>
                      </a:moveTo>
                      <a:lnTo>
                        <a:pt x="9" y="0"/>
                      </a:lnTo>
                      <a:lnTo>
                        <a:pt x="66" y="0"/>
                      </a:lnTo>
                      <a:lnTo>
                        <a:pt x="76"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29" name="Freeform 143"/>
                <p:cNvSpPr>
                  <a:spLocks/>
                </p:cNvSpPr>
                <p:nvPr/>
              </p:nvSpPr>
              <p:spPr bwMode="auto">
                <a:xfrm>
                  <a:off x="560" y="1756"/>
                  <a:ext cx="77" cy="19"/>
                </a:xfrm>
                <a:custGeom>
                  <a:avLst/>
                  <a:gdLst>
                    <a:gd name="T0" fmla="*/ 0 w 77"/>
                    <a:gd name="T1" fmla="*/ 18 h 19"/>
                    <a:gd name="T2" fmla="*/ 9 w 77"/>
                    <a:gd name="T3" fmla="*/ 0 h 19"/>
                    <a:gd name="T4" fmla="*/ 66 w 77"/>
                    <a:gd name="T5" fmla="*/ 0 h 19"/>
                    <a:gd name="T6" fmla="*/ 76 w 77"/>
                    <a:gd name="T7" fmla="*/ 18 h 19"/>
                    <a:gd name="T8" fmla="*/ 0 w 77"/>
                    <a:gd name="T9" fmla="*/ 18 h 19"/>
                    <a:gd name="T10" fmla="*/ 0 60000 65536"/>
                    <a:gd name="T11" fmla="*/ 0 60000 65536"/>
                    <a:gd name="T12" fmla="*/ 0 60000 65536"/>
                    <a:gd name="T13" fmla="*/ 0 60000 65536"/>
                    <a:gd name="T14" fmla="*/ 0 60000 65536"/>
                    <a:gd name="T15" fmla="*/ 0 w 77"/>
                    <a:gd name="T16" fmla="*/ 0 h 19"/>
                    <a:gd name="T17" fmla="*/ 77 w 77"/>
                    <a:gd name="T18" fmla="*/ 19 h 19"/>
                  </a:gdLst>
                  <a:ahLst/>
                  <a:cxnLst>
                    <a:cxn ang="T10">
                      <a:pos x="T0" y="T1"/>
                    </a:cxn>
                    <a:cxn ang="T11">
                      <a:pos x="T2" y="T3"/>
                    </a:cxn>
                    <a:cxn ang="T12">
                      <a:pos x="T4" y="T5"/>
                    </a:cxn>
                    <a:cxn ang="T13">
                      <a:pos x="T6" y="T7"/>
                    </a:cxn>
                    <a:cxn ang="T14">
                      <a:pos x="T8" y="T9"/>
                    </a:cxn>
                  </a:cxnLst>
                  <a:rect l="T15" t="T16" r="T17" b="T18"/>
                  <a:pathLst>
                    <a:path w="77" h="19">
                      <a:moveTo>
                        <a:pt x="0" y="18"/>
                      </a:moveTo>
                      <a:lnTo>
                        <a:pt x="9" y="0"/>
                      </a:lnTo>
                      <a:lnTo>
                        <a:pt x="66" y="0"/>
                      </a:lnTo>
                      <a:lnTo>
                        <a:pt x="76"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0" name="Freeform 144"/>
                <p:cNvSpPr>
                  <a:spLocks/>
                </p:cNvSpPr>
                <p:nvPr/>
              </p:nvSpPr>
              <p:spPr bwMode="auto">
                <a:xfrm>
                  <a:off x="572" y="1701"/>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1" name="Freeform 145"/>
                <p:cNvSpPr>
                  <a:spLocks/>
                </p:cNvSpPr>
                <p:nvPr/>
              </p:nvSpPr>
              <p:spPr bwMode="auto">
                <a:xfrm>
                  <a:off x="572" y="1701"/>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2" name="Freeform 146"/>
                <p:cNvSpPr>
                  <a:spLocks/>
                </p:cNvSpPr>
                <p:nvPr/>
              </p:nvSpPr>
              <p:spPr bwMode="auto">
                <a:xfrm>
                  <a:off x="572" y="1709"/>
                  <a:ext cx="54" cy="56"/>
                </a:xfrm>
                <a:custGeom>
                  <a:avLst/>
                  <a:gdLst>
                    <a:gd name="T0" fmla="*/ 0 w 54"/>
                    <a:gd name="T1" fmla="*/ 0 h 56"/>
                    <a:gd name="T2" fmla="*/ 53 w 54"/>
                    <a:gd name="T3" fmla="*/ 0 h 56"/>
                    <a:gd name="T4" fmla="*/ 53 w 54"/>
                    <a:gd name="T5" fmla="*/ 55 h 56"/>
                    <a:gd name="T6" fmla="*/ 0 w 54"/>
                    <a:gd name="T7" fmla="*/ 55 h 56"/>
                    <a:gd name="T8" fmla="*/ 0 w 54"/>
                    <a:gd name="T9" fmla="*/ 0 h 56"/>
                    <a:gd name="T10" fmla="*/ 0 60000 65536"/>
                    <a:gd name="T11" fmla="*/ 0 60000 65536"/>
                    <a:gd name="T12" fmla="*/ 0 60000 65536"/>
                    <a:gd name="T13" fmla="*/ 0 60000 65536"/>
                    <a:gd name="T14" fmla="*/ 0 60000 65536"/>
                    <a:gd name="T15" fmla="*/ 0 w 54"/>
                    <a:gd name="T16" fmla="*/ 0 h 56"/>
                    <a:gd name="T17" fmla="*/ 54 w 54"/>
                    <a:gd name="T18" fmla="*/ 56 h 56"/>
                  </a:gdLst>
                  <a:ahLst/>
                  <a:cxnLst>
                    <a:cxn ang="T10">
                      <a:pos x="T0" y="T1"/>
                    </a:cxn>
                    <a:cxn ang="T11">
                      <a:pos x="T2" y="T3"/>
                    </a:cxn>
                    <a:cxn ang="T12">
                      <a:pos x="T4" y="T5"/>
                    </a:cxn>
                    <a:cxn ang="T13">
                      <a:pos x="T6" y="T7"/>
                    </a:cxn>
                    <a:cxn ang="T14">
                      <a:pos x="T8" y="T9"/>
                    </a:cxn>
                  </a:cxnLst>
                  <a:rect l="T15" t="T16" r="T17" b="T18"/>
                  <a:pathLst>
                    <a:path w="54" h="56">
                      <a:moveTo>
                        <a:pt x="0" y="0"/>
                      </a:moveTo>
                      <a:lnTo>
                        <a:pt x="53" y="0"/>
                      </a:lnTo>
                      <a:lnTo>
                        <a:pt x="53" y="55"/>
                      </a:lnTo>
                      <a:lnTo>
                        <a:pt x="0" y="55"/>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3" name="Freeform 147"/>
                <p:cNvSpPr>
                  <a:spLocks/>
                </p:cNvSpPr>
                <p:nvPr/>
              </p:nvSpPr>
              <p:spPr bwMode="auto">
                <a:xfrm>
                  <a:off x="560" y="1769"/>
                  <a:ext cx="77" cy="24"/>
                </a:xfrm>
                <a:custGeom>
                  <a:avLst/>
                  <a:gdLst>
                    <a:gd name="T0" fmla="*/ 0 w 77"/>
                    <a:gd name="T1" fmla="*/ 0 h 24"/>
                    <a:gd name="T2" fmla="*/ 76 w 77"/>
                    <a:gd name="T3" fmla="*/ 0 h 24"/>
                    <a:gd name="T4" fmla="*/ 76 w 77"/>
                    <a:gd name="T5" fmla="*/ 23 h 24"/>
                    <a:gd name="T6" fmla="*/ 0 w 77"/>
                    <a:gd name="T7" fmla="*/ 23 h 24"/>
                    <a:gd name="T8" fmla="*/ 0 w 77"/>
                    <a:gd name="T9" fmla="*/ 0 h 24"/>
                    <a:gd name="T10" fmla="*/ 0 60000 65536"/>
                    <a:gd name="T11" fmla="*/ 0 60000 65536"/>
                    <a:gd name="T12" fmla="*/ 0 60000 65536"/>
                    <a:gd name="T13" fmla="*/ 0 60000 65536"/>
                    <a:gd name="T14" fmla="*/ 0 60000 65536"/>
                    <a:gd name="T15" fmla="*/ 0 w 77"/>
                    <a:gd name="T16" fmla="*/ 0 h 24"/>
                    <a:gd name="T17" fmla="*/ 77 w 77"/>
                    <a:gd name="T18" fmla="*/ 24 h 24"/>
                  </a:gdLst>
                  <a:ahLst/>
                  <a:cxnLst>
                    <a:cxn ang="T10">
                      <a:pos x="T0" y="T1"/>
                    </a:cxn>
                    <a:cxn ang="T11">
                      <a:pos x="T2" y="T3"/>
                    </a:cxn>
                    <a:cxn ang="T12">
                      <a:pos x="T4" y="T5"/>
                    </a:cxn>
                    <a:cxn ang="T13">
                      <a:pos x="T6" y="T7"/>
                    </a:cxn>
                    <a:cxn ang="T14">
                      <a:pos x="T8" y="T9"/>
                    </a:cxn>
                  </a:cxnLst>
                  <a:rect l="T15" t="T16" r="T17" b="T18"/>
                  <a:pathLst>
                    <a:path w="77" h="24">
                      <a:moveTo>
                        <a:pt x="0" y="0"/>
                      </a:moveTo>
                      <a:lnTo>
                        <a:pt x="76" y="0"/>
                      </a:lnTo>
                      <a:lnTo>
                        <a:pt x="76"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4" name="Freeform 148"/>
                <p:cNvSpPr>
                  <a:spLocks/>
                </p:cNvSpPr>
                <p:nvPr/>
              </p:nvSpPr>
              <p:spPr bwMode="auto">
                <a:xfrm>
                  <a:off x="576" y="1715"/>
                  <a:ext cx="44" cy="45"/>
                </a:xfrm>
                <a:custGeom>
                  <a:avLst/>
                  <a:gdLst>
                    <a:gd name="T0" fmla="*/ 0 w 44"/>
                    <a:gd name="T1" fmla="*/ 0 h 45"/>
                    <a:gd name="T2" fmla="*/ 43 w 44"/>
                    <a:gd name="T3" fmla="*/ 0 h 45"/>
                    <a:gd name="T4" fmla="*/ 43 w 44"/>
                    <a:gd name="T5" fmla="*/ 44 h 45"/>
                    <a:gd name="T6" fmla="*/ 0 w 44"/>
                    <a:gd name="T7" fmla="*/ 44 h 45"/>
                    <a:gd name="T8" fmla="*/ 0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0" y="0"/>
                      </a:moveTo>
                      <a:lnTo>
                        <a:pt x="43" y="0"/>
                      </a:lnTo>
                      <a:lnTo>
                        <a:pt x="43" y="44"/>
                      </a:lnTo>
                      <a:lnTo>
                        <a:pt x="0" y="4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5" name="Line 149"/>
                <p:cNvSpPr>
                  <a:spLocks noChangeShapeType="1"/>
                </p:cNvSpPr>
                <p:nvPr/>
              </p:nvSpPr>
              <p:spPr bwMode="auto">
                <a:xfrm flipH="1">
                  <a:off x="611" y="1778"/>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536" name="Freeform 150"/>
                <p:cNvSpPr>
                  <a:spLocks/>
                </p:cNvSpPr>
                <p:nvPr/>
              </p:nvSpPr>
              <p:spPr bwMode="auto">
                <a:xfrm>
                  <a:off x="557" y="1793"/>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7" name="Freeform 151"/>
                <p:cNvSpPr>
                  <a:spLocks/>
                </p:cNvSpPr>
                <p:nvPr/>
              </p:nvSpPr>
              <p:spPr bwMode="auto">
                <a:xfrm>
                  <a:off x="557" y="1793"/>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38" name="Freeform 152"/>
                <p:cNvSpPr>
                  <a:spLocks/>
                </p:cNvSpPr>
                <p:nvPr/>
              </p:nvSpPr>
              <p:spPr bwMode="auto">
                <a:xfrm>
                  <a:off x="557" y="1804"/>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sp>
        <p:nvSpPr>
          <p:cNvPr id="47131" name="Rectangle 153"/>
          <p:cNvSpPr>
            <a:spLocks noChangeArrowheads="1"/>
          </p:cNvSpPr>
          <p:nvPr/>
        </p:nvSpPr>
        <p:spPr bwMode="auto">
          <a:xfrm>
            <a:off x="1600200" y="2743200"/>
            <a:ext cx="3667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887413" eaLnBrk="0" hangingPunct="0"/>
            <a:r>
              <a:rPr lang="es-ES" sz="1200">
                <a:latin typeface="Arial" charset="0"/>
              </a:rPr>
              <a:t>(2)</a:t>
            </a:r>
          </a:p>
        </p:txBody>
      </p:sp>
      <p:sp>
        <p:nvSpPr>
          <p:cNvPr id="47132" name="Line 154"/>
          <p:cNvSpPr>
            <a:spLocks noChangeShapeType="1"/>
          </p:cNvSpPr>
          <p:nvPr/>
        </p:nvSpPr>
        <p:spPr bwMode="auto">
          <a:xfrm flipH="1">
            <a:off x="1217613" y="2352675"/>
            <a:ext cx="1587" cy="825500"/>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33" name="Rectangle 155"/>
          <p:cNvSpPr>
            <a:spLocks noChangeArrowheads="1"/>
          </p:cNvSpPr>
          <p:nvPr/>
        </p:nvSpPr>
        <p:spPr bwMode="auto">
          <a:xfrm>
            <a:off x="2438400" y="2811463"/>
            <a:ext cx="3667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887413" eaLnBrk="0" hangingPunct="0"/>
            <a:r>
              <a:rPr lang="es-ES_tradnl" sz="1200">
                <a:latin typeface="Arial" charset="0"/>
              </a:rPr>
              <a:t>(3)</a:t>
            </a:r>
            <a:endParaRPr lang="es-ES" sz="1200">
              <a:latin typeface="Arial" charset="0"/>
            </a:endParaRPr>
          </a:p>
        </p:txBody>
      </p:sp>
      <p:sp>
        <p:nvSpPr>
          <p:cNvPr id="47134" name="Line 156"/>
          <p:cNvSpPr>
            <a:spLocks noChangeShapeType="1"/>
          </p:cNvSpPr>
          <p:nvPr/>
        </p:nvSpPr>
        <p:spPr bwMode="auto">
          <a:xfrm flipH="1">
            <a:off x="2051050" y="2335213"/>
            <a:ext cx="3175" cy="795337"/>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35" name="Line 157"/>
          <p:cNvSpPr>
            <a:spLocks noChangeShapeType="1"/>
          </p:cNvSpPr>
          <p:nvPr/>
        </p:nvSpPr>
        <p:spPr bwMode="auto">
          <a:xfrm>
            <a:off x="2921000" y="2332038"/>
            <a:ext cx="0" cy="866775"/>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36" name="Line 158"/>
          <p:cNvSpPr>
            <a:spLocks noChangeShapeType="1"/>
          </p:cNvSpPr>
          <p:nvPr/>
        </p:nvSpPr>
        <p:spPr bwMode="auto">
          <a:xfrm>
            <a:off x="2057400" y="3516313"/>
            <a:ext cx="0" cy="5921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37" name="Line 159"/>
          <p:cNvSpPr>
            <a:spLocks noChangeShapeType="1"/>
          </p:cNvSpPr>
          <p:nvPr/>
        </p:nvSpPr>
        <p:spPr bwMode="auto">
          <a:xfrm>
            <a:off x="2921000" y="3600450"/>
            <a:ext cx="0" cy="508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grpSp>
        <p:nvGrpSpPr>
          <p:cNvPr id="47138" name="Group 160"/>
          <p:cNvGrpSpPr>
            <a:grpSpLocks/>
          </p:cNvGrpSpPr>
          <p:nvPr/>
        </p:nvGrpSpPr>
        <p:grpSpPr bwMode="auto">
          <a:xfrm>
            <a:off x="2433638" y="3084513"/>
            <a:ext cx="357187" cy="468312"/>
            <a:chOff x="1485" y="1573"/>
            <a:chExt cx="225" cy="295"/>
          </a:xfrm>
        </p:grpSpPr>
        <p:grpSp>
          <p:nvGrpSpPr>
            <p:cNvPr id="47474" name="Group 161"/>
            <p:cNvGrpSpPr>
              <a:grpSpLocks/>
            </p:cNvGrpSpPr>
            <p:nvPr/>
          </p:nvGrpSpPr>
          <p:grpSpPr bwMode="auto">
            <a:xfrm>
              <a:off x="1485" y="1573"/>
              <a:ext cx="225" cy="295"/>
              <a:chOff x="1485" y="1573"/>
              <a:chExt cx="225" cy="295"/>
            </a:xfrm>
          </p:grpSpPr>
          <p:grpSp>
            <p:nvGrpSpPr>
              <p:cNvPr id="47500" name="Group 162"/>
              <p:cNvGrpSpPr>
                <a:grpSpLocks/>
              </p:cNvGrpSpPr>
              <p:nvPr/>
            </p:nvGrpSpPr>
            <p:grpSpPr bwMode="auto">
              <a:xfrm>
                <a:off x="1489" y="1578"/>
                <a:ext cx="221" cy="290"/>
                <a:chOff x="1489" y="1578"/>
                <a:chExt cx="221" cy="290"/>
              </a:xfrm>
            </p:grpSpPr>
            <p:sp>
              <p:nvSpPr>
                <p:cNvPr id="47513" name="Freeform 163"/>
                <p:cNvSpPr>
                  <a:spLocks/>
                </p:cNvSpPr>
                <p:nvPr/>
              </p:nvSpPr>
              <p:spPr bwMode="auto">
                <a:xfrm>
                  <a:off x="1501" y="1618"/>
                  <a:ext cx="161" cy="250"/>
                </a:xfrm>
                <a:custGeom>
                  <a:avLst/>
                  <a:gdLst>
                    <a:gd name="T0" fmla="*/ 0 w 161"/>
                    <a:gd name="T1" fmla="*/ 249 h 250"/>
                    <a:gd name="T2" fmla="*/ 160 w 161"/>
                    <a:gd name="T3" fmla="*/ 249 h 250"/>
                    <a:gd name="T4" fmla="*/ 160 w 161"/>
                    <a:gd name="T5" fmla="*/ 79 h 250"/>
                    <a:gd name="T6" fmla="*/ 90 w 161"/>
                    <a:gd name="T7" fmla="*/ 0 h 250"/>
                    <a:gd name="T8" fmla="*/ 0 w 161"/>
                    <a:gd name="T9" fmla="*/ 129 h 250"/>
                    <a:gd name="T10" fmla="*/ 0 w 161"/>
                    <a:gd name="T11" fmla="*/ 249 h 250"/>
                    <a:gd name="T12" fmla="*/ 0 60000 65536"/>
                    <a:gd name="T13" fmla="*/ 0 60000 65536"/>
                    <a:gd name="T14" fmla="*/ 0 60000 65536"/>
                    <a:gd name="T15" fmla="*/ 0 60000 65536"/>
                    <a:gd name="T16" fmla="*/ 0 60000 65536"/>
                    <a:gd name="T17" fmla="*/ 0 60000 65536"/>
                    <a:gd name="T18" fmla="*/ 0 w 161"/>
                    <a:gd name="T19" fmla="*/ 0 h 250"/>
                    <a:gd name="T20" fmla="*/ 161 w 16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61" h="250">
                      <a:moveTo>
                        <a:pt x="0" y="249"/>
                      </a:moveTo>
                      <a:lnTo>
                        <a:pt x="160" y="249"/>
                      </a:lnTo>
                      <a:lnTo>
                        <a:pt x="160" y="79"/>
                      </a:lnTo>
                      <a:lnTo>
                        <a:pt x="90" y="0"/>
                      </a:lnTo>
                      <a:lnTo>
                        <a:pt x="0" y="129"/>
                      </a:lnTo>
                      <a:lnTo>
                        <a:pt x="0" y="24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4" name="Freeform 164"/>
                <p:cNvSpPr>
                  <a:spLocks/>
                </p:cNvSpPr>
                <p:nvPr/>
              </p:nvSpPr>
              <p:spPr bwMode="auto">
                <a:xfrm>
                  <a:off x="1599" y="1787"/>
                  <a:ext cx="30" cy="81"/>
                </a:xfrm>
                <a:custGeom>
                  <a:avLst/>
                  <a:gdLst>
                    <a:gd name="T0" fmla="*/ 0 w 30"/>
                    <a:gd name="T1" fmla="*/ 0 h 81"/>
                    <a:gd name="T2" fmla="*/ 29 w 30"/>
                    <a:gd name="T3" fmla="*/ 0 h 81"/>
                    <a:gd name="T4" fmla="*/ 29 w 30"/>
                    <a:gd name="T5" fmla="*/ 80 h 81"/>
                    <a:gd name="T6" fmla="*/ 0 w 30"/>
                    <a:gd name="T7" fmla="*/ 80 h 81"/>
                    <a:gd name="T8" fmla="*/ 0 w 30"/>
                    <a:gd name="T9" fmla="*/ 0 h 81"/>
                    <a:gd name="T10" fmla="*/ 0 60000 65536"/>
                    <a:gd name="T11" fmla="*/ 0 60000 65536"/>
                    <a:gd name="T12" fmla="*/ 0 60000 65536"/>
                    <a:gd name="T13" fmla="*/ 0 60000 65536"/>
                    <a:gd name="T14" fmla="*/ 0 60000 65536"/>
                    <a:gd name="T15" fmla="*/ 0 w 30"/>
                    <a:gd name="T16" fmla="*/ 0 h 81"/>
                    <a:gd name="T17" fmla="*/ 30 w 30"/>
                    <a:gd name="T18" fmla="*/ 81 h 81"/>
                  </a:gdLst>
                  <a:ahLst/>
                  <a:cxnLst>
                    <a:cxn ang="T10">
                      <a:pos x="T0" y="T1"/>
                    </a:cxn>
                    <a:cxn ang="T11">
                      <a:pos x="T2" y="T3"/>
                    </a:cxn>
                    <a:cxn ang="T12">
                      <a:pos x="T4" y="T5"/>
                    </a:cxn>
                    <a:cxn ang="T13">
                      <a:pos x="T6" y="T7"/>
                    </a:cxn>
                    <a:cxn ang="T14">
                      <a:pos x="T8" y="T9"/>
                    </a:cxn>
                  </a:cxnLst>
                  <a:rect l="T15" t="T16" r="T17" b="T18"/>
                  <a:pathLst>
                    <a:path w="30" h="81">
                      <a:moveTo>
                        <a:pt x="0" y="0"/>
                      </a:moveTo>
                      <a:lnTo>
                        <a:pt x="29" y="0"/>
                      </a:lnTo>
                      <a:lnTo>
                        <a:pt x="29"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5" name="Rectangle 165"/>
                <p:cNvSpPr>
                  <a:spLocks noChangeArrowheads="1"/>
                </p:cNvSpPr>
                <p:nvPr/>
              </p:nvSpPr>
              <p:spPr bwMode="auto">
                <a:xfrm>
                  <a:off x="1529" y="1772"/>
                  <a:ext cx="45" cy="41"/>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516" name="Freeform 166"/>
                <p:cNvSpPr>
                  <a:spLocks/>
                </p:cNvSpPr>
                <p:nvPr/>
              </p:nvSpPr>
              <p:spPr bwMode="auto">
                <a:xfrm>
                  <a:off x="1489" y="1578"/>
                  <a:ext cx="118" cy="201"/>
                </a:xfrm>
                <a:custGeom>
                  <a:avLst/>
                  <a:gdLst>
                    <a:gd name="T0" fmla="*/ 0 w 118"/>
                    <a:gd name="T1" fmla="*/ 200 h 201"/>
                    <a:gd name="T2" fmla="*/ 20 w 118"/>
                    <a:gd name="T3" fmla="*/ 135 h 201"/>
                    <a:gd name="T4" fmla="*/ 117 w 118"/>
                    <a:gd name="T5" fmla="*/ 0 h 201"/>
                    <a:gd name="T6" fmla="*/ 94 w 118"/>
                    <a:gd name="T7" fmla="*/ 65 h 201"/>
                    <a:gd name="T8" fmla="*/ 0 w 118"/>
                    <a:gd name="T9" fmla="*/ 200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200"/>
                      </a:moveTo>
                      <a:lnTo>
                        <a:pt x="20" y="135"/>
                      </a:lnTo>
                      <a:lnTo>
                        <a:pt x="117" y="0"/>
                      </a:lnTo>
                      <a:lnTo>
                        <a:pt x="94"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7" name="Freeform 167"/>
                <p:cNvSpPr>
                  <a:spLocks/>
                </p:cNvSpPr>
                <p:nvPr/>
              </p:nvSpPr>
              <p:spPr bwMode="auto">
                <a:xfrm>
                  <a:off x="1661" y="1707"/>
                  <a:ext cx="25" cy="161"/>
                </a:xfrm>
                <a:custGeom>
                  <a:avLst/>
                  <a:gdLst>
                    <a:gd name="T0" fmla="*/ 0 w 25"/>
                    <a:gd name="T1" fmla="*/ 160 h 161"/>
                    <a:gd name="T2" fmla="*/ 24 w 25"/>
                    <a:gd name="T3" fmla="*/ 99 h 161"/>
                    <a:gd name="T4" fmla="*/ 24 w 25"/>
                    <a:gd name="T5" fmla="*/ 0 h 161"/>
                    <a:gd name="T6" fmla="*/ 0 w 25"/>
                    <a:gd name="T7" fmla="*/ 39 h 161"/>
                    <a:gd name="T8" fmla="*/ 0 w 25"/>
                    <a:gd name="T9" fmla="*/ 160 h 161"/>
                    <a:gd name="T10" fmla="*/ 0 60000 65536"/>
                    <a:gd name="T11" fmla="*/ 0 60000 65536"/>
                    <a:gd name="T12" fmla="*/ 0 60000 65536"/>
                    <a:gd name="T13" fmla="*/ 0 60000 65536"/>
                    <a:gd name="T14" fmla="*/ 0 60000 65536"/>
                    <a:gd name="T15" fmla="*/ 0 w 25"/>
                    <a:gd name="T16" fmla="*/ 0 h 161"/>
                    <a:gd name="T17" fmla="*/ 25 w 25"/>
                    <a:gd name="T18" fmla="*/ 161 h 161"/>
                  </a:gdLst>
                  <a:ahLst/>
                  <a:cxnLst>
                    <a:cxn ang="T10">
                      <a:pos x="T0" y="T1"/>
                    </a:cxn>
                    <a:cxn ang="T11">
                      <a:pos x="T2" y="T3"/>
                    </a:cxn>
                    <a:cxn ang="T12">
                      <a:pos x="T4" y="T5"/>
                    </a:cxn>
                    <a:cxn ang="T13">
                      <a:pos x="T6" y="T7"/>
                    </a:cxn>
                    <a:cxn ang="T14">
                      <a:pos x="T8" y="T9"/>
                    </a:cxn>
                  </a:cxnLst>
                  <a:rect l="T15" t="T16" r="T17" b="T18"/>
                  <a:pathLst>
                    <a:path w="25" h="161">
                      <a:moveTo>
                        <a:pt x="0" y="160"/>
                      </a:moveTo>
                      <a:lnTo>
                        <a:pt x="24" y="99"/>
                      </a:lnTo>
                      <a:lnTo>
                        <a:pt x="24" y="0"/>
                      </a:lnTo>
                      <a:lnTo>
                        <a:pt x="0" y="39"/>
                      </a:lnTo>
                      <a:lnTo>
                        <a:pt x="0" y="16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8" name="Freeform 168"/>
                <p:cNvSpPr>
                  <a:spLocks/>
                </p:cNvSpPr>
                <p:nvPr/>
              </p:nvSpPr>
              <p:spPr bwMode="auto">
                <a:xfrm>
                  <a:off x="1674" y="1721"/>
                  <a:ext cx="23" cy="138"/>
                </a:xfrm>
                <a:custGeom>
                  <a:avLst/>
                  <a:gdLst>
                    <a:gd name="T0" fmla="*/ 0 w 23"/>
                    <a:gd name="T1" fmla="*/ 40 h 138"/>
                    <a:gd name="T2" fmla="*/ 22 w 23"/>
                    <a:gd name="T3" fmla="*/ 0 h 138"/>
                    <a:gd name="T4" fmla="*/ 22 w 23"/>
                    <a:gd name="T5" fmla="*/ 101 h 138"/>
                    <a:gd name="T6" fmla="*/ 0 w 23"/>
                    <a:gd name="T7" fmla="*/ 137 h 138"/>
                    <a:gd name="T8" fmla="*/ 0 w 23"/>
                    <a:gd name="T9" fmla="*/ 85 h 138"/>
                    <a:gd name="T10" fmla="*/ 0 w 23"/>
                    <a:gd name="T11" fmla="*/ 40 h 138"/>
                    <a:gd name="T12" fmla="*/ 0 60000 65536"/>
                    <a:gd name="T13" fmla="*/ 0 60000 65536"/>
                    <a:gd name="T14" fmla="*/ 0 60000 65536"/>
                    <a:gd name="T15" fmla="*/ 0 60000 65536"/>
                    <a:gd name="T16" fmla="*/ 0 60000 65536"/>
                    <a:gd name="T17" fmla="*/ 0 60000 65536"/>
                    <a:gd name="T18" fmla="*/ 0 w 23"/>
                    <a:gd name="T19" fmla="*/ 0 h 138"/>
                    <a:gd name="T20" fmla="*/ 23 w 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3" h="138">
                      <a:moveTo>
                        <a:pt x="0" y="40"/>
                      </a:moveTo>
                      <a:lnTo>
                        <a:pt x="22" y="0"/>
                      </a:lnTo>
                      <a:lnTo>
                        <a:pt x="22" y="101"/>
                      </a:lnTo>
                      <a:lnTo>
                        <a:pt x="0" y="137"/>
                      </a:lnTo>
                      <a:lnTo>
                        <a:pt x="0" y="85"/>
                      </a:lnTo>
                      <a:lnTo>
                        <a:pt x="0" y="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9" name="Freeform 169"/>
                <p:cNvSpPr>
                  <a:spLocks/>
                </p:cNvSpPr>
                <p:nvPr/>
              </p:nvSpPr>
              <p:spPr bwMode="auto">
                <a:xfrm>
                  <a:off x="1666" y="1742"/>
                  <a:ext cx="23" cy="117"/>
                </a:xfrm>
                <a:custGeom>
                  <a:avLst/>
                  <a:gdLst>
                    <a:gd name="T0" fmla="*/ 22 w 23"/>
                    <a:gd name="T1" fmla="*/ 15 h 117"/>
                    <a:gd name="T2" fmla="*/ 0 w 23"/>
                    <a:gd name="T3" fmla="*/ 0 h 117"/>
                    <a:gd name="T4" fmla="*/ 0 w 23"/>
                    <a:gd name="T5" fmla="*/ 116 h 117"/>
                    <a:gd name="T6" fmla="*/ 22 w 23"/>
                    <a:gd name="T7" fmla="*/ 116 h 117"/>
                    <a:gd name="T8" fmla="*/ 22 w 23"/>
                    <a:gd name="T9" fmla="*/ 15 h 117"/>
                    <a:gd name="T10" fmla="*/ 0 60000 65536"/>
                    <a:gd name="T11" fmla="*/ 0 60000 65536"/>
                    <a:gd name="T12" fmla="*/ 0 60000 65536"/>
                    <a:gd name="T13" fmla="*/ 0 60000 65536"/>
                    <a:gd name="T14" fmla="*/ 0 60000 65536"/>
                    <a:gd name="T15" fmla="*/ 0 w 23"/>
                    <a:gd name="T16" fmla="*/ 0 h 117"/>
                    <a:gd name="T17" fmla="*/ 23 w 23"/>
                    <a:gd name="T18" fmla="*/ 117 h 117"/>
                  </a:gdLst>
                  <a:ahLst/>
                  <a:cxnLst>
                    <a:cxn ang="T10">
                      <a:pos x="T0" y="T1"/>
                    </a:cxn>
                    <a:cxn ang="T11">
                      <a:pos x="T2" y="T3"/>
                    </a:cxn>
                    <a:cxn ang="T12">
                      <a:pos x="T4" y="T5"/>
                    </a:cxn>
                    <a:cxn ang="T13">
                      <a:pos x="T6" y="T7"/>
                    </a:cxn>
                    <a:cxn ang="T14">
                      <a:pos x="T8" y="T9"/>
                    </a:cxn>
                  </a:cxnLst>
                  <a:rect l="T15" t="T16" r="T17" b="T18"/>
                  <a:pathLst>
                    <a:path w="23" h="117">
                      <a:moveTo>
                        <a:pt x="22" y="15"/>
                      </a:moveTo>
                      <a:lnTo>
                        <a:pt x="0" y="0"/>
                      </a:lnTo>
                      <a:lnTo>
                        <a:pt x="0" y="116"/>
                      </a:lnTo>
                      <a:lnTo>
                        <a:pt x="22" y="116"/>
                      </a:lnTo>
                      <a:lnTo>
                        <a:pt x="22"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20" name="Freeform 170"/>
                <p:cNvSpPr>
                  <a:spLocks/>
                </p:cNvSpPr>
                <p:nvPr/>
              </p:nvSpPr>
              <p:spPr bwMode="auto">
                <a:xfrm>
                  <a:off x="1584" y="1578"/>
                  <a:ext cx="126" cy="201"/>
                </a:xfrm>
                <a:custGeom>
                  <a:avLst/>
                  <a:gdLst>
                    <a:gd name="T0" fmla="*/ 0 w 126"/>
                    <a:gd name="T1" fmla="*/ 65 h 201"/>
                    <a:gd name="T2" fmla="*/ 94 w 126"/>
                    <a:gd name="T3" fmla="*/ 200 h 201"/>
                    <a:gd name="T4" fmla="*/ 125 w 126"/>
                    <a:gd name="T5" fmla="*/ 135 h 201"/>
                    <a:gd name="T6" fmla="*/ 22 w 126"/>
                    <a:gd name="T7" fmla="*/ 0 h 201"/>
                    <a:gd name="T8" fmla="*/ 0 w 126"/>
                    <a:gd name="T9" fmla="*/ 65 h 201"/>
                    <a:gd name="T10" fmla="*/ 0 60000 65536"/>
                    <a:gd name="T11" fmla="*/ 0 60000 65536"/>
                    <a:gd name="T12" fmla="*/ 0 60000 65536"/>
                    <a:gd name="T13" fmla="*/ 0 60000 65536"/>
                    <a:gd name="T14" fmla="*/ 0 60000 65536"/>
                    <a:gd name="T15" fmla="*/ 0 w 126"/>
                    <a:gd name="T16" fmla="*/ 0 h 201"/>
                    <a:gd name="T17" fmla="*/ 126 w 126"/>
                    <a:gd name="T18" fmla="*/ 201 h 201"/>
                  </a:gdLst>
                  <a:ahLst/>
                  <a:cxnLst>
                    <a:cxn ang="T10">
                      <a:pos x="T0" y="T1"/>
                    </a:cxn>
                    <a:cxn ang="T11">
                      <a:pos x="T2" y="T3"/>
                    </a:cxn>
                    <a:cxn ang="T12">
                      <a:pos x="T4" y="T5"/>
                    </a:cxn>
                    <a:cxn ang="T13">
                      <a:pos x="T6" y="T7"/>
                    </a:cxn>
                    <a:cxn ang="T14">
                      <a:pos x="T8" y="T9"/>
                    </a:cxn>
                  </a:cxnLst>
                  <a:rect l="T15" t="T16" r="T17" b="T18"/>
                  <a:pathLst>
                    <a:path w="126" h="201">
                      <a:moveTo>
                        <a:pt x="0" y="65"/>
                      </a:moveTo>
                      <a:lnTo>
                        <a:pt x="94" y="200"/>
                      </a:lnTo>
                      <a:lnTo>
                        <a:pt x="125"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21" name="Freeform 171"/>
                <p:cNvSpPr>
                  <a:spLocks/>
                </p:cNvSpPr>
                <p:nvPr/>
              </p:nvSpPr>
              <p:spPr bwMode="auto">
                <a:xfrm>
                  <a:off x="1676" y="1672"/>
                  <a:ext cx="24" cy="65"/>
                </a:xfrm>
                <a:custGeom>
                  <a:avLst/>
                  <a:gdLst>
                    <a:gd name="T0" fmla="*/ 0 w 24"/>
                    <a:gd name="T1" fmla="*/ 15 h 65"/>
                    <a:gd name="T2" fmla="*/ 23 w 24"/>
                    <a:gd name="T3" fmla="*/ 0 h 65"/>
                    <a:gd name="T4" fmla="*/ 23 w 24"/>
                    <a:gd name="T5" fmla="*/ 49 h 65"/>
                    <a:gd name="T6" fmla="*/ 0 w 24"/>
                    <a:gd name="T7" fmla="*/ 64 h 65"/>
                    <a:gd name="T8" fmla="*/ 0 w 24"/>
                    <a:gd name="T9" fmla="*/ 15 h 65"/>
                    <a:gd name="T10" fmla="*/ 0 60000 65536"/>
                    <a:gd name="T11" fmla="*/ 0 60000 65536"/>
                    <a:gd name="T12" fmla="*/ 0 60000 65536"/>
                    <a:gd name="T13" fmla="*/ 0 60000 65536"/>
                    <a:gd name="T14" fmla="*/ 0 60000 65536"/>
                    <a:gd name="T15" fmla="*/ 0 w 24"/>
                    <a:gd name="T16" fmla="*/ 0 h 65"/>
                    <a:gd name="T17" fmla="*/ 24 w 24"/>
                    <a:gd name="T18" fmla="*/ 65 h 65"/>
                  </a:gdLst>
                  <a:ahLst/>
                  <a:cxnLst>
                    <a:cxn ang="T10">
                      <a:pos x="T0" y="T1"/>
                    </a:cxn>
                    <a:cxn ang="T11">
                      <a:pos x="T2" y="T3"/>
                    </a:cxn>
                    <a:cxn ang="T12">
                      <a:pos x="T4" y="T5"/>
                    </a:cxn>
                    <a:cxn ang="T13">
                      <a:pos x="T6" y="T7"/>
                    </a:cxn>
                    <a:cxn ang="T14">
                      <a:pos x="T8" y="T9"/>
                    </a:cxn>
                  </a:cxnLst>
                  <a:rect l="T15" t="T16" r="T17" b="T18"/>
                  <a:pathLst>
                    <a:path w="24" h="65">
                      <a:moveTo>
                        <a:pt x="0" y="15"/>
                      </a:moveTo>
                      <a:lnTo>
                        <a:pt x="23" y="0"/>
                      </a:lnTo>
                      <a:lnTo>
                        <a:pt x="23" y="49"/>
                      </a:lnTo>
                      <a:lnTo>
                        <a:pt x="0" y="64"/>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22" name="Freeform 172"/>
                <p:cNvSpPr>
                  <a:spLocks/>
                </p:cNvSpPr>
                <p:nvPr/>
              </p:nvSpPr>
              <p:spPr bwMode="auto">
                <a:xfrm>
                  <a:off x="1671" y="1678"/>
                  <a:ext cx="22" cy="59"/>
                </a:xfrm>
                <a:custGeom>
                  <a:avLst/>
                  <a:gdLst>
                    <a:gd name="T0" fmla="*/ 21 w 22"/>
                    <a:gd name="T1" fmla="*/ 10 h 59"/>
                    <a:gd name="T2" fmla="*/ 0 w 22"/>
                    <a:gd name="T3" fmla="*/ 0 h 59"/>
                    <a:gd name="T4" fmla="*/ 0 w 22"/>
                    <a:gd name="T5" fmla="*/ 53 h 59"/>
                    <a:gd name="T6" fmla="*/ 21 w 22"/>
                    <a:gd name="T7" fmla="*/ 58 h 59"/>
                    <a:gd name="T8" fmla="*/ 21 w 22"/>
                    <a:gd name="T9" fmla="*/ 10 h 59"/>
                    <a:gd name="T10" fmla="*/ 0 60000 65536"/>
                    <a:gd name="T11" fmla="*/ 0 60000 65536"/>
                    <a:gd name="T12" fmla="*/ 0 60000 65536"/>
                    <a:gd name="T13" fmla="*/ 0 60000 65536"/>
                    <a:gd name="T14" fmla="*/ 0 60000 65536"/>
                    <a:gd name="T15" fmla="*/ 0 w 22"/>
                    <a:gd name="T16" fmla="*/ 0 h 59"/>
                    <a:gd name="T17" fmla="*/ 22 w 22"/>
                    <a:gd name="T18" fmla="*/ 59 h 59"/>
                  </a:gdLst>
                  <a:ahLst/>
                  <a:cxnLst>
                    <a:cxn ang="T10">
                      <a:pos x="T0" y="T1"/>
                    </a:cxn>
                    <a:cxn ang="T11">
                      <a:pos x="T2" y="T3"/>
                    </a:cxn>
                    <a:cxn ang="T12">
                      <a:pos x="T4" y="T5"/>
                    </a:cxn>
                    <a:cxn ang="T13">
                      <a:pos x="T6" y="T7"/>
                    </a:cxn>
                    <a:cxn ang="T14">
                      <a:pos x="T8" y="T9"/>
                    </a:cxn>
                  </a:cxnLst>
                  <a:rect l="T15" t="T16" r="T17" b="T18"/>
                  <a:pathLst>
                    <a:path w="22" h="59">
                      <a:moveTo>
                        <a:pt x="21" y="10"/>
                      </a:moveTo>
                      <a:lnTo>
                        <a:pt x="0" y="0"/>
                      </a:lnTo>
                      <a:lnTo>
                        <a:pt x="0" y="53"/>
                      </a:lnTo>
                      <a:lnTo>
                        <a:pt x="21" y="58"/>
                      </a:lnTo>
                      <a:lnTo>
                        <a:pt x="21"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23" name="Freeform 173"/>
                <p:cNvSpPr>
                  <a:spLocks/>
                </p:cNvSpPr>
                <p:nvPr/>
              </p:nvSpPr>
              <p:spPr bwMode="auto">
                <a:xfrm>
                  <a:off x="1671" y="1663"/>
                  <a:ext cx="22" cy="26"/>
                </a:xfrm>
                <a:custGeom>
                  <a:avLst/>
                  <a:gdLst>
                    <a:gd name="T0" fmla="*/ 0 w 22"/>
                    <a:gd name="T1" fmla="*/ 14 h 26"/>
                    <a:gd name="T2" fmla="*/ 8 w 22"/>
                    <a:gd name="T3" fmla="*/ 25 h 26"/>
                    <a:gd name="T4" fmla="*/ 21 w 22"/>
                    <a:gd name="T5" fmla="*/ 9 h 26"/>
                    <a:gd name="T6" fmla="*/ 3 w 22"/>
                    <a:gd name="T7" fmla="*/ 0 h 26"/>
                    <a:gd name="T8" fmla="*/ 0 w 22"/>
                    <a:gd name="T9" fmla="*/ 14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14"/>
                      </a:moveTo>
                      <a:lnTo>
                        <a:pt x="8" y="25"/>
                      </a:lnTo>
                      <a:lnTo>
                        <a:pt x="21" y="9"/>
                      </a:lnTo>
                      <a:lnTo>
                        <a:pt x="3"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501" name="Group 174"/>
              <p:cNvGrpSpPr>
                <a:grpSpLocks/>
              </p:cNvGrpSpPr>
              <p:nvPr/>
            </p:nvGrpSpPr>
            <p:grpSpPr bwMode="auto">
              <a:xfrm>
                <a:off x="1485" y="1573"/>
                <a:ext cx="223" cy="289"/>
                <a:chOff x="1485" y="1573"/>
                <a:chExt cx="223" cy="289"/>
              </a:xfrm>
            </p:grpSpPr>
            <p:sp>
              <p:nvSpPr>
                <p:cNvPr id="47502" name="Freeform 175"/>
                <p:cNvSpPr>
                  <a:spLocks/>
                </p:cNvSpPr>
                <p:nvPr/>
              </p:nvSpPr>
              <p:spPr bwMode="auto">
                <a:xfrm>
                  <a:off x="1500" y="1618"/>
                  <a:ext cx="158" cy="244"/>
                </a:xfrm>
                <a:custGeom>
                  <a:avLst/>
                  <a:gdLst>
                    <a:gd name="T0" fmla="*/ 0 w 158"/>
                    <a:gd name="T1" fmla="*/ 243 h 244"/>
                    <a:gd name="T2" fmla="*/ 157 w 158"/>
                    <a:gd name="T3" fmla="*/ 243 h 244"/>
                    <a:gd name="T4" fmla="*/ 157 w 158"/>
                    <a:gd name="T5" fmla="*/ 74 h 244"/>
                    <a:gd name="T6" fmla="*/ 88 w 158"/>
                    <a:gd name="T7" fmla="*/ 0 h 244"/>
                    <a:gd name="T8" fmla="*/ 0 w 158"/>
                    <a:gd name="T9" fmla="*/ 124 h 244"/>
                    <a:gd name="T10" fmla="*/ 0 w 158"/>
                    <a:gd name="T11" fmla="*/ 243 h 244"/>
                    <a:gd name="T12" fmla="*/ 0 60000 65536"/>
                    <a:gd name="T13" fmla="*/ 0 60000 65536"/>
                    <a:gd name="T14" fmla="*/ 0 60000 65536"/>
                    <a:gd name="T15" fmla="*/ 0 60000 65536"/>
                    <a:gd name="T16" fmla="*/ 0 60000 65536"/>
                    <a:gd name="T17" fmla="*/ 0 60000 65536"/>
                    <a:gd name="T18" fmla="*/ 0 w 158"/>
                    <a:gd name="T19" fmla="*/ 0 h 244"/>
                    <a:gd name="T20" fmla="*/ 158 w 158"/>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58" h="244">
                      <a:moveTo>
                        <a:pt x="0" y="243"/>
                      </a:moveTo>
                      <a:lnTo>
                        <a:pt x="157" y="243"/>
                      </a:lnTo>
                      <a:lnTo>
                        <a:pt x="157" y="74"/>
                      </a:lnTo>
                      <a:lnTo>
                        <a:pt x="88" y="0"/>
                      </a:lnTo>
                      <a:lnTo>
                        <a:pt x="0" y="124"/>
                      </a:lnTo>
                      <a:lnTo>
                        <a:pt x="0" y="243"/>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3" name="Freeform 176"/>
                <p:cNvSpPr>
                  <a:spLocks/>
                </p:cNvSpPr>
                <p:nvPr/>
              </p:nvSpPr>
              <p:spPr bwMode="auto">
                <a:xfrm>
                  <a:off x="1597" y="1782"/>
                  <a:ext cx="29" cy="80"/>
                </a:xfrm>
                <a:custGeom>
                  <a:avLst/>
                  <a:gdLst>
                    <a:gd name="T0" fmla="*/ 0 w 29"/>
                    <a:gd name="T1" fmla="*/ 0 h 80"/>
                    <a:gd name="T2" fmla="*/ 28 w 29"/>
                    <a:gd name="T3" fmla="*/ 0 h 80"/>
                    <a:gd name="T4" fmla="*/ 28 w 29"/>
                    <a:gd name="T5" fmla="*/ 79 h 80"/>
                    <a:gd name="T6" fmla="*/ 0 w 29"/>
                    <a:gd name="T7" fmla="*/ 79 h 80"/>
                    <a:gd name="T8" fmla="*/ 0 w 29"/>
                    <a:gd name="T9" fmla="*/ 0 h 80"/>
                    <a:gd name="T10" fmla="*/ 0 60000 65536"/>
                    <a:gd name="T11" fmla="*/ 0 60000 65536"/>
                    <a:gd name="T12" fmla="*/ 0 60000 65536"/>
                    <a:gd name="T13" fmla="*/ 0 60000 65536"/>
                    <a:gd name="T14" fmla="*/ 0 60000 65536"/>
                    <a:gd name="T15" fmla="*/ 0 w 29"/>
                    <a:gd name="T16" fmla="*/ 0 h 80"/>
                    <a:gd name="T17" fmla="*/ 29 w 29"/>
                    <a:gd name="T18" fmla="*/ 80 h 80"/>
                  </a:gdLst>
                  <a:ahLst/>
                  <a:cxnLst>
                    <a:cxn ang="T10">
                      <a:pos x="T0" y="T1"/>
                    </a:cxn>
                    <a:cxn ang="T11">
                      <a:pos x="T2" y="T3"/>
                    </a:cxn>
                    <a:cxn ang="T12">
                      <a:pos x="T4" y="T5"/>
                    </a:cxn>
                    <a:cxn ang="T13">
                      <a:pos x="T6" y="T7"/>
                    </a:cxn>
                    <a:cxn ang="T14">
                      <a:pos x="T8" y="T9"/>
                    </a:cxn>
                  </a:cxnLst>
                  <a:rect l="T15" t="T16" r="T17" b="T18"/>
                  <a:pathLst>
                    <a:path w="29" h="80">
                      <a:moveTo>
                        <a:pt x="0" y="0"/>
                      </a:moveTo>
                      <a:lnTo>
                        <a:pt x="28" y="0"/>
                      </a:lnTo>
                      <a:lnTo>
                        <a:pt x="28"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4" name="Rectangle 177"/>
                <p:cNvSpPr>
                  <a:spLocks noChangeArrowheads="1"/>
                </p:cNvSpPr>
                <p:nvPr/>
              </p:nvSpPr>
              <p:spPr bwMode="auto">
                <a:xfrm>
                  <a:off x="1529" y="1772"/>
                  <a:ext cx="40" cy="35"/>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505" name="Freeform 178"/>
                <p:cNvSpPr>
                  <a:spLocks/>
                </p:cNvSpPr>
                <p:nvPr/>
              </p:nvSpPr>
              <p:spPr bwMode="auto">
                <a:xfrm>
                  <a:off x="1485" y="1573"/>
                  <a:ext cx="120" cy="196"/>
                </a:xfrm>
                <a:custGeom>
                  <a:avLst/>
                  <a:gdLst>
                    <a:gd name="T0" fmla="*/ 0 w 120"/>
                    <a:gd name="T1" fmla="*/ 195 h 196"/>
                    <a:gd name="T2" fmla="*/ 20 w 120"/>
                    <a:gd name="T3" fmla="*/ 134 h 196"/>
                    <a:gd name="T4" fmla="*/ 119 w 120"/>
                    <a:gd name="T5" fmla="*/ 0 h 196"/>
                    <a:gd name="T6" fmla="*/ 95 w 120"/>
                    <a:gd name="T7" fmla="*/ 64 h 196"/>
                    <a:gd name="T8" fmla="*/ 0 w 120"/>
                    <a:gd name="T9" fmla="*/ 195 h 196"/>
                    <a:gd name="T10" fmla="*/ 0 60000 65536"/>
                    <a:gd name="T11" fmla="*/ 0 60000 65536"/>
                    <a:gd name="T12" fmla="*/ 0 60000 65536"/>
                    <a:gd name="T13" fmla="*/ 0 60000 65536"/>
                    <a:gd name="T14" fmla="*/ 0 60000 65536"/>
                    <a:gd name="T15" fmla="*/ 0 w 120"/>
                    <a:gd name="T16" fmla="*/ 0 h 196"/>
                    <a:gd name="T17" fmla="*/ 120 w 120"/>
                    <a:gd name="T18" fmla="*/ 196 h 196"/>
                  </a:gdLst>
                  <a:ahLst/>
                  <a:cxnLst>
                    <a:cxn ang="T10">
                      <a:pos x="T0" y="T1"/>
                    </a:cxn>
                    <a:cxn ang="T11">
                      <a:pos x="T2" y="T3"/>
                    </a:cxn>
                    <a:cxn ang="T12">
                      <a:pos x="T4" y="T5"/>
                    </a:cxn>
                    <a:cxn ang="T13">
                      <a:pos x="T6" y="T7"/>
                    </a:cxn>
                    <a:cxn ang="T14">
                      <a:pos x="T8" y="T9"/>
                    </a:cxn>
                  </a:cxnLst>
                  <a:rect l="T15" t="T16" r="T17" b="T18"/>
                  <a:pathLst>
                    <a:path w="120" h="196">
                      <a:moveTo>
                        <a:pt x="0" y="195"/>
                      </a:moveTo>
                      <a:lnTo>
                        <a:pt x="20" y="134"/>
                      </a:lnTo>
                      <a:lnTo>
                        <a:pt x="119" y="0"/>
                      </a:lnTo>
                      <a:lnTo>
                        <a:pt x="95"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6" name="Freeform 179"/>
                <p:cNvSpPr>
                  <a:spLocks/>
                </p:cNvSpPr>
                <p:nvPr/>
              </p:nvSpPr>
              <p:spPr bwMode="auto">
                <a:xfrm>
                  <a:off x="1657" y="1702"/>
                  <a:ext cx="29" cy="160"/>
                </a:xfrm>
                <a:custGeom>
                  <a:avLst/>
                  <a:gdLst>
                    <a:gd name="T0" fmla="*/ 0 w 29"/>
                    <a:gd name="T1" fmla="*/ 159 h 160"/>
                    <a:gd name="T2" fmla="*/ 28 w 29"/>
                    <a:gd name="T3" fmla="*/ 98 h 160"/>
                    <a:gd name="T4" fmla="*/ 28 w 29"/>
                    <a:gd name="T5" fmla="*/ 0 h 160"/>
                    <a:gd name="T6" fmla="*/ 0 w 29"/>
                    <a:gd name="T7" fmla="*/ 39 h 160"/>
                    <a:gd name="T8" fmla="*/ 0 w 29"/>
                    <a:gd name="T9" fmla="*/ 159 h 160"/>
                    <a:gd name="T10" fmla="*/ 0 60000 65536"/>
                    <a:gd name="T11" fmla="*/ 0 60000 65536"/>
                    <a:gd name="T12" fmla="*/ 0 60000 65536"/>
                    <a:gd name="T13" fmla="*/ 0 60000 65536"/>
                    <a:gd name="T14" fmla="*/ 0 60000 65536"/>
                    <a:gd name="T15" fmla="*/ 0 w 29"/>
                    <a:gd name="T16" fmla="*/ 0 h 160"/>
                    <a:gd name="T17" fmla="*/ 29 w 29"/>
                    <a:gd name="T18" fmla="*/ 160 h 160"/>
                  </a:gdLst>
                  <a:ahLst/>
                  <a:cxnLst>
                    <a:cxn ang="T10">
                      <a:pos x="T0" y="T1"/>
                    </a:cxn>
                    <a:cxn ang="T11">
                      <a:pos x="T2" y="T3"/>
                    </a:cxn>
                    <a:cxn ang="T12">
                      <a:pos x="T4" y="T5"/>
                    </a:cxn>
                    <a:cxn ang="T13">
                      <a:pos x="T6" y="T7"/>
                    </a:cxn>
                    <a:cxn ang="T14">
                      <a:pos x="T8" y="T9"/>
                    </a:cxn>
                  </a:cxnLst>
                  <a:rect l="T15" t="T16" r="T17" b="T18"/>
                  <a:pathLst>
                    <a:path w="29" h="160">
                      <a:moveTo>
                        <a:pt x="0" y="159"/>
                      </a:moveTo>
                      <a:lnTo>
                        <a:pt x="28" y="98"/>
                      </a:lnTo>
                      <a:lnTo>
                        <a:pt x="28" y="0"/>
                      </a:lnTo>
                      <a:lnTo>
                        <a:pt x="0" y="39"/>
                      </a:lnTo>
                      <a:lnTo>
                        <a:pt x="0" y="159"/>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7" name="Freeform 180"/>
                <p:cNvSpPr>
                  <a:spLocks/>
                </p:cNvSpPr>
                <p:nvPr/>
              </p:nvSpPr>
              <p:spPr bwMode="auto">
                <a:xfrm>
                  <a:off x="1674" y="1717"/>
                  <a:ext cx="23" cy="142"/>
                </a:xfrm>
                <a:custGeom>
                  <a:avLst/>
                  <a:gdLst>
                    <a:gd name="T0" fmla="*/ 0 w 23"/>
                    <a:gd name="T1" fmla="*/ 40 h 142"/>
                    <a:gd name="T2" fmla="*/ 22 w 23"/>
                    <a:gd name="T3" fmla="*/ 0 h 142"/>
                    <a:gd name="T4" fmla="*/ 22 w 23"/>
                    <a:gd name="T5" fmla="*/ 101 h 142"/>
                    <a:gd name="T6" fmla="*/ 0 w 23"/>
                    <a:gd name="T7" fmla="*/ 141 h 142"/>
                    <a:gd name="T8" fmla="*/ 0 w 23"/>
                    <a:gd name="T9" fmla="*/ 84 h 142"/>
                    <a:gd name="T10" fmla="*/ 0 w 23"/>
                    <a:gd name="T11" fmla="*/ 40 h 142"/>
                    <a:gd name="T12" fmla="*/ 0 60000 65536"/>
                    <a:gd name="T13" fmla="*/ 0 60000 65536"/>
                    <a:gd name="T14" fmla="*/ 0 60000 65536"/>
                    <a:gd name="T15" fmla="*/ 0 60000 65536"/>
                    <a:gd name="T16" fmla="*/ 0 60000 65536"/>
                    <a:gd name="T17" fmla="*/ 0 60000 65536"/>
                    <a:gd name="T18" fmla="*/ 0 w 23"/>
                    <a:gd name="T19" fmla="*/ 0 h 142"/>
                    <a:gd name="T20" fmla="*/ 23 w 2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 h="142">
                      <a:moveTo>
                        <a:pt x="0" y="40"/>
                      </a:moveTo>
                      <a:lnTo>
                        <a:pt x="22" y="0"/>
                      </a:lnTo>
                      <a:lnTo>
                        <a:pt x="22" y="101"/>
                      </a:lnTo>
                      <a:lnTo>
                        <a:pt x="0" y="141"/>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8" name="Freeform 181"/>
                <p:cNvSpPr>
                  <a:spLocks/>
                </p:cNvSpPr>
                <p:nvPr/>
              </p:nvSpPr>
              <p:spPr bwMode="auto">
                <a:xfrm>
                  <a:off x="1663" y="1736"/>
                  <a:ext cx="22" cy="123"/>
                </a:xfrm>
                <a:custGeom>
                  <a:avLst/>
                  <a:gdLst>
                    <a:gd name="T0" fmla="*/ 21 w 22"/>
                    <a:gd name="T1" fmla="*/ 10 h 123"/>
                    <a:gd name="T2" fmla="*/ 0 w 22"/>
                    <a:gd name="T3" fmla="*/ 0 h 123"/>
                    <a:gd name="T4" fmla="*/ 0 w 22"/>
                    <a:gd name="T5" fmla="*/ 122 h 123"/>
                    <a:gd name="T6" fmla="*/ 21 w 22"/>
                    <a:gd name="T7" fmla="*/ 122 h 123"/>
                    <a:gd name="T8" fmla="*/ 21 w 22"/>
                    <a:gd name="T9" fmla="*/ 10 h 123"/>
                    <a:gd name="T10" fmla="*/ 0 60000 65536"/>
                    <a:gd name="T11" fmla="*/ 0 60000 65536"/>
                    <a:gd name="T12" fmla="*/ 0 60000 65536"/>
                    <a:gd name="T13" fmla="*/ 0 60000 65536"/>
                    <a:gd name="T14" fmla="*/ 0 60000 65536"/>
                    <a:gd name="T15" fmla="*/ 0 w 22"/>
                    <a:gd name="T16" fmla="*/ 0 h 123"/>
                    <a:gd name="T17" fmla="*/ 22 w 22"/>
                    <a:gd name="T18" fmla="*/ 123 h 123"/>
                  </a:gdLst>
                  <a:ahLst/>
                  <a:cxnLst>
                    <a:cxn ang="T10">
                      <a:pos x="T0" y="T1"/>
                    </a:cxn>
                    <a:cxn ang="T11">
                      <a:pos x="T2" y="T3"/>
                    </a:cxn>
                    <a:cxn ang="T12">
                      <a:pos x="T4" y="T5"/>
                    </a:cxn>
                    <a:cxn ang="T13">
                      <a:pos x="T6" y="T7"/>
                    </a:cxn>
                    <a:cxn ang="T14">
                      <a:pos x="T8" y="T9"/>
                    </a:cxn>
                  </a:cxnLst>
                  <a:rect l="T15" t="T16" r="T17" b="T18"/>
                  <a:pathLst>
                    <a:path w="22" h="123">
                      <a:moveTo>
                        <a:pt x="21" y="10"/>
                      </a:moveTo>
                      <a:lnTo>
                        <a:pt x="0" y="0"/>
                      </a:lnTo>
                      <a:lnTo>
                        <a:pt x="0" y="122"/>
                      </a:lnTo>
                      <a:lnTo>
                        <a:pt x="21" y="122"/>
                      </a:lnTo>
                      <a:lnTo>
                        <a:pt x="21"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09" name="Freeform 182"/>
                <p:cNvSpPr>
                  <a:spLocks/>
                </p:cNvSpPr>
                <p:nvPr/>
              </p:nvSpPr>
              <p:spPr bwMode="auto">
                <a:xfrm>
                  <a:off x="1581" y="1573"/>
                  <a:ext cx="127" cy="196"/>
                </a:xfrm>
                <a:custGeom>
                  <a:avLst/>
                  <a:gdLst>
                    <a:gd name="T0" fmla="*/ 0 w 127"/>
                    <a:gd name="T1" fmla="*/ 64 h 196"/>
                    <a:gd name="T2" fmla="*/ 95 w 127"/>
                    <a:gd name="T3" fmla="*/ 195 h 196"/>
                    <a:gd name="T4" fmla="*/ 126 w 127"/>
                    <a:gd name="T5" fmla="*/ 134 h 196"/>
                    <a:gd name="T6" fmla="*/ 23 w 127"/>
                    <a:gd name="T7" fmla="*/ 0 h 196"/>
                    <a:gd name="T8" fmla="*/ 0 w 127"/>
                    <a:gd name="T9" fmla="*/ 64 h 196"/>
                    <a:gd name="T10" fmla="*/ 0 60000 65536"/>
                    <a:gd name="T11" fmla="*/ 0 60000 65536"/>
                    <a:gd name="T12" fmla="*/ 0 60000 65536"/>
                    <a:gd name="T13" fmla="*/ 0 60000 65536"/>
                    <a:gd name="T14" fmla="*/ 0 60000 65536"/>
                    <a:gd name="T15" fmla="*/ 0 w 127"/>
                    <a:gd name="T16" fmla="*/ 0 h 196"/>
                    <a:gd name="T17" fmla="*/ 127 w 127"/>
                    <a:gd name="T18" fmla="*/ 196 h 196"/>
                  </a:gdLst>
                  <a:ahLst/>
                  <a:cxnLst>
                    <a:cxn ang="T10">
                      <a:pos x="T0" y="T1"/>
                    </a:cxn>
                    <a:cxn ang="T11">
                      <a:pos x="T2" y="T3"/>
                    </a:cxn>
                    <a:cxn ang="T12">
                      <a:pos x="T4" y="T5"/>
                    </a:cxn>
                    <a:cxn ang="T13">
                      <a:pos x="T6" y="T7"/>
                    </a:cxn>
                    <a:cxn ang="T14">
                      <a:pos x="T8" y="T9"/>
                    </a:cxn>
                  </a:cxnLst>
                  <a:rect l="T15" t="T16" r="T17" b="T18"/>
                  <a:pathLst>
                    <a:path w="127" h="196">
                      <a:moveTo>
                        <a:pt x="0" y="64"/>
                      </a:moveTo>
                      <a:lnTo>
                        <a:pt x="95" y="195"/>
                      </a:lnTo>
                      <a:lnTo>
                        <a:pt x="126" y="134"/>
                      </a:lnTo>
                      <a:lnTo>
                        <a:pt x="23"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0" name="Freeform 183"/>
                <p:cNvSpPr>
                  <a:spLocks/>
                </p:cNvSpPr>
                <p:nvPr/>
              </p:nvSpPr>
              <p:spPr bwMode="auto">
                <a:xfrm>
                  <a:off x="1674" y="1668"/>
                  <a:ext cx="23" cy="69"/>
                </a:xfrm>
                <a:custGeom>
                  <a:avLst/>
                  <a:gdLst>
                    <a:gd name="T0" fmla="*/ 0 w 23"/>
                    <a:gd name="T1" fmla="*/ 14 h 69"/>
                    <a:gd name="T2" fmla="*/ 22 w 23"/>
                    <a:gd name="T3" fmla="*/ 0 h 69"/>
                    <a:gd name="T4" fmla="*/ 22 w 23"/>
                    <a:gd name="T5" fmla="*/ 48 h 69"/>
                    <a:gd name="T6" fmla="*/ 0 w 23"/>
                    <a:gd name="T7" fmla="*/ 68 h 69"/>
                    <a:gd name="T8" fmla="*/ 0 w 23"/>
                    <a:gd name="T9" fmla="*/ 14 h 69"/>
                    <a:gd name="T10" fmla="*/ 0 60000 65536"/>
                    <a:gd name="T11" fmla="*/ 0 60000 65536"/>
                    <a:gd name="T12" fmla="*/ 0 60000 65536"/>
                    <a:gd name="T13" fmla="*/ 0 60000 65536"/>
                    <a:gd name="T14" fmla="*/ 0 60000 65536"/>
                    <a:gd name="T15" fmla="*/ 0 w 23"/>
                    <a:gd name="T16" fmla="*/ 0 h 69"/>
                    <a:gd name="T17" fmla="*/ 23 w 23"/>
                    <a:gd name="T18" fmla="*/ 69 h 69"/>
                  </a:gdLst>
                  <a:ahLst/>
                  <a:cxnLst>
                    <a:cxn ang="T10">
                      <a:pos x="T0" y="T1"/>
                    </a:cxn>
                    <a:cxn ang="T11">
                      <a:pos x="T2" y="T3"/>
                    </a:cxn>
                    <a:cxn ang="T12">
                      <a:pos x="T4" y="T5"/>
                    </a:cxn>
                    <a:cxn ang="T13">
                      <a:pos x="T6" y="T7"/>
                    </a:cxn>
                    <a:cxn ang="T14">
                      <a:pos x="T8" y="T9"/>
                    </a:cxn>
                  </a:cxnLst>
                  <a:rect l="T15" t="T16" r="T17" b="T18"/>
                  <a:pathLst>
                    <a:path w="23" h="69">
                      <a:moveTo>
                        <a:pt x="0" y="14"/>
                      </a:moveTo>
                      <a:lnTo>
                        <a:pt x="22" y="0"/>
                      </a:lnTo>
                      <a:lnTo>
                        <a:pt x="22" y="48"/>
                      </a:lnTo>
                      <a:lnTo>
                        <a:pt x="0" y="68"/>
                      </a:lnTo>
                      <a:lnTo>
                        <a:pt x="0" y="14"/>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1" name="Freeform 184"/>
                <p:cNvSpPr>
                  <a:spLocks/>
                </p:cNvSpPr>
                <p:nvPr/>
              </p:nvSpPr>
              <p:spPr bwMode="auto">
                <a:xfrm>
                  <a:off x="1666" y="1672"/>
                  <a:ext cx="23" cy="65"/>
                </a:xfrm>
                <a:custGeom>
                  <a:avLst/>
                  <a:gdLst>
                    <a:gd name="T0" fmla="*/ 22 w 23"/>
                    <a:gd name="T1" fmla="*/ 10 h 65"/>
                    <a:gd name="T2" fmla="*/ 0 w 23"/>
                    <a:gd name="T3" fmla="*/ 0 h 65"/>
                    <a:gd name="T4" fmla="*/ 0 w 23"/>
                    <a:gd name="T5" fmla="*/ 49 h 65"/>
                    <a:gd name="T6" fmla="*/ 22 w 23"/>
                    <a:gd name="T7" fmla="*/ 64 h 65"/>
                    <a:gd name="T8" fmla="*/ 22 w 23"/>
                    <a:gd name="T9" fmla="*/ 10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22" y="10"/>
                      </a:moveTo>
                      <a:lnTo>
                        <a:pt x="0" y="0"/>
                      </a:lnTo>
                      <a:lnTo>
                        <a:pt x="0" y="49"/>
                      </a:lnTo>
                      <a:lnTo>
                        <a:pt x="22" y="64"/>
                      </a:lnTo>
                      <a:lnTo>
                        <a:pt x="22"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512" name="Freeform 185"/>
                <p:cNvSpPr>
                  <a:spLocks/>
                </p:cNvSpPr>
                <p:nvPr/>
              </p:nvSpPr>
              <p:spPr bwMode="auto">
                <a:xfrm>
                  <a:off x="1666" y="1653"/>
                  <a:ext cx="23" cy="31"/>
                </a:xfrm>
                <a:custGeom>
                  <a:avLst/>
                  <a:gdLst>
                    <a:gd name="T0" fmla="*/ 0 w 23"/>
                    <a:gd name="T1" fmla="*/ 19 h 31"/>
                    <a:gd name="T2" fmla="*/ 13 w 23"/>
                    <a:gd name="T3" fmla="*/ 30 h 31"/>
                    <a:gd name="T4" fmla="*/ 22 w 23"/>
                    <a:gd name="T5" fmla="*/ 14 h 31"/>
                    <a:gd name="T6" fmla="*/ 13 w 23"/>
                    <a:gd name="T7" fmla="*/ 0 h 31"/>
                    <a:gd name="T8" fmla="*/ 0 w 23"/>
                    <a:gd name="T9" fmla="*/ 19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0" y="19"/>
                      </a:moveTo>
                      <a:lnTo>
                        <a:pt x="13" y="30"/>
                      </a:lnTo>
                      <a:lnTo>
                        <a:pt x="22" y="14"/>
                      </a:lnTo>
                      <a:lnTo>
                        <a:pt x="13" y="0"/>
                      </a:lnTo>
                      <a:lnTo>
                        <a:pt x="0"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475" name="Group 186"/>
            <p:cNvGrpSpPr>
              <a:grpSpLocks/>
            </p:cNvGrpSpPr>
            <p:nvPr/>
          </p:nvGrpSpPr>
          <p:grpSpPr bwMode="auto">
            <a:xfrm>
              <a:off x="1513" y="1728"/>
              <a:ext cx="85" cy="125"/>
              <a:chOff x="1513" y="1728"/>
              <a:chExt cx="85" cy="125"/>
            </a:xfrm>
          </p:grpSpPr>
          <p:grpSp>
            <p:nvGrpSpPr>
              <p:cNvPr id="47476" name="Group 187"/>
              <p:cNvGrpSpPr>
                <a:grpSpLocks/>
              </p:cNvGrpSpPr>
              <p:nvPr/>
            </p:nvGrpSpPr>
            <p:grpSpPr bwMode="auto">
              <a:xfrm>
                <a:off x="1513" y="1732"/>
                <a:ext cx="85" cy="121"/>
                <a:chOff x="1513" y="1732"/>
                <a:chExt cx="85" cy="121"/>
              </a:xfrm>
            </p:grpSpPr>
            <p:sp>
              <p:nvSpPr>
                <p:cNvPr id="47489" name="Freeform 188"/>
                <p:cNvSpPr>
                  <a:spLocks/>
                </p:cNvSpPr>
                <p:nvPr/>
              </p:nvSpPr>
              <p:spPr bwMode="auto">
                <a:xfrm>
                  <a:off x="1516" y="1787"/>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0" name="Freeform 189"/>
                <p:cNvSpPr>
                  <a:spLocks/>
                </p:cNvSpPr>
                <p:nvPr/>
              </p:nvSpPr>
              <p:spPr bwMode="auto">
                <a:xfrm>
                  <a:off x="1516" y="1787"/>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1" name="Freeform 190"/>
                <p:cNvSpPr>
                  <a:spLocks/>
                </p:cNvSpPr>
                <p:nvPr/>
              </p:nvSpPr>
              <p:spPr bwMode="auto">
                <a:xfrm>
                  <a:off x="1528"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2" name="Freeform 191"/>
                <p:cNvSpPr>
                  <a:spLocks/>
                </p:cNvSpPr>
                <p:nvPr/>
              </p:nvSpPr>
              <p:spPr bwMode="auto">
                <a:xfrm>
                  <a:off x="1528"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3" name="Freeform 192"/>
                <p:cNvSpPr>
                  <a:spLocks/>
                </p:cNvSpPr>
                <p:nvPr/>
              </p:nvSpPr>
              <p:spPr bwMode="auto">
                <a:xfrm>
                  <a:off x="1528" y="1737"/>
                  <a:ext cx="55" cy="57"/>
                </a:xfrm>
                <a:custGeom>
                  <a:avLst/>
                  <a:gdLst>
                    <a:gd name="T0" fmla="*/ 0 w 55"/>
                    <a:gd name="T1" fmla="*/ 0 h 57"/>
                    <a:gd name="T2" fmla="*/ 54 w 55"/>
                    <a:gd name="T3" fmla="*/ 0 h 57"/>
                    <a:gd name="T4" fmla="*/ 54 w 55"/>
                    <a:gd name="T5" fmla="*/ 56 h 57"/>
                    <a:gd name="T6" fmla="*/ 0 w 55"/>
                    <a:gd name="T7" fmla="*/ 56 h 57"/>
                    <a:gd name="T8" fmla="*/ 0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0" y="0"/>
                      </a:moveTo>
                      <a:lnTo>
                        <a:pt x="54" y="0"/>
                      </a:lnTo>
                      <a:lnTo>
                        <a:pt x="54" y="56"/>
                      </a:lnTo>
                      <a:lnTo>
                        <a:pt x="0" y="5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4" name="Freeform 193"/>
                <p:cNvSpPr>
                  <a:spLocks/>
                </p:cNvSpPr>
                <p:nvPr/>
              </p:nvSpPr>
              <p:spPr bwMode="auto">
                <a:xfrm>
                  <a:off x="1516" y="1796"/>
                  <a:ext cx="78" cy="24"/>
                </a:xfrm>
                <a:custGeom>
                  <a:avLst/>
                  <a:gdLst>
                    <a:gd name="T0" fmla="*/ 0 w 78"/>
                    <a:gd name="T1" fmla="*/ 0 h 24"/>
                    <a:gd name="T2" fmla="*/ 77 w 78"/>
                    <a:gd name="T3" fmla="*/ 0 h 24"/>
                    <a:gd name="T4" fmla="*/ 77 w 78"/>
                    <a:gd name="T5" fmla="*/ 23 h 24"/>
                    <a:gd name="T6" fmla="*/ 0 w 78"/>
                    <a:gd name="T7" fmla="*/ 23 h 24"/>
                    <a:gd name="T8" fmla="*/ 0 w 78"/>
                    <a:gd name="T9" fmla="*/ 0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0"/>
                      </a:moveTo>
                      <a:lnTo>
                        <a:pt x="77" y="0"/>
                      </a:lnTo>
                      <a:lnTo>
                        <a:pt x="77"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5" name="Freeform 194"/>
                <p:cNvSpPr>
                  <a:spLocks/>
                </p:cNvSpPr>
                <p:nvPr/>
              </p:nvSpPr>
              <p:spPr bwMode="auto">
                <a:xfrm>
                  <a:off x="1534" y="1744"/>
                  <a:ext cx="45" cy="44"/>
                </a:xfrm>
                <a:custGeom>
                  <a:avLst/>
                  <a:gdLst>
                    <a:gd name="T0" fmla="*/ 0 w 45"/>
                    <a:gd name="T1" fmla="*/ 0 h 44"/>
                    <a:gd name="T2" fmla="*/ 44 w 45"/>
                    <a:gd name="T3" fmla="*/ 0 h 44"/>
                    <a:gd name="T4" fmla="*/ 44 w 45"/>
                    <a:gd name="T5" fmla="*/ 43 h 44"/>
                    <a:gd name="T6" fmla="*/ 0 w 45"/>
                    <a:gd name="T7" fmla="*/ 43 h 44"/>
                    <a:gd name="T8" fmla="*/ 0 w 45"/>
                    <a:gd name="T9" fmla="*/ 0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0" y="0"/>
                      </a:moveTo>
                      <a:lnTo>
                        <a:pt x="44" y="0"/>
                      </a:lnTo>
                      <a:lnTo>
                        <a:pt x="44" y="43"/>
                      </a:lnTo>
                      <a:lnTo>
                        <a:pt x="0" y="4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6" name="Line 195"/>
                <p:cNvSpPr>
                  <a:spLocks noChangeShapeType="1"/>
                </p:cNvSpPr>
                <p:nvPr/>
              </p:nvSpPr>
              <p:spPr bwMode="auto">
                <a:xfrm flipH="1">
                  <a:off x="1567" y="1805"/>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497" name="Freeform 196"/>
                <p:cNvSpPr>
                  <a:spLocks/>
                </p:cNvSpPr>
                <p:nvPr/>
              </p:nvSpPr>
              <p:spPr bwMode="auto">
                <a:xfrm>
                  <a:off x="1513" y="1823"/>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8" name="Freeform 197"/>
                <p:cNvSpPr>
                  <a:spLocks/>
                </p:cNvSpPr>
                <p:nvPr/>
              </p:nvSpPr>
              <p:spPr bwMode="auto">
                <a:xfrm>
                  <a:off x="1513" y="1823"/>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99" name="Freeform 198"/>
                <p:cNvSpPr>
                  <a:spLocks/>
                </p:cNvSpPr>
                <p:nvPr/>
              </p:nvSpPr>
              <p:spPr bwMode="auto">
                <a:xfrm>
                  <a:off x="1516" y="1834"/>
                  <a:ext cx="82" cy="19"/>
                </a:xfrm>
                <a:custGeom>
                  <a:avLst/>
                  <a:gdLst>
                    <a:gd name="T0" fmla="*/ 0 w 82"/>
                    <a:gd name="T1" fmla="*/ 0 h 19"/>
                    <a:gd name="T2" fmla="*/ 81 w 82"/>
                    <a:gd name="T3" fmla="*/ 0 h 19"/>
                    <a:gd name="T4" fmla="*/ 81 w 82"/>
                    <a:gd name="T5" fmla="*/ 18 h 19"/>
                    <a:gd name="T6" fmla="*/ 0 w 82"/>
                    <a:gd name="T7" fmla="*/ 18 h 19"/>
                    <a:gd name="T8" fmla="*/ 0 w 82"/>
                    <a:gd name="T9" fmla="*/ 0 h 19"/>
                    <a:gd name="T10" fmla="*/ 0 60000 65536"/>
                    <a:gd name="T11" fmla="*/ 0 60000 65536"/>
                    <a:gd name="T12" fmla="*/ 0 60000 65536"/>
                    <a:gd name="T13" fmla="*/ 0 60000 65536"/>
                    <a:gd name="T14" fmla="*/ 0 60000 65536"/>
                    <a:gd name="T15" fmla="*/ 0 w 82"/>
                    <a:gd name="T16" fmla="*/ 0 h 19"/>
                    <a:gd name="T17" fmla="*/ 82 w 82"/>
                    <a:gd name="T18" fmla="*/ 19 h 19"/>
                  </a:gdLst>
                  <a:ahLst/>
                  <a:cxnLst>
                    <a:cxn ang="T10">
                      <a:pos x="T0" y="T1"/>
                    </a:cxn>
                    <a:cxn ang="T11">
                      <a:pos x="T2" y="T3"/>
                    </a:cxn>
                    <a:cxn ang="T12">
                      <a:pos x="T4" y="T5"/>
                    </a:cxn>
                    <a:cxn ang="T13">
                      <a:pos x="T6" y="T7"/>
                    </a:cxn>
                    <a:cxn ang="T14">
                      <a:pos x="T8" y="T9"/>
                    </a:cxn>
                  </a:cxnLst>
                  <a:rect l="T15" t="T16" r="T17" b="T18"/>
                  <a:pathLst>
                    <a:path w="82" h="19">
                      <a:moveTo>
                        <a:pt x="0" y="0"/>
                      </a:moveTo>
                      <a:lnTo>
                        <a:pt x="81" y="0"/>
                      </a:lnTo>
                      <a:lnTo>
                        <a:pt x="81"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477" name="Group 199"/>
              <p:cNvGrpSpPr>
                <a:grpSpLocks/>
              </p:cNvGrpSpPr>
              <p:nvPr/>
            </p:nvGrpSpPr>
            <p:grpSpPr bwMode="auto">
              <a:xfrm>
                <a:off x="1513" y="1728"/>
                <a:ext cx="81" cy="122"/>
                <a:chOff x="1513" y="1728"/>
                <a:chExt cx="81" cy="122"/>
              </a:xfrm>
            </p:grpSpPr>
            <p:sp>
              <p:nvSpPr>
                <p:cNvPr id="47478" name="Freeform 200"/>
                <p:cNvSpPr>
                  <a:spLocks/>
                </p:cNvSpPr>
                <p:nvPr/>
              </p:nvSpPr>
              <p:spPr bwMode="auto">
                <a:xfrm>
                  <a:off x="1516" y="1783"/>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79" name="Freeform 201"/>
                <p:cNvSpPr>
                  <a:spLocks/>
                </p:cNvSpPr>
                <p:nvPr/>
              </p:nvSpPr>
              <p:spPr bwMode="auto">
                <a:xfrm>
                  <a:off x="1516" y="1783"/>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0" name="Freeform 202"/>
                <p:cNvSpPr>
                  <a:spLocks/>
                </p:cNvSpPr>
                <p:nvPr/>
              </p:nvSpPr>
              <p:spPr bwMode="auto">
                <a:xfrm>
                  <a:off x="1527" y="1728"/>
                  <a:ext cx="55" cy="19"/>
                </a:xfrm>
                <a:custGeom>
                  <a:avLst/>
                  <a:gdLst>
                    <a:gd name="T0" fmla="*/ 0 w 55"/>
                    <a:gd name="T1" fmla="*/ 18 h 19"/>
                    <a:gd name="T2" fmla="*/ 6 w 55"/>
                    <a:gd name="T3" fmla="*/ 0 h 19"/>
                    <a:gd name="T4" fmla="*/ 48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6" y="0"/>
                      </a:lnTo>
                      <a:lnTo>
                        <a:pt x="48" y="0"/>
                      </a:lnTo>
                      <a:lnTo>
                        <a:pt x="54"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1" name="Freeform 203"/>
                <p:cNvSpPr>
                  <a:spLocks/>
                </p:cNvSpPr>
                <p:nvPr/>
              </p:nvSpPr>
              <p:spPr bwMode="auto">
                <a:xfrm>
                  <a:off x="1527" y="1728"/>
                  <a:ext cx="55" cy="19"/>
                </a:xfrm>
                <a:custGeom>
                  <a:avLst/>
                  <a:gdLst>
                    <a:gd name="T0" fmla="*/ 0 w 55"/>
                    <a:gd name="T1" fmla="*/ 18 h 19"/>
                    <a:gd name="T2" fmla="*/ 6 w 55"/>
                    <a:gd name="T3" fmla="*/ 0 h 19"/>
                    <a:gd name="T4" fmla="*/ 48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6" y="0"/>
                      </a:lnTo>
                      <a:lnTo>
                        <a:pt x="48" y="0"/>
                      </a:lnTo>
                      <a:lnTo>
                        <a:pt x="54"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2" name="Freeform 204"/>
                <p:cNvSpPr>
                  <a:spLocks/>
                </p:cNvSpPr>
                <p:nvPr/>
              </p:nvSpPr>
              <p:spPr bwMode="auto">
                <a:xfrm>
                  <a:off x="1528" y="1736"/>
                  <a:ext cx="54" cy="56"/>
                </a:xfrm>
                <a:custGeom>
                  <a:avLst/>
                  <a:gdLst>
                    <a:gd name="T0" fmla="*/ 0 w 54"/>
                    <a:gd name="T1" fmla="*/ 0 h 56"/>
                    <a:gd name="T2" fmla="*/ 53 w 54"/>
                    <a:gd name="T3" fmla="*/ 0 h 56"/>
                    <a:gd name="T4" fmla="*/ 53 w 54"/>
                    <a:gd name="T5" fmla="*/ 55 h 56"/>
                    <a:gd name="T6" fmla="*/ 0 w 54"/>
                    <a:gd name="T7" fmla="*/ 55 h 56"/>
                    <a:gd name="T8" fmla="*/ 0 w 54"/>
                    <a:gd name="T9" fmla="*/ 0 h 56"/>
                    <a:gd name="T10" fmla="*/ 0 60000 65536"/>
                    <a:gd name="T11" fmla="*/ 0 60000 65536"/>
                    <a:gd name="T12" fmla="*/ 0 60000 65536"/>
                    <a:gd name="T13" fmla="*/ 0 60000 65536"/>
                    <a:gd name="T14" fmla="*/ 0 60000 65536"/>
                    <a:gd name="T15" fmla="*/ 0 w 54"/>
                    <a:gd name="T16" fmla="*/ 0 h 56"/>
                    <a:gd name="T17" fmla="*/ 54 w 54"/>
                    <a:gd name="T18" fmla="*/ 56 h 56"/>
                  </a:gdLst>
                  <a:ahLst/>
                  <a:cxnLst>
                    <a:cxn ang="T10">
                      <a:pos x="T0" y="T1"/>
                    </a:cxn>
                    <a:cxn ang="T11">
                      <a:pos x="T2" y="T3"/>
                    </a:cxn>
                    <a:cxn ang="T12">
                      <a:pos x="T4" y="T5"/>
                    </a:cxn>
                    <a:cxn ang="T13">
                      <a:pos x="T6" y="T7"/>
                    </a:cxn>
                    <a:cxn ang="T14">
                      <a:pos x="T8" y="T9"/>
                    </a:cxn>
                  </a:cxnLst>
                  <a:rect l="T15" t="T16" r="T17" b="T18"/>
                  <a:pathLst>
                    <a:path w="54" h="56">
                      <a:moveTo>
                        <a:pt x="0" y="0"/>
                      </a:moveTo>
                      <a:lnTo>
                        <a:pt x="53" y="0"/>
                      </a:lnTo>
                      <a:lnTo>
                        <a:pt x="53" y="55"/>
                      </a:lnTo>
                      <a:lnTo>
                        <a:pt x="0" y="55"/>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3" name="Freeform 205"/>
                <p:cNvSpPr>
                  <a:spLocks/>
                </p:cNvSpPr>
                <p:nvPr/>
              </p:nvSpPr>
              <p:spPr bwMode="auto">
                <a:xfrm>
                  <a:off x="1516" y="1795"/>
                  <a:ext cx="76" cy="24"/>
                </a:xfrm>
                <a:custGeom>
                  <a:avLst/>
                  <a:gdLst>
                    <a:gd name="T0" fmla="*/ 0 w 76"/>
                    <a:gd name="T1" fmla="*/ 0 h 24"/>
                    <a:gd name="T2" fmla="*/ 75 w 76"/>
                    <a:gd name="T3" fmla="*/ 0 h 24"/>
                    <a:gd name="T4" fmla="*/ 75 w 76"/>
                    <a:gd name="T5" fmla="*/ 23 h 24"/>
                    <a:gd name="T6" fmla="*/ 0 w 76"/>
                    <a:gd name="T7" fmla="*/ 23 h 24"/>
                    <a:gd name="T8" fmla="*/ 0 w 76"/>
                    <a:gd name="T9" fmla="*/ 0 h 24"/>
                    <a:gd name="T10" fmla="*/ 0 60000 65536"/>
                    <a:gd name="T11" fmla="*/ 0 60000 65536"/>
                    <a:gd name="T12" fmla="*/ 0 60000 65536"/>
                    <a:gd name="T13" fmla="*/ 0 60000 65536"/>
                    <a:gd name="T14" fmla="*/ 0 60000 65536"/>
                    <a:gd name="T15" fmla="*/ 0 w 76"/>
                    <a:gd name="T16" fmla="*/ 0 h 24"/>
                    <a:gd name="T17" fmla="*/ 76 w 76"/>
                    <a:gd name="T18" fmla="*/ 24 h 24"/>
                  </a:gdLst>
                  <a:ahLst/>
                  <a:cxnLst>
                    <a:cxn ang="T10">
                      <a:pos x="T0" y="T1"/>
                    </a:cxn>
                    <a:cxn ang="T11">
                      <a:pos x="T2" y="T3"/>
                    </a:cxn>
                    <a:cxn ang="T12">
                      <a:pos x="T4" y="T5"/>
                    </a:cxn>
                    <a:cxn ang="T13">
                      <a:pos x="T6" y="T7"/>
                    </a:cxn>
                    <a:cxn ang="T14">
                      <a:pos x="T8" y="T9"/>
                    </a:cxn>
                  </a:cxnLst>
                  <a:rect l="T15" t="T16" r="T17" b="T18"/>
                  <a:pathLst>
                    <a:path w="76" h="24">
                      <a:moveTo>
                        <a:pt x="0" y="0"/>
                      </a:moveTo>
                      <a:lnTo>
                        <a:pt x="75" y="0"/>
                      </a:lnTo>
                      <a:lnTo>
                        <a:pt x="75"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4" name="Freeform 206"/>
                <p:cNvSpPr>
                  <a:spLocks/>
                </p:cNvSpPr>
                <p:nvPr/>
              </p:nvSpPr>
              <p:spPr bwMode="auto">
                <a:xfrm>
                  <a:off x="1533" y="1742"/>
                  <a:ext cx="43" cy="45"/>
                </a:xfrm>
                <a:custGeom>
                  <a:avLst/>
                  <a:gdLst>
                    <a:gd name="T0" fmla="*/ 0 w 43"/>
                    <a:gd name="T1" fmla="*/ 0 h 45"/>
                    <a:gd name="T2" fmla="*/ 42 w 43"/>
                    <a:gd name="T3" fmla="*/ 0 h 45"/>
                    <a:gd name="T4" fmla="*/ 42 w 43"/>
                    <a:gd name="T5" fmla="*/ 44 h 45"/>
                    <a:gd name="T6" fmla="*/ 0 w 43"/>
                    <a:gd name="T7" fmla="*/ 44 h 45"/>
                    <a:gd name="T8" fmla="*/ 0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0" y="0"/>
                      </a:moveTo>
                      <a:lnTo>
                        <a:pt x="42" y="0"/>
                      </a:lnTo>
                      <a:lnTo>
                        <a:pt x="42" y="44"/>
                      </a:lnTo>
                      <a:lnTo>
                        <a:pt x="0" y="4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5" name="Line 207"/>
                <p:cNvSpPr>
                  <a:spLocks noChangeShapeType="1"/>
                </p:cNvSpPr>
                <p:nvPr/>
              </p:nvSpPr>
              <p:spPr bwMode="auto">
                <a:xfrm flipH="1">
                  <a:off x="1567" y="1804"/>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486" name="Freeform 208"/>
                <p:cNvSpPr>
                  <a:spLocks/>
                </p:cNvSpPr>
                <p:nvPr/>
              </p:nvSpPr>
              <p:spPr bwMode="auto">
                <a:xfrm>
                  <a:off x="1513"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7" name="Freeform 209"/>
                <p:cNvSpPr>
                  <a:spLocks/>
                </p:cNvSpPr>
                <p:nvPr/>
              </p:nvSpPr>
              <p:spPr bwMode="auto">
                <a:xfrm>
                  <a:off x="1513"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88" name="Freeform 210"/>
                <p:cNvSpPr>
                  <a:spLocks/>
                </p:cNvSpPr>
                <p:nvPr/>
              </p:nvSpPr>
              <p:spPr bwMode="auto">
                <a:xfrm>
                  <a:off x="1513" y="1831"/>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sp>
        <p:nvSpPr>
          <p:cNvPr id="47139" name="Line 211"/>
          <p:cNvSpPr>
            <a:spLocks noChangeShapeType="1"/>
          </p:cNvSpPr>
          <p:nvPr/>
        </p:nvSpPr>
        <p:spPr bwMode="auto">
          <a:xfrm flipH="1">
            <a:off x="381000" y="2246313"/>
            <a:ext cx="3648075" cy="0"/>
          </a:xfrm>
          <a:prstGeom prst="line">
            <a:avLst/>
          </a:prstGeom>
          <a:noFill/>
          <a:ln w="127000">
            <a:solidFill>
              <a:srgbClr val="FFFF66"/>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40" name="Rectangle 212"/>
          <p:cNvSpPr>
            <a:spLocks noChangeArrowheads="1"/>
          </p:cNvSpPr>
          <p:nvPr/>
        </p:nvSpPr>
        <p:spPr bwMode="auto">
          <a:xfrm>
            <a:off x="533400" y="4767263"/>
            <a:ext cx="3248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287338" indent="-287338" algn="ctr" defTabSz="800100" eaLnBrk="0" hangingPunct="0">
              <a:lnSpc>
                <a:spcPct val="95000"/>
              </a:lnSpc>
              <a:spcBef>
                <a:spcPct val="50000"/>
              </a:spcBef>
            </a:pPr>
            <a:r>
              <a:rPr lang="es-ES_tradnl" sz="1300" b="1">
                <a:latin typeface="Arial" charset="0"/>
              </a:rPr>
              <a:t>Un canal ascendente</a:t>
            </a:r>
            <a:r>
              <a:rPr lang="es-ES" sz="1300" b="1">
                <a:latin typeface="Arial" charset="0"/>
              </a:rPr>
              <a:t> </a:t>
            </a:r>
            <a:r>
              <a:rPr lang="es-ES_tradnl" sz="1300" b="1">
                <a:latin typeface="Arial" charset="0"/>
              </a:rPr>
              <a:t>(29,7–31,3 MHz)</a:t>
            </a:r>
          </a:p>
          <a:p>
            <a:pPr marL="287338" indent="-287338" algn="ctr" defTabSz="800100" eaLnBrk="0" hangingPunct="0">
              <a:lnSpc>
                <a:spcPct val="95000"/>
              </a:lnSpc>
              <a:spcBef>
                <a:spcPct val="50000"/>
              </a:spcBef>
            </a:pPr>
            <a:r>
              <a:rPr lang="es-ES_tradnl" sz="1300" b="1">
                <a:latin typeface="Arial" charset="0"/>
              </a:rPr>
              <a:t> 2,56 Mb/s compartidos por 3 usuarios</a:t>
            </a:r>
            <a:endParaRPr lang="es-ES" sz="1300" b="1">
              <a:latin typeface="Arial" charset="0"/>
            </a:endParaRPr>
          </a:p>
        </p:txBody>
      </p:sp>
      <p:sp>
        <p:nvSpPr>
          <p:cNvPr id="47141" name="Line 213"/>
          <p:cNvSpPr>
            <a:spLocks noChangeShapeType="1"/>
          </p:cNvSpPr>
          <p:nvPr/>
        </p:nvSpPr>
        <p:spPr bwMode="auto">
          <a:xfrm>
            <a:off x="2209800" y="1752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7142" name="Line 214"/>
          <p:cNvSpPr>
            <a:spLocks noChangeShapeType="1"/>
          </p:cNvSpPr>
          <p:nvPr/>
        </p:nvSpPr>
        <p:spPr bwMode="auto">
          <a:xfrm flipV="1">
            <a:off x="1752600" y="4191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47143" name="Group 215"/>
          <p:cNvGrpSpPr>
            <a:grpSpLocks/>
          </p:cNvGrpSpPr>
          <p:nvPr/>
        </p:nvGrpSpPr>
        <p:grpSpPr bwMode="auto">
          <a:xfrm>
            <a:off x="3657600" y="3048000"/>
            <a:ext cx="762000" cy="609600"/>
            <a:chOff x="2982" y="1128"/>
            <a:chExt cx="810" cy="568"/>
          </a:xfrm>
        </p:grpSpPr>
        <p:pic>
          <p:nvPicPr>
            <p:cNvPr id="47472" name="Picture 2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 y="1128"/>
              <a:ext cx="81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473" name="Picture 2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 y="141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7144" name="Group 218"/>
          <p:cNvGrpSpPr>
            <a:grpSpLocks/>
          </p:cNvGrpSpPr>
          <p:nvPr/>
        </p:nvGrpSpPr>
        <p:grpSpPr bwMode="auto">
          <a:xfrm>
            <a:off x="1946275" y="3124200"/>
            <a:ext cx="263525" cy="420688"/>
            <a:chOff x="1709" y="1646"/>
            <a:chExt cx="166" cy="265"/>
          </a:xfrm>
        </p:grpSpPr>
        <p:grpSp>
          <p:nvGrpSpPr>
            <p:cNvPr id="47448" name="Group 219"/>
            <p:cNvGrpSpPr>
              <a:grpSpLocks/>
            </p:cNvGrpSpPr>
            <p:nvPr/>
          </p:nvGrpSpPr>
          <p:grpSpPr bwMode="auto">
            <a:xfrm>
              <a:off x="1709" y="1661"/>
              <a:ext cx="155" cy="250"/>
              <a:chOff x="1709" y="1661"/>
              <a:chExt cx="155" cy="250"/>
            </a:xfrm>
          </p:grpSpPr>
          <p:sp>
            <p:nvSpPr>
              <p:cNvPr id="47461" name="Freeform 220"/>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62" name="Freeform 221"/>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63" name="Freeform 222"/>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64" name="Freeform 223"/>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65" name="Freeform 224"/>
              <p:cNvSpPr>
                <a:spLocks/>
              </p:cNvSpPr>
              <p:nvPr/>
            </p:nvSpPr>
            <p:spPr bwMode="auto">
              <a:xfrm>
                <a:off x="1709" y="1661"/>
                <a:ext cx="97" cy="166"/>
              </a:xfrm>
              <a:custGeom>
                <a:avLst/>
                <a:gdLst>
                  <a:gd name="T0" fmla="*/ 96 w 97"/>
                  <a:gd name="T1" fmla="*/ 0 h 166"/>
                  <a:gd name="T2" fmla="*/ 96 w 97"/>
                  <a:gd name="T3" fmla="*/ 165 h 166"/>
                  <a:gd name="T4" fmla="*/ 0 w 97"/>
                  <a:gd name="T5" fmla="*/ 165 h 166"/>
                  <a:gd name="T6" fmla="*/ 0 w 97"/>
                  <a:gd name="T7" fmla="*/ 0 h 166"/>
                  <a:gd name="T8" fmla="*/ 96 w 97"/>
                  <a:gd name="T9" fmla="*/ 0 h 166"/>
                  <a:gd name="T10" fmla="*/ 0 60000 65536"/>
                  <a:gd name="T11" fmla="*/ 0 60000 65536"/>
                  <a:gd name="T12" fmla="*/ 0 60000 65536"/>
                  <a:gd name="T13" fmla="*/ 0 60000 65536"/>
                  <a:gd name="T14" fmla="*/ 0 60000 65536"/>
                  <a:gd name="T15" fmla="*/ 0 w 97"/>
                  <a:gd name="T16" fmla="*/ 0 h 166"/>
                  <a:gd name="T17" fmla="*/ 97 w 97"/>
                  <a:gd name="T18" fmla="*/ 166 h 166"/>
                </a:gdLst>
                <a:ahLst/>
                <a:cxnLst>
                  <a:cxn ang="T10">
                    <a:pos x="T0" y="T1"/>
                  </a:cxn>
                  <a:cxn ang="T11">
                    <a:pos x="T2" y="T3"/>
                  </a:cxn>
                  <a:cxn ang="T12">
                    <a:pos x="T4" y="T5"/>
                  </a:cxn>
                  <a:cxn ang="T13">
                    <a:pos x="T6" y="T7"/>
                  </a:cxn>
                  <a:cxn ang="T14">
                    <a:pos x="T8" y="T9"/>
                  </a:cxn>
                </a:cxnLst>
                <a:rect l="T15" t="T16" r="T17" b="T18"/>
                <a:pathLst>
                  <a:path w="97" h="166">
                    <a:moveTo>
                      <a:pt x="96" y="0"/>
                    </a:moveTo>
                    <a:lnTo>
                      <a:pt x="96" y="165"/>
                    </a:lnTo>
                    <a:lnTo>
                      <a:pt x="0" y="165"/>
                    </a:lnTo>
                    <a:lnTo>
                      <a:pt x="0" y="0"/>
                    </a:lnTo>
                    <a:lnTo>
                      <a:pt x="9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466" name="Group 225"/>
              <p:cNvGrpSpPr>
                <a:grpSpLocks/>
              </p:cNvGrpSpPr>
              <p:nvPr/>
            </p:nvGrpSpPr>
            <p:grpSpPr bwMode="auto">
              <a:xfrm>
                <a:off x="1734" y="1668"/>
                <a:ext cx="35" cy="142"/>
                <a:chOff x="1734" y="1668"/>
                <a:chExt cx="35" cy="142"/>
              </a:xfrm>
            </p:grpSpPr>
            <p:sp>
              <p:nvSpPr>
                <p:cNvPr id="47467" name="Oval 226"/>
                <p:cNvSpPr>
                  <a:spLocks noChangeArrowheads="1"/>
                </p:cNvSpPr>
                <p:nvPr/>
              </p:nvSpPr>
              <p:spPr bwMode="auto">
                <a:xfrm>
                  <a:off x="1734" y="1668"/>
                  <a:ext cx="35"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68" name="Oval 227"/>
                <p:cNvSpPr>
                  <a:spLocks noChangeArrowheads="1"/>
                </p:cNvSpPr>
                <p:nvPr/>
              </p:nvSpPr>
              <p:spPr bwMode="auto">
                <a:xfrm>
                  <a:off x="1734" y="1700"/>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69" name="Oval 228"/>
                <p:cNvSpPr>
                  <a:spLocks noChangeArrowheads="1"/>
                </p:cNvSpPr>
                <p:nvPr/>
              </p:nvSpPr>
              <p:spPr bwMode="auto">
                <a:xfrm>
                  <a:off x="1734" y="1729"/>
                  <a:ext cx="35" cy="2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70" name="Oval 229"/>
                <p:cNvSpPr>
                  <a:spLocks noChangeArrowheads="1"/>
                </p:cNvSpPr>
                <p:nvPr/>
              </p:nvSpPr>
              <p:spPr bwMode="auto">
                <a:xfrm>
                  <a:off x="1734" y="176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71" name="Oval 230"/>
                <p:cNvSpPr>
                  <a:spLocks noChangeArrowheads="1"/>
                </p:cNvSpPr>
                <p:nvPr/>
              </p:nvSpPr>
              <p:spPr bwMode="auto">
                <a:xfrm>
                  <a:off x="1734" y="179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449" name="Group 231"/>
            <p:cNvGrpSpPr>
              <a:grpSpLocks/>
            </p:cNvGrpSpPr>
            <p:nvPr/>
          </p:nvGrpSpPr>
          <p:grpSpPr bwMode="auto">
            <a:xfrm>
              <a:off x="1718" y="1646"/>
              <a:ext cx="157" cy="258"/>
              <a:chOff x="1718" y="1646"/>
              <a:chExt cx="157" cy="258"/>
            </a:xfrm>
          </p:grpSpPr>
          <p:sp>
            <p:nvSpPr>
              <p:cNvPr id="47450" name="Freeform 232"/>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51" name="Freeform 233"/>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52" name="Freeform 234"/>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53" name="Freeform 235"/>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54" name="Freeform 236"/>
              <p:cNvSpPr>
                <a:spLocks/>
              </p:cNvSpPr>
              <p:nvPr/>
            </p:nvSpPr>
            <p:spPr bwMode="auto">
              <a:xfrm>
                <a:off x="1719" y="1646"/>
                <a:ext cx="93" cy="173"/>
              </a:xfrm>
              <a:custGeom>
                <a:avLst/>
                <a:gdLst>
                  <a:gd name="T0" fmla="*/ 92 w 93"/>
                  <a:gd name="T1" fmla="*/ 0 h 173"/>
                  <a:gd name="T2" fmla="*/ 92 w 93"/>
                  <a:gd name="T3" fmla="*/ 172 h 173"/>
                  <a:gd name="T4" fmla="*/ 0 w 93"/>
                  <a:gd name="T5" fmla="*/ 172 h 173"/>
                  <a:gd name="T6" fmla="*/ 0 w 93"/>
                  <a:gd name="T7" fmla="*/ 0 h 173"/>
                  <a:gd name="T8" fmla="*/ 92 w 93"/>
                  <a:gd name="T9" fmla="*/ 0 h 173"/>
                  <a:gd name="T10" fmla="*/ 0 60000 65536"/>
                  <a:gd name="T11" fmla="*/ 0 60000 65536"/>
                  <a:gd name="T12" fmla="*/ 0 60000 65536"/>
                  <a:gd name="T13" fmla="*/ 0 60000 65536"/>
                  <a:gd name="T14" fmla="*/ 0 60000 65536"/>
                  <a:gd name="T15" fmla="*/ 0 w 93"/>
                  <a:gd name="T16" fmla="*/ 0 h 173"/>
                  <a:gd name="T17" fmla="*/ 93 w 93"/>
                  <a:gd name="T18" fmla="*/ 173 h 173"/>
                </a:gdLst>
                <a:ahLst/>
                <a:cxnLst>
                  <a:cxn ang="T10">
                    <a:pos x="T0" y="T1"/>
                  </a:cxn>
                  <a:cxn ang="T11">
                    <a:pos x="T2" y="T3"/>
                  </a:cxn>
                  <a:cxn ang="T12">
                    <a:pos x="T4" y="T5"/>
                  </a:cxn>
                  <a:cxn ang="T13">
                    <a:pos x="T6" y="T7"/>
                  </a:cxn>
                  <a:cxn ang="T14">
                    <a:pos x="T8" y="T9"/>
                  </a:cxn>
                </a:cxnLst>
                <a:rect l="T15" t="T16" r="T17" b="T18"/>
                <a:pathLst>
                  <a:path w="93" h="173">
                    <a:moveTo>
                      <a:pt x="92" y="0"/>
                    </a:moveTo>
                    <a:lnTo>
                      <a:pt x="92" y="172"/>
                    </a:lnTo>
                    <a:lnTo>
                      <a:pt x="0" y="172"/>
                    </a:lnTo>
                    <a:lnTo>
                      <a:pt x="0" y="0"/>
                    </a:lnTo>
                    <a:lnTo>
                      <a:pt x="92"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455" name="Group 237"/>
              <p:cNvGrpSpPr>
                <a:grpSpLocks/>
              </p:cNvGrpSpPr>
              <p:nvPr/>
            </p:nvGrpSpPr>
            <p:grpSpPr bwMode="auto">
              <a:xfrm>
                <a:off x="1741" y="1661"/>
                <a:ext cx="36" cy="143"/>
                <a:chOff x="1741" y="1661"/>
                <a:chExt cx="36" cy="143"/>
              </a:xfrm>
            </p:grpSpPr>
            <p:sp>
              <p:nvSpPr>
                <p:cNvPr id="47456" name="Oval 238"/>
                <p:cNvSpPr>
                  <a:spLocks noChangeArrowheads="1"/>
                </p:cNvSpPr>
                <p:nvPr/>
              </p:nvSpPr>
              <p:spPr bwMode="auto">
                <a:xfrm>
                  <a:off x="1741" y="1661"/>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57" name="Oval 239"/>
                <p:cNvSpPr>
                  <a:spLocks noChangeArrowheads="1"/>
                </p:cNvSpPr>
                <p:nvPr/>
              </p:nvSpPr>
              <p:spPr bwMode="auto">
                <a:xfrm>
                  <a:off x="1741" y="1689"/>
                  <a:ext cx="36"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58" name="Oval 240"/>
                <p:cNvSpPr>
                  <a:spLocks noChangeArrowheads="1"/>
                </p:cNvSpPr>
                <p:nvPr/>
              </p:nvSpPr>
              <p:spPr bwMode="auto">
                <a:xfrm>
                  <a:off x="1741" y="1720"/>
                  <a:ext cx="36" cy="21"/>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59" name="Oval 241"/>
                <p:cNvSpPr>
                  <a:spLocks noChangeArrowheads="1"/>
                </p:cNvSpPr>
                <p:nvPr/>
              </p:nvSpPr>
              <p:spPr bwMode="auto">
                <a:xfrm>
                  <a:off x="1741" y="1754"/>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60" name="Oval 242"/>
                <p:cNvSpPr>
                  <a:spLocks noChangeArrowheads="1"/>
                </p:cNvSpPr>
                <p:nvPr/>
              </p:nvSpPr>
              <p:spPr bwMode="auto">
                <a:xfrm>
                  <a:off x="1741" y="1786"/>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grpSp>
        <p:nvGrpSpPr>
          <p:cNvPr id="47145" name="Group 243"/>
          <p:cNvGrpSpPr>
            <a:grpSpLocks/>
          </p:cNvGrpSpPr>
          <p:nvPr/>
        </p:nvGrpSpPr>
        <p:grpSpPr bwMode="auto">
          <a:xfrm>
            <a:off x="1108075" y="3160713"/>
            <a:ext cx="263525" cy="420687"/>
            <a:chOff x="1709" y="1646"/>
            <a:chExt cx="166" cy="265"/>
          </a:xfrm>
        </p:grpSpPr>
        <p:grpSp>
          <p:nvGrpSpPr>
            <p:cNvPr id="47424" name="Group 244"/>
            <p:cNvGrpSpPr>
              <a:grpSpLocks/>
            </p:cNvGrpSpPr>
            <p:nvPr/>
          </p:nvGrpSpPr>
          <p:grpSpPr bwMode="auto">
            <a:xfrm>
              <a:off x="1709" y="1661"/>
              <a:ext cx="155" cy="250"/>
              <a:chOff x="1709" y="1661"/>
              <a:chExt cx="155" cy="250"/>
            </a:xfrm>
          </p:grpSpPr>
          <p:sp>
            <p:nvSpPr>
              <p:cNvPr id="47437" name="Freeform 245"/>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38" name="Freeform 246"/>
              <p:cNvSpPr>
                <a:spLocks/>
              </p:cNvSpPr>
              <p:nvPr/>
            </p:nvSpPr>
            <p:spPr bwMode="auto">
              <a:xfrm>
                <a:off x="1709" y="1750"/>
                <a:ext cx="155" cy="161"/>
              </a:xfrm>
              <a:custGeom>
                <a:avLst/>
                <a:gdLst>
                  <a:gd name="T0" fmla="*/ 0 w 155"/>
                  <a:gd name="T1" fmla="*/ 76 h 161"/>
                  <a:gd name="T2" fmla="*/ 131 w 155"/>
                  <a:gd name="T3" fmla="*/ 0 h 161"/>
                  <a:gd name="T4" fmla="*/ 154 w 155"/>
                  <a:gd name="T5" fmla="*/ 160 h 161"/>
                  <a:gd name="T6" fmla="*/ 62 w 155"/>
                  <a:gd name="T7" fmla="*/ 160 h 161"/>
                  <a:gd name="T8" fmla="*/ 0 w 155"/>
                  <a:gd name="T9" fmla="*/ 76 h 161"/>
                  <a:gd name="T10" fmla="*/ 0 60000 65536"/>
                  <a:gd name="T11" fmla="*/ 0 60000 65536"/>
                  <a:gd name="T12" fmla="*/ 0 60000 65536"/>
                  <a:gd name="T13" fmla="*/ 0 60000 65536"/>
                  <a:gd name="T14" fmla="*/ 0 60000 65536"/>
                  <a:gd name="T15" fmla="*/ 0 w 155"/>
                  <a:gd name="T16" fmla="*/ 0 h 161"/>
                  <a:gd name="T17" fmla="*/ 155 w 155"/>
                  <a:gd name="T18" fmla="*/ 161 h 161"/>
                </a:gdLst>
                <a:ahLst/>
                <a:cxnLst>
                  <a:cxn ang="T10">
                    <a:pos x="T0" y="T1"/>
                  </a:cxn>
                  <a:cxn ang="T11">
                    <a:pos x="T2" y="T3"/>
                  </a:cxn>
                  <a:cxn ang="T12">
                    <a:pos x="T4" y="T5"/>
                  </a:cxn>
                  <a:cxn ang="T13">
                    <a:pos x="T6" y="T7"/>
                  </a:cxn>
                  <a:cxn ang="T14">
                    <a:pos x="T8" y="T9"/>
                  </a:cxn>
                </a:cxnLst>
                <a:rect l="T15" t="T16" r="T17" b="T18"/>
                <a:pathLst>
                  <a:path w="155" h="161">
                    <a:moveTo>
                      <a:pt x="0" y="76"/>
                    </a:moveTo>
                    <a:lnTo>
                      <a:pt x="131" y="0"/>
                    </a:lnTo>
                    <a:lnTo>
                      <a:pt x="154" y="160"/>
                    </a:lnTo>
                    <a:lnTo>
                      <a:pt x="62" y="160"/>
                    </a:lnTo>
                    <a:lnTo>
                      <a:pt x="0" y="7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39" name="Freeform 247"/>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40" name="Freeform 248"/>
              <p:cNvSpPr>
                <a:spLocks/>
              </p:cNvSpPr>
              <p:nvPr/>
            </p:nvSpPr>
            <p:spPr bwMode="auto">
              <a:xfrm>
                <a:off x="1805" y="1661"/>
                <a:ext cx="59" cy="250"/>
              </a:xfrm>
              <a:custGeom>
                <a:avLst/>
                <a:gdLst>
                  <a:gd name="T0" fmla="*/ 0 w 59"/>
                  <a:gd name="T1" fmla="*/ 0 h 250"/>
                  <a:gd name="T2" fmla="*/ 58 w 59"/>
                  <a:gd name="T3" fmla="*/ 85 h 250"/>
                  <a:gd name="T4" fmla="*/ 58 w 59"/>
                  <a:gd name="T5" fmla="*/ 249 h 250"/>
                  <a:gd name="T6" fmla="*/ 0 w 59"/>
                  <a:gd name="T7" fmla="*/ 164 h 250"/>
                  <a:gd name="T8" fmla="*/ 0 w 59"/>
                  <a:gd name="T9" fmla="*/ 0 h 250"/>
                  <a:gd name="T10" fmla="*/ 0 60000 65536"/>
                  <a:gd name="T11" fmla="*/ 0 60000 65536"/>
                  <a:gd name="T12" fmla="*/ 0 60000 65536"/>
                  <a:gd name="T13" fmla="*/ 0 60000 65536"/>
                  <a:gd name="T14" fmla="*/ 0 60000 65536"/>
                  <a:gd name="T15" fmla="*/ 0 w 59"/>
                  <a:gd name="T16" fmla="*/ 0 h 250"/>
                  <a:gd name="T17" fmla="*/ 59 w 59"/>
                  <a:gd name="T18" fmla="*/ 250 h 250"/>
                </a:gdLst>
                <a:ahLst/>
                <a:cxnLst>
                  <a:cxn ang="T10">
                    <a:pos x="T0" y="T1"/>
                  </a:cxn>
                  <a:cxn ang="T11">
                    <a:pos x="T2" y="T3"/>
                  </a:cxn>
                  <a:cxn ang="T12">
                    <a:pos x="T4" y="T5"/>
                  </a:cxn>
                  <a:cxn ang="T13">
                    <a:pos x="T6" y="T7"/>
                  </a:cxn>
                  <a:cxn ang="T14">
                    <a:pos x="T8" y="T9"/>
                  </a:cxn>
                </a:cxnLst>
                <a:rect l="T15" t="T16" r="T17" b="T18"/>
                <a:pathLst>
                  <a:path w="59" h="250">
                    <a:moveTo>
                      <a:pt x="0" y="0"/>
                    </a:moveTo>
                    <a:lnTo>
                      <a:pt x="58" y="85"/>
                    </a:lnTo>
                    <a:lnTo>
                      <a:pt x="58" y="249"/>
                    </a:lnTo>
                    <a:lnTo>
                      <a:pt x="0" y="16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41" name="Freeform 249"/>
              <p:cNvSpPr>
                <a:spLocks/>
              </p:cNvSpPr>
              <p:nvPr/>
            </p:nvSpPr>
            <p:spPr bwMode="auto">
              <a:xfrm>
                <a:off x="1709" y="1661"/>
                <a:ext cx="97" cy="166"/>
              </a:xfrm>
              <a:custGeom>
                <a:avLst/>
                <a:gdLst>
                  <a:gd name="T0" fmla="*/ 96 w 97"/>
                  <a:gd name="T1" fmla="*/ 0 h 166"/>
                  <a:gd name="T2" fmla="*/ 96 w 97"/>
                  <a:gd name="T3" fmla="*/ 165 h 166"/>
                  <a:gd name="T4" fmla="*/ 0 w 97"/>
                  <a:gd name="T5" fmla="*/ 165 h 166"/>
                  <a:gd name="T6" fmla="*/ 0 w 97"/>
                  <a:gd name="T7" fmla="*/ 0 h 166"/>
                  <a:gd name="T8" fmla="*/ 96 w 97"/>
                  <a:gd name="T9" fmla="*/ 0 h 166"/>
                  <a:gd name="T10" fmla="*/ 0 60000 65536"/>
                  <a:gd name="T11" fmla="*/ 0 60000 65536"/>
                  <a:gd name="T12" fmla="*/ 0 60000 65536"/>
                  <a:gd name="T13" fmla="*/ 0 60000 65536"/>
                  <a:gd name="T14" fmla="*/ 0 60000 65536"/>
                  <a:gd name="T15" fmla="*/ 0 w 97"/>
                  <a:gd name="T16" fmla="*/ 0 h 166"/>
                  <a:gd name="T17" fmla="*/ 97 w 97"/>
                  <a:gd name="T18" fmla="*/ 166 h 166"/>
                </a:gdLst>
                <a:ahLst/>
                <a:cxnLst>
                  <a:cxn ang="T10">
                    <a:pos x="T0" y="T1"/>
                  </a:cxn>
                  <a:cxn ang="T11">
                    <a:pos x="T2" y="T3"/>
                  </a:cxn>
                  <a:cxn ang="T12">
                    <a:pos x="T4" y="T5"/>
                  </a:cxn>
                  <a:cxn ang="T13">
                    <a:pos x="T6" y="T7"/>
                  </a:cxn>
                  <a:cxn ang="T14">
                    <a:pos x="T8" y="T9"/>
                  </a:cxn>
                </a:cxnLst>
                <a:rect l="T15" t="T16" r="T17" b="T18"/>
                <a:pathLst>
                  <a:path w="97" h="166">
                    <a:moveTo>
                      <a:pt x="96" y="0"/>
                    </a:moveTo>
                    <a:lnTo>
                      <a:pt x="96" y="165"/>
                    </a:lnTo>
                    <a:lnTo>
                      <a:pt x="0" y="165"/>
                    </a:lnTo>
                    <a:lnTo>
                      <a:pt x="0" y="0"/>
                    </a:lnTo>
                    <a:lnTo>
                      <a:pt x="9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442" name="Group 250"/>
              <p:cNvGrpSpPr>
                <a:grpSpLocks/>
              </p:cNvGrpSpPr>
              <p:nvPr/>
            </p:nvGrpSpPr>
            <p:grpSpPr bwMode="auto">
              <a:xfrm>
                <a:off x="1734" y="1668"/>
                <a:ext cx="35" cy="142"/>
                <a:chOff x="1734" y="1668"/>
                <a:chExt cx="35" cy="142"/>
              </a:xfrm>
            </p:grpSpPr>
            <p:sp>
              <p:nvSpPr>
                <p:cNvPr id="47443" name="Oval 251"/>
                <p:cNvSpPr>
                  <a:spLocks noChangeArrowheads="1"/>
                </p:cNvSpPr>
                <p:nvPr/>
              </p:nvSpPr>
              <p:spPr bwMode="auto">
                <a:xfrm>
                  <a:off x="1734" y="1668"/>
                  <a:ext cx="35"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44" name="Oval 252"/>
                <p:cNvSpPr>
                  <a:spLocks noChangeArrowheads="1"/>
                </p:cNvSpPr>
                <p:nvPr/>
              </p:nvSpPr>
              <p:spPr bwMode="auto">
                <a:xfrm>
                  <a:off x="1734" y="1700"/>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45" name="Oval 253"/>
                <p:cNvSpPr>
                  <a:spLocks noChangeArrowheads="1"/>
                </p:cNvSpPr>
                <p:nvPr/>
              </p:nvSpPr>
              <p:spPr bwMode="auto">
                <a:xfrm>
                  <a:off x="1734" y="1729"/>
                  <a:ext cx="35" cy="2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46" name="Oval 254"/>
                <p:cNvSpPr>
                  <a:spLocks noChangeArrowheads="1"/>
                </p:cNvSpPr>
                <p:nvPr/>
              </p:nvSpPr>
              <p:spPr bwMode="auto">
                <a:xfrm>
                  <a:off x="1734" y="176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47" name="Oval 255"/>
                <p:cNvSpPr>
                  <a:spLocks noChangeArrowheads="1"/>
                </p:cNvSpPr>
                <p:nvPr/>
              </p:nvSpPr>
              <p:spPr bwMode="auto">
                <a:xfrm>
                  <a:off x="1734" y="1792"/>
                  <a:ext cx="35"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425" name="Group 256"/>
            <p:cNvGrpSpPr>
              <a:grpSpLocks/>
            </p:cNvGrpSpPr>
            <p:nvPr/>
          </p:nvGrpSpPr>
          <p:grpSpPr bwMode="auto">
            <a:xfrm>
              <a:off x="1718" y="1646"/>
              <a:ext cx="157" cy="258"/>
              <a:chOff x="1718" y="1646"/>
              <a:chExt cx="157" cy="258"/>
            </a:xfrm>
          </p:grpSpPr>
          <p:sp>
            <p:nvSpPr>
              <p:cNvPr id="47426" name="Freeform 257"/>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27" name="Freeform 258"/>
              <p:cNvSpPr>
                <a:spLocks/>
              </p:cNvSpPr>
              <p:nvPr/>
            </p:nvSpPr>
            <p:spPr bwMode="auto">
              <a:xfrm>
                <a:off x="1718" y="1745"/>
                <a:ext cx="157" cy="159"/>
              </a:xfrm>
              <a:custGeom>
                <a:avLst/>
                <a:gdLst>
                  <a:gd name="T0" fmla="*/ 0 w 157"/>
                  <a:gd name="T1" fmla="*/ 73 h 159"/>
                  <a:gd name="T2" fmla="*/ 131 w 157"/>
                  <a:gd name="T3" fmla="*/ 0 h 159"/>
                  <a:gd name="T4" fmla="*/ 156 w 157"/>
                  <a:gd name="T5" fmla="*/ 158 h 159"/>
                  <a:gd name="T6" fmla="*/ 58 w 157"/>
                  <a:gd name="T7" fmla="*/ 158 h 159"/>
                  <a:gd name="T8" fmla="*/ 0 w 157"/>
                  <a:gd name="T9" fmla="*/ 73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0" y="73"/>
                    </a:moveTo>
                    <a:lnTo>
                      <a:pt x="131" y="0"/>
                    </a:lnTo>
                    <a:lnTo>
                      <a:pt x="156" y="158"/>
                    </a:lnTo>
                    <a:lnTo>
                      <a:pt x="58" y="158"/>
                    </a:lnTo>
                    <a:lnTo>
                      <a:pt x="0" y="73"/>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28" name="Freeform 259"/>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29" name="Freeform 260"/>
              <p:cNvSpPr>
                <a:spLocks/>
              </p:cNvSpPr>
              <p:nvPr/>
            </p:nvSpPr>
            <p:spPr bwMode="auto">
              <a:xfrm>
                <a:off x="1811" y="1647"/>
                <a:ext cx="64" cy="257"/>
              </a:xfrm>
              <a:custGeom>
                <a:avLst/>
                <a:gdLst>
                  <a:gd name="T0" fmla="*/ 0 w 64"/>
                  <a:gd name="T1" fmla="*/ 0 h 257"/>
                  <a:gd name="T2" fmla="*/ 63 w 64"/>
                  <a:gd name="T3" fmla="*/ 90 h 257"/>
                  <a:gd name="T4" fmla="*/ 63 w 64"/>
                  <a:gd name="T5" fmla="*/ 256 h 257"/>
                  <a:gd name="T6" fmla="*/ 0 w 64"/>
                  <a:gd name="T7" fmla="*/ 171 h 257"/>
                  <a:gd name="T8" fmla="*/ 0 w 64"/>
                  <a:gd name="T9" fmla="*/ 0 h 257"/>
                  <a:gd name="T10" fmla="*/ 0 60000 65536"/>
                  <a:gd name="T11" fmla="*/ 0 60000 65536"/>
                  <a:gd name="T12" fmla="*/ 0 60000 65536"/>
                  <a:gd name="T13" fmla="*/ 0 60000 65536"/>
                  <a:gd name="T14" fmla="*/ 0 60000 65536"/>
                  <a:gd name="T15" fmla="*/ 0 w 64"/>
                  <a:gd name="T16" fmla="*/ 0 h 257"/>
                  <a:gd name="T17" fmla="*/ 64 w 64"/>
                  <a:gd name="T18" fmla="*/ 257 h 257"/>
                </a:gdLst>
                <a:ahLst/>
                <a:cxnLst>
                  <a:cxn ang="T10">
                    <a:pos x="T0" y="T1"/>
                  </a:cxn>
                  <a:cxn ang="T11">
                    <a:pos x="T2" y="T3"/>
                  </a:cxn>
                  <a:cxn ang="T12">
                    <a:pos x="T4" y="T5"/>
                  </a:cxn>
                  <a:cxn ang="T13">
                    <a:pos x="T6" y="T7"/>
                  </a:cxn>
                  <a:cxn ang="T14">
                    <a:pos x="T8" y="T9"/>
                  </a:cxn>
                </a:cxnLst>
                <a:rect l="T15" t="T16" r="T17" b="T18"/>
                <a:pathLst>
                  <a:path w="64" h="257">
                    <a:moveTo>
                      <a:pt x="0" y="0"/>
                    </a:moveTo>
                    <a:lnTo>
                      <a:pt x="63" y="90"/>
                    </a:lnTo>
                    <a:lnTo>
                      <a:pt x="63" y="256"/>
                    </a:lnTo>
                    <a:lnTo>
                      <a:pt x="0" y="171"/>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30" name="Freeform 261"/>
              <p:cNvSpPr>
                <a:spLocks/>
              </p:cNvSpPr>
              <p:nvPr/>
            </p:nvSpPr>
            <p:spPr bwMode="auto">
              <a:xfrm>
                <a:off x="1719" y="1646"/>
                <a:ext cx="93" cy="173"/>
              </a:xfrm>
              <a:custGeom>
                <a:avLst/>
                <a:gdLst>
                  <a:gd name="T0" fmla="*/ 92 w 93"/>
                  <a:gd name="T1" fmla="*/ 0 h 173"/>
                  <a:gd name="T2" fmla="*/ 92 w 93"/>
                  <a:gd name="T3" fmla="*/ 172 h 173"/>
                  <a:gd name="T4" fmla="*/ 0 w 93"/>
                  <a:gd name="T5" fmla="*/ 172 h 173"/>
                  <a:gd name="T6" fmla="*/ 0 w 93"/>
                  <a:gd name="T7" fmla="*/ 0 h 173"/>
                  <a:gd name="T8" fmla="*/ 92 w 93"/>
                  <a:gd name="T9" fmla="*/ 0 h 173"/>
                  <a:gd name="T10" fmla="*/ 0 60000 65536"/>
                  <a:gd name="T11" fmla="*/ 0 60000 65536"/>
                  <a:gd name="T12" fmla="*/ 0 60000 65536"/>
                  <a:gd name="T13" fmla="*/ 0 60000 65536"/>
                  <a:gd name="T14" fmla="*/ 0 60000 65536"/>
                  <a:gd name="T15" fmla="*/ 0 w 93"/>
                  <a:gd name="T16" fmla="*/ 0 h 173"/>
                  <a:gd name="T17" fmla="*/ 93 w 93"/>
                  <a:gd name="T18" fmla="*/ 173 h 173"/>
                </a:gdLst>
                <a:ahLst/>
                <a:cxnLst>
                  <a:cxn ang="T10">
                    <a:pos x="T0" y="T1"/>
                  </a:cxn>
                  <a:cxn ang="T11">
                    <a:pos x="T2" y="T3"/>
                  </a:cxn>
                  <a:cxn ang="T12">
                    <a:pos x="T4" y="T5"/>
                  </a:cxn>
                  <a:cxn ang="T13">
                    <a:pos x="T6" y="T7"/>
                  </a:cxn>
                  <a:cxn ang="T14">
                    <a:pos x="T8" y="T9"/>
                  </a:cxn>
                </a:cxnLst>
                <a:rect l="T15" t="T16" r="T17" b="T18"/>
                <a:pathLst>
                  <a:path w="93" h="173">
                    <a:moveTo>
                      <a:pt x="92" y="0"/>
                    </a:moveTo>
                    <a:lnTo>
                      <a:pt x="92" y="172"/>
                    </a:lnTo>
                    <a:lnTo>
                      <a:pt x="0" y="172"/>
                    </a:lnTo>
                    <a:lnTo>
                      <a:pt x="0" y="0"/>
                    </a:lnTo>
                    <a:lnTo>
                      <a:pt x="92"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431" name="Group 262"/>
              <p:cNvGrpSpPr>
                <a:grpSpLocks/>
              </p:cNvGrpSpPr>
              <p:nvPr/>
            </p:nvGrpSpPr>
            <p:grpSpPr bwMode="auto">
              <a:xfrm>
                <a:off x="1741" y="1661"/>
                <a:ext cx="36" cy="143"/>
                <a:chOff x="1741" y="1661"/>
                <a:chExt cx="36" cy="143"/>
              </a:xfrm>
            </p:grpSpPr>
            <p:sp>
              <p:nvSpPr>
                <p:cNvPr id="47432" name="Oval 263"/>
                <p:cNvSpPr>
                  <a:spLocks noChangeArrowheads="1"/>
                </p:cNvSpPr>
                <p:nvPr/>
              </p:nvSpPr>
              <p:spPr bwMode="auto">
                <a:xfrm>
                  <a:off x="1741" y="1661"/>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33" name="Oval 264"/>
                <p:cNvSpPr>
                  <a:spLocks noChangeArrowheads="1"/>
                </p:cNvSpPr>
                <p:nvPr/>
              </p:nvSpPr>
              <p:spPr bwMode="auto">
                <a:xfrm>
                  <a:off x="1741" y="1689"/>
                  <a:ext cx="36"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34" name="Oval 265"/>
                <p:cNvSpPr>
                  <a:spLocks noChangeArrowheads="1"/>
                </p:cNvSpPr>
                <p:nvPr/>
              </p:nvSpPr>
              <p:spPr bwMode="auto">
                <a:xfrm>
                  <a:off x="1741" y="1720"/>
                  <a:ext cx="36" cy="21"/>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35" name="Oval 266"/>
                <p:cNvSpPr>
                  <a:spLocks noChangeArrowheads="1"/>
                </p:cNvSpPr>
                <p:nvPr/>
              </p:nvSpPr>
              <p:spPr bwMode="auto">
                <a:xfrm>
                  <a:off x="1741" y="1754"/>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36" name="Oval 267"/>
                <p:cNvSpPr>
                  <a:spLocks noChangeArrowheads="1"/>
                </p:cNvSpPr>
                <p:nvPr/>
              </p:nvSpPr>
              <p:spPr bwMode="auto">
                <a:xfrm>
                  <a:off x="1741" y="1786"/>
                  <a:ext cx="36"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sp>
        <p:nvSpPr>
          <p:cNvPr id="47146" name="Line 268"/>
          <p:cNvSpPr>
            <a:spLocks noChangeShapeType="1"/>
          </p:cNvSpPr>
          <p:nvPr/>
        </p:nvSpPr>
        <p:spPr bwMode="auto">
          <a:xfrm rot="5400000">
            <a:off x="3791744" y="3871119"/>
            <a:ext cx="471487" cy="3175"/>
          </a:xfrm>
          <a:prstGeom prst="line">
            <a:avLst/>
          </a:prstGeom>
          <a:noFill/>
          <a:ln w="12700">
            <a:solidFill>
              <a:srgbClr val="FFFF66"/>
            </a:solidFill>
            <a:round/>
            <a:headEnd type="stealth"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47" name="Line 269"/>
          <p:cNvSpPr>
            <a:spLocks noChangeShapeType="1"/>
          </p:cNvSpPr>
          <p:nvPr/>
        </p:nvSpPr>
        <p:spPr bwMode="auto">
          <a:xfrm rot="5400000" flipH="1">
            <a:off x="3554412" y="2620963"/>
            <a:ext cx="854075" cy="0"/>
          </a:xfrm>
          <a:prstGeom prst="line">
            <a:avLst/>
          </a:prstGeom>
          <a:noFill/>
          <a:ln w="127000">
            <a:solidFill>
              <a:srgbClr val="FFFF66"/>
            </a:solidFill>
            <a:round/>
            <a:headEnd type="none" w="sm" len="sm"/>
            <a:tailEnd type="none"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grpSp>
        <p:nvGrpSpPr>
          <p:cNvPr id="41294" name="Group 270"/>
          <p:cNvGrpSpPr>
            <a:grpSpLocks/>
          </p:cNvGrpSpPr>
          <p:nvPr/>
        </p:nvGrpSpPr>
        <p:grpSpPr bwMode="auto">
          <a:xfrm>
            <a:off x="4572000" y="1752600"/>
            <a:ext cx="4572000" cy="3962400"/>
            <a:chOff x="2880" y="1104"/>
            <a:chExt cx="2880" cy="2496"/>
          </a:xfrm>
        </p:grpSpPr>
        <p:sp>
          <p:nvSpPr>
            <p:cNvPr id="47154" name="Line 271"/>
            <p:cNvSpPr>
              <a:spLocks noChangeShapeType="1"/>
            </p:cNvSpPr>
            <p:nvPr/>
          </p:nvSpPr>
          <p:spPr bwMode="auto">
            <a:xfrm flipH="1">
              <a:off x="3107" y="2516"/>
              <a:ext cx="2326" cy="0"/>
            </a:xfrm>
            <a:prstGeom prst="line">
              <a:avLst/>
            </a:prstGeom>
            <a:noFill/>
            <a:ln w="12700">
              <a:solidFill>
                <a:srgbClr val="FFFF66"/>
              </a:solidFill>
              <a:round/>
              <a:headEnd type="none"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55" name="Line 272"/>
            <p:cNvSpPr>
              <a:spLocks noChangeShapeType="1"/>
            </p:cNvSpPr>
            <p:nvPr/>
          </p:nvSpPr>
          <p:spPr bwMode="auto">
            <a:xfrm flipH="1" flipV="1">
              <a:off x="2976" y="1449"/>
              <a:ext cx="2583" cy="0"/>
            </a:xfrm>
            <a:prstGeom prst="line">
              <a:avLst/>
            </a:prstGeom>
            <a:noFill/>
            <a:ln w="127000">
              <a:solidFill>
                <a:srgbClr val="FFFF66"/>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56" name="Line 273"/>
            <p:cNvSpPr>
              <a:spLocks noChangeShapeType="1"/>
            </p:cNvSpPr>
            <p:nvPr/>
          </p:nvSpPr>
          <p:spPr bwMode="auto">
            <a:xfrm flipH="1">
              <a:off x="3107" y="2729"/>
              <a:ext cx="2458" cy="0"/>
            </a:xfrm>
            <a:prstGeom prst="line">
              <a:avLst/>
            </a:prstGeom>
            <a:noFill/>
            <a:ln w="12700">
              <a:solidFill>
                <a:srgbClr val="FFFF66"/>
              </a:solidFill>
              <a:round/>
              <a:headEnd type="none"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grpSp>
          <p:nvGrpSpPr>
            <p:cNvPr id="47157" name="Group 274"/>
            <p:cNvGrpSpPr>
              <a:grpSpLocks/>
            </p:cNvGrpSpPr>
            <p:nvPr/>
          </p:nvGrpSpPr>
          <p:grpSpPr bwMode="auto">
            <a:xfrm>
              <a:off x="2880" y="1663"/>
              <a:ext cx="2352" cy="801"/>
              <a:chOff x="2833" y="1259"/>
              <a:chExt cx="2791" cy="801"/>
            </a:xfrm>
          </p:grpSpPr>
          <p:grpSp>
            <p:nvGrpSpPr>
              <p:cNvPr id="47405" name="Group 275"/>
              <p:cNvGrpSpPr>
                <a:grpSpLocks/>
              </p:cNvGrpSpPr>
              <p:nvPr/>
            </p:nvGrpSpPr>
            <p:grpSpPr bwMode="auto">
              <a:xfrm>
                <a:off x="2833" y="1264"/>
                <a:ext cx="2780" cy="795"/>
                <a:chOff x="2833" y="1264"/>
                <a:chExt cx="2780" cy="795"/>
              </a:xfrm>
            </p:grpSpPr>
            <p:sp>
              <p:nvSpPr>
                <p:cNvPr id="47415" name="Oval 276"/>
                <p:cNvSpPr>
                  <a:spLocks noChangeArrowheads="1"/>
                </p:cNvSpPr>
                <p:nvPr/>
              </p:nvSpPr>
              <p:spPr bwMode="auto">
                <a:xfrm>
                  <a:off x="3778" y="1264"/>
                  <a:ext cx="1214" cy="329"/>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16" name="Oval 277"/>
                <p:cNvSpPr>
                  <a:spLocks noChangeArrowheads="1"/>
                </p:cNvSpPr>
                <p:nvPr/>
              </p:nvSpPr>
              <p:spPr bwMode="auto">
                <a:xfrm>
                  <a:off x="3115" y="1352"/>
                  <a:ext cx="931" cy="328"/>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17" name="Oval 278"/>
                <p:cNvSpPr>
                  <a:spLocks noChangeArrowheads="1"/>
                </p:cNvSpPr>
                <p:nvPr/>
              </p:nvSpPr>
              <p:spPr bwMode="auto">
                <a:xfrm>
                  <a:off x="2833" y="1547"/>
                  <a:ext cx="625" cy="268"/>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18" name="Oval 279"/>
                <p:cNvSpPr>
                  <a:spLocks noChangeArrowheads="1"/>
                </p:cNvSpPr>
                <p:nvPr/>
              </p:nvSpPr>
              <p:spPr bwMode="auto">
                <a:xfrm>
                  <a:off x="3021" y="1665"/>
                  <a:ext cx="938" cy="291"/>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19" name="Oval 280"/>
                <p:cNvSpPr>
                  <a:spLocks noChangeArrowheads="1"/>
                </p:cNvSpPr>
                <p:nvPr/>
              </p:nvSpPr>
              <p:spPr bwMode="auto">
                <a:xfrm>
                  <a:off x="3691" y="1715"/>
                  <a:ext cx="1405" cy="344"/>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20" name="Oval 281"/>
                <p:cNvSpPr>
                  <a:spLocks noChangeArrowheads="1"/>
                </p:cNvSpPr>
                <p:nvPr/>
              </p:nvSpPr>
              <p:spPr bwMode="auto">
                <a:xfrm>
                  <a:off x="4586" y="1361"/>
                  <a:ext cx="906" cy="258"/>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21" name="Oval 282"/>
                <p:cNvSpPr>
                  <a:spLocks noChangeArrowheads="1"/>
                </p:cNvSpPr>
                <p:nvPr/>
              </p:nvSpPr>
              <p:spPr bwMode="auto">
                <a:xfrm>
                  <a:off x="4718" y="1527"/>
                  <a:ext cx="895" cy="259"/>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22" name="Oval 283"/>
                <p:cNvSpPr>
                  <a:spLocks noChangeArrowheads="1"/>
                </p:cNvSpPr>
                <p:nvPr/>
              </p:nvSpPr>
              <p:spPr bwMode="auto">
                <a:xfrm>
                  <a:off x="4635" y="1580"/>
                  <a:ext cx="892" cy="424"/>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423" name="Oval 284"/>
                <p:cNvSpPr>
                  <a:spLocks noChangeArrowheads="1"/>
                </p:cNvSpPr>
                <p:nvPr/>
              </p:nvSpPr>
              <p:spPr bwMode="auto">
                <a:xfrm>
                  <a:off x="3337" y="1454"/>
                  <a:ext cx="1808" cy="423"/>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nvGrpSpPr>
              <p:cNvPr id="47406" name="Group 285"/>
              <p:cNvGrpSpPr>
                <a:grpSpLocks/>
              </p:cNvGrpSpPr>
              <p:nvPr/>
            </p:nvGrpSpPr>
            <p:grpSpPr bwMode="auto">
              <a:xfrm>
                <a:off x="2834" y="1259"/>
                <a:ext cx="2790" cy="801"/>
                <a:chOff x="2834" y="1259"/>
                <a:chExt cx="2790" cy="801"/>
              </a:xfrm>
            </p:grpSpPr>
            <p:sp>
              <p:nvSpPr>
                <p:cNvPr id="47407" name="Arc 286"/>
                <p:cNvSpPr>
                  <a:spLocks/>
                </p:cNvSpPr>
                <p:nvPr/>
              </p:nvSpPr>
              <p:spPr bwMode="auto">
                <a:xfrm>
                  <a:off x="3802" y="1259"/>
                  <a:ext cx="1169" cy="170"/>
                </a:xfrm>
                <a:custGeom>
                  <a:avLst/>
                  <a:gdLst>
                    <a:gd name="T0" fmla="*/ 0 w 41162"/>
                    <a:gd name="T1" fmla="*/ 0 h 21600"/>
                    <a:gd name="T2" fmla="*/ 1 w 41162"/>
                    <a:gd name="T3" fmla="*/ 0 h 21600"/>
                    <a:gd name="T4" fmla="*/ 0 w 41162"/>
                    <a:gd name="T5" fmla="*/ 0 h 21600"/>
                    <a:gd name="T6" fmla="*/ 0 60000 65536"/>
                    <a:gd name="T7" fmla="*/ 0 60000 65536"/>
                    <a:gd name="T8" fmla="*/ 0 60000 65536"/>
                    <a:gd name="T9" fmla="*/ 0 w 41162"/>
                    <a:gd name="T10" fmla="*/ 0 h 21600"/>
                    <a:gd name="T11" fmla="*/ 41162 w 41162"/>
                    <a:gd name="T12" fmla="*/ 21600 h 21600"/>
                  </a:gdLst>
                  <a:ahLst/>
                  <a:cxnLst>
                    <a:cxn ang="T6">
                      <a:pos x="T0" y="T1"/>
                    </a:cxn>
                    <a:cxn ang="T7">
                      <a:pos x="T2" y="T3"/>
                    </a:cxn>
                    <a:cxn ang="T8">
                      <a:pos x="T4" y="T5"/>
                    </a:cxn>
                  </a:cxnLst>
                  <a:rect l="T9" t="T10" r="T11" b="T12"/>
                  <a:pathLst>
                    <a:path w="41162" h="21600" fill="none" extrusionOk="0">
                      <a:moveTo>
                        <a:pt x="-1" y="15245"/>
                      </a:moveTo>
                      <a:cubicBezTo>
                        <a:pt x="2789" y="6183"/>
                        <a:pt x="11162" y="-1"/>
                        <a:pt x="20644" y="0"/>
                      </a:cubicBezTo>
                      <a:cubicBezTo>
                        <a:pt x="29972" y="0"/>
                        <a:pt x="38246" y="5988"/>
                        <a:pt x="41161" y="14849"/>
                      </a:cubicBezTo>
                    </a:path>
                    <a:path w="41162" h="21600" stroke="0" extrusionOk="0">
                      <a:moveTo>
                        <a:pt x="-1" y="15245"/>
                      </a:moveTo>
                      <a:cubicBezTo>
                        <a:pt x="2789" y="6183"/>
                        <a:pt x="11162" y="-1"/>
                        <a:pt x="20644" y="0"/>
                      </a:cubicBezTo>
                      <a:cubicBezTo>
                        <a:pt x="29972" y="0"/>
                        <a:pt x="38246" y="5988"/>
                        <a:pt x="41161" y="14849"/>
                      </a:cubicBezTo>
                      <a:lnTo>
                        <a:pt x="20644" y="21600"/>
                      </a:lnTo>
                      <a:lnTo>
                        <a:pt x="-1" y="15245"/>
                      </a:lnTo>
                      <a:close/>
                    </a:path>
                  </a:pathLst>
                </a:custGeom>
                <a:solidFill>
                  <a:srgbClr val="3399FF"/>
                </a:solidFill>
                <a:ln w="12700" cap="rnd">
                  <a:solidFill>
                    <a:srgbClr val="6C8F93"/>
                  </a:solidFill>
                  <a:round/>
                  <a:headEnd/>
                  <a:tailEnd/>
                </a:ln>
              </p:spPr>
              <p:txBody>
                <a:bodyPr/>
                <a:lstStyle/>
                <a:p>
                  <a:endParaRPr lang="es-ES"/>
                </a:p>
              </p:txBody>
            </p:sp>
            <p:sp>
              <p:nvSpPr>
                <p:cNvPr id="47408" name="Arc 287"/>
                <p:cNvSpPr>
                  <a:spLocks/>
                </p:cNvSpPr>
                <p:nvPr/>
              </p:nvSpPr>
              <p:spPr bwMode="auto">
                <a:xfrm>
                  <a:off x="3115" y="1349"/>
                  <a:ext cx="738" cy="189"/>
                </a:xfrm>
                <a:custGeom>
                  <a:avLst/>
                  <a:gdLst>
                    <a:gd name="T0" fmla="*/ 0 w 32266"/>
                    <a:gd name="T1" fmla="*/ 0 h 27216"/>
                    <a:gd name="T2" fmla="*/ 0 w 32266"/>
                    <a:gd name="T3" fmla="*/ 0 h 27216"/>
                    <a:gd name="T4" fmla="*/ 0 w 32266"/>
                    <a:gd name="T5" fmla="*/ 0 h 27216"/>
                    <a:gd name="T6" fmla="*/ 0 60000 65536"/>
                    <a:gd name="T7" fmla="*/ 0 60000 65536"/>
                    <a:gd name="T8" fmla="*/ 0 60000 65536"/>
                    <a:gd name="T9" fmla="*/ 0 w 32266"/>
                    <a:gd name="T10" fmla="*/ 0 h 27216"/>
                    <a:gd name="T11" fmla="*/ 32266 w 32266"/>
                    <a:gd name="T12" fmla="*/ 27216 h 27216"/>
                  </a:gdLst>
                  <a:ahLst/>
                  <a:cxnLst>
                    <a:cxn ang="T6">
                      <a:pos x="T0" y="T1"/>
                    </a:cxn>
                    <a:cxn ang="T7">
                      <a:pos x="T2" y="T3"/>
                    </a:cxn>
                    <a:cxn ang="T8">
                      <a:pos x="T4" y="T5"/>
                    </a:cxn>
                  </a:cxnLst>
                  <a:rect l="T9" t="T10" r="T11" b="T12"/>
                  <a:pathLst>
                    <a:path w="32266" h="27216" fill="none" extrusionOk="0">
                      <a:moveTo>
                        <a:pt x="742" y="27216"/>
                      </a:moveTo>
                      <a:cubicBezTo>
                        <a:pt x="249" y="25384"/>
                        <a:pt x="0" y="23496"/>
                        <a:pt x="0" y="21600"/>
                      </a:cubicBezTo>
                      <a:cubicBezTo>
                        <a:pt x="0" y="9670"/>
                        <a:pt x="9670" y="0"/>
                        <a:pt x="21600" y="0"/>
                      </a:cubicBezTo>
                      <a:cubicBezTo>
                        <a:pt x="25339" y="-1"/>
                        <a:pt x="29014" y="970"/>
                        <a:pt x="32265" y="2817"/>
                      </a:cubicBezTo>
                    </a:path>
                    <a:path w="32266" h="27216" stroke="0" extrusionOk="0">
                      <a:moveTo>
                        <a:pt x="742" y="27216"/>
                      </a:moveTo>
                      <a:cubicBezTo>
                        <a:pt x="249" y="25384"/>
                        <a:pt x="0" y="23496"/>
                        <a:pt x="0" y="21600"/>
                      </a:cubicBezTo>
                      <a:cubicBezTo>
                        <a:pt x="0" y="9670"/>
                        <a:pt x="9670" y="0"/>
                        <a:pt x="21600" y="0"/>
                      </a:cubicBezTo>
                      <a:cubicBezTo>
                        <a:pt x="25339" y="-1"/>
                        <a:pt x="29014" y="970"/>
                        <a:pt x="32265" y="2817"/>
                      </a:cubicBezTo>
                      <a:lnTo>
                        <a:pt x="21600" y="21600"/>
                      </a:lnTo>
                      <a:lnTo>
                        <a:pt x="742" y="27216"/>
                      </a:lnTo>
                      <a:close/>
                    </a:path>
                  </a:pathLst>
                </a:custGeom>
                <a:solidFill>
                  <a:srgbClr val="3399FF"/>
                </a:solidFill>
                <a:ln w="12700" cap="rnd">
                  <a:solidFill>
                    <a:srgbClr val="6C8F93"/>
                  </a:solidFill>
                  <a:round/>
                  <a:headEnd/>
                  <a:tailEnd/>
                </a:ln>
              </p:spPr>
              <p:txBody>
                <a:bodyPr/>
                <a:lstStyle/>
                <a:p>
                  <a:endParaRPr lang="es-ES"/>
                </a:p>
              </p:txBody>
            </p:sp>
            <p:sp>
              <p:nvSpPr>
                <p:cNvPr id="47409" name="Arc 288"/>
                <p:cNvSpPr>
                  <a:spLocks/>
                </p:cNvSpPr>
                <p:nvPr/>
              </p:nvSpPr>
              <p:spPr bwMode="auto">
                <a:xfrm>
                  <a:off x="2834" y="1535"/>
                  <a:ext cx="452" cy="278"/>
                </a:xfrm>
                <a:custGeom>
                  <a:avLst/>
                  <a:gdLst>
                    <a:gd name="T0" fmla="*/ 0 w 21600"/>
                    <a:gd name="T1" fmla="*/ 0 h 37940"/>
                    <a:gd name="T2" fmla="*/ 0 w 21600"/>
                    <a:gd name="T3" fmla="*/ 0 h 37940"/>
                    <a:gd name="T4" fmla="*/ 0 w 21600"/>
                    <a:gd name="T5" fmla="*/ 0 h 37940"/>
                    <a:gd name="T6" fmla="*/ 0 60000 65536"/>
                    <a:gd name="T7" fmla="*/ 0 60000 65536"/>
                    <a:gd name="T8" fmla="*/ 0 60000 65536"/>
                    <a:gd name="T9" fmla="*/ 0 w 21600"/>
                    <a:gd name="T10" fmla="*/ 0 h 37940"/>
                    <a:gd name="T11" fmla="*/ 21600 w 21600"/>
                    <a:gd name="T12" fmla="*/ 37940 h 37940"/>
                  </a:gdLst>
                  <a:ahLst/>
                  <a:cxnLst>
                    <a:cxn ang="T6">
                      <a:pos x="T0" y="T1"/>
                    </a:cxn>
                    <a:cxn ang="T7">
                      <a:pos x="T2" y="T3"/>
                    </a:cxn>
                    <a:cxn ang="T8">
                      <a:pos x="T4" y="T5"/>
                    </a:cxn>
                  </a:cxnLst>
                  <a:rect l="T9" t="T10" r="T11" b="T12"/>
                  <a:pathLst>
                    <a:path w="21600" h="37940" fill="none" extrusionOk="0">
                      <a:moveTo>
                        <a:pt x="8804" y="37940"/>
                      </a:moveTo>
                      <a:cubicBezTo>
                        <a:pt x="3269" y="33870"/>
                        <a:pt x="0" y="27409"/>
                        <a:pt x="0" y="20538"/>
                      </a:cubicBezTo>
                      <a:cubicBezTo>
                        <a:pt x="-1" y="11185"/>
                        <a:pt x="6018" y="2895"/>
                        <a:pt x="14911" y="-1"/>
                      </a:cubicBezTo>
                    </a:path>
                    <a:path w="21600" h="37940" stroke="0" extrusionOk="0">
                      <a:moveTo>
                        <a:pt x="8804" y="37940"/>
                      </a:moveTo>
                      <a:cubicBezTo>
                        <a:pt x="3269" y="33870"/>
                        <a:pt x="0" y="27409"/>
                        <a:pt x="0" y="20538"/>
                      </a:cubicBezTo>
                      <a:cubicBezTo>
                        <a:pt x="-1" y="11185"/>
                        <a:pt x="6018" y="2895"/>
                        <a:pt x="14911" y="-1"/>
                      </a:cubicBezTo>
                      <a:lnTo>
                        <a:pt x="21600" y="20538"/>
                      </a:lnTo>
                      <a:lnTo>
                        <a:pt x="8804" y="37940"/>
                      </a:lnTo>
                      <a:close/>
                    </a:path>
                  </a:pathLst>
                </a:custGeom>
                <a:solidFill>
                  <a:srgbClr val="3399FF"/>
                </a:solidFill>
                <a:ln w="12700" cap="rnd">
                  <a:solidFill>
                    <a:srgbClr val="6C8F93"/>
                  </a:solidFill>
                  <a:round/>
                  <a:headEnd/>
                  <a:tailEnd/>
                </a:ln>
              </p:spPr>
              <p:txBody>
                <a:bodyPr/>
                <a:lstStyle/>
                <a:p>
                  <a:endParaRPr lang="es-ES"/>
                </a:p>
              </p:txBody>
            </p:sp>
            <p:sp>
              <p:nvSpPr>
                <p:cNvPr id="47410" name="Arc 289"/>
                <p:cNvSpPr>
                  <a:spLocks/>
                </p:cNvSpPr>
                <p:nvPr/>
              </p:nvSpPr>
              <p:spPr bwMode="auto">
                <a:xfrm>
                  <a:off x="3004" y="1811"/>
                  <a:ext cx="753" cy="152"/>
                </a:xfrm>
                <a:custGeom>
                  <a:avLst/>
                  <a:gdLst>
                    <a:gd name="T0" fmla="*/ 0 w 31392"/>
                    <a:gd name="T1" fmla="*/ 0 h 21600"/>
                    <a:gd name="T2" fmla="*/ 0 w 31392"/>
                    <a:gd name="T3" fmla="*/ 0 h 21600"/>
                    <a:gd name="T4" fmla="*/ 0 w 31392"/>
                    <a:gd name="T5" fmla="*/ 0 h 21600"/>
                    <a:gd name="T6" fmla="*/ 0 60000 65536"/>
                    <a:gd name="T7" fmla="*/ 0 60000 65536"/>
                    <a:gd name="T8" fmla="*/ 0 60000 65536"/>
                    <a:gd name="T9" fmla="*/ 0 w 31392"/>
                    <a:gd name="T10" fmla="*/ 0 h 21600"/>
                    <a:gd name="T11" fmla="*/ 31392 w 31392"/>
                    <a:gd name="T12" fmla="*/ 21600 h 21600"/>
                  </a:gdLst>
                  <a:ahLst/>
                  <a:cxnLst>
                    <a:cxn ang="T6">
                      <a:pos x="T0" y="T1"/>
                    </a:cxn>
                    <a:cxn ang="T7">
                      <a:pos x="T2" y="T3"/>
                    </a:cxn>
                    <a:cxn ang="T8">
                      <a:pos x="T4" y="T5"/>
                    </a:cxn>
                  </a:cxnLst>
                  <a:rect l="T9" t="T10" r="T11" b="T12"/>
                  <a:pathLst>
                    <a:path w="31392" h="21600" fill="none" extrusionOk="0">
                      <a:moveTo>
                        <a:pt x="31391" y="19252"/>
                      </a:moveTo>
                      <a:cubicBezTo>
                        <a:pt x="28358" y="20795"/>
                        <a:pt x="25003" y="21599"/>
                        <a:pt x="21600" y="21600"/>
                      </a:cubicBezTo>
                      <a:cubicBezTo>
                        <a:pt x="9670" y="21600"/>
                        <a:pt x="0" y="11929"/>
                        <a:pt x="0" y="0"/>
                      </a:cubicBezTo>
                    </a:path>
                    <a:path w="31392" h="21600" stroke="0" extrusionOk="0">
                      <a:moveTo>
                        <a:pt x="31391" y="19252"/>
                      </a:moveTo>
                      <a:cubicBezTo>
                        <a:pt x="28358" y="20795"/>
                        <a:pt x="25003" y="21599"/>
                        <a:pt x="21600" y="21600"/>
                      </a:cubicBezTo>
                      <a:cubicBezTo>
                        <a:pt x="9670" y="21600"/>
                        <a:pt x="0" y="11929"/>
                        <a:pt x="0" y="0"/>
                      </a:cubicBezTo>
                      <a:lnTo>
                        <a:pt x="21600" y="0"/>
                      </a:lnTo>
                      <a:lnTo>
                        <a:pt x="31391" y="19252"/>
                      </a:lnTo>
                      <a:close/>
                    </a:path>
                  </a:pathLst>
                </a:custGeom>
                <a:solidFill>
                  <a:srgbClr val="3399FF"/>
                </a:solidFill>
                <a:ln w="12700" cap="rnd">
                  <a:solidFill>
                    <a:srgbClr val="6C8F93"/>
                  </a:solidFill>
                  <a:round/>
                  <a:headEnd/>
                  <a:tailEnd/>
                </a:ln>
              </p:spPr>
              <p:txBody>
                <a:bodyPr/>
                <a:lstStyle/>
                <a:p>
                  <a:endParaRPr lang="es-ES"/>
                </a:p>
              </p:txBody>
            </p:sp>
            <p:sp>
              <p:nvSpPr>
                <p:cNvPr id="47411" name="Arc 290"/>
                <p:cNvSpPr>
                  <a:spLocks/>
                </p:cNvSpPr>
                <p:nvPr/>
              </p:nvSpPr>
              <p:spPr bwMode="auto">
                <a:xfrm>
                  <a:off x="3713" y="1910"/>
                  <a:ext cx="1260" cy="150"/>
                </a:xfrm>
                <a:custGeom>
                  <a:avLst/>
                  <a:gdLst>
                    <a:gd name="T0" fmla="*/ 1 w 39815"/>
                    <a:gd name="T1" fmla="*/ 0 h 21600"/>
                    <a:gd name="T2" fmla="*/ 0 w 39815"/>
                    <a:gd name="T3" fmla="*/ 0 h 21600"/>
                    <a:gd name="T4" fmla="*/ 1 w 39815"/>
                    <a:gd name="T5" fmla="*/ 0 h 21600"/>
                    <a:gd name="T6" fmla="*/ 0 60000 65536"/>
                    <a:gd name="T7" fmla="*/ 0 60000 65536"/>
                    <a:gd name="T8" fmla="*/ 0 60000 65536"/>
                    <a:gd name="T9" fmla="*/ 0 w 39815"/>
                    <a:gd name="T10" fmla="*/ 0 h 21600"/>
                    <a:gd name="T11" fmla="*/ 39815 w 39815"/>
                    <a:gd name="T12" fmla="*/ 21600 h 21600"/>
                  </a:gdLst>
                  <a:ahLst/>
                  <a:cxnLst>
                    <a:cxn ang="T6">
                      <a:pos x="T0" y="T1"/>
                    </a:cxn>
                    <a:cxn ang="T7">
                      <a:pos x="T2" y="T3"/>
                    </a:cxn>
                    <a:cxn ang="T8">
                      <a:pos x="T4" y="T5"/>
                    </a:cxn>
                  </a:cxnLst>
                  <a:rect l="T9" t="T10" r="T11" b="T12"/>
                  <a:pathLst>
                    <a:path w="39815" h="21600" fill="none" extrusionOk="0">
                      <a:moveTo>
                        <a:pt x="39815" y="11299"/>
                      </a:moveTo>
                      <a:cubicBezTo>
                        <a:pt x="35886" y="17699"/>
                        <a:pt x="28915" y="21599"/>
                        <a:pt x="21406" y="21600"/>
                      </a:cubicBezTo>
                      <a:cubicBezTo>
                        <a:pt x="10592" y="21600"/>
                        <a:pt x="1445" y="13603"/>
                        <a:pt x="-1" y="2887"/>
                      </a:cubicBezTo>
                    </a:path>
                    <a:path w="39815" h="21600" stroke="0" extrusionOk="0">
                      <a:moveTo>
                        <a:pt x="39815" y="11299"/>
                      </a:moveTo>
                      <a:cubicBezTo>
                        <a:pt x="35886" y="17699"/>
                        <a:pt x="28915" y="21599"/>
                        <a:pt x="21406" y="21600"/>
                      </a:cubicBezTo>
                      <a:cubicBezTo>
                        <a:pt x="10592" y="21600"/>
                        <a:pt x="1445" y="13603"/>
                        <a:pt x="-1" y="2887"/>
                      </a:cubicBezTo>
                      <a:lnTo>
                        <a:pt x="21406" y="0"/>
                      </a:lnTo>
                      <a:lnTo>
                        <a:pt x="39815" y="11299"/>
                      </a:lnTo>
                      <a:close/>
                    </a:path>
                  </a:pathLst>
                </a:custGeom>
                <a:solidFill>
                  <a:srgbClr val="3399FF"/>
                </a:solidFill>
                <a:ln w="12700" cap="rnd">
                  <a:solidFill>
                    <a:srgbClr val="6C8F93"/>
                  </a:solidFill>
                  <a:round/>
                  <a:headEnd/>
                  <a:tailEnd/>
                </a:ln>
              </p:spPr>
              <p:txBody>
                <a:bodyPr/>
                <a:lstStyle/>
                <a:p>
                  <a:endParaRPr lang="es-ES"/>
                </a:p>
              </p:txBody>
            </p:sp>
            <p:sp>
              <p:nvSpPr>
                <p:cNvPr id="47412" name="Arc 291"/>
                <p:cNvSpPr>
                  <a:spLocks/>
                </p:cNvSpPr>
                <p:nvPr/>
              </p:nvSpPr>
              <p:spPr bwMode="auto">
                <a:xfrm>
                  <a:off x="4939" y="1358"/>
                  <a:ext cx="554" cy="198"/>
                </a:xfrm>
                <a:custGeom>
                  <a:avLst/>
                  <a:gdLst>
                    <a:gd name="T0" fmla="*/ 0 w 26034"/>
                    <a:gd name="T1" fmla="*/ 0 h 32653"/>
                    <a:gd name="T2" fmla="*/ 0 w 26034"/>
                    <a:gd name="T3" fmla="*/ 0 h 32653"/>
                    <a:gd name="T4" fmla="*/ 0 w 26034"/>
                    <a:gd name="T5" fmla="*/ 0 h 32653"/>
                    <a:gd name="T6" fmla="*/ 0 60000 65536"/>
                    <a:gd name="T7" fmla="*/ 0 60000 65536"/>
                    <a:gd name="T8" fmla="*/ 0 60000 65536"/>
                    <a:gd name="T9" fmla="*/ 0 w 26034"/>
                    <a:gd name="T10" fmla="*/ 0 h 32653"/>
                    <a:gd name="T11" fmla="*/ 26034 w 26034"/>
                    <a:gd name="T12" fmla="*/ 32653 h 32653"/>
                  </a:gdLst>
                  <a:ahLst/>
                  <a:cxnLst>
                    <a:cxn ang="T6">
                      <a:pos x="T0" y="T1"/>
                    </a:cxn>
                    <a:cxn ang="T7">
                      <a:pos x="T2" y="T3"/>
                    </a:cxn>
                    <a:cxn ang="T8">
                      <a:pos x="T4" y="T5"/>
                    </a:cxn>
                  </a:cxnLst>
                  <a:rect l="T9" t="T10" r="T11" b="T12"/>
                  <a:pathLst>
                    <a:path w="26034" h="32653" fill="none" extrusionOk="0">
                      <a:moveTo>
                        <a:pt x="-1" y="459"/>
                      </a:moveTo>
                      <a:cubicBezTo>
                        <a:pt x="1458" y="154"/>
                        <a:pt x="2944" y="-1"/>
                        <a:pt x="4434" y="0"/>
                      </a:cubicBezTo>
                      <a:cubicBezTo>
                        <a:pt x="16363" y="0"/>
                        <a:pt x="26034" y="9670"/>
                        <a:pt x="26034" y="21600"/>
                      </a:cubicBezTo>
                      <a:cubicBezTo>
                        <a:pt x="26034" y="25491"/>
                        <a:pt x="24982" y="29309"/>
                        <a:pt x="22991" y="32652"/>
                      </a:cubicBezTo>
                    </a:path>
                    <a:path w="26034" h="32653" stroke="0" extrusionOk="0">
                      <a:moveTo>
                        <a:pt x="-1" y="459"/>
                      </a:moveTo>
                      <a:cubicBezTo>
                        <a:pt x="1458" y="154"/>
                        <a:pt x="2944" y="-1"/>
                        <a:pt x="4434" y="0"/>
                      </a:cubicBezTo>
                      <a:cubicBezTo>
                        <a:pt x="16363" y="0"/>
                        <a:pt x="26034" y="9670"/>
                        <a:pt x="26034" y="21600"/>
                      </a:cubicBezTo>
                      <a:cubicBezTo>
                        <a:pt x="26034" y="25491"/>
                        <a:pt x="24982" y="29309"/>
                        <a:pt x="22991" y="32652"/>
                      </a:cubicBezTo>
                      <a:lnTo>
                        <a:pt x="4434" y="21600"/>
                      </a:lnTo>
                      <a:lnTo>
                        <a:pt x="-1" y="459"/>
                      </a:lnTo>
                      <a:close/>
                    </a:path>
                  </a:pathLst>
                </a:custGeom>
                <a:solidFill>
                  <a:srgbClr val="3399FF"/>
                </a:solidFill>
                <a:ln w="12700" cap="rnd">
                  <a:solidFill>
                    <a:srgbClr val="6C8F93"/>
                  </a:solidFill>
                  <a:round/>
                  <a:headEnd/>
                  <a:tailEnd/>
                </a:ln>
              </p:spPr>
              <p:txBody>
                <a:bodyPr/>
                <a:lstStyle/>
                <a:p>
                  <a:endParaRPr lang="es-ES"/>
                </a:p>
              </p:txBody>
            </p:sp>
            <p:sp>
              <p:nvSpPr>
                <p:cNvPr id="47413" name="Arc 292"/>
                <p:cNvSpPr>
                  <a:spLocks/>
                </p:cNvSpPr>
                <p:nvPr/>
              </p:nvSpPr>
              <p:spPr bwMode="auto">
                <a:xfrm>
                  <a:off x="5105" y="1549"/>
                  <a:ext cx="519" cy="193"/>
                </a:xfrm>
                <a:custGeom>
                  <a:avLst/>
                  <a:gdLst>
                    <a:gd name="T0" fmla="*/ 0 w 21600"/>
                    <a:gd name="T1" fmla="*/ 0 h 29480"/>
                    <a:gd name="T2" fmla="*/ 0 w 21600"/>
                    <a:gd name="T3" fmla="*/ 0 h 29480"/>
                    <a:gd name="T4" fmla="*/ 0 w 21600"/>
                    <a:gd name="T5" fmla="*/ 0 h 29480"/>
                    <a:gd name="T6" fmla="*/ 0 60000 65536"/>
                    <a:gd name="T7" fmla="*/ 0 60000 65536"/>
                    <a:gd name="T8" fmla="*/ 0 60000 65536"/>
                    <a:gd name="T9" fmla="*/ 0 w 21600"/>
                    <a:gd name="T10" fmla="*/ 0 h 29480"/>
                    <a:gd name="T11" fmla="*/ 21600 w 21600"/>
                    <a:gd name="T12" fmla="*/ 29480 h 29480"/>
                  </a:gdLst>
                  <a:ahLst/>
                  <a:cxnLst>
                    <a:cxn ang="T6">
                      <a:pos x="T0" y="T1"/>
                    </a:cxn>
                    <a:cxn ang="T7">
                      <a:pos x="T2" y="T3"/>
                    </a:cxn>
                    <a:cxn ang="T8">
                      <a:pos x="T4" y="T5"/>
                    </a:cxn>
                  </a:cxnLst>
                  <a:rect l="T9" t="T10" r="T11" b="T12"/>
                  <a:pathLst>
                    <a:path w="21600" h="29480" fill="none" extrusionOk="0">
                      <a:moveTo>
                        <a:pt x="13255" y="0"/>
                      </a:moveTo>
                      <a:cubicBezTo>
                        <a:pt x="18520" y="4092"/>
                        <a:pt x="21600" y="10386"/>
                        <a:pt x="21600" y="17054"/>
                      </a:cubicBezTo>
                      <a:cubicBezTo>
                        <a:pt x="21600" y="21502"/>
                        <a:pt x="20226" y="25841"/>
                        <a:pt x="17667" y="29479"/>
                      </a:cubicBezTo>
                    </a:path>
                    <a:path w="21600" h="29480" stroke="0" extrusionOk="0">
                      <a:moveTo>
                        <a:pt x="13255" y="0"/>
                      </a:moveTo>
                      <a:cubicBezTo>
                        <a:pt x="18520" y="4092"/>
                        <a:pt x="21600" y="10386"/>
                        <a:pt x="21600" y="17054"/>
                      </a:cubicBezTo>
                      <a:cubicBezTo>
                        <a:pt x="21600" y="21502"/>
                        <a:pt x="20226" y="25841"/>
                        <a:pt x="17667" y="29479"/>
                      </a:cubicBezTo>
                      <a:lnTo>
                        <a:pt x="0" y="17054"/>
                      </a:lnTo>
                      <a:lnTo>
                        <a:pt x="13255" y="0"/>
                      </a:lnTo>
                      <a:close/>
                    </a:path>
                  </a:pathLst>
                </a:custGeom>
                <a:solidFill>
                  <a:srgbClr val="3399FF"/>
                </a:solidFill>
                <a:ln w="12700" cap="rnd">
                  <a:solidFill>
                    <a:srgbClr val="6C8F93"/>
                  </a:solidFill>
                  <a:round/>
                  <a:headEnd/>
                  <a:tailEnd/>
                </a:ln>
              </p:spPr>
              <p:txBody>
                <a:bodyPr/>
                <a:lstStyle/>
                <a:p>
                  <a:endParaRPr lang="es-ES"/>
                </a:p>
              </p:txBody>
            </p:sp>
            <p:sp>
              <p:nvSpPr>
                <p:cNvPr id="47414" name="Arc 293"/>
                <p:cNvSpPr>
                  <a:spLocks/>
                </p:cNvSpPr>
                <p:nvPr/>
              </p:nvSpPr>
              <p:spPr bwMode="auto">
                <a:xfrm>
                  <a:off x="4915" y="1743"/>
                  <a:ext cx="626" cy="271"/>
                </a:xfrm>
                <a:custGeom>
                  <a:avLst/>
                  <a:gdLst>
                    <a:gd name="T0" fmla="*/ 0 w 28341"/>
                    <a:gd name="T1" fmla="*/ 0 h 28259"/>
                    <a:gd name="T2" fmla="*/ 0 w 28341"/>
                    <a:gd name="T3" fmla="*/ 0 h 28259"/>
                    <a:gd name="T4" fmla="*/ 0 w 28341"/>
                    <a:gd name="T5" fmla="*/ 0 h 28259"/>
                    <a:gd name="T6" fmla="*/ 0 60000 65536"/>
                    <a:gd name="T7" fmla="*/ 0 60000 65536"/>
                    <a:gd name="T8" fmla="*/ 0 60000 65536"/>
                    <a:gd name="T9" fmla="*/ 0 w 28341"/>
                    <a:gd name="T10" fmla="*/ 0 h 28259"/>
                    <a:gd name="T11" fmla="*/ 28341 w 28341"/>
                    <a:gd name="T12" fmla="*/ 28259 h 28259"/>
                  </a:gdLst>
                  <a:ahLst/>
                  <a:cxnLst>
                    <a:cxn ang="T6">
                      <a:pos x="T0" y="T1"/>
                    </a:cxn>
                    <a:cxn ang="T7">
                      <a:pos x="T2" y="T3"/>
                    </a:cxn>
                    <a:cxn ang="T8">
                      <a:pos x="T4" y="T5"/>
                    </a:cxn>
                  </a:cxnLst>
                  <a:rect l="T9" t="T10" r="T11" b="T12"/>
                  <a:pathLst>
                    <a:path w="28341" h="28259" fill="none" extrusionOk="0">
                      <a:moveTo>
                        <a:pt x="27288" y="0"/>
                      </a:moveTo>
                      <a:cubicBezTo>
                        <a:pt x="27985" y="2150"/>
                        <a:pt x="28341" y="4397"/>
                        <a:pt x="28341" y="6659"/>
                      </a:cubicBezTo>
                      <a:cubicBezTo>
                        <a:pt x="28341" y="18588"/>
                        <a:pt x="18670" y="28259"/>
                        <a:pt x="6741" y="28259"/>
                      </a:cubicBezTo>
                      <a:cubicBezTo>
                        <a:pt x="4451" y="28259"/>
                        <a:pt x="2175" y="27894"/>
                        <a:pt x="-1" y="27180"/>
                      </a:cubicBezTo>
                    </a:path>
                    <a:path w="28341" h="28259" stroke="0" extrusionOk="0">
                      <a:moveTo>
                        <a:pt x="27288" y="0"/>
                      </a:moveTo>
                      <a:cubicBezTo>
                        <a:pt x="27985" y="2150"/>
                        <a:pt x="28341" y="4397"/>
                        <a:pt x="28341" y="6659"/>
                      </a:cubicBezTo>
                      <a:cubicBezTo>
                        <a:pt x="28341" y="18588"/>
                        <a:pt x="18670" y="28259"/>
                        <a:pt x="6741" y="28259"/>
                      </a:cubicBezTo>
                      <a:cubicBezTo>
                        <a:pt x="4451" y="28259"/>
                        <a:pt x="2175" y="27894"/>
                        <a:pt x="-1" y="27180"/>
                      </a:cubicBezTo>
                      <a:lnTo>
                        <a:pt x="6741" y="6659"/>
                      </a:lnTo>
                      <a:lnTo>
                        <a:pt x="27288" y="0"/>
                      </a:lnTo>
                      <a:close/>
                    </a:path>
                  </a:pathLst>
                </a:custGeom>
                <a:solidFill>
                  <a:srgbClr val="3399FF"/>
                </a:solidFill>
                <a:ln w="12700" cap="rnd">
                  <a:solidFill>
                    <a:srgbClr val="6C8F93"/>
                  </a:solidFill>
                  <a:round/>
                  <a:headEnd/>
                  <a:tailEnd/>
                </a:ln>
              </p:spPr>
              <p:txBody>
                <a:bodyPr/>
                <a:lstStyle/>
                <a:p>
                  <a:endParaRPr lang="es-ES"/>
                </a:p>
              </p:txBody>
            </p:sp>
          </p:grpSp>
        </p:grpSp>
        <p:grpSp>
          <p:nvGrpSpPr>
            <p:cNvPr id="47158" name="Group 294"/>
            <p:cNvGrpSpPr>
              <a:grpSpLocks/>
            </p:cNvGrpSpPr>
            <p:nvPr/>
          </p:nvGrpSpPr>
          <p:grpSpPr bwMode="auto">
            <a:xfrm>
              <a:off x="3227" y="1923"/>
              <a:ext cx="225" cy="295"/>
              <a:chOff x="3235" y="1519"/>
              <a:chExt cx="225" cy="295"/>
            </a:xfrm>
          </p:grpSpPr>
          <p:grpSp>
            <p:nvGrpSpPr>
              <p:cNvPr id="47355" name="Group 295"/>
              <p:cNvGrpSpPr>
                <a:grpSpLocks/>
              </p:cNvGrpSpPr>
              <p:nvPr/>
            </p:nvGrpSpPr>
            <p:grpSpPr bwMode="auto">
              <a:xfrm>
                <a:off x="3235" y="1519"/>
                <a:ext cx="225" cy="295"/>
                <a:chOff x="3235" y="1519"/>
                <a:chExt cx="225" cy="295"/>
              </a:xfrm>
            </p:grpSpPr>
            <p:grpSp>
              <p:nvGrpSpPr>
                <p:cNvPr id="47381" name="Group 296"/>
                <p:cNvGrpSpPr>
                  <a:grpSpLocks/>
                </p:cNvGrpSpPr>
                <p:nvPr/>
              </p:nvGrpSpPr>
              <p:grpSpPr bwMode="auto">
                <a:xfrm>
                  <a:off x="3239" y="1524"/>
                  <a:ext cx="221" cy="290"/>
                  <a:chOff x="3239" y="1524"/>
                  <a:chExt cx="221" cy="290"/>
                </a:xfrm>
              </p:grpSpPr>
              <p:sp>
                <p:nvSpPr>
                  <p:cNvPr id="47394" name="Freeform 297"/>
                  <p:cNvSpPr>
                    <a:spLocks/>
                  </p:cNvSpPr>
                  <p:nvPr/>
                </p:nvSpPr>
                <p:spPr bwMode="auto">
                  <a:xfrm>
                    <a:off x="3250" y="1565"/>
                    <a:ext cx="161" cy="249"/>
                  </a:xfrm>
                  <a:custGeom>
                    <a:avLst/>
                    <a:gdLst>
                      <a:gd name="T0" fmla="*/ 0 w 161"/>
                      <a:gd name="T1" fmla="*/ 248 h 249"/>
                      <a:gd name="T2" fmla="*/ 160 w 161"/>
                      <a:gd name="T3" fmla="*/ 248 h 249"/>
                      <a:gd name="T4" fmla="*/ 160 w 161"/>
                      <a:gd name="T5" fmla="*/ 79 h 249"/>
                      <a:gd name="T6" fmla="*/ 90 w 161"/>
                      <a:gd name="T7" fmla="*/ 0 h 249"/>
                      <a:gd name="T8" fmla="*/ 0 w 161"/>
                      <a:gd name="T9" fmla="*/ 128 h 249"/>
                      <a:gd name="T10" fmla="*/ 0 w 161"/>
                      <a:gd name="T11" fmla="*/ 248 h 249"/>
                      <a:gd name="T12" fmla="*/ 0 60000 65536"/>
                      <a:gd name="T13" fmla="*/ 0 60000 65536"/>
                      <a:gd name="T14" fmla="*/ 0 60000 65536"/>
                      <a:gd name="T15" fmla="*/ 0 60000 65536"/>
                      <a:gd name="T16" fmla="*/ 0 60000 65536"/>
                      <a:gd name="T17" fmla="*/ 0 60000 65536"/>
                      <a:gd name="T18" fmla="*/ 0 w 161"/>
                      <a:gd name="T19" fmla="*/ 0 h 249"/>
                      <a:gd name="T20" fmla="*/ 161 w 161"/>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61" h="249">
                        <a:moveTo>
                          <a:pt x="0" y="248"/>
                        </a:moveTo>
                        <a:lnTo>
                          <a:pt x="160" y="248"/>
                        </a:lnTo>
                        <a:lnTo>
                          <a:pt x="160" y="79"/>
                        </a:lnTo>
                        <a:lnTo>
                          <a:pt x="90" y="0"/>
                        </a:lnTo>
                        <a:lnTo>
                          <a:pt x="0" y="128"/>
                        </a:lnTo>
                        <a:lnTo>
                          <a:pt x="0" y="24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5" name="Freeform 298"/>
                  <p:cNvSpPr>
                    <a:spLocks/>
                  </p:cNvSpPr>
                  <p:nvPr/>
                </p:nvSpPr>
                <p:spPr bwMode="auto">
                  <a:xfrm>
                    <a:off x="3349" y="1733"/>
                    <a:ext cx="29" cy="81"/>
                  </a:xfrm>
                  <a:custGeom>
                    <a:avLst/>
                    <a:gdLst>
                      <a:gd name="T0" fmla="*/ 0 w 29"/>
                      <a:gd name="T1" fmla="*/ 0 h 81"/>
                      <a:gd name="T2" fmla="*/ 28 w 29"/>
                      <a:gd name="T3" fmla="*/ 0 h 81"/>
                      <a:gd name="T4" fmla="*/ 28 w 29"/>
                      <a:gd name="T5" fmla="*/ 80 h 81"/>
                      <a:gd name="T6" fmla="*/ 0 w 29"/>
                      <a:gd name="T7" fmla="*/ 80 h 81"/>
                      <a:gd name="T8" fmla="*/ 0 w 29"/>
                      <a:gd name="T9" fmla="*/ 0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0" y="0"/>
                        </a:moveTo>
                        <a:lnTo>
                          <a:pt x="28" y="0"/>
                        </a:lnTo>
                        <a:lnTo>
                          <a:pt x="28"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6" name="Rectangle 299"/>
                  <p:cNvSpPr>
                    <a:spLocks noChangeArrowheads="1"/>
                  </p:cNvSpPr>
                  <p:nvPr/>
                </p:nvSpPr>
                <p:spPr bwMode="auto">
                  <a:xfrm>
                    <a:off x="3278" y="1718"/>
                    <a:ext cx="46" cy="42"/>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397" name="Freeform 300"/>
                  <p:cNvSpPr>
                    <a:spLocks/>
                  </p:cNvSpPr>
                  <p:nvPr/>
                </p:nvSpPr>
                <p:spPr bwMode="auto">
                  <a:xfrm>
                    <a:off x="3239" y="1524"/>
                    <a:ext cx="118" cy="201"/>
                  </a:xfrm>
                  <a:custGeom>
                    <a:avLst/>
                    <a:gdLst>
                      <a:gd name="T0" fmla="*/ 0 w 118"/>
                      <a:gd name="T1" fmla="*/ 200 h 201"/>
                      <a:gd name="T2" fmla="*/ 20 w 118"/>
                      <a:gd name="T3" fmla="*/ 135 h 201"/>
                      <a:gd name="T4" fmla="*/ 117 w 118"/>
                      <a:gd name="T5" fmla="*/ 0 h 201"/>
                      <a:gd name="T6" fmla="*/ 94 w 118"/>
                      <a:gd name="T7" fmla="*/ 65 h 201"/>
                      <a:gd name="T8" fmla="*/ 0 w 118"/>
                      <a:gd name="T9" fmla="*/ 200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200"/>
                        </a:moveTo>
                        <a:lnTo>
                          <a:pt x="20" y="135"/>
                        </a:lnTo>
                        <a:lnTo>
                          <a:pt x="117" y="0"/>
                        </a:lnTo>
                        <a:lnTo>
                          <a:pt x="94"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8" name="Freeform 301"/>
                  <p:cNvSpPr>
                    <a:spLocks/>
                  </p:cNvSpPr>
                  <p:nvPr/>
                </p:nvSpPr>
                <p:spPr bwMode="auto">
                  <a:xfrm>
                    <a:off x="3410" y="1654"/>
                    <a:ext cx="27" cy="160"/>
                  </a:xfrm>
                  <a:custGeom>
                    <a:avLst/>
                    <a:gdLst>
                      <a:gd name="T0" fmla="*/ 0 w 27"/>
                      <a:gd name="T1" fmla="*/ 159 h 160"/>
                      <a:gd name="T2" fmla="*/ 26 w 27"/>
                      <a:gd name="T3" fmla="*/ 98 h 160"/>
                      <a:gd name="T4" fmla="*/ 26 w 27"/>
                      <a:gd name="T5" fmla="*/ 0 h 160"/>
                      <a:gd name="T6" fmla="*/ 0 w 27"/>
                      <a:gd name="T7" fmla="*/ 39 h 160"/>
                      <a:gd name="T8" fmla="*/ 0 w 27"/>
                      <a:gd name="T9" fmla="*/ 159 h 160"/>
                      <a:gd name="T10" fmla="*/ 0 60000 65536"/>
                      <a:gd name="T11" fmla="*/ 0 60000 65536"/>
                      <a:gd name="T12" fmla="*/ 0 60000 65536"/>
                      <a:gd name="T13" fmla="*/ 0 60000 65536"/>
                      <a:gd name="T14" fmla="*/ 0 60000 65536"/>
                      <a:gd name="T15" fmla="*/ 0 w 27"/>
                      <a:gd name="T16" fmla="*/ 0 h 160"/>
                      <a:gd name="T17" fmla="*/ 27 w 27"/>
                      <a:gd name="T18" fmla="*/ 160 h 160"/>
                    </a:gdLst>
                    <a:ahLst/>
                    <a:cxnLst>
                      <a:cxn ang="T10">
                        <a:pos x="T0" y="T1"/>
                      </a:cxn>
                      <a:cxn ang="T11">
                        <a:pos x="T2" y="T3"/>
                      </a:cxn>
                      <a:cxn ang="T12">
                        <a:pos x="T4" y="T5"/>
                      </a:cxn>
                      <a:cxn ang="T13">
                        <a:pos x="T6" y="T7"/>
                      </a:cxn>
                      <a:cxn ang="T14">
                        <a:pos x="T8" y="T9"/>
                      </a:cxn>
                    </a:cxnLst>
                    <a:rect l="T15" t="T16" r="T17" b="T18"/>
                    <a:pathLst>
                      <a:path w="27" h="160">
                        <a:moveTo>
                          <a:pt x="0" y="159"/>
                        </a:moveTo>
                        <a:lnTo>
                          <a:pt x="26" y="98"/>
                        </a:lnTo>
                        <a:lnTo>
                          <a:pt x="26" y="0"/>
                        </a:lnTo>
                        <a:lnTo>
                          <a:pt x="0" y="39"/>
                        </a:lnTo>
                        <a:lnTo>
                          <a:pt x="0" y="15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9" name="Freeform 302"/>
                  <p:cNvSpPr>
                    <a:spLocks/>
                  </p:cNvSpPr>
                  <p:nvPr/>
                </p:nvSpPr>
                <p:spPr bwMode="auto">
                  <a:xfrm>
                    <a:off x="3424" y="1669"/>
                    <a:ext cx="23" cy="136"/>
                  </a:xfrm>
                  <a:custGeom>
                    <a:avLst/>
                    <a:gdLst>
                      <a:gd name="T0" fmla="*/ 0 w 23"/>
                      <a:gd name="T1" fmla="*/ 39 h 136"/>
                      <a:gd name="T2" fmla="*/ 22 w 23"/>
                      <a:gd name="T3" fmla="*/ 0 h 136"/>
                      <a:gd name="T4" fmla="*/ 22 w 23"/>
                      <a:gd name="T5" fmla="*/ 100 h 136"/>
                      <a:gd name="T6" fmla="*/ 0 w 23"/>
                      <a:gd name="T7" fmla="*/ 135 h 136"/>
                      <a:gd name="T8" fmla="*/ 0 w 23"/>
                      <a:gd name="T9" fmla="*/ 84 h 136"/>
                      <a:gd name="T10" fmla="*/ 0 w 23"/>
                      <a:gd name="T11" fmla="*/ 39 h 136"/>
                      <a:gd name="T12" fmla="*/ 0 60000 65536"/>
                      <a:gd name="T13" fmla="*/ 0 60000 65536"/>
                      <a:gd name="T14" fmla="*/ 0 60000 65536"/>
                      <a:gd name="T15" fmla="*/ 0 60000 65536"/>
                      <a:gd name="T16" fmla="*/ 0 60000 65536"/>
                      <a:gd name="T17" fmla="*/ 0 60000 65536"/>
                      <a:gd name="T18" fmla="*/ 0 w 23"/>
                      <a:gd name="T19" fmla="*/ 0 h 136"/>
                      <a:gd name="T20" fmla="*/ 23 w 2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3" h="136">
                        <a:moveTo>
                          <a:pt x="0" y="39"/>
                        </a:moveTo>
                        <a:lnTo>
                          <a:pt x="22" y="0"/>
                        </a:lnTo>
                        <a:lnTo>
                          <a:pt x="22" y="100"/>
                        </a:lnTo>
                        <a:lnTo>
                          <a:pt x="0" y="135"/>
                        </a:lnTo>
                        <a:lnTo>
                          <a:pt x="0" y="84"/>
                        </a:lnTo>
                        <a:lnTo>
                          <a:pt x="0" y="3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00" name="Freeform 303"/>
                  <p:cNvSpPr>
                    <a:spLocks/>
                  </p:cNvSpPr>
                  <p:nvPr/>
                </p:nvSpPr>
                <p:spPr bwMode="auto">
                  <a:xfrm>
                    <a:off x="3417" y="1689"/>
                    <a:ext cx="22" cy="116"/>
                  </a:xfrm>
                  <a:custGeom>
                    <a:avLst/>
                    <a:gdLst>
                      <a:gd name="T0" fmla="*/ 21 w 22"/>
                      <a:gd name="T1" fmla="*/ 15 h 116"/>
                      <a:gd name="T2" fmla="*/ 0 w 22"/>
                      <a:gd name="T3" fmla="*/ 0 h 116"/>
                      <a:gd name="T4" fmla="*/ 0 w 22"/>
                      <a:gd name="T5" fmla="*/ 115 h 116"/>
                      <a:gd name="T6" fmla="*/ 21 w 22"/>
                      <a:gd name="T7" fmla="*/ 115 h 116"/>
                      <a:gd name="T8" fmla="*/ 21 w 22"/>
                      <a:gd name="T9" fmla="*/ 15 h 116"/>
                      <a:gd name="T10" fmla="*/ 0 60000 65536"/>
                      <a:gd name="T11" fmla="*/ 0 60000 65536"/>
                      <a:gd name="T12" fmla="*/ 0 60000 65536"/>
                      <a:gd name="T13" fmla="*/ 0 60000 65536"/>
                      <a:gd name="T14" fmla="*/ 0 60000 65536"/>
                      <a:gd name="T15" fmla="*/ 0 w 22"/>
                      <a:gd name="T16" fmla="*/ 0 h 116"/>
                      <a:gd name="T17" fmla="*/ 22 w 22"/>
                      <a:gd name="T18" fmla="*/ 116 h 116"/>
                    </a:gdLst>
                    <a:ahLst/>
                    <a:cxnLst>
                      <a:cxn ang="T10">
                        <a:pos x="T0" y="T1"/>
                      </a:cxn>
                      <a:cxn ang="T11">
                        <a:pos x="T2" y="T3"/>
                      </a:cxn>
                      <a:cxn ang="T12">
                        <a:pos x="T4" y="T5"/>
                      </a:cxn>
                      <a:cxn ang="T13">
                        <a:pos x="T6" y="T7"/>
                      </a:cxn>
                      <a:cxn ang="T14">
                        <a:pos x="T8" y="T9"/>
                      </a:cxn>
                    </a:cxnLst>
                    <a:rect l="T15" t="T16" r="T17" b="T18"/>
                    <a:pathLst>
                      <a:path w="22" h="116">
                        <a:moveTo>
                          <a:pt x="21" y="15"/>
                        </a:moveTo>
                        <a:lnTo>
                          <a:pt x="0" y="0"/>
                        </a:lnTo>
                        <a:lnTo>
                          <a:pt x="0" y="115"/>
                        </a:lnTo>
                        <a:lnTo>
                          <a:pt x="21" y="115"/>
                        </a:lnTo>
                        <a:lnTo>
                          <a:pt x="21"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01" name="Freeform 304"/>
                  <p:cNvSpPr>
                    <a:spLocks/>
                  </p:cNvSpPr>
                  <p:nvPr/>
                </p:nvSpPr>
                <p:spPr bwMode="auto">
                  <a:xfrm>
                    <a:off x="3334" y="1524"/>
                    <a:ext cx="126" cy="201"/>
                  </a:xfrm>
                  <a:custGeom>
                    <a:avLst/>
                    <a:gdLst>
                      <a:gd name="T0" fmla="*/ 0 w 126"/>
                      <a:gd name="T1" fmla="*/ 65 h 201"/>
                      <a:gd name="T2" fmla="*/ 94 w 126"/>
                      <a:gd name="T3" fmla="*/ 200 h 201"/>
                      <a:gd name="T4" fmla="*/ 125 w 126"/>
                      <a:gd name="T5" fmla="*/ 135 h 201"/>
                      <a:gd name="T6" fmla="*/ 22 w 126"/>
                      <a:gd name="T7" fmla="*/ 0 h 201"/>
                      <a:gd name="T8" fmla="*/ 0 w 126"/>
                      <a:gd name="T9" fmla="*/ 65 h 201"/>
                      <a:gd name="T10" fmla="*/ 0 60000 65536"/>
                      <a:gd name="T11" fmla="*/ 0 60000 65536"/>
                      <a:gd name="T12" fmla="*/ 0 60000 65536"/>
                      <a:gd name="T13" fmla="*/ 0 60000 65536"/>
                      <a:gd name="T14" fmla="*/ 0 60000 65536"/>
                      <a:gd name="T15" fmla="*/ 0 w 126"/>
                      <a:gd name="T16" fmla="*/ 0 h 201"/>
                      <a:gd name="T17" fmla="*/ 126 w 126"/>
                      <a:gd name="T18" fmla="*/ 201 h 201"/>
                    </a:gdLst>
                    <a:ahLst/>
                    <a:cxnLst>
                      <a:cxn ang="T10">
                        <a:pos x="T0" y="T1"/>
                      </a:cxn>
                      <a:cxn ang="T11">
                        <a:pos x="T2" y="T3"/>
                      </a:cxn>
                      <a:cxn ang="T12">
                        <a:pos x="T4" y="T5"/>
                      </a:cxn>
                      <a:cxn ang="T13">
                        <a:pos x="T6" y="T7"/>
                      </a:cxn>
                      <a:cxn ang="T14">
                        <a:pos x="T8" y="T9"/>
                      </a:cxn>
                    </a:cxnLst>
                    <a:rect l="T15" t="T16" r="T17" b="T18"/>
                    <a:pathLst>
                      <a:path w="126" h="201">
                        <a:moveTo>
                          <a:pt x="0" y="65"/>
                        </a:moveTo>
                        <a:lnTo>
                          <a:pt x="94" y="200"/>
                        </a:lnTo>
                        <a:lnTo>
                          <a:pt x="125"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02" name="Freeform 305"/>
                  <p:cNvSpPr>
                    <a:spLocks/>
                  </p:cNvSpPr>
                  <p:nvPr/>
                </p:nvSpPr>
                <p:spPr bwMode="auto">
                  <a:xfrm>
                    <a:off x="3427" y="1618"/>
                    <a:ext cx="22" cy="66"/>
                  </a:xfrm>
                  <a:custGeom>
                    <a:avLst/>
                    <a:gdLst>
                      <a:gd name="T0" fmla="*/ 0 w 22"/>
                      <a:gd name="T1" fmla="*/ 15 h 66"/>
                      <a:gd name="T2" fmla="*/ 21 w 22"/>
                      <a:gd name="T3" fmla="*/ 0 h 66"/>
                      <a:gd name="T4" fmla="*/ 21 w 22"/>
                      <a:gd name="T5" fmla="*/ 50 h 66"/>
                      <a:gd name="T6" fmla="*/ 0 w 22"/>
                      <a:gd name="T7" fmla="*/ 65 h 66"/>
                      <a:gd name="T8" fmla="*/ 0 w 22"/>
                      <a:gd name="T9" fmla="*/ 15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0" y="15"/>
                        </a:moveTo>
                        <a:lnTo>
                          <a:pt x="21" y="0"/>
                        </a:lnTo>
                        <a:lnTo>
                          <a:pt x="21" y="50"/>
                        </a:lnTo>
                        <a:lnTo>
                          <a:pt x="0" y="65"/>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03" name="Freeform 306"/>
                  <p:cNvSpPr>
                    <a:spLocks/>
                  </p:cNvSpPr>
                  <p:nvPr/>
                </p:nvSpPr>
                <p:spPr bwMode="auto">
                  <a:xfrm>
                    <a:off x="3421" y="1624"/>
                    <a:ext cx="22" cy="60"/>
                  </a:xfrm>
                  <a:custGeom>
                    <a:avLst/>
                    <a:gdLst>
                      <a:gd name="T0" fmla="*/ 21 w 22"/>
                      <a:gd name="T1" fmla="*/ 10 h 60"/>
                      <a:gd name="T2" fmla="*/ 0 w 22"/>
                      <a:gd name="T3" fmla="*/ 0 h 60"/>
                      <a:gd name="T4" fmla="*/ 0 w 22"/>
                      <a:gd name="T5" fmla="*/ 54 h 60"/>
                      <a:gd name="T6" fmla="*/ 21 w 22"/>
                      <a:gd name="T7" fmla="*/ 59 h 60"/>
                      <a:gd name="T8" fmla="*/ 21 w 22"/>
                      <a:gd name="T9" fmla="*/ 10 h 60"/>
                      <a:gd name="T10" fmla="*/ 0 60000 65536"/>
                      <a:gd name="T11" fmla="*/ 0 60000 65536"/>
                      <a:gd name="T12" fmla="*/ 0 60000 65536"/>
                      <a:gd name="T13" fmla="*/ 0 60000 65536"/>
                      <a:gd name="T14" fmla="*/ 0 60000 65536"/>
                      <a:gd name="T15" fmla="*/ 0 w 22"/>
                      <a:gd name="T16" fmla="*/ 0 h 60"/>
                      <a:gd name="T17" fmla="*/ 22 w 22"/>
                      <a:gd name="T18" fmla="*/ 60 h 60"/>
                    </a:gdLst>
                    <a:ahLst/>
                    <a:cxnLst>
                      <a:cxn ang="T10">
                        <a:pos x="T0" y="T1"/>
                      </a:cxn>
                      <a:cxn ang="T11">
                        <a:pos x="T2" y="T3"/>
                      </a:cxn>
                      <a:cxn ang="T12">
                        <a:pos x="T4" y="T5"/>
                      </a:cxn>
                      <a:cxn ang="T13">
                        <a:pos x="T6" y="T7"/>
                      </a:cxn>
                      <a:cxn ang="T14">
                        <a:pos x="T8" y="T9"/>
                      </a:cxn>
                    </a:cxnLst>
                    <a:rect l="T15" t="T16" r="T17" b="T18"/>
                    <a:pathLst>
                      <a:path w="22" h="60">
                        <a:moveTo>
                          <a:pt x="21" y="10"/>
                        </a:moveTo>
                        <a:lnTo>
                          <a:pt x="0" y="0"/>
                        </a:lnTo>
                        <a:lnTo>
                          <a:pt x="0" y="54"/>
                        </a:lnTo>
                        <a:lnTo>
                          <a:pt x="21" y="59"/>
                        </a:lnTo>
                        <a:lnTo>
                          <a:pt x="21"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404" name="Freeform 307"/>
                  <p:cNvSpPr>
                    <a:spLocks/>
                  </p:cNvSpPr>
                  <p:nvPr/>
                </p:nvSpPr>
                <p:spPr bwMode="auto">
                  <a:xfrm>
                    <a:off x="3421" y="1609"/>
                    <a:ext cx="22" cy="26"/>
                  </a:xfrm>
                  <a:custGeom>
                    <a:avLst/>
                    <a:gdLst>
                      <a:gd name="T0" fmla="*/ 0 w 22"/>
                      <a:gd name="T1" fmla="*/ 14 h 26"/>
                      <a:gd name="T2" fmla="*/ 8 w 22"/>
                      <a:gd name="T3" fmla="*/ 25 h 26"/>
                      <a:gd name="T4" fmla="*/ 21 w 22"/>
                      <a:gd name="T5" fmla="*/ 9 h 26"/>
                      <a:gd name="T6" fmla="*/ 3 w 22"/>
                      <a:gd name="T7" fmla="*/ 0 h 26"/>
                      <a:gd name="T8" fmla="*/ 0 w 22"/>
                      <a:gd name="T9" fmla="*/ 14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14"/>
                        </a:moveTo>
                        <a:lnTo>
                          <a:pt x="8" y="25"/>
                        </a:lnTo>
                        <a:lnTo>
                          <a:pt x="21" y="9"/>
                        </a:lnTo>
                        <a:lnTo>
                          <a:pt x="3"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382" name="Group 308"/>
                <p:cNvGrpSpPr>
                  <a:grpSpLocks/>
                </p:cNvGrpSpPr>
                <p:nvPr/>
              </p:nvGrpSpPr>
              <p:grpSpPr bwMode="auto">
                <a:xfrm>
                  <a:off x="3235" y="1519"/>
                  <a:ext cx="222" cy="289"/>
                  <a:chOff x="3235" y="1519"/>
                  <a:chExt cx="222" cy="289"/>
                </a:xfrm>
              </p:grpSpPr>
              <p:sp>
                <p:nvSpPr>
                  <p:cNvPr id="47383" name="Freeform 309"/>
                  <p:cNvSpPr>
                    <a:spLocks/>
                  </p:cNvSpPr>
                  <p:nvPr/>
                </p:nvSpPr>
                <p:spPr bwMode="auto">
                  <a:xfrm>
                    <a:off x="3249" y="1565"/>
                    <a:ext cx="160" cy="243"/>
                  </a:xfrm>
                  <a:custGeom>
                    <a:avLst/>
                    <a:gdLst>
                      <a:gd name="T0" fmla="*/ 0 w 160"/>
                      <a:gd name="T1" fmla="*/ 242 h 243"/>
                      <a:gd name="T2" fmla="*/ 159 w 160"/>
                      <a:gd name="T3" fmla="*/ 242 h 243"/>
                      <a:gd name="T4" fmla="*/ 159 w 160"/>
                      <a:gd name="T5" fmla="*/ 74 h 243"/>
                      <a:gd name="T6" fmla="*/ 89 w 160"/>
                      <a:gd name="T7" fmla="*/ 0 h 243"/>
                      <a:gd name="T8" fmla="*/ 0 w 160"/>
                      <a:gd name="T9" fmla="*/ 123 h 243"/>
                      <a:gd name="T10" fmla="*/ 0 w 160"/>
                      <a:gd name="T11" fmla="*/ 242 h 243"/>
                      <a:gd name="T12" fmla="*/ 0 60000 65536"/>
                      <a:gd name="T13" fmla="*/ 0 60000 65536"/>
                      <a:gd name="T14" fmla="*/ 0 60000 65536"/>
                      <a:gd name="T15" fmla="*/ 0 60000 65536"/>
                      <a:gd name="T16" fmla="*/ 0 60000 65536"/>
                      <a:gd name="T17" fmla="*/ 0 60000 65536"/>
                      <a:gd name="T18" fmla="*/ 0 w 160"/>
                      <a:gd name="T19" fmla="*/ 0 h 243"/>
                      <a:gd name="T20" fmla="*/ 160 w 16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60" h="243">
                        <a:moveTo>
                          <a:pt x="0" y="242"/>
                        </a:moveTo>
                        <a:lnTo>
                          <a:pt x="159" y="242"/>
                        </a:lnTo>
                        <a:lnTo>
                          <a:pt x="159" y="74"/>
                        </a:lnTo>
                        <a:lnTo>
                          <a:pt x="89" y="0"/>
                        </a:lnTo>
                        <a:lnTo>
                          <a:pt x="0" y="123"/>
                        </a:lnTo>
                        <a:lnTo>
                          <a:pt x="0" y="242"/>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4" name="Freeform 310"/>
                  <p:cNvSpPr>
                    <a:spLocks/>
                  </p:cNvSpPr>
                  <p:nvPr/>
                </p:nvSpPr>
                <p:spPr bwMode="auto">
                  <a:xfrm>
                    <a:off x="3346" y="1728"/>
                    <a:ext cx="30" cy="80"/>
                  </a:xfrm>
                  <a:custGeom>
                    <a:avLst/>
                    <a:gdLst>
                      <a:gd name="T0" fmla="*/ 0 w 30"/>
                      <a:gd name="T1" fmla="*/ 0 h 80"/>
                      <a:gd name="T2" fmla="*/ 29 w 30"/>
                      <a:gd name="T3" fmla="*/ 0 h 80"/>
                      <a:gd name="T4" fmla="*/ 29 w 30"/>
                      <a:gd name="T5" fmla="*/ 79 h 80"/>
                      <a:gd name="T6" fmla="*/ 0 w 30"/>
                      <a:gd name="T7" fmla="*/ 79 h 80"/>
                      <a:gd name="T8" fmla="*/ 0 w 30"/>
                      <a:gd name="T9" fmla="*/ 0 h 80"/>
                      <a:gd name="T10" fmla="*/ 0 60000 65536"/>
                      <a:gd name="T11" fmla="*/ 0 60000 65536"/>
                      <a:gd name="T12" fmla="*/ 0 60000 65536"/>
                      <a:gd name="T13" fmla="*/ 0 60000 65536"/>
                      <a:gd name="T14" fmla="*/ 0 60000 65536"/>
                      <a:gd name="T15" fmla="*/ 0 w 30"/>
                      <a:gd name="T16" fmla="*/ 0 h 80"/>
                      <a:gd name="T17" fmla="*/ 30 w 30"/>
                      <a:gd name="T18" fmla="*/ 80 h 80"/>
                    </a:gdLst>
                    <a:ahLst/>
                    <a:cxnLst>
                      <a:cxn ang="T10">
                        <a:pos x="T0" y="T1"/>
                      </a:cxn>
                      <a:cxn ang="T11">
                        <a:pos x="T2" y="T3"/>
                      </a:cxn>
                      <a:cxn ang="T12">
                        <a:pos x="T4" y="T5"/>
                      </a:cxn>
                      <a:cxn ang="T13">
                        <a:pos x="T6" y="T7"/>
                      </a:cxn>
                      <a:cxn ang="T14">
                        <a:pos x="T8" y="T9"/>
                      </a:cxn>
                    </a:cxnLst>
                    <a:rect l="T15" t="T16" r="T17" b="T18"/>
                    <a:pathLst>
                      <a:path w="30" h="80">
                        <a:moveTo>
                          <a:pt x="0" y="0"/>
                        </a:moveTo>
                        <a:lnTo>
                          <a:pt x="29" y="0"/>
                        </a:lnTo>
                        <a:lnTo>
                          <a:pt x="29"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5" name="Rectangle 311"/>
                  <p:cNvSpPr>
                    <a:spLocks noChangeArrowheads="1"/>
                  </p:cNvSpPr>
                  <p:nvPr/>
                </p:nvSpPr>
                <p:spPr bwMode="auto">
                  <a:xfrm>
                    <a:off x="3278" y="1718"/>
                    <a:ext cx="41" cy="37"/>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386" name="Freeform 312"/>
                  <p:cNvSpPr>
                    <a:spLocks/>
                  </p:cNvSpPr>
                  <p:nvPr/>
                </p:nvSpPr>
                <p:spPr bwMode="auto">
                  <a:xfrm>
                    <a:off x="3235" y="1519"/>
                    <a:ext cx="120" cy="196"/>
                  </a:xfrm>
                  <a:custGeom>
                    <a:avLst/>
                    <a:gdLst>
                      <a:gd name="T0" fmla="*/ 0 w 120"/>
                      <a:gd name="T1" fmla="*/ 195 h 196"/>
                      <a:gd name="T2" fmla="*/ 20 w 120"/>
                      <a:gd name="T3" fmla="*/ 134 h 196"/>
                      <a:gd name="T4" fmla="*/ 119 w 120"/>
                      <a:gd name="T5" fmla="*/ 0 h 196"/>
                      <a:gd name="T6" fmla="*/ 95 w 120"/>
                      <a:gd name="T7" fmla="*/ 64 h 196"/>
                      <a:gd name="T8" fmla="*/ 0 w 120"/>
                      <a:gd name="T9" fmla="*/ 195 h 196"/>
                      <a:gd name="T10" fmla="*/ 0 60000 65536"/>
                      <a:gd name="T11" fmla="*/ 0 60000 65536"/>
                      <a:gd name="T12" fmla="*/ 0 60000 65536"/>
                      <a:gd name="T13" fmla="*/ 0 60000 65536"/>
                      <a:gd name="T14" fmla="*/ 0 60000 65536"/>
                      <a:gd name="T15" fmla="*/ 0 w 120"/>
                      <a:gd name="T16" fmla="*/ 0 h 196"/>
                      <a:gd name="T17" fmla="*/ 120 w 120"/>
                      <a:gd name="T18" fmla="*/ 196 h 196"/>
                    </a:gdLst>
                    <a:ahLst/>
                    <a:cxnLst>
                      <a:cxn ang="T10">
                        <a:pos x="T0" y="T1"/>
                      </a:cxn>
                      <a:cxn ang="T11">
                        <a:pos x="T2" y="T3"/>
                      </a:cxn>
                      <a:cxn ang="T12">
                        <a:pos x="T4" y="T5"/>
                      </a:cxn>
                      <a:cxn ang="T13">
                        <a:pos x="T6" y="T7"/>
                      </a:cxn>
                      <a:cxn ang="T14">
                        <a:pos x="T8" y="T9"/>
                      </a:cxn>
                    </a:cxnLst>
                    <a:rect l="T15" t="T16" r="T17" b="T18"/>
                    <a:pathLst>
                      <a:path w="120" h="196">
                        <a:moveTo>
                          <a:pt x="0" y="195"/>
                        </a:moveTo>
                        <a:lnTo>
                          <a:pt x="20" y="134"/>
                        </a:lnTo>
                        <a:lnTo>
                          <a:pt x="119" y="0"/>
                        </a:lnTo>
                        <a:lnTo>
                          <a:pt x="95"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7" name="Freeform 313"/>
                  <p:cNvSpPr>
                    <a:spLocks/>
                  </p:cNvSpPr>
                  <p:nvPr/>
                </p:nvSpPr>
                <p:spPr bwMode="auto">
                  <a:xfrm>
                    <a:off x="3408" y="1650"/>
                    <a:ext cx="29" cy="158"/>
                  </a:xfrm>
                  <a:custGeom>
                    <a:avLst/>
                    <a:gdLst>
                      <a:gd name="T0" fmla="*/ 0 w 29"/>
                      <a:gd name="T1" fmla="*/ 157 h 158"/>
                      <a:gd name="T2" fmla="*/ 28 w 29"/>
                      <a:gd name="T3" fmla="*/ 97 h 158"/>
                      <a:gd name="T4" fmla="*/ 28 w 29"/>
                      <a:gd name="T5" fmla="*/ 0 h 158"/>
                      <a:gd name="T6" fmla="*/ 0 w 29"/>
                      <a:gd name="T7" fmla="*/ 39 h 158"/>
                      <a:gd name="T8" fmla="*/ 0 w 29"/>
                      <a:gd name="T9" fmla="*/ 157 h 158"/>
                      <a:gd name="T10" fmla="*/ 0 60000 65536"/>
                      <a:gd name="T11" fmla="*/ 0 60000 65536"/>
                      <a:gd name="T12" fmla="*/ 0 60000 65536"/>
                      <a:gd name="T13" fmla="*/ 0 60000 65536"/>
                      <a:gd name="T14" fmla="*/ 0 60000 65536"/>
                      <a:gd name="T15" fmla="*/ 0 w 29"/>
                      <a:gd name="T16" fmla="*/ 0 h 158"/>
                      <a:gd name="T17" fmla="*/ 29 w 29"/>
                      <a:gd name="T18" fmla="*/ 158 h 158"/>
                    </a:gdLst>
                    <a:ahLst/>
                    <a:cxnLst>
                      <a:cxn ang="T10">
                        <a:pos x="T0" y="T1"/>
                      </a:cxn>
                      <a:cxn ang="T11">
                        <a:pos x="T2" y="T3"/>
                      </a:cxn>
                      <a:cxn ang="T12">
                        <a:pos x="T4" y="T5"/>
                      </a:cxn>
                      <a:cxn ang="T13">
                        <a:pos x="T6" y="T7"/>
                      </a:cxn>
                      <a:cxn ang="T14">
                        <a:pos x="T8" y="T9"/>
                      </a:cxn>
                    </a:cxnLst>
                    <a:rect l="T15" t="T16" r="T17" b="T18"/>
                    <a:pathLst>
                      <a:path w="29" h="158">
                        <a:moveTo>
                          <a:pt x="0" y="157"/>
                        </a:moveTo>
                        <a:lnTo>
                          <a:pt x="28" y="97"/>
                        </a:lnTo>
                        <a:lnTo>
                          <a:pt x="28" y="0"/>
                        </a:lnTo>
                        <a:lnTo>
                          <a:pt x="0" y="39"/>
                        </a:lnTo>
                        <a:lnTo>
                          <a:pt x="0" y="157"/>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8" name="Freeform 314"/>
                  <p:cNvSpPr>
                    <a:spLocks/>
                  </p:cNvSpPr>
                  <p:nvPr/>
                </p:nvSpPr>
                <p:spPr bwMode="auto">
                  <a:xfrm>
                    <a:off x="3424" y="1664"/>
                    <a:ext cx="23" cy="141"/>
                  </a:xfrm>
                  <a:custGeom>
                    <a:avLst/>
                    <a:gdLst>
                      <a:gd name="T0" fmla="*/ 0 w 23"/>
                      <a:gd name="T1" fmla="*/ 40 h 141"/>
                      <a:gd name="T2" fmla="*/ 22 w 23"/>
                      <a:gd name="T3" fmla="*/ 0 h 141"/>
                      <a:gd name="T4" fmla="*/ 22 w 23"/>
                      <a:gd name="T5" fmla="*/ 100 h 141"/>
                      <a:gd name="T6" fmla="*/ 0 w 23"/>
                      <a:gd name="T7" fmla="*/ 140 h 141"/>
                      <a:gd name="T8" fmla="*/ 0 w 23"/>
                      <a:gd name="T9" fmla="*/ 84 h 141"/>
                      <a:gd name="T10" fmla="*/ 0 w 23"/>
                      <a:gd name="T11" fmla="*/ 40 h 141"/>
                      <a:gd name="T12" fmla="*/ 0 60000 65536"/>
                      <a:gd name="T13" fmla="*/ 0 60000 65536"/>
                      <a:gd name="T14" fmla="*/ 0 60000 65536"/>
                      <a:gd name="T15" fmla="*/ 0 60000 65536"/>
                      <a:gd name="T16" fmla="*/ 0 60000 65536"/>
                      <a:gd name="T17" fmla="*/ 0 60000 65536"/>
                      <a:gd name="T18" fmla="*/ 0 w 23"/>
                      <a:gd name="T19" fmla="*/ 0 h 141"/>
                      <a:gd name="T20" fmla="*/ 23 w 2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3" h="141">
                        <a:moveTo>
                          <a:pt x="0" y="40"/>
                        </a:moveTo>
                        <a:lnTo>
                          <a:pt x="22" y="0"/>
                        </a:lnTo>
                        <a:lnTo>
                          <a:pt x="22" y="100"/>
                        </a:lnTo>
                        <a:lnTo>
                          <a:pt x="0" y="140"/>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9" name="Freeform 315"/>
                  <p:cNvSpPr>
                    <a:spLocks/>
                  </p:cNvSpPr>
                  <p:nvPr/>
                </p:nvSpPr>
                <p:spPr bwMode="auto">
                  <a:xfrm>
                    <a:off x="3413" y="1683"/>
                    <a:ext cx="23" cy="122"/>
                  </a:xfrm>
                  <a:custGeom>
                    <a:avLst/>
                    <a:gdLst>
                      <a:gd name="T0" fmla="*/ 22 w 23"/>
                      <a:gd name="T1" fmla="*/ 9 h 122"/>
                      <a:gd name="T2" fmla="*/ 0 w 23"/>
                      <a:gd name="T3" fmla="*/ 0 h 122"/>
                      <a:gd name="T4" fmla="*/ 0 w 23"/>
                      <a:gd name="T5" fmla="*/ 121 h 122"/>
                      <a:gd name="T6" fmla="*/ 22 w 23"/>
                      <a:gd name="T7" fmla="*/ 121 h 122"/>
                      <a:gd name="T8" fmla="*/ 22 w 23"/>
                      <a:gd name="T9" fmla="*/ 9 h 122"/>
                      <a:gd name="T10" fmla="*/ 0 60000 65536"/>
                      <a:gd name="T11" fmla="*/ 0 60000 65536"/>
                      <a:gd name="T12" fmla="*/ 0 60000 65536"/>
                      <a:gd name="T13" fmla="*/ 0 60000 65536"/>
                      <a:gd name="T14" fmla="*/ 0 60000 65536"/>
                      <a:gd name="T15" fmla="*/ 0 w 23"/>
                      <a:gd name="T16" fmla="*/ 0 h 122"/>
                      <a:gd name="T17" fmla="*/ 23 w 23"/>
                      <a:gd name="T18" fmla="*/ 122 h 122"/>
                    </a:gdLst>
                    <a:ahLst/>
                    <a:cxnLst>
                      <a:cxn ang="T10">
                        <a:pos x="T0" y="T1"/>
                      </a:cxn>
                      <a:cxn ang="T11">
                        <a:pos x="T2" y="T3"/>
                      </a:cxn>
                      <a:cxn ang="T12">
                        <a:pos x="T4" y="T5"/>
                      </a:cxn>
                      <a:cxn ang="T13">
                        <a:pos x="T6" y="T7"/>
                      </a:cxn>
                      <a:cxn ang="T14">
                        <a:pos x="T8" y="T9"/>
                      </a:cxn>
                    </a:cxnLst>
                    <a:rect l="T15" t="T16" r="T17" b="T18"/>
                    <a:pathLst>
                      <a:path w="23" h="122">
                        <a:moveTo>
                          <a:pt x="22" y="9"/>
                        </a:moveTo>
                        <a:lnTo>
                          <a:pt x="0" y="0"/>
                        </a:lnTo>
                        <a:lnTo>
                          <a:pt x="0" y="121"/>
                        </a:lnTo>
                        <a:lnTo>
                          <a:pt x="22" y="121"/>
                        </a:lnTo>
                        <a:lnTo>
                          <a:pt x="22" y="9"/>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0" name="Freeform 316"/>
                  <p:cNvSpPr>
                    <a:spLocks/>
                  </p:cNvSpPr>
                  <p:nvPr/>
                </p:nvSpPr>
                <p:spPr bwMode="auto">
                  <a:xfrm>
                    <a:off x="3331" y="1519"/>
                    <a:ext cx="126" cy="196"/>
                  </a:xfrm>
                  <a:custGeom>
                    <a:avLst/>
                    <a:gdLst>
                      <a:gd name="T0" fmla="*/ 0 w 126"/>
                      <a:gd name="T1" fmla="*/ 64 h 196"/>
                      <a:gd name="T2" fmla="*/ 94 w 126"/>
                      <a:gd name="T3" fmla="*/ 195 h 196"/>
                      <a:gd name="T4" fmla="*/ 125 w 126"/>
                      <a:gd name="T5" fmla="*/ 134 h 196"/>
                      <a:gd name="T6" fmla="*/ 22 w 126"/>
                      <a:gd name="T7" fmla="*/ 0 h 196"/>
                      <a:gd name="T8" fmla="*/ 0 w 126"/>
                      <a:gd name="T9" fmla="*/ 64 h 196"/>
                      <a:gd name="T10" fmla="*/ 0 60000 65536"/>
                      <a:gd name="T11" fmla="*/ 0 60000 65536"/>
                      <a:gd name="T12" fmla="*/ 0 60000 65536"/>
                      <a:gd name="T13" fmla="*/ 0 60000 65536"/>
                      <a:gd name="T14" fmla="*/ 0 60000 65536"/>
                      <a:gd name="T15" fmla="*/ 0 w 126"/>
                      <a:gd name="T16" fmla="*/ 0 h 196"/>
                      <a:gd name="T17" fmla="*/ 126 w 126"/>
                      <a:gd name="T18" fmla="*/ 196 h 196"/>
                    </a:gdLst>
                    <a:ahLst/>
                    <a:cxnLst>
                      <a:cxn ang="T10">
                        <a:pos x="T0" y="T1"/>
                      </a:cxn>
                      <a:cxn ang="T11">
                        <a:pos x="T2" y="T3"/>
                      </a:cxn>
                      <a:cxn ang="T12">
                        <a:pos x="T4" y="T5"/>
                      </a:cxn>
                      <a:cxn ang="T13">
                        <a:pos x="T6" y="T7"/>
                      </a:cxn>
                      <a:cxn ang="T14">
                        <a:pos x="T8" y="T9"/>
                      </a:cxn>
                    </a:cxnLst>
                    <a:rect l="T15" t="T16" r="T17" b="T18"/>
                    <a:pathLst>
                      <a:path w="126" h="196">
                        <a:moveTo>
                          <a:pt x="0" y="64"/>
                        </a:moveTo>
                        <a:lnTo>
                          <a:pt x="94" y="195"/>
                        </a:lnTo>
                        <a:lnTo>
                          <a:pt x="125" y="134"/>
                        </a:lnTo>
                        <a:lnTo>
                          <a:pt x="22"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1" name="Freeform 317"/>
                  <p:cNvSpPr>
                    <a:spLocks/>
                  </p:cNvSpPr>
                  <p:nvPr/>
                </p:nvSpPr>
                <p:spPr bwMode="auto">
                  <a:xfrm>
                    <a:off x="3424" y="1614"/>
                    <a:ext cx="23" cy="70"/>
                  </a:xfrm>
                  <a:custGeom>
                    <a:avLst/>
                    <a:gdLst>
                      <a:gd name="T0" fmla="*/ 0 w 23"/>
                      <a:gd name="T1" fmla="*/ 15 h 70"/>
                      <a:gd name="T2" fmla="*/ 22 w 23"/>
                      <a:gd name="T3" fmla="*/ 0 h 70"/>
                      <a:gd name="T4" fmla="*/ 22 w 23"/>
                      <a:gd name="T5" fmla="*/ 49 h 70"/>
                      <a:gd name="T6" fmla="*/ 0 w 23"/>
                      <a:gd name="T7" fmla="*/ 69 h 70"/>
                      <a:gd name="T8" fmla="*/ 0 w 23"/>
                      <a:gd name="T9" fmla="*/ 15 h 70"/>
                      <a:gd name="T10" fmla="*/ 0 60000 65536"/>
                      <a:gd name="T11" fmla="*/ 0 60000 65536"/>
                      <a:gd name="T12" fmla="*/ 0 60000 65536"/>
                      <a:gd name="T13" fmla="*/ 0 60000 65536"/>
                      <a:gd name="T14" fmla="*/ 0 60000 65536"/>
                      <a:gd name="T15" fmla="*/ 0 w 23"/>
                      <a:gd name="T16" fmla="*/ 0 h 70"/>
                      <a:gd name="T17" fmla="*/ 23 w 23"/>
                      <a:gd name="T18" fmla="*/ 70 h 70"/>
                    </a:gdLst>
                    <a:ahLst/>
                    <a:cxnLst>
                      <a:cxn ang="T10">
                        <a:pos x="T0" y="T1"/>
                      </a:cxn>
                      <a:cxn ang="T11">
                        <a:pos x="T2" y="T3"/>
                      </a:cxn>
                      <a:cxn ang="T12">
                        <a:pos x="T4" y="T5"/>
                      </a:cxn>
                      <a:cxn ang="T13">
                        <a:pos x="T6" y="T7"/>
                      </a:cxn>
                      <a:cxn ang="T14">
                        <a:pos x="T8" y="T9"/>
                      </a:cxn>
                    </a:cxnLst>
                    <a:rect l="T15" t="T16" r="T17" b="T18"/>
                    <a:pathLst>
                      <a:path w="23" h="70">
                        <a:moveTo>
                          <a:pt x="0" y="15"/>
                        </a:moveTo>
                        <a:lnTo>
                          <a:pt x="22" y="0"/>
                        </a:lnTo>
                        <a:lnTo>
                          <a:pt x="22" y="49"/>
                        </a:lnTo>
                        <a:lnTo>
                          <a:pt x="0" y="69"/>
                        </a:lnTo>
                        <a:lnTo>
                          <a:pt x="0" y="15"/>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2" name="Freeform 318"/>
                  <p:cNvSpPr>
                    <a:spLocks/>
                  </p:cNvSpPr>
                  <p:nvPr/>
                </p:nvSpPr>
                <p:spPr bwMode="auto">
                  <a:xfrm>
                    <a:off x="3417" y="1618"/>
                    <a:ext cx="22" cy="66"/>
                  </a:xfrm>
                  <a:custGeom>
                    <a:avLst/>
                    <a:gdLst>
                      <a:gd name="T0" fmla="*/ 21 w 22"/>
                      <a:gd name="T1" fmla="*/ 10 h 66"/>
                      <a:gd name="T2" fmla="*/ 0 w 22"/>
                      <a:gd name="T3" fmla="*/ 0 h 66"/>
                      <a:gd name="T4" fmla="*/ 0 w 22"/>
                      <a:gd name="T5" fmla="*/ 50 h 66"/>
                      <a:gd name="T6" fmla="*/ 21 w 22"/>
                      <a:gd name="T7" fmla="*/ 65 h 66"/>
                      <a:gd name="T8" fmla="*/ 21 w 22"/>
                      <a:gd name="T9" fmla="*/ 10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21" y="10"/>
                        </a:moveTo>
                        <a:lnTo>
                          <a:pt x="0" y="0"/>
                        </a:lnTo>
                        <a:lnTo>
                          <a:pt x="0" y="50"/>
                        </a:lnTo>
                        <a:lnTo>
                          <a:pt x="21" y="65"/>
                        </a:lnTo>
                        <a:lnTo>
                          <a:pt x="21"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93" name="Freeform 319"/>
                  <p:cNvSpPr>
                    <a:spLocks/>
                  </p:cNvSpPr>
                  <p:nvPr/>
                </p:nvSpPr>
                <p:spPr bwMode="auto">
                  <a:xfrm>
                    <a:off x="3417" y="1600"/>
                    <a:ext cx="22" cy="30"/>
                  </a:xfrm>
                  <a:custGeom>
                    <a:avLst/>
                    <a:gdLst>
                      <a:gd name="T0" fmla="*/ 0 w 22"/>
                      <a:gd name="T1" fmla="*/ 18 h 30"/>
                      <a:gd name="T2" fmla="*/ 12 w 22"/>
                      <a:gd name="T3" fmla="*/ 29 h 30"/>
                      <a:gd name="T4" fmla="*/ 21 w 22"/>
                      <a:gd name="T5" fmla="*/ 14 h 30"/>
                      <a:gd name="T6" fmla="*/ 12 w 22"/>
                      <a:gd name="T7" fmla="*/ 0 h 30"/>
                      <a:gd name="T8" fmla="*/ 0 w 22"/>
                      <a:gd name="T9" fmla="*/ 18 h 30"/>
                      <a:gd name="T10" fmla="*/ 0 60000 65536"/>
                      <a:gd name="T11" fmla="*/ 0 60000 65536"/>
                      <a:gd name="T12" fmla="*/ 0 60000 65536"/>
                      <a:gd name="T13" fmla="*/ 0 60000 65536"/>
                      <a:gd name="T14" fmla="*/ 0 60000 65536"/>
                      <a:gd name="T15" fmla="*/ 0 w 22"/>
                      <a:gd name="T16" fmla="*/ 0 h 30"/>
                      <a:gd name="T17" fmla="*/ 22 w 22"/>
                      <a:gd name="T18" fmla="*/ 30 h 30"/>
                    </a:gdLst>
                    <a:ahLst/>
                    <a:cxnLst>
                      <a:cxn ang="T10">
                        <a:pos x="T0" y="T1"/>
                      </a:cxn>
                      <a:cxn ang="T11">
                        <a:pos x="T2" y="T3"/>
                      </a:cxn>
                      <a:cxn ang="T12">
                        <a:pos x="T4" y="T5"/>
                      </a:cxn>
                      <a:cxn ang="T13">
                        <a:pos x="T6" y="T7"/>
                      </a:cxn>
                      <a:cxn ang="T14">
                        <a:pos x="T8" y="T9"/>
                      </a:cxn>
                    </a:cxnLst>
                    <a:rect l="T15" t="T16" r="T17" b="T18"/>
                    <a:pathLst>
                      <a:path w="22" h="30">
                        <a:moveTo>
                          <a:pt x="0" y="18"/>
                        </a:moveTo>
                        <a:lnTo>
                          <a:pt x="12" y="29"/>
                        </a:lnTo>
                        <a:lnTo>
                          <a:pt x="21" y="14"/>
                        </a:lnTo>
                        <a:lnTo>
                          <a:pt x="12" y="0"/>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356" name="Group 320"/>
              <p:cNvGrpSpPr>
                <a:grpSpLocks/>
              </p:cNvGrpSpPr>
              <p:nvPr/>
            </p:nvGrpSpPr>
            <p:grpSpPr bwMode="auto">
              <a:xfrm>
                <a:off x="3264" y="1675"/>
                <a:ext cx="83" cy="125"/>
                <a:chOff x="3264" y="1675"/>
                <a:chExt cx="83" cy="125"/>
              </a:xfrm>
            </p:grpSpPr>
            <p:grpSp>
              <p:nvGrpSpPr>
                <p:cNvPr id="47357" name="Group 321"/>
                <p:cNvGrpSpPr>
                  <a:grpSpLocks/>
                </p:cNvGrpSpPr>
                <p:nvPr/>
              </p:nvGrpSpPr>
              <p:grpSpPr bwMode="auto">
                <a:xfrm>
                  <a:off x="3264" y="1679"/>
                  <a:ext cx="83" cy="121"/>
                  <a:chOff x="3264" y="1679"/>
                  <a:chExt cx="83" cy="121"/>
                </a:xfrm>
              </p:grpSpPr>
              <p:sp>
                <p:nvSpPr>
                  <p:cNvPr id="47370" name="Freeform 322"/>
                  <p:cNvSpPr>
                    <a:spLocks/>
                  </p:cNvSpPr>
                  <p:nvPr/>
                </p:nvSpPr>
                <p:spPr bwMode="auto">
                  <a:xfrm>
                    <a:off x="3266" y="1733"/>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1" name="Freeform 323"/>
                  <p:cNvSpPr>
                    <a:spLocks/>
                  </p:cNvSpPr>
                  <p:nvPr/>
                </p:nvSpPr>
                <p:spPr bwMode="auto">
                  <a:xfrm>
                    <a:off x="3266" y="1733"/>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2" name="Freeform 324"/>
                  <p:cNvSpPr>
                    <a:spLocks/>
                  </p:cNvSpPr>
                  <p:nvPr/>
                </p:nvSpPr>
                <p:spPr bwMode="auto">
                  <a:xfrm>
                    <a:off x="3278" y="1679"/>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3" name="Freeform 325"/>
                  <p:cNvSpPr>
                    <a:spLocks/>
                  </p:cNvSpPr>
                  <p:nvPr/>
                </p:nvSpPr>
                <p:spPr bwMode="auto">
                  <a:xfrm>
                    <a:off x="3278" y="1679"/>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4" name="Freeform 326"/>
                  <p:cNvSpPr>
                    <a:spLocks/>
                  </p:cNvSpPr>
                  <p:nvPr/>
                </p:nvSpPr>
                <p:spPr bwMode="auto">
                  <a:xfrm>
                    <a:off x="3278" y="1684"/>
                    <a:ext cx="55" cy="56"/>
                  </a:xfrm>
                  <a:custGeom>
                    <a:avLst/>
                    <a:gdLst>
                      <a:gd name="T0" fmla="*/ 0 w 55"/>
                      <a:gd name="T1" fmla="*/ 0 h 56"/>
                      <a:gd name="T2" fmla="*/ 54 w 55"/>
                      <a:gd name="T3" fmla="*/ 0 h 56"/>
                      <a:gd name="T4" fmla="*/ 54 w 55"/>
                      <a:gd name="T5" fmla="*/ 55 h 56"/>
                      <a:gd name="T6" fmla="*/ 0 w 55"/>
                      <a:gd name="T7" fmla="*/ 55 h 56"/>
                      <a:gd name="T8" fmla="*/ 0 w 55"/>
                      <a:gd name="T9" fmla="*/ 0 h 56"/>
                      <a:gd name="T10" fmla="*/ 0 60000 65536"/>
                      <a:gd name="T11" fmla="*/ 0 60000 65536"/>
                      <a:gd name="T12" fmla="*/ 0 60000 65536"/>
                      <a:gd name="T13" fmla="*/ 0 60000 65536"/>
                      <a:gd name="T14" fmla="*/ 0 60000 65536"/>
                      <a:gd name="T15" fmla="*/ 0 w 55"/>
                      <a:gd name="T16" fmla="*/ 0 h 56"/>
                      <a:gd name="T17" fmla="*/ 55 w 55"/>
                      <a:gd name="T18" fmla="*/ 56 h 56"/>
                    </a:gdLst>
                    <a:ahLst/>
                    <a:cxnLst>
                      <a:cxn ang="T10">
                        <a:pos x="T0" y="T1"/>
                      </a:cxn>
                      <a:cxn ang="T11">
                        <a:pos x="T2" y="T3"/>
                      </a:cxn>
                      <a:cxn ang="T12">
                        <a:pos x="T4" y="T5"/>
                      </a:cxn>
                      <a:cxn ang="T13">
                        <a:pos x="T6" y="T7"/>
                      </a:cxn>
                      <a:cxn ang="T14">
                        <a:pos x="T8" y="T9"/>
                      </a:cxn>
                    </a:cxnLst>
                    <a:rect l="T15" t="T16" r="T17" b="T18"/>
                    <a:pathLst>
                      <a:path w="55" h="56">
                        <a:moveTo>
                          <a:pt x="0" y="0"/>
                        </a:moveTo>
                        <a:lnTo>
                          <a:pt x="54" y="0"/>
                        </a:lnTo>
                        <a:lnTo>
                          <a:pt x="54" y="55"/>
                        </a:lnTo>
                        <a:lnTo>
                          <a:pt x="0" y="5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5" name="Freeform 327"/>
                  <p:cNvSpPr>
                    <a:spLocks/>
                  </p:cNvSpPr>
                  <p:nvPr/>
                </p:nvSpPr>
                <p:spPr bwMode="auto">
                  <a:xfrm>
                    <a:off x="3266" y="1743"/>
                    <a:ext cx="78" cy="24"/>
                  </a:xfrm>
                  <a:custGeom>
                    <a:avLst/>
                    <a:gdLst>
                      <a:gd name="T0" fmla="*/ 0 w 78"/>
                      <a:gd name="T1" fmla="*/ 0 h 24"/>
                      <a:gd name="T2" fmla="*/ 77 w 78"/>
                      <a:gd name="T3" fmla="*/ 0 h 24"/>
                      <a:gd name="T4" fmla="*/ 77 w 78"/>
                      <a:gd name="T5" fmla="*/ 23 h 24"/>
                      <a:gd name="T6" fmla="*/ 0 w 78"/>
                      <a:gd name="T7" fmla="*/ 23 h 24"/>
                      <a:gd name="T8" fmla="*/ 0 w 78"/>
                      <a:gd name="T9" fmla="*/ 0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0"/>
                        </a:moveTo>
                        <a:lnTo>
                          <a:pt x="77" y="0"/>
                        </a:lnTo>
                        <a:lnTo>
                          <a:pt x="77"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6" name="Freeform 328"/>
                  <p:cNvSpPr>
                    <a:spLocks/>
                  </p:cNvSpPr>
                  <p:nvPr/>
                </p:nvSpPr>
                <p:spPr bwMode="auto">
                  <a:xfrm>
                    <a:off x="3283" y="1691"/>
                    <a:ext cx="46" cy="43"/>
                  </a:xfrm>
                  <a:custGeom>
                    <a:avLst/>
                    <a:gdLst>
                      <a:gd name="T0" fmla="*/ 0 w 46"/>
                      <a:gd name="T1" fmla="*/ 0 h 43"/>
                      <a:gd name="T2" fmla="*/ 45 w 46"/>
                      <a:gd name="T3" fmla="*/ 0 h 43"/>
                      <a:gd name="T4" fmla="*/ 45 w 46"/>
                      <a:gd name="T5" fmla="*/ 42 h 43"/>
                      <a:gd name="T6" fmla="*/ 0 w 46"/>
                      <a:gd name="T7" fmla="*/ 42 h 43"/>
                      <a:gd name="T8" fmla="*/ 0 w 46"/>
                      <a:gd name="T9" fmla="*/ 0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0" y="0"/>
                        </a:moveTo>
                        <a:lnTo>
                          <a:pt x="45" y="0"/>
                        </a:lnTo>
                        <a:lnTo>
                          <a:pt x="45" y="42"/>
                        </a:lnTo>
                        <a:lnTo>
                          <a:pt x="0" y="4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7" name="Line 329"/>
                  <p:cNvSpPr>
                    <a:spLocks noChangeShapeType="1"/>
                  </p:cNvSpPr>
                  <p:nvPr/>
                </p:nvSpPr>
                <p:spPr bwMode="auto">
                  <a:xfrm flipH="1">
                    <a:off x="3318" y="1752"/>
                    <a:ext cx="1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378" name="Freeform 330"/>
                  <p:cNvSpPr>
                    <a:spLocks/>
                  </p:cNvSpPr>
                  <p:nvPr/>
                </p:nvSpPr>
                <p:spPr bwMode="auto">
                  <a:xfrm>
                    <a:off x="3264" y="1770"/>
                    <a:ext cx="83" cy="19"/>
                  </a:xfrm>
                  <a:custGeom>
                    <a:avLst/>
                    <a:gdLst>
                      <a:gd name="T0" fmla="*/ 0 w 83"/>
                      <a:gd name="T1" fmla="*/ 18 h 19"/>
                      <a:gd name="T2" fmla="*/ 9 w 83"/>
                      <a:gd name="T3" fmla="*/ 0 h 19"/>
                      <a:gd name="T4" fmla="*/ 72 w 83"/>
                      <a:gd name="T5" fmla="*/ 0 h 19"/>
                      <a:gd name="T6" fmla="*/ 82 w 83"/>
                      <a:gd name="T7" fmla="*/ 18 h 19"/>
                      <a:gd name="T8" fmla="*/ 0 w 83"/>
                      <a:gd name="T9" fmla="*/ 18 h 19"/>
                      <a:gd name="T10" fmla="*/ 0 60000 65536"/>
                      <a:gd name="T11" fmla="*/ 0 60000 65536"/>
                      <a:gd name="T12" fmla="*/ 0 60000 65536"/>
                      <a:gd name="T13" fmla="*/ 0 60000 65536"/>
                      <a:gd name="T14" fmla="*/ 0 60000 65536"/>
                      <a:gd name="T15" fmla="*/ 0 w 83"/>
                      <a:gd name="T16" fmla="*/ 0 h 19"/>
                      <a:gd name="T17" fmla="*/ 83 w 83"/>
                      <a:gd name="T18" fmla="*/ 19 h 19"/>
                    </a:gdLst>
                    <a:ahLst/>
                    <a:cxnLst>
                      <a:cxn ang="T10">
                        <a:pos x="T0" y="T1"/>
                      </a:cxn>
                      <a:cxn ang="T11">
                        <a:pos x="T2" y="T3"/>
                      </a:cxn>
                      <a:cxn ang="T12">
                        <a:pos x="T4" y="T5"/>
                      </a:cxn>
                      <a:cxn ang="T13">
                        <a:pos x="T6" y="T7"/>
                      </a:cxn>
                      <a:cxn ang="T14">
                        <a:pos x="T8" y="T9"/>
                      </a:cxn>
                    </a:cxnLst>
                    <a:rect l="T15" t="T16" r="T17" b="T18"/>
                    <a:pathLst>
                      <a:path w="83" h="19">
                        <a:moveTo>
                          <a:pt x="0" y="18"/>
                        </a:moveTo>
                        <a:lnTo>
                          <a:pt x="9" y="0"/>
                        </a:lnTo>
                        <a:lnTo>
                          <a:pt x="72" y="0"/>
                        </a:lnTo>
                        <a:lnTo>
                          <a:pt x="82"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79" name="Freeform 331"/>
                  <p:cNvSpPr>
                    <a:spLocks/>
                  </p:cNvSpPr>
                  <p:nvPr/>
                </p:nvSpPr>
                <p:spPr bwMode="auto">
                  <a:xfrm>
                    <a:off x="3264" y="1770"/>
                    <a:ext cx="83" cy="19"/>
                  </a:xfrm>
                  <a:custGeom>
                    <a:avLst/>
                    <a:gdLst>
                      <a:gd name="T0" fmla="*/ 0 w 83"/>
                      <a:gd name="T1" fmla="*/ 18 h 19"/>
                      <a:gd name="T2" fmla="*/ 9 w 83"/>
                      <a:gd name="T3" fmla="*/ 0 h 19"/>
                      <a:gd name="T4" fmla="*/ 72 w 83"/>
                      <a:gd name="T5" fmla="*/ 0 h 19"/>
                      <a:gd name="T6" fmla="*/ 82 w 83"/>
                      <a:gd name="T7" fmla="*/ 18 h 19"/>
                      <a:gd name="T8" fmla="*/ 0 w 83"/>
                      <a:gd name="T9" fmla="*/ 18 h 19"/>
                      <a:gd name="T10" fmla="*/ 0 60000 65536"/>
                      <a:gd name="T11" fmla="*/ 0 60000 65536"/>
                      <a:gd name="T12" fmla="*/ 0 60000 65536"/>
                      <a:gd name="T13" fmla="*/ 0 60000 65536"/>
                      <a:gd name="T14" fmla="*/ 0 60000 65536"/>
                      <a:gd name="T15" fmla="*/ 0 w 83"/>
                      <a:gd name="T16" fmla="*/ 0 h 19"/>
                      <a:gd name="T17" fmla="*/ 83 w 83"/>
                      <a:gd name="T18" fmla="*/ 19 h 19"/>
                    </a:gdLst>
                    <a:ahLst/>
                    <a:cxnLst>
                      <a:cxn ang="T10">
                        <a:pos x="T0" y="T1"/>
                      </a:cxn>
                      <a:cxn ang="T11">
                        <a:pos x="T2" y="T3"/>
                      </a:cxn>
                      <a:cxn ang="T12">
                        <a:pos x="T4" y="T5"/>
                      </a:cxn>
                      <a:cxn ang="T13">
                        <a:pos x="T6" y="T7"/>
                      </a:cxn>
                      <a:cxn ang="T14">
                        <a:pos x="T8" y="T9"/>
                      </a:cxn>
                    </a:cxnLst>
                    <a:rect l="T15" t="T16" r="T17" b="T18"/>
                    <a:pathLst>
                      <a:path w="83" h="19">
                        <a:moveTo>
                          <a:pt x="0" y="18"/>
                        </a:moveTo>
                        <a:lnTo>
                          <a:pt x="9" y="0"/>
                        </a:lnTo>
                        <a:lnTo>
                          <a:pt x="72" y="0"/>
                        </a:lnTo>
                        <a:lnTo>
                          <a:pt x="82"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80" name="Freeform 332"/>
                  <p:cNvSpPr>
                    <a:spLocks/>
                  </p:cNvSpPr>
                  <p:nvPr/>
                </p:nvSpPr>
                <p:spPr bwMode="auto">
                  <a:xfrm>
                    <a:off x="3266" y="1781"/>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358" name="Group 333"/>
                <p:cNvGrpSpPr>
                  <a:grpSpLocks/>
                </p:cNvGrpSpPr>
                <p:nvPr/>
              </p:nvGrpSpPr>
              <p:grpSpPr bwMode="auto">
                <a:xfrm>
                  <a:off x="3264" y="1675"/>
                  <a:ext cx="80" cy="122"/>
                  <a:chOff x="3264" y="1675"/>
                  <a:chExt cx="80" cy="122"/>
                </a:xfrm>
              </p:grpSpPr>
              <p:sp>
                <p:nvSpPr>
                  <p:cNvPr id="47359" name="Freeform 334"/>
                  <p:cNvSpPr>
                    <a:spLocks/>
                  </p:cNvSpPr>
                  <p:nvPr/>
                </p:nvSpPr>
                <p:spPr bwMode="auto">
                  <a:xfrm>
                    <a:off x="3266" y="1729"/>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0" name="Freeform 335"/>
                  <p:cNvSpPr>
                    <a:spLocks/>
                  </p:cNvSpPr>
                  <p:nvPr/>
                </p:nvSpPr>
                <p:spPr bwMode="auto">
                  <a:xfrm>
                    <a:off x="3266" y="1729"/>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1" name="Freeform 336"/>
                  <p:cNvSpPr>
                    <a:spLocks/>
                  </p:cNvSpPr>
                  <p:nvPr/>
                </p:nvSpPr>
                <p:spPr bwMode="auto">
                  <a:xfrm>
                    <a:off x="3277" y="1675"/>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2" name="Freeform 337"/>
                  <p:cNvSpPr>
                    <a:spLocks/>
                  </p:cNvSpPr>
                  <p:nvPr/>
                </p:nvSpPr>
                <p:spPr bwMode="auto">
                  <a:xfrm>
                    <a:off x="3277" y="1675"/>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3" name="Freeform 338"/>
                  <p:cNvSpPr>
                    <a:spLocks/>
                  </p:cNvSpPr>
                  <p:nvPr/>
                </p:nvSpPr>
                <p:spPr bwMode="auto">
                  <a:xfrm>
                    <a:off x="3278" y="1683"/>
                    <a:ext cx="53" cy="55"/>
                  </a:xfrm>
                  <a:custGeom>
                    <a:avLst/>
                    <a:gdLst>
                      <a:gd name="T0" fmla="*/ 0 w 53"/>
                      <a:gd name="T1" fmla="*/ 0 h 55"/>
                      <a:gd name="T2" fmla="*/ 52 w 53"/>
                      <a:gd name="T3" fmla="*/ 0 h 55"/>
                      <a:gd name="T4" fmla="*/ 52 w 53"/>
                      <a:gd name="T5" fmla="*/ 54 h 55"/>
                      <a:gd name="T6" fmla="*/ 0 w 53"/>
                      <a:gd name="T7" fmla="*/ 54 h 55"/>
                      <a:gd name="T8" fmla="*/ 0 w 53"/>
                      <a:gd name="T9" fmla="*/ 0 h 55"/>
                      <a:gd name="T10" fmla="*/ 0 60000 65536"/>
                      <a:gd name="T11" fmla="*/ 0 60000 65536"/>
                      <a:gd name="T12" fmla="*/ 0 60000 65536"/>
                      <a:gd name="T13" fmla="*/ 0 60000 65536"/>
                      <a:gd name="T14" fmla="*/ 0 60000 65536"/>
                      <a:gd name="T15" fmla="*/ 0 w 53"/>
                      <a:gd name="T16" fmla="*/ 0 h 55"/>
                      <a:gd name="T17" fmla="*/ 53 w 53"/>
                      <a:gd name="T18" fmla="*/ 55 h 55"/>
                    </a:gdLst>
                    <a:ahLst/>
                    <a:cxnLst>
                      <a:cxn ang="T10">
                        <a:pos x="T0" y="T1"/>
                      </a:cxn>
                      <a:cxn ang="T11">
                        <a:pos x="T2" y="T3"/>
                      </a:cxn>
                      <a:cxn ang="T12">
                        <a:pos x="T4" y="T5"/>
                      </a:cxn>
                      <a:cxn ang="T13">
                        <a:pos x="T6" y="T7"/>
                      </a:cxn>
                      <a:cxn ang="T14">
                        <a:pos x="T8" y="T9"/>
                      </a:cxn>
                    </a:cxnLst>
                    <a:rect l="T15" t="T16" r="T17" b="T18"/>
                    <a:pathLst>
                      <a:path w="53" h="55">
                        <a:moveTo>
                          <a:pt x="0" y="0"/>
                        </a:moveTo>
                        <a:lnTo>
                          <a:pt x="52" y="0"/>
                        </a:lnTo>
                        <a:lnTo>
                          <a:pt x="52" y="54"/>
                        </a:lnTo>
                        <a:lnTo>
                          <a:pt x="0" y="54"/>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4" name="Freeform 339"/>
                  <p:cNvSpPr>
                    <a:spLocks/>
                  </p:cNvSpPr>
                  <p:nvPr/>
                </p:nvSpPr>
                <p:spPr bwMode="auto">
                  <a:xfrm>
                    <a:off x="3266" y="1742"/>
                    <a:ext cx="76" cy="24"/>
                  </a:xfrm>
                  <a:custGeom>
                    <a:avLst/>
                    <a:gdLst>
                      <a:gd name="T0" fmla="*/ 0 w 76"/>
                      <a:gd name="T1" fmla="*/ 0 h 24"/>
                      <a:gd name="T2" fmla="*/ 75 w 76"/>
                      <a:gd name="T3" fmla="*/ 0 h 24"/>
                      <a:gd name="T4" fmla="*/ 75 w 76"/>
                      <a:gd name="T5" fmla="*/ 23 h 24"/>
                      <a:gd name="T6" fmla="*/ 0 w 76"/>
                      <a:gd name="T7" fmla="*/ 23 h 24"/>
                      <a:gd name="T8" fmla="*/ 0 w 76"/>
                      <a:gd name="T9" fmla="*/ 0 h 24"/>
                      <a:gd name="T10" fmla="*/ 0 60000 65536"/>
                      <a:gd name="T11" fmla="*/ 0 60000 65536"/>
                      <a:gd name="T12" fmla="*/ 0 60000 65536"/>
                      <a:gd name="T13" fmla="*/ 0 60000 65536"/>
                      <a:gd name="T14" fmla="*/ 0 60000 65536"/>
                      <a:gd name="T15" fmla="*/ 0 w 76"/>
                      <a:gd name="T16" fmla="*/ 0 h 24"/>
                      <a:gd name="T17" fmla="*/ 76 w 76"/>
                      <a:gd name="T18" fmla="*/ 24 h 24"/>
                    </a:gdLst>
                    <a:ahLst/>
                    <a:cxnLst>
                      <a:cxn ang="T10">
                        <a:pos x="T0" y="T1"/>
                      </a:cxn>
                      <a:cxn ang="T11">
                        <a:pos x="T2" y="T3"/>
                      </a:cxn>
                      <a:cxn ang="T12">
                        <a:pos x="T4" y="T5"/>
                      </a:cxn>
                      <a:cxn ang="T13">
                        <a:pos x="T6" y="T7"/>
                      </a:cxn>
                      <a:cxn ang="T14">
                        <a:pos x="T8" y="T9"/>
                      </a:cxn>
                    </a:cxnLst>
                    <a:rect l="T15" t="T16" r="T17" b="T18"/>
                    <a:pathLst>
                      <a:path w="76" h="24">
                        <a:moveTo>
                          <a:pt x="0" y="0"/>
                        </a:moveTo>
                        <a:lnTo>
                          <a:pt x="75" y="0"/>
                        </a:lnTo>
                        <a:lnTo>
                          <a:pt x="75"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5" name="Freeform 340"/>
                  <p:cNvSpPr>
                    <a:spLocks/>
                  </p:cNvSpPr>
                  <p:nvPr/>
                </p:nvSpPr>
                <p:spPr bwMode="auto">
                  <a:xfrm>
                    <a:off x="3282" y="1689"/>
                    <a:ext cx="44" cy="44"/>
                  </a:xfrm>
                  <a:custGeom>
                    <a:avLst/>
                    <a:gdLst>
                      <a:gd name="T0" fmla="*/ 0 w 44"/>
                      <a:gd name="T1" fmla="*/ 0 h 44"/>
                      <a:gd name="T2" fmla="*/ 43 w 44"/>
                      <a:gd name="T3" fmla="*/ 0 h 44"/>
                      <a:gd name="T4" fmla="*/ 43 w 44"/>
                      <a:gd name="T5" fmla="*/ 43 h 44"/>
                      <a:gd name="T6" fmla="*/ 0 w 44"/>
                      <a:gd name="T7" fmla="*/ 43 h 44"/>
                      <a:gd name="T8" fmla="*/ 0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0" y="0"/>
                        </a:moveTo>
                        <a:lnTo>
                          <a:pt x="43" y="0"/>
                        </a:lnTo>
                        <a:lnTo>
                          <a:pt x="43" y="43"/>
                        </a:lnTo>
                        <a:lnTo>
                          <a:pt x="0" y="43"/>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6" name="Line 341"/>
                  <p:cNvSpPr>
                    <a:spLocks noChangeShapeType="1"/>
                  </p:cNvSpPr>
                  <p:nvPr/>
                </p:nvSpPr>
                <p:spPr bwMode="auto">
                  <a:xfrm flipH="1">
                    <a:off x="3318" y="1751"/>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367" name="Freeform 342"/>
                  <p:cNvSpPr>
                    <a:spLocks/>
                  </p:cNvSpPr>
                  <p:nvPr/>
                </p:nvSpPr>
                <p:spPr bwMode="auto">
                  <a:xfrm>
                    <a:off x="3264" y="1768"/>
                    <a:ext cx="80" cy="19"/>
                  </a:xfrm>
                  <a:custGeom>
                    <a:avLst/>
                    <a:gdLst>
                      <a:gd name="T0" fmla="*/ 0 w 80"/>
                      <a:gd name="T1" fmla="*/ 18 h 19"/>
                      <a:gd name="T2" fmla="*/ 9 w 80"/>
                      <a:gd name="T3" fmla="*/ 0 h 19"/>
                      <a:gd name="T4" fmla="*/ 69 w 80"/>
                      <a:gd name="T5" fmla="*/ 0 h 19"/>
                      <a:gd name="T6" fmla="*/ 79 w 80"/>
                      <a:gd name="T7" fmla="*/ 18 h 19"/>
                      <a:gd name="T8" fmla="*/ 0 w 80"/>
                      <a:gd name="T9" fmla="*/ 18 h 19"/>
                      <a:gd name="T10" fmla="*/ 0 60000 65536"/>
                      <a:gd name="T11" fmla="*/ 0 60000 65536"/>
                      <a:gd name="T12" fmla="*/ 0 60000 65536"/>
                      <a:gd name="T13" fmla="*/ 0 60000 65536"/>
                      <a:gd name="T14" fmla="*/ 0 60000 65536"/>
                      <a:gd name="T15" fmla="*/ 0 w 80"/>
                      <a:gd name="T16" fmla="*/ 0 h 19"/>
                      <a:gd name="T17" fmla="*/ 80 w 80"/>
                      <a:gd name="T18" fmla="*/ 19 h 19"/>
                    </a:gdLst>
                    <a:ahLst/>
                    <a:cxnLst>
                      <a:cxn ang="T10">
                        <a:pos x="T0" y="T1"/>
                      </a:cxn>
                      <a:cxn ang="T11">
                        <a:pos x="T2" y="T3"/>
                      </a:cxn>
                      <a:cxn ang="T12">
                        <a:pos x="T4" y="T5"/>
                      </a:cxn>
                      <a:cxn ang="T13">
                        <a:pos x="T6" y="T7"/>
                      </a:cxn>
                      <a:cxn ang="T14">
                        <a:pos x="T8" y="T9"/>
                      </a:cxn>
                    </a:cxnLst>
                    <a:rect l="T15" t="T16" r="T17" b="T18"/>
                    <a:pathLst>
                      <a:path w="80" h="19">
                        <a:moveTo>
                          <a:pt x="0" y="18"/>
                        </a:moveTo>
                        <a:lnTo>
                          <a:pt x="9" y="0"/>
                        </a:lnTo>
                        <a:lnTo>
                          <a:pt x="69" y="0"/>
                        </a:lnTo>
                        <a:lnTo>
                          <a:pt x="79"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8" name="Freeform 343"/>
                  <p:cNvSpPr>
                    <a:spLocks/>
                  </p:cNvSpPr>
                  <p:nvPr/>
                </p:nvSpPr>
                <p:spPr bwMode="auto">
                  <a:xfrm>
                    <a:off x="3264" y="1768"/>
                    <a:ext cx="80" cy="19"/>
                  </a:xfrm>
                  <a:custGeom>
                    <a:avLst/>
                    <a:gdLst>
                      <a:gd name="T0" fmla="*/ 0 w 80"/>
                      <a:gd name="T1" fmla="*/ 18 h 19"/>
                      <a:gd name="T2" fmla="*/ 9 w 80"/>
                      <a:gd name="T3" fmla="*/ 0 h 19"/>
                      <a:gd name="T4" fmla="*/ 69 w 80"/>
                      <a:gd name="T5" fmla="*/ 0 h 19"/>
                      <a:gd name="T6" fmla="*/ 79 w 80"/>
                      <a:gd name="T7" fmla="*/ 18 h 19"/>
                      <a:gd name="T8" fmla="*/ 0 w 80"/>
                      <a:gd name="T9" fmla="*/ 18 h 19"/>
                      <a:gd name="T10" fmla="*/ 0 60000 65536"/>
                      <a:gd name="T11" fmla="*/ 0 60000 65536"/>
                      <a:gd name="T12" fmla="*/ 0 60000 65536"/>
                      <a:gd name="T13" fmla="*/ 0 60000 65536"/>
                      <a:gd name="T14" fmla="*/ 0 60000 65536"/>
                      <a:gd name="T15" fmla="*/ 0 w 80"/>
                      <a:gd name="T16" fmla="*/ 0 h 19"/>
                      <a:gd name="T17" fmla="*/ 80 w 80"/>
                      <a:gd name="T18" fmla="*/ 19 h 19"/>
                    </a:gdLst>
                    <a:ahLst/>
                    <a:cxnLst>
                      <a:cxn ang="T10">
                        <a:pos x="T0" y="T1"/>
                      </a:cxn>
                      <a:cxn ang="T11">
                        <a:pos x="T2" y="T3"/>
                      </a:cxn>
                      <a:cxn ang="T12">
                        <a:pos x="T4" y="T5"/>
                      </a:cxn>
                      <a:cxn ang="T13">
                        <a:pos x="T6" y="T7"/>
                      </a:cxn>
                      <a:cxn ang="T14">
                        <a:pos x="T8" y="T9"/>
                      </a:cxn>
                    </a:cxnLst>
                    <a:rect l="T15" t="T16" r="T17" b="T18"/>
                    <a:pathLst>
                      <a:path w="80" h="19">
                        <a:moveTo>
                          <a:pt x="0" y="18"/>
                        </a:moveTo>
                        <a:lnTo>
                          <a:pt x="9" y="0"/>
                        </a:lnTo>
                        <a:lnTo>
                          <a:pt x="69" y="0"/>
                        </a:lnTo>
                        <a:lnTo>
                          <a:pt x="79"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69" name="Freeform 344"/>
                  <p:cNvSpPr>
                    <a:spLocks/>
                  </p:cNvSpPr>
                  <p:nvPr/>
                </p:nvSpPr>
                <p:spPr bwMode="auto">
                  <a:xfrm>
                    <a:off x="3264" y="1778"/>
                    <a:ext cx="80" cy="19"/>
                  </a:xfrm>
                  <a:custGeom>
                    <a:avLst/>
                    <a:gdLst>
                      <a:gd name="T0" fmla="*/ 0 w 80"/>
                      <a:gd name="T1" fmla="*/ 0 h 19"/>
                      <a:gd name="T2" fmla="*/ 79 w 80"/>
                      <a:gd name="T3" fmla="*/ 0 h 19"/>
                      <a:gd name="T4" fmla="*/ 79 w 80"/>
                      <a:gd name="T5" fmla="*/ 18 h 19"/>
                      <a:gd name="T6" fmla="*/ 0 w 80"/>
                      <a:gd name="T7" fmla="*/ 18 h 19"/>
                      <a:gd name="T8" fmla="*/ 0 w 80"/>
                      <a:gd name="T9" fmla="*/ 0 h 19"/>
                      <a:gd name="T10" fmla="*/ 0 60000 65536"/>
                      <a:gd name="T11" fmla="*/ 0 60000 65536"/>
                      <a:gd name="T12" fmla="*/ 0 60000 65536"/>
                      <a:gd name="T13" fmla="*/ 0 60000 65536"/>
                      <a:gd name="T14" fmla="*/ 0 60000 65536"/>
                      <a:gd name="T15" fmla="*/ 0 w 80"/>
                      <a:gd name="T16" fmla="*/ 0 h 19"/>
                      <a:gd name="T17" fmla="*/ 80 w 80"/>
                      <a:gd name="T18" fmla="*/ 19 h 19"/>
                    </a:gdLst>
                    <a:ahLst/>
                    <a:cxnLst>
                      <a:cxn ang="T10">
                        <a:pos x="T0" y="T1"/>
                      </a:cxn>
                      <a:cxn ang="T11">
                        <a:pos x="T2" y="T3"/>
                      </a:cxn>
                      <a:cxn ang="T12">
                        <a:pos x="T4" y="T5"/>
                      </a:cxn>
                      <a:cxn ang="T13">
                        <a:pos x="T6" y="T7"/>
                      </a:cxn>
                      <a:cxn ang="T14">
                        <a:pos x="T8" y="T9"/>
                      </a:cxn>
                    </a:cxnLst>
                    <a:rect l="T15" t="T16" r="T17" b="T18"/>
                    <a:pathLst>
                      <a:path w="80" h="19">
                        <a:moveTo>
                          <a:pt x="0" y="0"/>
                        </a:moveTo>
                        <a:lnTo>
                          <a:pt x="79" y="0"/>
                        </a:lnTo>
                        <a:lnTo>
                          <a:pt x="79"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sp>
          <p:nvSpPr>
            <p:cNvPr id="47159" name="Rectangle 345"/>
            <p:cNvSpPr>
              <a:spLocks noChangeArrowheads="1"/>
            </p:cNvSpPr>
            <p:nvPr/>
          </p:nvSpPr>
          <p:spPr bwMode="auto">
            <a:xfrm>
              <a:off x="4512" y="1805"/>
              <a:ext cx="23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887413" eaLnBrk="0" hangingPunct="0"/>
              <a:r>
                <a:rPr lang="es-ES_tradnl" sz="1200">
                  <a:latin typeface="Arial" charset="0"/>
                </a:rPr>
                <a:t>(3)</a:t>
              </a:r>
              <a:endParaRPr lang="es-ES" sz="1200">
                <a:latin typeface="Arial" charset="0"/>
              </a:endParaRPr>
            </a:p>
          </p:txBody>
        </p:sp>
        <p:grpSp>
          <p:nvGrpSpPr>
            <p:cNvPr id="47160" name="Group 346"/>
            <p:cNvGrpSpPr>
              <a:grpSpLocks/>
            </p:cNvGrpSpPr>
            <p:nvPr/>
          </p:nvGrpSpPr>
          <p:grpSpPr bwMode="auto">
            <a:xfrm>
              <a:off x="3937" y="1977"/>
              <a:ext cx="225" cy="295"/>
              <a:chOff x="3945" y="1573"/>
              <a:chExt cx="225" cy="295"/>
            </a:xfrm>
          </p:grpSpPr>
          <p:grpSp>
            <p:nvGrpSpPr>
              <p:cNvPr id="47305" name="Group 347"/>
              <p:cNvGrpSpPr>
                <a:grpSpLocks/>
              </p:cNvGrpSpPr>
              <p:nvPr/>
            </p:nvGrpSpPr>
            <p:grpSpPr bwMode="auto">
              <a:xfrm>
                <a:off x="3945" y="1573"/>
                <a:ext cx="225" cy="295"/>
                <a:chOff x="3945" y="1573"/>
                <a:chExt cx="225" cy="295"/>
              </a:xfrm>
            </p:grpSpPr>
            <p:grpSp>
              <p:nvGrpSpPr>
                <p:cNvPr id="47331" name="Group 348"/>
                <p:cNvGrpSpPr>
                  <a:grpSpLocks/>
                </p:cNvGrpSpPr>
                <p:nvPr/>
              </p:nvGrpSpPr>
              <p:grpSpPr bwMode="auto">
                <a:xfrm>
                  <a:off x="3949" y="1578"/>
                  <a:ext cx="221" cy="290"/>
                  <a:chOff x="3949" y="1578"/>
                  <a:chExt cx="221" cy="290"/>
                </a:xfrm>
              </p:grpSpPr>
              <p:sp>
                <p:nvSpPr>
                  <p:cNvPr id="47344" name="Freeform 349"/>
                  <p:cNvSpPr>
                    <a:spLocks/>
                  </p:cNvSpPr>
                  <p:nvPr/>
                </p:nvSpPr>
                <p:spPr bwMode="auto">
                  <a:xfrm>
                    <a:off x="3960" y="1618"/>
                    <a:ext cx="161" cy="250"/>
                  </a:xfrm>
                  <a:custGeom>
                    <a:avLst/>
                    <a:gdLst>
                      <a:gd name="T0" fmla="*/ 0 w 161"/>
                      <a:gd name="T1" fmla="*/ 249 h 250"/>
                      <a:gd name="T2" fmla="*/ 160 w 161"/>
                      <a:gd name="T3" fmla="*/ 249 h 250"/>
                      <a:gd name="T4" fmla="*/ 160 w 161"/>
                      <a:gd name="T5" fmla="*/ 79 h 250"/>
                      <a:gd name="T6" fmla="*/ 90 w 161"/>
                      <a:gd name="T7" fmla="*/ 0 h 250"/>
                      <a:gd name="T8" fmla="*/ 0 w 161"/>
                      <a:gd name="T9" fmla="*/ 129 h 250"/>
                      <a:gd name="T10" fmla="*/ 0 w 161"/>
                      <a:gd name="T11" fmla="*/ 249 h 250"/>
                      <a:gd name="T12" fmla="*/ 0 60000 65536"/>
                      <a:gd name="T13" fmla="*/ 0 60000 65536"/>
                      <a:gd name="T14" fmla="*/ 0 60000 65536"/>
                      <a:gd name="T15" fmla="*/ 0 60000 65536"/>
                      <a:gd name="T16" fmla="*/ 0 60000 65536"/>
                      <a:gd name="T17" fmla="*/ 0 60000 65536"/>
                      <a:gd name="T18" fmla="*/ 0 w 161"/>
                      <a:gd name="T19" fmla="*/ 0 h 250"/>
                      <a:gd name="T20" fmla="*/ 161 w 16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61" h="250">
                        <a:moveTo>
                          <a:pt x="0" y="249"/>
                        </a:moveTo>
                        <a:lnTo>
                          <a:pt x="160" y="249"/>
                        </a:lnTo>
                        <a:lnTo>
                          <a:pt x="160" y="79"/>
                        </a:lnTo>
                        <a:lnTo>
                          <a:pt x="90" y="0"/>
                        </a:lnTo>
                        <a:lnTo>
                          <a:pt x="0" y="129"/>
                        </a:lnTo>
                        <a:lnTo>
                          <a:pt x="0" y="24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5" name="Freeform 350"/>
                  <p:cNvSpPr>
                    <a:spLocks/>
                  </p:cNvSpPr>
                  <p:nvPr/>
                </p:nvSpPr>
                <p:spPr bwMode="auto">
                  <a:xfrm>
                    <a:off x="4059" y="1787"/>
                    <a:ext cx="29" cy="81"/>
                  </a:xfrm>
                  <a:custGeom>
                    <a:avLst/>
                    <a:gdLst>
                      <a:gd name="T0" fmla="*/ 0 w 29"/>
                      <a:gd name="T1" fmla="*/ 0 h 81"/>
                      <a:gd name="T2" fmla="*/ 28 w 29"/>
                      <a:gd name="T3" fmla="*/ 0 h 81"/>
                      <a:gd name="T4" fmla="*/ 28 w 29"/>
                      <a:gd name="T5" fmla="*/ 80 h 81"/>
                      <a:gd name="T6" fmla="*/ 0 w 29"/>
                      <a:gd name="T7" fmla="*/ 80 h 81"/>
                      <a:gd name="T8" fmla="*/ 0 w 29"/>
                      <a:gd name="T9" fmla="*/ 0 h 81"/>
                      <a:gd name="T10" fmla="*/ 0 60000 65536"/>
                      <a:gd name="T11" fmla="*/ 0 60000 65536"/>
                      <a:gd name="T12" fmla="*/ 0 60000 65536"/>
                      <a:gd name="T13" fmla="*/ 0 60000 65536"/>
                      <a:gd name="T14" fmla="*/ 0 60000 65536"/>
                      <a:gd name="T15" fmla="*/ 0 w 29"/>
                      <a:gd name="T16" fmla="*/ 0 h 81"/>
                      <a:gd name="T17" fmla="*/ 29 w 29"/>
                      <a:gd name="T18" fmla="*/ 81 h 81"/>
                    </a:gdLst>
                    <a:ahLst/>
                    <a:cxnLst>
                      <a:cxn ang="T10">
                        <a:pos x="T0" y="T1"/>
                      </a:cxn>
                      <a:cxn ang="T11">
                        <a:pos x="T2" y="T3"/>
                      </a:cxn>
                      <a:cxn ang="T12">
                        <a:pos x="T4" y="T5"/>
                      </a:cxn>
                      <a:cxn ang="T13">
                        <a:pos x="T6" y="T7"/>
                      </a:cxn>
                      <a:cxn ang="T14">
                        <a:pos x="T8" y="T9"/>
                      </a:cxn>
                    </a:cxnLst>
                    <a:rect l="T15" t="T16" r="T17" b="T18"/>
                    <a:pathLst>
                      <a:path w="29" h="81">
                        <a:moveTo>
                          <a:pt x="0" y="0"/>
                        </a:moveTo>
                        <a:lnTo>
                          <a:pt x="28" y="0"/>
                        </a:lnTo>
                        <a:lnTo>
                          <a:pt x="28"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6" name="Rectangle 351"/>
                  <p:cNvSpPr>
                    <a:spLocks noChangeArrowheads="1"/>
                  </p:cNvSpPr>
                  <p:nvPr/>
                </p:nvSpPr>
                <p:spPr bwMode="auto">
                  <a:xfrm>
                    <a:off x="3987" y="1772"/>
                    <a:ext cx="45" cy="41"/>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347" name="Freeform 352"/>
                  <p:cNvSpPr>
                    <a:spLocks/>
                  </p:cNvSpPr>
                  <p:nvPr/>
                </p:nvSpPr>
                <p:spPr bwMode="auto">
                  <a:xfrm>
                    <a:off x="3949" y="1578"/>
                    <a:ext cx="118" cy="201"/>
                  </a:xfrm>
                  <a:custGeom>
                    <a:avLst/>
                    <a:gdLst>
                      <a:gd name="T0" fmla="*/ 0 w 118"/>
                      <a:gd name="T1" fmla="*/ 200 h 201"/>
                      <a:gd name="T2" fmla="*/ 20 w 118"/>
                      <a:gd name="T3" fmla="*/ 135 h 201"/>
                      <a:gd name="T4" fmla="*/ 117 w 118"/>
                      <a:gd name="T5" fmla="*/ 0 h 201"/>
                      <a:gd name="T6" fmla="*/ 94 w 118"/>
                      <a:gd name="T7" fmla="*/ 65 h 201"/>
                      <a:gd name="T8" fmla="*/ 0 w 118"/>
                      <a:gd name="T9" fmla="*/ 200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200"/>
                        </a:moveTo>
                        <a:lnTo>
                          <a:pt x="20" y="135"/>
                        </a:lnTo>
                        <a:lnTo>
                          <a:pt x="117" y="0"/>
                        </a:lnTo>
                        <a:lnTo>
                          <a:pt x="94"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8" name="Freeform 353"/>
                  <p:cNvSpPr>
                    <a:spLocks/>
                  </p:cNvSpPr>
                  <p:nvPr/>
                </p:nvSpPr>
                <p:spPr bwMode="auto">
                  <a:xfrm>
                    <a:off x="4120" y="1707"/>
                    <a:ext cx="26" cy="161"/>
                  </a:xfrm>
                  <a:custGeom>
                    <a:avLst/>
                    <a:gdLst>
                      <a:gd name="T0" fmla="*/ 0 w 26"/>
                      <a:gd name="T1" fmla="*/ 160 h 161"/>
                      <a:gd name="T2" fmla="*/ 25 w 26"/>
                      <a:gd name="T3" fmla="*/ 99 h 161"/>
                      <a:gd name="T4" fmla="*/ 25 w 26"/>
                      <a:gd name="T5" fmla="*/ 0 h 161"/>
                      <a:gd name="T6" fmla="*/ 0 w 26"/>
                      <a:gd name="T7" fmla="*/ 39 h 161"/>
                      <a:gd name="T8" fmla="*/ 0 w 26"/>
                      <a:gd name="T9" fmla="*/ 160 h 161"/>
                      <a:gd name="T10" fmla="*/ 0 60000 65536"/>
                      <a:gd name="T11" fmla="*/ 0 60000 65536"/>
                      <a:gd name="T12" fmla="*/ 0 60000 65536"/>
                      <a:gd name="T13" fmla="*/ 0 60000 65536"/>
                      <a:gd name="T14" fmla="*/ 0 60000 65536"/>
                      <a:gd name="T15" fmla="*/ 0 w 26"/>
                      <a:gd name="T16" fmla="*/ 0 h 161"/>
                      <a:gd name="T17" fmla="*/ 26 w 26"/>
                      <a:gd name="T18" fmla="*/ 161 h 161"/>
                    </a:gdLst>
                    <a:ahLst/>
                    <a:cxnLst>
                      <a:cxn ang="T10">
                        <a:pos x="T0" y="T1"/>
                      </a:cxn>
                      <a:cxn ang="T11">
                        <a:pos x="T2" y="T3"/>
                      </a:cxn>
                      <a:cxn ang="T12">
                        <a:pos x="T4" y="T5"/>
                      </a:cxn>
                      <a:cxn ang="T13">
                        <a:pos x="T6" y="T7"/>
                      </a:cxn>
                      <a:cxn ang="T14">
                        <a:pos x="T8" y="T9"/>
                      </a:cxn>
                    </a:cxnLst>
                    <a:rect l="T15" t="T16" r="T17" b="T18"/>
                    <a:pathLst>
                      <a:path w="26" h="161">
                        <a:moveTo>
                          <a:pt x="0" y="160"/>
                        </a:moveTo>
                        <a:lnTo>
                          <a:pt x="25" y="99"/>
                        </a:lnTo>
                        <a:lnTo>
                          <a:pt x="25" y="0"/>
                        </a:lnTo>
                        <a:lnTo>
                          <a:pt x="0" y="39"/>
                        </a:lnTo>
                        <a:lnTo>
                          <a:pt x="0" y="16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9" name="Freeform 354"/>
                  <p:cNvSpPr>
                    <a:spLocks/>
                  </p:cNvSpPr>
                  <p:nvPr/>
                </p:nvSpPr>
                <p:spPr bwMode="auto">
                  <a:xfrm>
                    <a:off x="4133" y="1721"/>
                    <a:ext cx="24" cy="138"/>
                  </a:xfrm>
                  <a:custGeom>
                    <a:avLst/>
                    <a:gdLst>
                      <a:gd name="T0" fmla="*/ 0 w 24"/>
                      <a:gd name="T1" fmla="*/ 40 h 138"/>
                      <a:gd name="T2" fmla="*/ 23 w 24"/>
                      <a:gd name="T3" fmla="*/ 0 h 138"/>
                      <a:gd name="T4" fmla="*/ 23 w 24"/>
                      <a:gd name="T5" fmla="*/ 101 h 138"/>
                      <a:gd name="T6" fmla="*/ 0 w 24"/>
                      <a:gd name="T7" fmla="*/ 137 h 138"/>
                      <a:gd name="T8" fmla="*/ 0 w 24"/>
                      <a:gd name="T9" fmla="*/ 85 h 138"/>
                      <a:gd name="T10" fmla="*/ 0 w 24"/>
                      <a:gd name="T11" fmla="*/ 40 h 138"/>
                      <a:gd name="T12" fmla="*/ 0 60000 65536"/>
                      <a:gd name="T13" fmla="*/ 0 60000 65536"/>
                      <a:gd name="T14" fmla="*/ 0 60000 65536"/>
                      <a:gd name="T15" fmla="*/ 0 60000 65536"/>
                      <a:gd name="T16" fmla="*/ 0 60000 65536"/>
                      <a:gd name="T17" fmla="*/ 0 60000 65536"/>
                      <a:gd name="T18" fmla="*/ 0 w 24"/>
                      <a:gd name="T19" fmla="*/ 0 h 138"/>
                      <a:gd name="T20" fmla="*/ 24 w 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4" h="138">
                        <a:moveTo>
                          <a:pt x="0" y="40"/>
                        </a:moveTo>
                        <a:lnTo>
                          <a:pt x="23" y="0"/>
                        </a:lnTo>
                        <a:lnTo>
                          <a:pt x="23" y="101"/>
                        </a:lnTo>
                        <a:lnTo>
                          <a:pt x="0" y="137"/>
                        </a:lnTo>
                        <a:lnTo>
                          <a:pt x="0" y="85"/>
                        </a:lnTo>
                        <a:lnTo>
                          <a:pt x="0" y="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50" name="Freeform 355"/>
                  <p:cNvSpPr>
                    <a:spLocks/>
                  </p:cNvSpPr>
                  <p:nvPr/>
                </p:nvSpPr>
                <p:spPr bwMode="auto">
                  <a:xfrm>
                    <a:off x="4125" y="1742"/>
                    <a:ext cx="24" cy="117"/>
                  </a:xfrm>
                  <a:custGeom>
                    <a:avLst/>
                    <a:gdLst>
                      <a:gd name="T0" fmla="*/ 23 w 24"/>
                      <a:gd name="T1" fmla="*/ 15 h 117"/>
                      <a:gd name="T2" fmla="*/ 0 w 24"/>
                      <a:gd name="T3" fmla="*/ 0 h 117"/>
                      <a:gd name="T4" fmla="*/ 0 w 24"/>
                      <a:gd name="T5" fmla="*/ 116 h 117"/>
                      <a:gd name="T6" fmla="*/ 23 w 24"/>
                      <a:gd name="T7" fmla="*/ 116 h 117"/>
                      <a:gd name="T8" fmla="*/ 23 w 24"/>
                      <a:gd name="T9" fmla="*/ 15 h 117"/>
                      <a:gd name="T10" fmla="*/ 0 60000 65536"/>
                      <a:gd name="T11" fmla="*/ 0 60000 65536"/>
                      <a:gd name="T12" fmla="*/ 0 60000 65536"/>
                      <a:gd name="T13" fmla="*/ 0 60000 65536"/>
                      <a:gd name="T14" fmla="*/ 0 60000 65536"/>
                      <a:gd name="T15" fmla="*/ 0 w 24"/>
                      <a:gd name="T16" fmla="*/ 0 h 117"/>
                      <a:gd name="T17" fmla="*/ 24 w 24"/>
                      <a:gd name="T18" fmla="*/ 117 h 117"/>
                    </a:gdLst>
                    <a:ahLst/>
                    <a:cxnLst>
                      <a:cxn ang="T10">
                        <a:pos x="T0" y="T1"/>
                      </a:cxn>
                      <a:cxn ang="T11">
                        <a:pos x="T2" y="T3"/>
                      </a:cxn>
                      <a:cxn ang="T12">
                        <a:pos x="T4" y="T5"/>
                      </a:cxn>
                      <a:cxn ang="T13">
                        <a:pos x="T6" y="T7"/>
                      </a:cxn>
                      <a:cxn ang="T14">
                        <a:pos x="T8" y="T9"/>
                      </a:cxn>
                    </a:cxnLst>
                    <a:rect l="T15" t="T16" r="T17" b="T18"/>
                    <a:pathLst>
                      <a:path w="24" h="117">
                        <a:moveTo>
                          <a:pt x="23" y="15"/>
                        </a:moveTo>
                        <a:lnTo>
                          <a:pt x="0" y="0"/>
                        </a:lnTo>
                        <a:lnTo>
                          <a:pt x="0" y="116"/>
                        </a:lnTo>
                        <a:lnTo>
                          <a:pt x="23" y="116"/>
                        </a:lnTo>
                        <a:lnTo>
                          <a:pt x="23"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51" name="Freeform 356"/>
                  <p:cNvSpPr>
                    <a:spLocks/>
                  </p:cNvSpPr>
                  <p:nvPr/>
                </p:nvSpPr>
                <p:spPr bwMode="auto">
                  <a:xfrm>
                    <a:off x="4044" y="1578"/>
                    <a:ext cx="126" cy="201"/>
                  </a:xfrm>
                  <a:custGeom>
                    <a:avLst/>
                    <a:gdLst>
                      <a:gd name="T0" fmla="*/ 0 w 126"/>
                      <a:gd name="T1" fmla="*/ 65 h 201"/>
                      <a:gd name="T2" fmla="*/ 94 w 126"/>
                      <a:gd name="T3" fmla="*/ 200 h 201"/>
                      <a:gd name="T4" fmla="*/ 125 w 126"/>
                      <a:gd name="T5" fmla="*/ 135 h 201"/>
                      <a:gd name="T6" fmla="*/ 22 w 126"/>
                      <a:gd name="T7" fmla="*/ 0 h 201"/>
                      <a:gd name="T8" fmla="*/ 0 w 126"/>
                      <a:gd name="T9" fmla="*/ 65 h 201"/>
                      <a:gd name="T10" fmla="*/ 0 60000 65536"/>
                      <a:gd name="T11" fmla="*/ 0 60000 65536"/>
                      <a:gd name="T12" fmla="*/ 0 60000 65536"/>
                      <a:gd name="T13" fmla="*/ 0 60000 65536"/>
                      <a:gd name="T14" fmla="*/ 0 60000 65536"/>
                      <a:gd name="T15" fmla="*/ 0 w 126"/>
                      <a:gd name="T16" fmla="*/ 0 h 201"/>
                      <a:gd name="T17" fmla="*/ 126 w 126"/>
                      <a:gd name="T18" fmla="*/ 201 h 201"/>
                    </a:gdLst>
                    <a:ahLst/>
                    <a:cxnLst>
                      <a:cxn ang="T10">
                        <a:pos x="T0" y="T1"/>
                      </a:cxn>
                      <a:cxn ang="T11">
                        <a:pos x="T2" y="T3"/>
                      </a:cxn>
                      <a:cxn ang="T12">
                        <a:pos x="T4" y="T5"/>
                      </a:cxn>
                      <a:cxn ang="T13">
                        <a:pos x="T6" y="T7"/>
                      </a:cxn>
                      <a:cxn ang="T14">
                        <a:pos x="T8" y="T9"/>
                      </a:cxn>
                    </a:cxnLst>
                    <a:rect l="T15" t="T16" r="T17" b="T18"/>
                    <a:pathLst>
                      <a:path w="126" h="201">
                        <a:moveTo>
                          <a:pt x="0" y="65"/>
                        </a:moveTo>
                        <a:lnTo>
                          <a:pt x="94" y="200"/>
                        </a:lnTo>
                        <a:lnTo>
                          <a:pt x="125"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52" name="Freeform 357"/>
                  <p:cNvSpPr>
                    <a:spLocks/>
                  </p:cNvSpPr>
                  <p:nvPr/>
                </p:nvSpPr>
                <p:spPr bwMode="auto">
                  <a:xfrm>
                    <a:off x="4136" y="1672"/>
                    <a:ext cx="23" cy="65"/>
                  </a:xfrm>
                  <a:custGeom>
                    <a:avLst/>
                    <a:gdLst>
                      <a:gd name="T0" fmla="*/ 0 w 23"/>
                      <a:gd name="T1" fmla="*/ 15 h 65"/>
                      <a:gd name="T2" fmla="*/ 22 w 23"/>
                      <a:gd name="T3" fmla="*/ 0 h 65"/>
                      <a:gd name="T4" fmla="*/ 22 w 23"/>
                      <a:gd name="T5" fmla="*/ 49 h 65"/>
                      <a:gd name="T6" fmla="*/ 0 w 23"/>
                      <a:gd name="T7" fmla="*/ 64 h 65"/>
                      <a:gd name="T8" fmla="*/ 0 w 23"/>
                      <a:gd name="T9" fmla="*/ 15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0" y="15"/>
                        </a:moveTo>
                        <a:lnTo>
                          <a:pt x="22" y="0"/>
                        </a:lnTo>
                        <a:lnTo>
                          <a:pt x="22" y="49"/>
                        </a:lnTo>
                        <a:lnTo>
                          <a:pt x="0" y="64"/>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53" name="Freeform 358"/>
                  <p:cNvSpPr>
                    <a:spLocks/>
                  </p:cNvSpPr>
                  <p:nvPr/>
                </p:nvSpPr>
                <p:spPr bwMode="auto">
                  <a:xfrm>
                    <a:off x="4131" y="1678"/>
                    <a:ext cx="22" cy="59"/>
                  </a:xfrm>
                  <a:custGeom>
                    <a:avLst/>
                    <a:gdLst>
                      <a:gd name="T0" fmla="*/ 21 w 22"/>
                      <a:gd name="T1" fmla="*/ 10 h 59"/>
                      <a:gd name="T2" fmla="*/ 0 w 22"/>
                      <a:gd name="T3" fmla="*/ 0 h 59"/>
                      <a:gd name="T4" fmla="*/ 0 w 22"/>
                      <a:gd name="T5" fmla="*/ 53 h 59"/>
                      <a:gd name="T6" fmla="*/ 21 w 22"/>
                      <a:gd name="T7" fmla="*/ 58 h 59"/>
                      <a:gd name="T8" fmla="*/ 21 w 22"/>
                      <a:gd name="T9" fmla="*/ 10 h 59"/>
                      <a:gd name="T10" fmla="*/ 0 60000 65536"/>
                      <a:gd name="T11" fmla="*/ 0 60000 65536"/>
                      <a:gd name="T12" fmla="*/ 0 60000 65536"/>
                      <a:gd name="T13" fmla="*/ 0 60000 65536"/>
                      <a:gd name="T14" fmla="*/ 0 60000 65536"/>
                      <a:gd name="T15" fmla="*/ 0 w 22"/>
                      <a:gd name="T16" fmla="*/ 0 h 59"/>
                      <a:gd name="T17" fmla="*/ 22 w 22"/>
                      <a:gd name="T18" fmla="*/ 59 h 59"/>
                    </a:gdLst>
                    <a:ahLst/>
                    <a:cxnLst>
                      <a:cxn ang="T10">
                        <a:pos x="T0" y="T1"/>
                      </a:cxn>
                      <a:cxn ang="T11">
                        <a:pos x="T2" y="T3"/>
                      </a:cxn>
                      <a:cxn ang="T12">
                        <a:pos x="T4" y="T5"/>
                      </a:cxn>
                      <a:cxn ang="T13">
                        <a:pos x="T6" y="T7"/>
                      </a:cxn>
                      <a:cxn ang="T14">
                        <a:pos x="T8" y="T9"/>
                      </a:cxn>
                    </a:cxnLst>
                    <a:rect l="T15" t="T16" r="T17" b="T18"/>
                    <a:pathLst>
                      <a:path w="22" h="59">
                        <a:moveTo>
                          <a:pt x="21" y="10"/>
                        </a:moveTo>
                        <a:lnTo>
                          <a:pt x="0" y="0"/>
                        </a:lnTo>
                        <a:lnTo>
                          <a:pt x="0" y="53"/>
                        </a:lnTo>
                        <a:lnTo>
                          <a:pt x="21" y="58"/>
                        </a:lnTo>
                        <a:lnTo>
                          <a:pt x="21"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54" name="Freeform 359"/>
                  <p:cNvSpPr>
                    <a:spLocks/>
                  </p:cNvSpPr>
                  <p:nvPr/>
                </p:nvSpPr>
                <p:spPr bwMode="auto">
                  <a:xfrm>
                    <a:off x="4131" y="1663"/>
                    <a:ext cx="22" cy="26"/>
                  </a:xfrm>
                  <a:custGeom>
                    <a:avLst/>
                    <a:gdLst>
                      <a:gd name="T0" fmla="*/ 0 w 22"/>
                      <a:gd name="T1" fmla="*/ 14 h 26"/>
                      <a:gd name="T2" fmla="*/ 8 w 22"/>
                      <a:gd name="T3" fmla="*/ 25 h 26"/>
                      <a:gd name="T4" fmla="*/ 21 w 22"/>
                      <a:gd name="T5" fmla="*/ 9 h 26"/>
                      <a:gd name="T6" fmla="*/ 3 w 22"/>
                      <a:gd name="T7" fmla="*/ 0 h 26"/>
                      <a:gd name="T8" fmla="*/ 0 w 22"/>
                      <a:gd name="T9" fmla="*/ 14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14"/>
                        </a:moveTo>
                        <a:lnTo>
                          <a:pt x="8" y="25"/>
                        </a:lnTo>
                        <a:lnTo>
                          <a:pt x="21" y="9"/>
                        </a:lnTo>
                        <a:lnTo>
                          <a:pt x="3"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332" name="Group 360"/>
                <p:cNvGrpSpPr>
                  <a:grpSpLocks/>
                </p:cNvGrpSpPr>
                <p:nvPr/>
              </p:nvGrpSpPr>
              <p:grpSpPr bwMode="auto">
                <a:xfrm>
                  <a:off x="3945" y="1573"/>
                  <a:ext cx="222" cy="289"/>
                  <a:chOff x="3945" y="1573"/>
                  <a:chExt cx="222" cy="289"/>
                </a:xfrm>
              </p:grpSpPr>
              <p:sp>
                <p:nvSpPr>
                  <p:cNvPr id="47333" name="Freeform 361"/>
                  <p:cNvSpPr>
                    <a:spLocks/>
                  </p:cNvSpPr>
                  <p:nvPr/>
                </p:nvSpPr>
                <p:spPr bwMode="auto">
                  <a:xfrm>
                    <a:off x="3959" y="1618"/>
                    <a:ext cx="158" cy="244"/>
                  </a:xfrm>
                  <a:custGeom>
                    <a:avLst/>
                    <a:gdLst>
                      <a:gd name="T0" fmla="*/ 0 w 158"/>
                      <a:gd name="T1" fmla="*/ 243 h 244"/>
                      <a:gd name="T2" fmla="*/ 157 w 158"/>
                      <a:gd name="T3" fmla="*/ 243 h 244"/>
                      <a:gd name="T4" fmla="*/ 157 w 158"/>
                      <a:gd name="T5" fmla="*/ 74 h 244"/>
                      <a:gd name="T6" fmla="*/ 88 w 158"/>
                      <a:gd name="T7" fmla="*/ 0 h 244"/>
                      <a:gd name="T8" fmla="*/ 0 w 158"/>
                      <a:gd name="T9" fmla="*/ 124 h 244"/>
                      <a:gd name="T10" fmla="*/ 0 w 158"/>
                      <a:gd name="T11" fmla="*/ 243 h 244"/>
                      <a:gd name="T12" fmla="*/ 0 60000 65536"/>
                      <a:gd name="T13" fmla="*/ 0 60000 65536"/>
                      <a:gd name="T14" fmla="*/ 0 60000 65536"/>
                      <a:gd name="T15" fmla="*/ 0 60000 65536"/>
                      <a:gd name="T16" fmla="*/ 0 60000 65536"/>
                      <a:gd name="T17" fmla="*/ 0 60000 65536"/>
                      <a:gd name="T18" fmla="*/ 0 w 158"/>
                      <a:gd name="T19" fmla="*/ 0 h 244"/>
                      <a:gd name="T20" fmla="*/ 158 w 158"/>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58" h="244">
                        <a:moveTo>
                          <a:pt x="0" y="243"/>
                        </a:moveTo>
                        <a:lnTo>
                          <a:pt x="157" y="243"/>
                        </a:lnTo>
                        <a:lnTo>
                          <a:pt x="157" y="74"/>
                        </a:lnTo>
                        <a:lnTo>
                          <a:pt x="88" y="0"/>
                        </a:lnTo>
                        <a:lnTo>
                          <a:pt x="0" y="124"/>
                        </a:lnTo>
                        <a:lnTo>
                          <a:pt x="0" y="243"/>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4" name="Freeform 362"/>
                  <p:cNvSpPr>
                    <a:spLocks/>
                  </p:cNvSpPr>
                  <p:nvPr/>
                </p:nvSpPr>
                <p:spPr bwMode="auto">
                  <a:xfrm>
                    <a:off x="4055" y="1782"/>
                    <a:ext cx="30" cy="80"/>
                  </a:xfrm>
                  <a:custGeom>
                    <a:avLst/>
                    <a:gdLst>
                      <a:gd name="T0" fmla="*/ 0 w 30"/>
                      <a:gd name="T1" fmla="*/ 0 h 80"/>
                      <a:gd name="T2" fmla="*/ 29 w 30"/>
                      <a:gd name="T3" fmla="*/ 0 h 80"/>
                      <a:gd name="T4" fmla="*/ 29 w 30"/>
                      <a:gd name="T5" fmla="*/ 79 h 80"/>
                      <a:gd name="T6" fmla="*/ 0 w 30"/>
                      <a:gd name="T7" fmla="*/ 79 h 80"/>
                      <a:gd name="T8" fmla="*/ 0 w 30"/>
                      <a:gd name="T9" fmla="*/ 0 h 80"/>
                      <a:gd name="T10" fmla="*/ 0 60000 65536"/>
                      <a:gd name="T11" fmla="*/ 0 60000 65536"/>
                      <a:gd name="T12" fmla="*/ 0 60000 65536"/>
                      <a:gd name="T13" fmla="*/ 0 60000 65536"/>
                      <a:gd name="T14" fmla="*/ 0 60000 65536"/>
                      <a:gd name="T15" fmla="*/ 0 w 30"/>
                      <a:gd name="T16" fmla="*/ 0 h 80"/>
                      <a:gd name="T17" fmla="*/ 30 w 30"/>
                      <a:gd name="T18" fmla="*/ 80 h 80"/>
                    </a:gdLst>
                    <a:ahLst/>
                    <a:cxnLst>
                      <a:cxn ang="T10">
                        <a:pos x="T0" y="T1"/>
                      </a:cxn>
                      <a:cxn ang="T11">
                        <a:pos x="T2" y="T3"/>
                      </a:cxn>
                      <a:cxn ang="T12">
                        <a:pos x="T4" y="T5"/>
                      </a:cxn>
                      <a:cxn ang="T13">
                        <a:pos x="T6" y="T7"/>
                      </a:cxn>
                      <a:cxn ang="T14">
                        <a:pos x="T8" y="T9"/>
                      </a:cxn>
                    </a:cxnLst>
                    <a:rect l="T15" t="T16" r="T17" b="T18"/>
                    <a:pathLst>
                      <a:path w="30" h="80">
                        <a:moveTo>
                          <a:pt x="0" y="0"/>
                        </a:moveTo>
                        <a:lnTo>
                          <a:pt x="29" y="0"/>
                        </a:lnTo>
                        <a:lnTo>
                          <a:pt x="29"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5" name="Rectangle 363"/>
                  <p:cNvSpPr>
                    <a:spLocks noChangeArrowheads="1"/>
                  </p:cNvSpPr>
                  <p:nvPr/>
                </p:nvSpPr>
                <p:spPr bwMode="auto">
                  <a:xfrm>
                    <a:off x="3987" y="1772"/>
                    <a:ext cx="42" cy="35"/>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336" name="Freeform 364"/>
                  <p:cNvSpPr>
                    <a:spLocks/>
                  </p:cNvSpPr>
                  <p:nvPr/>
                </p:nvSpPr>
                <p:spPr bwMode="auto">
                  <a:xfrm>
                    <a:off x="3945" y="1573"/>
                    <a:ext cx="119" cy="196"/>
                  </a:xfrm>
                  <a:custGeom>
                    <a:avLst/>
                    <a:gdLst>
                      <a:gd name="T0" fmla="*/ 0 w 119"/>
                      <a:gd name="T1" fmla="*/ 195 h 196"/>
                      <a:gd name="T2" fmla="*/ 20 w 119"/>
                      <a:gd name="T3" fmla="*/ 134 h 196"/>
                      <a:gd name="T4" fmla="*/ 118 w 119"/>
                      <a:gd name="T5" fmla="*/ 0 h 196"/>
                      <a:gd name="T6" fmla="*/ 94 w 119"/>
                      <a:gd name="T7" fmla="*/ 64 h 196"/>
                      <a:gd name="T8" fmla="*/ 0 w 119"/>
                      <a:gd name="T9" fmla="*/ 195 h 196"/>
                      <a:gd name="T10" fmla="*/ 0 60000 65536"/>
                      <a:gd name="T11" fmla="*/ 0 60000 65536"/>
                      <a:gd name="T12" fmla="*/ 0 60000 65536"/>
                      <a:gd name="T13" fmla="*/ 0 60000 65536"/>
                      <a:gd name="T14" fmla="*/ 0 60000 65536"/>
                      <a:gd name="T15" fmla="*/ 0 w 119"/>
                      <a:gd name="T16" fmla="*/ 0 h 196"/>
                      <a:gd name="T17" fmla="*/ 119 w 119"/>
                      <a:gd name="T18" fmla="*/ 196 h 196"/>
                    </a:gdLst>
                    <a:ahLst/>
                    <a:cxnLst>
                      <a:cxn ang="T10">
                        <a:pos x="T0" y="T1"/>
                      </a:cxn>
                      <a:cxn ang="T11">
                        <a:pos x="T2" y="T3"/>
                      </a:cxn>
                      <a:cxn ang="T12">
                        <a:pos x="T4" y="T5"/>
                      </a:cxn>
                      <a:cxn ang="T13">
                        <a:pos x="T6" y="T7"/>
                      </a:cxn>
                      <a:cxn ang="T14">
                        <a:pos x="T8" y="T9"/>
                      </a:cxn>
                    </a:cxnLst>
                    <a:rect l="T15" t="T16" r="T17" b="T18"/>
                    <a:pathLst>
                      <a:path w="119" h="196">
                        <a:moveTo>
                          <a:pt x="0" y="195"/>
                        </a:moveTo>
                        <a:lnTo>
                          <a:pt x="20" y="134"/>
                        </a:lnTo>
                        <a:lnTo>
                          <a:pt x="118" y="0"/>
                        </a:lnTo>
                        <a:lnTo>
                          <a:pt x="94"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7" name="Freeform 365"/>
                  <p:cNvSpPr>
                    <a:spLocks/>
                  </p:cNvSpPr>
                  <p:nvPr/>
                </p:nvSpPr>
                <p:spPr bwMode="auto">
                  <a:xfrm>
                    <a:off x="4116" y="1702"/>
                    <a:ext cx="30" cy="160"/>
                  </a:xfrm>
                  <a:custGeom>
                    <a:avLst/>
                    <a:gdLst>
                      <a:gd name="T0" fmla="*/ 0 w 30"/>
                      <a:gd name="T1" fmla="*/ 159 h 160"/>
                      <a:gd name="T2" fmla="*/ 29 w 30"/>
                      <a:gd name="T3" fmla="*/ 98 h 160"/>
                      <a:gd name="T4" fmla="*/ 29 w 30"/>
                      <a:gd name="T5" fmla="*/ 0 h 160"/>
                      <a:gd name="T6" fmla="*/ 0 w 30"/>
                      <a:gd name="T7" fmla="*/ 39 h 160"/>
                      <a:gd name="T8" fmla="*/ 0 w 30"/>
                      <a:gd name="T9" fmla="*/ 159 h 160"/>
                      <a:gd name="T10" fmla="*/ 0 60000 65536"/>
                      <a:gd name="T11" fmla="*/ 0 60000 65536"/>
                      <a:gd name="T12" fmla="*/ 0 60000 65536"/>
                      <a:gd name="T13" fmla="*/ 0 60000 65536"/>
                      <a:gd name="T14" fmla="*/ 0 60000 65536"/>
                      <a:gd name="T15" fmla="*/ 0 w 30"/>
                      <a:gd name="T16" fmla="*/ 0 h 160"/>
                      <a:gd name="T17" fmla="*/ 30 w 30"/>
                      <a:gd name="T18" fmla="*/ 160 h 160"/>
                    </a:gdLst>
                    <a:ahLst/>
                    <a:cxnLst>
                      <a:cxn ang="T10">
                        <a:pos x="T0" y="T1"/>
                      </a:cxn>
                      <a:cxn ang="T11">
                        <a:pos x="T2" y="T3"/>
                      </a:cxn>
                      <a:cxn ang="T12">
                        <a:pos x="T4" y="T5"/>
                      </a:cxn>
                      <a:cxn ang="T13">
                        <a:pos x="T6" y="T7"/>
                      </a:cxn>
                      <a:cxn ang="T14">
                        <a:pos x="T8" y="T9"/>
                      </a:cxn>
                    </a:cxnLst>
                    <a:rect l="T15" t="T16" r="T17" b="T18"/>
                    <a:pathLst>
                      <a:path w="30" h="160">
                        <a:moveTo>
                          <a:pt x="0" y="159"/>
                        </a:moveTo>
                        <a:lnTo>
                          <a:pt x="29" y="98"/>
                        </a:lnTo>
                        <a:lnTo>
                          <a:pt x="29" y="0"/>
                        </a:lnTo>
                        <a:lnTo>
                          <a:pt x="0" y="39"/>
                        </a:lnTo>
                        <a:lnTo>
                          <a:pt x="0" y="159"/>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8" name="Freeform 366"/>
                  <p:cNvSpPr>
                    <a:spLocks/>
                  </p:cNvSpPr>
                  <p:nvPr/>
                </p:nvSpPr>
                <p:spPr bwMode="auto">
                  <a:xfrm>
                    <a:off x="4133" y="1717"/>
                    <a:ext cx="24" cy="142"/>
                  </a:xfrm>
                  <a:custGeom>
                    <a:avLst/>
                    <a:gdLst>
                      <a:gd name="T0" fmla="*/ 0 w 24"/>
                      <a:gd name="T1" fmla="*/ 40 h 142"/>
                      <a:gd name="T2" fmla="*/ 23 w 24"/>
                      <a:gd name="T3" fmla="*/ 0 h 142"/>
                      <a:gd name="T4" fmla="*/ 23 w 24"/>
                      <a:gd name="T5" fmla="*/ 101 h 142"/>
                      <a:gd name="T6" fmla="*/ 0 w 24"/>
                      <a:gd name="T7" fmla="*/ 141 h 142"/>
                      <a:gd name="T8" fmla="*/ 0 w 24"/>
                      <a:gd name="T9" fmla="*/ 84 h 142"/>
                      <a:gd name="T10" fmla="*/ 0 w 24"/>
                      <a:gd name="T11" fmla="*/ 40 h 142"/>
                      <a:gd name="T12" fmla="*/ 0 60000 65536"/>
                      <a:gd name="T13" fmla="*/ 0 60000 65536"/>
                      <a:gd name="T14" fmla="*/ 0 60000 65536"/>
                      <a:gd name="T15" fmla="*/ 0 60000 65536"/>
                      <a:gd name="T16" fmla="*/ 0 60000 65536"/>
                      <a:gd name="T17" fmla="*/ 0 60000 65536"/>
                      <a:gd name="T18" fmla="*/ 0 w 24"/>
                      <a:gd name="T19" fmla="*/ 0 h 142"/>
                      <a:gd name="T20" fmla="*/ 24 w 24"/>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4" h="142">
                        <a:moveTo>
                          <a:pt x="0" y="40"/>
                        </a:moveTo>
                        <a:lnTo>
                          <a:pt x="23" y="0"/>
                        </a:lnTo>
                        <a:lnTo>
                          <a:pt x="23" y="101"/>
                        </a:lnTo>
                        <a:lnTo>
                          <a:pt x="0" y="141"/>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9" name="Freeform 367"/>
                  <p:cNvSpPr>
                    <a:spLocks/>
                  </p:cNvSpPr>
                  <p:nvPr/>
                </p:nvSpPr>
                <p:spPr bwMode="auto">
                  <a:xfrm>
                    <a:off x="4123" y="1736"/>
                    <a:ext cx="22" cy="123"/>
                  </a:xfrm>
                  <a:custGeom>
                    <a:avLst/>
                    <a:gdLst>
                      <a:gd name="T0" fmla="*/ 21 w 22"/>
                      <a:gd name="T1" fmla="*/ 10 h 123"/>
                      <a:gd name="T2" fmla="*/ 0 w 22"/>
                      <a:gd name="T3" fmla="*/ 0 h 123"/>
                      <a:gd name="T4" fmla="*/ 0 w 22"/>
                      <a:gd name="T5" fmla="*/ 122 h 123"/>
                      <a:gd name="T6" fmla="*/ 21 w 22"/>
                      <a:gd name="T7" fmla="*/ 122 h 123"/>
                      <a:gd name="T8" fmla="*/ 21 w 22"/>
                      <a:gd name="T9" fmla="*/ 10 h 123"/>
                      <a:gd name="T10" fmla="*/ 0 60000 65536"/>
                      <a:gd name="T11" fmla="*/ 0 60000 65536"/>
                      <a:gd name="T12" fmla="*/ 0 60000 65536"/>
                      <a:gd name="T13" fmla="*/ 0 60000 65536"/>
                      <a:gd name="T14" fmla="*/ 0 60000 65536"/>
                      <a:gd name="T15" fmla="*/ 0 w 22"/>
                      <a:gd name="T16" fmla="*/ 0 h 123"/>
                      <a:gd name="T17" fmla="*/ 22 w 22"/>
                      <a:gd name="T18" fmla="*/ 123 h 123"/>
                    </a:gdLst>
                    <a:ahLst/>
                    <a:cxnLst>
                      <a:cxn ang="T10">
                        <a:pos x="T0" y="T1"/>
                      </a:cxn>
                      <a:cxn ang="T11">
                        <a:pos x="T2" y="T3"/>
                      </a:cxn>
                      <a:cxn ang="T12">
                        <a:pos x="T4" y="T5"/>
                      </a:cxn>
                      <a:cxn ang="T13">
                        <a:pos x="T6" y="T7"/>
                      </a:cxn>
                      <a:cxn ang="T14">
                        <a:pos x="T8" y="T9"/>
                      </a:cxn>
                    </a:cxnLst>
                    <a:rect l="T15" t="T16" r="T17" b="T18"/>
                    <a:pathLst>
                      <a:path w="22" h="123">
                        <a:moveTo>
                          <a:pt x="21" y="10"/>
                        </a:moveTo>
                        <a:lnTo>
                          <a:pt x="0" y="0"/>
                        </a:lnTo>
                        <a:lnTo>
                          <a:pt x="0" y="122"/>
                        </a:lnTo>
                        <a:lnTo>
                          <a:pt x="21" y="122"/>
                        </a:lnTo>
                        <a:lnTo>
                          <a:pt x="21"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0" name="Freeform 368"/>
                  <p:cNvSpPr>
                    <a:spLocks/>
                  </p:cNvSpPr>
                  <p:nvPr/>
                </p:nvSpPr>
                <p:spPr bwMode="auto">
                  <a:xfrm>
                    <a:off x="4041" y="1573"/>
                    <a:ext cx="126" cy="196"/>
                  </a:xfrm>
                  <a:custGeom>
                    <a:avLst/>
                    <a:gdLst>
                      <a:gd name="T0" fmla="*/ 0 w 126"/>
                      <a:gd name="T1" fmla="*/ 64 h 196"/>
                      <a:gd name="T2" fmla="*/ 94 w 126"/>
                      <a:gd name="T3" fmla="*/ 195 h 196"/>
                      <a:gd name="T4" fmla="*/ 125 w 126"/>
                      <a:gd name="T5" fmla="*/ 134 h 196"/>
                      <a:gd name="T6" fmla="*/ 22 w 126"/>
                      <a:gd name="T7" fmla="*/ 0 h 196"/>
                      <a:gd name="T8" fmla="*/ 0 w 126"/>
                      <a:gd name="T9" fmla="*/ 64 h 196"/>
                      <a:gd name="T10" fmla="*/ 0 60000 65536"/>
                      <a:gd name="T11" fmla="*/ 0 60000 65536"/>
                      <a:gd name="T12" fmla="*/ 0 60000 65536"/>
                      <a:gd name="T13" fmla="*/ 0 60000 65536"/>
                      <a:gd name="T14" fmla="*/ 0 60000 65536"/>
                      <a:gd name="T15" fmla="*/ 0 w 126"/>
                      <a:gd name="T16" fmla="*/ 0 h 196"/>
                      <a:gd name="T17" fmla="*/ 126 w 126"/>
                      <a:gd name="T18" fmla="*/ 196 h 196"/>
                    </a:gdLst>
                    <a:ahLst/>
                    <a:cxnLst>
                      <a:cxn ang="T10">
                        <a:pos x="T0" y="T1"/>
                      </a:cxn>
                      <a:cxn ang="T11">
                        <a:pos x="T2" y="T3"/>
                      </a:cxn>
                      <a:cxn ang="T12">
                        <a:pos x="T4" y="T5"/>
                      </a:cxn>
                      <a:cxn ang="T13">
                        <a:pos x="T6" y="T7"/>
                      </a:cxn>
                      <a:cxn ang="T14">
                        <a:pos x="T8" y="T9"/>
                      </a:cxn>
                    </a:cxnLst>
                    <a:rect l="T15" t="T16" r="T17" b="T18"/>
                    <a:pathLst>
                      <a:path w="126" h="196">
                        <a:moveTo>
                          <a:pt x="0" y="64"/>
                        </a:moveTo>
                        <a:lnTo>
                          <a:pt x="94" y="195"/>
                        </a:lnTo>
                        <a:lnTo>
                          <a:pt x="125" y="134"/>
                        </a:lnTo>
                        <a:lnTo>
                          <a:pt x="22"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1" name="Freeform 369"/>
                  <p:cNvSpPr>
                    <a:spLocks/>
                  </p:cNvSpPr>
                  <p:nvPr/>
                </p:nvSpPr>
                <p:spPr bwMode="auto">
                  <a:xfrm>
                    <a:off x="4133" y="1668"/>
                    <a:ext cx="24" cy="69"/>
                  </a:xfrm>
                  <a:custGeom>
                    <a:avLst/>
                    <a:gdLst>
                      <a:gd name="T0" fmla="*/ 0 w 24"/>
                      <a:gd name="T1" fmla="*/ 14 h 69"/>
                      <a:gd name="T2" fmla="*/ 23 w 24"/>
                      <a:gd name="T3" fmla="*/ 0 h 69"/>
                      <a:gd name="T4" fmla="*/ 23 w 24"/>
                      <a:gd name="T5" fmla="*/ 48 h 69"/>
                      <a:gd name="T6" fmla="*/ 0 w 24"/>
                      <a:gd name="T7" fmla="*/ 68 h 69"/>
                      <a:gd name="T8" fmla="*/ 0 w 24"/>
                      <a:gd name="T9" fmla="*/ 14 h 69"/>
                      <a:gd name="T10" fmla="*/ 0 60000 65536"/>
                      <a:gd name="T11" fmla="*/ 0 60000 65536"/>
                      <a:gd name="T12" fmla="*/ 0 60000 65536"/>
                      <a:gd name="T13" fmla="*/ 0 60000 65536"/>
                      <a:gd name="T14" fmla="*/ 0 60000 65536"/>
                      <a:gd name="T15" fmla="*/ 0 w 24"/>
                      <a:gd name="T16" fmla="*/ 0 h 69"/>
                      <a:gd name="T17" fmla="*/ 24 w 24"/>
                      <a:gd name="T18" fmla="*/ 69 h 69"/>
                    </a:gdLst>
                    <a:ahLst/>
                    <a:cxnLst>
                      <a:cxn ang="T10">
                        <a:pos x="T0" y="T1"/>
                      </a:cxn>
                      <a:cxn ang="T11">
                        <a:pos x="T2" y="T3"/>
                      </a:cxn>
                      <a:cxn ang="T12">
                        <a:pos x="T4" y="T5"/>
                      </a:cxn>
                      <a:cxn ang="T13">
                        <a:pos x="T6" y="T7"/>
                      </a:cxn>
                      <a:cxn ang="T14">
                        <a:pos x="T8" y="T9"/>
                      </a:cxn>
                    </a:cxnLst>
                    <a:rect l="T15" t="T16" r="T17" b="T18"/>
                    <a:pathLst>
                      <a:path w="24" h="69">
                        <a:moveTo>
                          <a:pt x="0" y="14"/>
                        </a:moveTo>
                        <a:lnTo>
                          <a:pt x="23" y="0"/>
                        </a:lnTo>
                        <a:lnTo>
                          <a:pt x="23" y="48"/>
                        </a:lnTo>
                        <a:lnTo>
                          <a:pt x="0" y="68"/>
                        </a:lnTo>
                        <a:lnTo>
                          <a:pt x="0" y="14"/>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2" name="Freeform 370"/>
                  <p:cNvSpPr>
                    <a:spLocks/>
                  </p:cNvSpPr>
                  <p:nvPr/>
                </p:nvSpPr>
                <p:spPr bwMode="auto">
                  <a:xfrm>
                    <a:off x="4125" y="1672"/>
                    <a:ext cx="24" cy="65"/>
                  </a:xfrm>
                  <a:custGeom>
                    <a:avLst/>
                    <a:gdLst>
                      <a:gd name="T0" fmla="*/ 23 w 24"/>
                      <a:gd name="T1" fmla="*/ 10 h 65"/>
                      <a:gd name="T2" fmla="*/ 0 w 24"/>
                      <a:gd name="T3" fmla="*/ 0 h 65"/>
                      <a:gd name="T4" fmla="*/ 0 w 24"/>
                      <a:gd name="T5" fmla="*/ 49 h 65"/>
                      <a:gd name="T6" fmla="*/ 23 w 24"/>
                      <a:gd name="T7" fmla="*/ 64 h 65"/>
                      <a:gd name="T8" fmla="*/ 23 w 24"/>
                      <a:gd name="T9" fmla="*/ 10 h 65"/>
                      <a:gd name="T10" fmla="*/ 0 60000 65536"/>
                      <a:gd name="T11" fmla="*/ 0 60000 65536"/>
                      <a:gd name="T12" fmla="*/ 0 60000 65536"/>
                      <a:gd name="T13" fmla="*/ 0 60000 65536"/>
                      <a:gd name="T14" fmla="*/ 0 60000 65536"/>
                      <a:gd name="T15" fmla="*/ 0 w 24"/>
                      <a:gd name="T16" fmla="*/ 0 h 65"/>
                      <a:gd name="T17" fmla="*/ 24 w 24"/>
                      <a:gd name="T18" fmla="*/ 65 h 65"/>
                    </a:gdLst>
                    <a:ahLst/>
                    <a:cxnLst>
                      <a:cxn ang="T10">
                        <a:pos x="T0" y="T1"/>
                      </a:cxn>
                      <a:cxn ang="T11">
                        <a:pos x="T2" y="T3"/>
                      </a:cxn>
                      <a:cxn ang="T12">
                        <a:pos x="T4" y="T5"/>
                      </a:cxn>
                      <a:cxn ang="T13">
                        <a:pos x="T6" y="T7"/>
                      </a:cxn>
                      <a:cxn ang="T14">
                        <a:pos x="T8" y="T9"/>
                      </a:cxn>
                    </a:cxnLst>
                    <a:rect l="T15" t="T16" r="T17" b="T18"/>
                    <a:pathLst>
                      <a:path w="24" h="65">
                        <a:moveTo>
                          <a:pt x="23" y="10"/>
                        </a:moveTo>
                        <a:lnTo>
                          <a:pt x="0" y="0"/>
                        </a:lnTo>
                        <a:lnTo>
                          <a:pt x="0" y="49"/>
                        </a:lnTo>
                        <a:lnTo>
                          <a:pt x="23" y="64"/>
                        </a:lnTo>
                        <a:lnTo>
                          <a:pt x="23"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43" name="Freeform 371"/>
                  <p:cNvSpPr>
                    <a:spLocks/>
                  </p:cNvSpPr>
                  <p:nvPr/>
                </p:nvSpPr>
                <p:spPr bwMode="auto">
                  <a:xfrm>
                    <a:off x="4125" y="1653"/>
                    <a:ext cx="24" cy="31"/>
                  </a:xfrm>
                  <a:custGeom>
                    <a:avLst/>
                    <a:gdLst>
                      <a:gd name="T0" fmla="*/ 0 w 24"/>
                      <a:gd name="T1" fmla="*/ 19 h 31"/>
                      <a:gd name="T2" fmla="*/ 13 w 24"/>
                      <a:gd name="T3" fmla="*/ 30 h 31"/>
                      <a:gd name="T4" fmla="*/ 23 w 24"/>
                      <a:gd name="T5" fmla="*/ 14 h 31"/>
                      <a:gd name="T6" fmla="*/ 13 w 24"/>
                      <a:gd name="T7" fmla="*/ 0 h 31"/>
                      <a:gd name="T8" fmla="*/ 0 w 24"/>
                      <a:gd name="T9" fmla="*/ 19 h 31"/>
                      <a:gd name="T10" fmla="*/ 0 60000 65536"/>
                      <a:gd name="T11" fmla="*/ 0 60000 65536"/>
                      <a:gd name="T12" fmla="*/ 0 60000 65536"/>
                      <a:gd name="T13" fmla="*/ 0 60000 65536"/>
                      <a:gd name="T14" fmla="*/ 0 60000 65536"/>
                      <a:gd name="T15" fmla="*/ 0 w 24"/>
                      <a:gd name="T16" fmla="*/ 0 h 31"/>
                      <a:gd name="T17" fmla="*/ 24 w 24"/>
                      <a:gd name="T18" fmla="*/ 31 h 31"/>
                    </a:gdLst>
                    <a:ahLst/>
                    <a:cxnLst>
                      <a:cxn ang="T10">
                        <a:pos x="T0" y="T1"/>
                      </a:cxn>
                      <a:cxn ang="T11">
                        <a:pos x="T2" y="T3"/>
                      </a:cxn>
                      <a:cxn ang="T12">
                        <a:pos x="T4" y="T5"/>
                      </a:cxn>
                      <a:cxn ang="T13">
                        <a:pos x="T6" y="T7"/>
                      </a:cxn>
                      <a:cxn ang="T14">
                        <a:pos x="T8" y="T9"/>
                      </a:cxn>
                    </a:cxnLst>
                    <a:rect l="T15" t="T16" r="T17" b="T18"/>
                    <a:pathLst>
                      <a:path w="24" h="31">
                        <a:moveTo>
                          <a:pt x="0" y="19"/>
                        </a:moveTo>
                        <a:lnTo>
                          <a:pt x="13" y="30"/>
                        </a:lnTo>
                        <a:lnTo>
                          <a:pt x="23" y="14"/>
                        </a:lnTo>
                        <a:lnTo>
                          <a:pt x="13" y="0"/>
                        </a:lnTo>
                        <a:lnTo>
                          <a:pt x="0"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306" name="Group 372"/>
              <p:cNvGrpSpPr>
                <a:grpSpLocks/>
              </p:cNvGrpSpPr>
              <p:nvPr/>
            </p:nvGrpSpPr>
            <p:grpSpPr bwMode="auto">
              <a:xfrm>
                <a:off x="3972" y="1728"/>
                <a:ext cx="84" cy="125"/>
                <a:chOff x="3972" y="1728"/>
                <a:chExt cx="84" cy="125"/>
              </a:xfrm>
            </p:grpSpPr>
            <p:grpSp>
              <p:nvGrpSpPr>
                <p:cNvPr id="47307" name="Group 373"/>
                <p:cNvGrpSpPr>
                  <a:grpSpLocks/>
                </p:cNvGrpSpPr>
                <p:nvPr/>
              </p:nvGrpSpPr>
              <p:grpSpPr bwMode="auto">
                <a:xfrm>
                  <a:off x="3972" y="1732"/>
                  <a:ext cx="84" cy="121"/>
                  <a:chOff x="3972" y="1732"/>
                  <a:chExt cx="84" cy="121"/>
                </a:xfrm>
              </p:grpSpPr>
              <p:sp>
                <p:nvSpPr>
                  <p:cNvPr id="47320" name="Freeform 374"/>
                  <p:cNvSpPr>
                    <a:spLocks/>
                  </p:cNvSpPr>
                  <p:nvPr/>
                </p:nvSpPr>
                <p:spPr bwMode="auto">
                  <a:xfrm>
                    <a:off x="3974" y="1787"/>
                    <a:ext cx="79" cy="19"/>
                  </a:xfrm>
                  <a:custGeom>
                    <a:avLst/>
                    <a:gdLst>
                      <a:gd name="T0" fmla="*/ 0 w 79"/>
                      <a:gd name="T1" fmla="*/ 18 h 19"/>
                      <a:gd name="T2" fmla="*/ 8 w 79"/>
                      <a:gd name="T3" fmla="*/ 0 h 19"/>
                      <a:gd name="T4" fmla="*/ 68 w 79"/>
                      <a:gd name="T5" fmla="*/ 0 h 19"/>
                      <a:gd name="T6" fmla="*/ 78 w 79"/>
                      <a:gd name="T7" fmla="*/ 18 h 19"/>
                      <a:gd name="T8" fmla="*/ 0 w 79"/>
                      <a:gd name="T9" fmla="*/ 18 h 19"/>
                      <a:gd name="T10" fmla="*/ 0 60000 65536"/>
                      <a:gd name="T11" fmla="*/ 0 60000 65536"/>
                      <a:gd name="T12" fmla="*/ 0 60000 65536"/>
                      <a:gd name="T13" fmla="*/ 0 60000 65536"/>
                      <a:gd name="T14" fmla="*/ 0 60000 65536"/>
                      <a:gd name="T15" fmla="*/ 0 w 79"/>
                      <a:gd name="T16" fmla="*/ 0 h 19"/>
                      <a:gd name="T17" fmla="*/ 79 w 79"/>
                      <a:gd name="T18" fmla="*/ 19 h 19"/>
                    </a:gdLst>
                    <a:ahLst/>
                    <a:cxnLst>
                      <a:cxn ang="T10">
                        <a:pos x="T0" y="T1"/>
                      </a:cxn>
                      <a:cxn ang="T11">
                        <a:pos x="T2" y="T3"/>
                      </a:cxn>
                      <a:cxn ang="T12">
                        <a:pos x="T4" y="T5"/>
                      </a:cxn>
                      <a:cxn ang="T13">
                        <a:pos x="T6" y="T7"/>
                      </a:cxn>
                      <a:cxn ang="T14">
                        <a:pos x="T8" y="T9"/>
                      </a:cxn>
                    </a:cxnLst>
                    <a:rect l="T15" t="T16" r="T17" b="T18"/>
                    <a:pathLst>
                      <a:path w="79" h="19">
                        <a:moveTo>
                          <a:pt x="0" y="18"/>
                        </a:moveTo>
                        <a:lnTo>
                          <a:pt x="8" y="0"/>
                        </a:lnTo>
                        <a:lnTo>
                          <a:pt x="68" y="0"/>
                        </a:lnTo>
                        <a:lnTo>
                          <a:pt x="78"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1" name="Freeform 375"/>
                  <p:cNvSpPr>
                    <a:spLocks/>
                  </p:cNvSpPr>
                  <p:nvPr/>
                </p:nvSpPr>
                <p:spPr bwMode="auto">
                  <a:xfrm>
                    <a:off x="3974" y="1787"/>
                    <a:ext cx="79" cy="19"/>
                  </a:xfrm>
                  <a:custGeom>
                    <a:avLst/>
                    <a:gdLst>
                      <a:gd name="T0" fmla="*/ 0 w 79"/>
                      <a:gd name="T1" fmla="*/ 18 h 19"/>
                      <a:gd name="T2" fmla="*/ 8 w 79"/>
                      <a:gd name="T3" fmla="*/ 0 h 19"/>
                      <a:gd name="T4" fmla="*/ 68 w 79"/>
                      <a:gd name="T5" fmla="*/ 0 h 19"/>
                      <a:gd name="T6" fmla="*/ 78 w 79"/>
                      <a:gd name="T7" fmla="*/ 18 h 19"/>
                      <a:gd name="T8" fmla="*/ 0 w 79"/>
                      <a:gd name="T9" fmla="*/ 18 h 19"/>
                      <a:gd name="T10" fmla="*/ 0 60000 65536"/>
                      <a:gd name="T11" fmla="*/ 0 60000 65536"/>
                      <a:gd name="T12" fmla="*/ 0 60000 65536"/>
                      <a:gd name="T13" fmla="*/ 0 60000 65536"/>
                      <a:gd name="T14" fmla="*/ 0 60000 65536"/>
                      <a:gd name="T15" fmla="*/ 0 w 79"/>
                      <a:gd name="T16" fmla="*/ 0 h 19"/>
                      <a:gd name="T17" fmla="*/ 79 w 79"/>
                      <a:gd name="T18" fmla="*/ 19 h 19"/>
                    </a:gdLst>
                    <a:ahLst/>
                    <a:cxnLst>
                      <a:cxn ang="T10">
                        <a:pos x="T0" y="T1"/>
                      </a:cxn>
                      <a:cxn ang="T11">
                        <a:pos x="T2" y="T3"/>
                      </a:cxn>
                      <a:cxn ang="T12">
                        <a:pos x="T4" y="T5"/>
                      </a:cxn>
                      <a:cxn ang="T13">
                        <a:pos x="T6" y="T7"/>
                      </a:cxn>
                      <a:cxn ang="T14">
                        <a:pos x="T8" y="T9"/>
                      </a:cxn>
                    </a:cxnLst>
                    <a:rect l="T15" t="T16" r="T17" b="T18"/>
                    <a:pathLst>
                      <a:path w="79" h="19">
                        <a:moveTo>
                          <a:pt x="0" y="18"/>
                        </a:moveTo>
                        <a:lnTo>
                          <a:pt x="8" y="0"/>
                        </a:lnTo>
                        <a:lnTo>
                          <a:pt x="68" y="0"/>
                        </a:lnTo>
                        <a:lnTo>
                          <a:pt x="78"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2" name="Freeform 376"/>
                  <p:cNvSpPr>
                    <a:spLocks/>
                  </p:cNvSpPr>
                  <p:nvPr/>
                </p:nvSpPr>
                <p:spPr bwMode="auto">
                  <a:xfrm>
                    <a:off x="3988"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3" name="Freeform 377"/>
                  <p:cNvSpPr>
                    <a:spLocks/>
                  </p:cNvSpPr>
                  <p:nvPr/>
                </p:nvSpPr>
                <p:spPr bwMode="auto">
                  <a:xfrm>
                    <a:off x="3988"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4" name="Freeform 378"/>
                  <p:cNvSpPr>
                    <a:spLocks/>
                  </p:cNvSpPr>
                  <p:nvPr/>
                </p:nvSpPr>
                <p:spPr bwMode="auto">
                  <a:xfrm>
                    <a:off x="3988" y="1737"/>
                    <a:ext cx="55" cy="57"/>
                  </a:xfrm>
                  <a:custGeom>
                    <a:avLst/>
                    <a:gdLst>
                      <a:gd name="T0" fmla="*/ 0 w 55"/>
                      <a:gd name="T1" fmla="*/ 0 h 57"/>
                      <a:gd name="T2" fmla="*/ 54 w 55"/>
                      <a:gd name="T3" fmla="*/ 0 h 57"/>
                      <a:gd name="T4" fmla="*/ 54 w 55"/>
                      <a:gd name="T5" fmla="*/ 56 h 57"/>
                      <a:gd name="T6" fmla="*/ 0 w 55"/>
                      <a:gd name="T7" fmla="*/ 56 h 57"/>
                      <a:gd name="T8" fmla="*/ 0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0" y="0"/>
                        </a:moveTo>
                        <a:lnTo>
                          <a:pt x="54" y="0"/>
                        </a:lnTo>
                        <a:lnTo>
                          <a:pt x="54" y="56"/>
                        </a:lnTo>
                        <a:lnTo>
                          <a:pt x="0" y="5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5" name="Freeform 379"/>
                  <p:cNvSpPr>
                    <a:spLocks/>
                  </p:cNvSpPr>
                  <p:nvPr/>
                </p:nvSpPr>
                <p:spPr bwMode="auto">
                  <a:xfrm>
                    <a:off x="3974" y="1796"/>
                    <a:ext cx="79" cy="24"/>
                  </a:xfrm>
                  <a:custGeom>
                    <a:avLst/>
                    <a:gdLst>
                      <a:gd name="T0" fmla="*/ 0 w 79"/>
                      <a:gd name="T1" fmla="*/ 0 h 24"/>
                      <a:gd name="T2" fmla="*/ 78 w 79"/>
                      <a:gd name="T3" fmla="*/ 0 h 24"/>
                      <a:gd name="T4" fmla="*/ 78 w 79"/>
                      <a:gd name="T5" fmla="*/ 23 h 24"/>
                      <a:gd name="T6" fmla="*/ 0 w 79"/>
                      <a:gd name="T7" fmla="*/ 23 h 24"/>
                      <a:gd name="T8" fmla="*/ 0 w 79"/>
                      <a:gd name="T9" fmla="*/ 0 h 24"/>
                      <a:gd name="T10" fmla="*/ 0 60000 65536"/>
                      <a:gd name="T11" fmla="*/ 0 60000 65536"/>
                      <a:gd name="T12" fmla="*/ 0 60000 65536"/>
                      <a:gd name="T13" fmla="*/ 0 60000 65536"/>
                      <a:gd name="T14" fmla="*/ 0 60000 65536"/>
                      <a:gd name="T15" fmla="*/ 0 w 79"/>
                      <a:gd name="T16" fmla="*/ 0 h 24"/>
                      <a:gd name="T17" fmla="*/ 79 w 79"/>
                      <a:gd name="T18" fmla="*/ 24 h 24"/>
                    </a:gdLst>
                    <a:ahLst/>
                    <a:cxnLst>
                      <a:cxn ang="T10">
                        <a:pos x="T0" y="T1"/>
                      </a:cxn>
                      <a:cxn ang="T11">
                        <a:pos x="T2" y="T3"/>
                      </a:cxn>
                      <a:cxn ang="T12">
                        <a:pos x="T4" y="T5"/>
                      </a:cxn>
                      <a:cxn ang="T13">
                        <a:pos x="T6" y="T7"/>
                      </a:cxn>
                      <a:cxn ang="T14">
                        <a:pos x="T8" y="T9"/>
                      </a:cxn>
                    </a:cxnLst>
                    <a:rect l="T15" t="T16" r="T17" b="T18"/>
                    <a:pathLst>
                      <a:path w="79" h="24">
                        <a:moveTo>
                          <a:pt x="0" y="0"/>
                        </a:moveTo>
                        <a:lnTo>
                          <a:pt x="78" y="0"/>
                        </a:lnTo>
                        <a:lnTo>
                          <a:pt x="78"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6" name="Freeform 380"/>
                  <p:cNvSpPr>
                    <a:spLocks/>
                  </p:cNvSpPr>
                  <p:nvPr/>
                </p:nvSpPr>
                <p:spPr bwMode="auto">
                  <a:xfrm>
                    <a:off x="3992" y="1744"/>
                    <a:ext cx="45" cy="44"/>
                  </a:xfrm>
                  <a:custGeom>
                    <a:avLst/>
                    <a:gdLst>
                      <a:gd name="T0" fmla="*/ 0 w 45"/>
                      <a:gd name="T1" fmla="*/ 0 h 44"/>
                      <a:gd name="T2" fmla="*/ 44 w 45"/>
                      <a:gd name="T3" fmla="*/ 0 h 44"/>
                      <a:gd name="T4" fmla="*/ 44 w 45"/>
                      <a:gd name="T5" fmla="*/ 43 h 44"/>
                      <a:gd name="T6" fmla="*/ 0 w 45"/>
                      <a:gd name="T7" fmla="*/ 43 h 44"/>
                      <a:gd name="T8" fmla="*/ 0 w 45"/>
                      <a:gd name="T9" fmla="*/ 0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0" y="0"/>
                        </a:moveTo>
                        <a:lnTo>
                          <a:pt x="44" y="0"/>
                        </a:lnTo>
                        <a:lnTo>
                          <a:pt x="44" y="43"/>
                        </a:lnTo>
                        <a:lnTo>
                          <a:pt x="0" y="4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7" name="Line 381"/>
                  <p:cNvSpPr>
                    <a:spLocks noChangeShapeType="1"/>
                  </p:cNvSpPr>
                  <p:nvPr/>
                </p:nvSpPr>
                <p:spPr bwMode="auto">
                  <a:xfrm flipH="1">
                    <a:off x="4027" y="1805"/>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328" name="Freeform 382"/>
                  <p:cNvSpPr>
                    <a:spLocks/>
                  </p:cNvSpPr>
                  <p:nvPr/>
                </p:nvSpPr>
                <p:spPr bwMode="auto">
                  <a:xfrm>
                    <a:off x="3972" y="1823"/>
                    <a:ext cx="84" cy="19"/>
                  </a:xfrm>
                  <a:custGeom>
                    <a:avLst/>
                    <a:gdLst>
                      <a:gd name="T0" fmla="*/ 0 w 84"/>
                      <a:gd name="T1" fmla="*/ 18 h 19"/>
                      <a:gd name="T2" fmla="*/ 9 w 84"/>
                      <a:gd name="T3" fmla="*/ 0 h 19"/>
                      <a:gd name="T4" fmla="*/ 73 w 84"/>
                      <a:gd name="T5" fmla="*/ 0 h 19"/>
                      <a:gd name="T6" fmla="*/ 83 w 84"/>
                      <a:gd name="T7" fmla="*/ 18 h 19"/>
                      <a:gd name="T8" fmla="*/ 0 w 84"/>
                      <a:gd name="T9" fmla="*/ 18 h 19"/>
                      <a:gd name="T10" fmla="*/ 0 60000 65536"/>
                      <a:gd name="T11" fmla="*/ 0 60000 65536"/>
                      <a:gd name="T12" fmla="*/ 0 60000 65536"/>
                      <a:gd name="T13" fmla="*/ 0 60000 65536"/>
                      <a:gd name="T14" fmla="*/ 0 60000 65536"/>
                      <a:gd name="T15" fmla="*/ 0 w 84"/>
                      <a:gd name="T16" fmla="*/ 0 h 19"/>
                      <a:gd name="T17" fmla="*/ 84 w 84"/>
                      <a:gd name="T18" fmla="*/ 19 h 19"/>
                    </a:gdLst>
                    <a:ahLst/>
                    <a:cxnLst>
                      <a:cxn ang="T10">
                        <a:pos x="T0" y="T1"/>
                      </a:cxn>
                      <a:cxn ang="T11">
                        <a:pos x="T2" y="T3"/>
                      </a:cxn>
                      <a:cxn ang="T12">
                        <a:pos x="T4" y="T5"/>
                      </a:cxn>
                      <a:cxn ang="T13">
                        <a:pos x="T6" y="T7"/>
                      </a:cxn>
                      <a:cxn ang="T14">
                        <a:pos x="T8" y="T9"/>
                      </a:cxn>
                    </a:cxnLst>
                    <a:rect l="T15" t="T16" r="T17" b="T18"/>
                    <a:pathLst>
                      <a:path w="84" h="19">
                        <a:moveTo>
                          <a:pt x="0" y="18"/>
                        </a:moveTo>
                        <a:lnTo>
                          <a:pt x="9" y="0"/>
                        </a:lnTo>
                        <a:lnTo>
                          <a:pt x="73" y="0"/>
                        </a:lnTo>
                        <a:lnTo>
                          <a:pt x="83"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29" name="Freeform 383"/>
                  <p:cNvSpPr>
                    <a:spLocks/>
                  </p:cNvSpPr>
                  <p:nvPr/>
                </p:nvSpPr>
                <p:spPr bwMode="auto">
                  <a:xfrm>
                    <a:off x="3972" y="1823"/>
                    <a:ext cx="84" cy="19"/>
                  </a:xfrm>
                  <a:custGeom>
                    <a:avLst/>
                    <a:gdLst>
                      <a:gd name="T0" fmla="*/ 0 w 84"/>
                      <a:gd name="T1" fmla="*/ 18 h 19"/>
                      <a:gd name="T2" fmla="*/ 9 w 84"/>
                      <a:gd name="T3" fmla="*/ 0 h 19"/>
                      <a:gd name="T4" fmla="*/ 73 w 84"/>
                      <a:gd name="T5" fmla="*/ 0 h 19"/>
                      <a:gd name="T6" fmla="*/ 83 w 84"/>
                      <a:gd name="T7" fmla="*/ 18 h 19"/>
                      <a:gd name="T8" fmla="*/ 0 w 84"/>
                      <a:gd name="T9" fmla="*/ 18 h 19"/>
                      <a:gd name="T10" fmla="*/ 0 60000 65536"/>
                      <a:gd name="T11" fmla="*/ 0 60000 65536"/>
                      <a:gd name="T12" fmla="*/ 0 60000 65536"/>
                      <a:gd name="T13" fmla="*/ 0 60000 65536"/>
                      <a:gd name="T14" fmla="*/ 0 60000 65536"/>
                      <a:gd name="T15" fmla="*/ 0 w 84"/>
                      <a:gd name="T16" fmla="*/ 0 h 19"/>
                      <a:gd name="T17" fmla="*/ 84 w 84"/>
                      <a:gd name="T18" fmla="*/ 19 h 19"/>
                    </a:gdLst>
                    <a:ahLst/>
                    <a:cxnLst>
                      <a:cxn ang="T10">
                        <a:pos x="T0" y="T1"/>
                      </a:cxn>
                      <a:cxn ang="T11">
                        <a:pos x="T2" y="T3"/>
                      </a:cxn>
                      <a:cxn ang="T12">
                        <a:pos x="T4" y="T5"/>
                      </a:cxn>
                      <a:cxn ang="T13">
                        <a:pos x="T6" y="T7"/>
                      </a:cxn>
                      <a:cxn ang="T14">
                        <a:pos x="T8" y="T9"/>
                      </a:cxn>
                    </a:cxnLst>
                    <a:rect l="T15" t="T16" r="T17" b="T18"/>
                    <a:pathLst>
                      <a:path w="84" h="19">
                        <a:moveTo>
                          <a:pt x="0" y="18"/>
                        </a:moveTo>
                        <a:lnTo>
                          <a:pt x="9" y="0"/>
                        </a:lnTo>
                        <a:lnTo>
                          <a:pt x="73" y="0"/>
                        </a:lnTo>
                        <a:lnTo>
                          <a:pt x="83"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30" name="Freeform 384"/>
                  <p:cNvSpPr>
                    <a:spLocks/>
                  </p:cNvSpPr>
                  <p:nvPr/>
                </p:nvSpPr>
                <p:spPr bwMode="auto">
                  <a:xfrm>
                    <a:off x="3974" y="1834"/>
                    <a:ext cx="82" cy="19"/>
                  </a:xfrm>
                  <a:custGeom>
                    <a:avLst/>
                    <a:gdLst>
                      <a:gd name="T0" fmla="*/ 0 w 82"/>
                      <a:gd name="T1" fmla="*/ 0 h 19"/>
                      <a:gd name="T2" fmla="*/ 81 w 82"/>
                      <a:gd name="T3" fmla="*/ 0 h 19"/>
                      <a:gd name="T4" fmla="*/ 81 w 82"/>
                      <a:gd name="T5" fmla="*/ 18 h 19"/>
                      <a:gd name="T6" fmla="*/ 0 w 82"/>
                      <a:gd name="T7" fmla="*/ 18 h 19"/>
                      <a:gd name="T8" fmla="*/ 0 w 82"/>
                      <a:gd name="T9" fmla="*/ 0 h 19"/>
                      <a:gd name="T10" fmla="*/ 0 60000 65536"/>
                      <a:gd name="T11" fmla="*/ 0 60000 65536"/>
                      <a:gd name="T12" fmla="*/ 0 60000 65536"/>
                      <a:gd name="T13" fmla="*/ 0 60000 65536"/>
                      <a:gd name="T14" fmla="*/ 0 60000 65536"/>
                      <a:gd name="T15" fmla="*/ 0 w 82"/>
                      <a:gd name="T16" fmla="*/ 0 h 19"/>
                      <a:gd name="T17" fmla="*/ 82 w 82"/>
                      <a:gd name="T18" fmla="*/ 19 h 19"/>
                    </a:gdLst>
                    <a:ahLst/>
                    <a:cxnLst>
                      <a:cxn ang="T10">
                        <a:pos x="T0" y="T1"/>
                      </a:cxn>
                      <a:cxn ang="T11">
                        <a:pos x="T2" y="T3"/>
                      </a:cxn>
                      <a:cxn ang="T12">
                        <a:pos x="T4" y="T5"/>
                      </a:cxn>
                      <a:cxn ang="T13">
                        <a:pos x="T6" y="T7"/>
                      </a:cxn>
                      <a:cxn ang="T14">
                        <a:pos x="T8" y="T9"/>
                      </a:cxn>
                    </a:cxnLst>
                    <a:rect l="T15" t="T16" r="T17" b="T18"/>
                    <a:pathLst>
                      <a:path w="82" h="19">
                        <a:moveTo>
                          <a:pt x="0" y="0"/>
                        </a:moveTo>
                        <a:lnTo>
                          <a:pt x="81" y="0"/>
                        </a:lnTo>
                        <a:lnTo>
                          <a:pt x="81"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308" name="Group 385"/>
                <p:cNvGrpSpPr>
                  <a:grpSpLocks/>
                </p:cNvGrpSpPr>
                <p:nvPr/>
              </p:nvGrpSpPr>
              <p:grpSpPr bwMode="auto">
                <a:xfrm>
                  <a:off x="3972" y="1728"/>
                  <a:ext cx="81" cy="122"/>
                  <a:chOff x="3972" y="1728"/>
                  <a:chExt cx="81" cy="122"/>
                </a:xfrm>
              </p:grpSpPr>
              <p:sp>
                <p:nvSpPr>
                  <p:cNvPr id="47309" name="Freeform 386"/>
                  <p:cNvSpPr>
                    <a:spLocks/>
                  </p:cNvSpPr>
                  <p:nvPr/>
                </p:nvSpPr>
                <p:spPr bwMode="auto">
                  <a:xfrm>
                    <a:off x="3974" y="1783"/>
                    <a:ext cx="78" cy="19"/>
                  </a:xfrm>
                  <a:custGeom>
                    <a:avLst/>
                    <a:gdLst>
                      <a:gd name="T0" fmla="*/ 0 w 78"/>
                      <a:gd name="T1" fmla="*/ 18 h 19"/>
                      <a:gd name="T2" fmla="*/ 9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9" y="0"/>
                        </a:lnTo>
                        <a:lnTo>
                          <a:pt x="67" y="0"/>
                        </a:lnTo>
                        <a:lnTo>
                          <a:pt x="77"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0" name="Freeform 387"/>
                  <p:cNvSpPr>
                    <a:spLocks/>
                  </p:cNvSpPr>
                  <p:nvPr/>
                </p:nvSpPr>
                <p:spPr bwMode="auto">
                  <a:xfrm>
                    <a:off x="3974" y="1783"/>
                    <a:ext cx="78" cy="19"/>
                  </a:xfrm>
                  <a:custGeom>
                    <a:avLst/>
                    <a:gdLst>
                      <a:gd name="T0" fmla="*/ 0 w 78"/>
                      <a:gd name="T1" fmla="*/ 18 h 19"/>
                      <a:gd name="T2" fmla="*/ 9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9" y="0"/>
                        </a:lnTo>
                        <a:lnTo>
                          <a:pt x="67" y="0"/>
                        </a:lnTo>
                        <a:lnTo>
                          <a:pt x="77"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1" name="Freeform 388"/>
                  <p:cNvSpPr>
                    <a:spLocks/>
                  </p:cNvSpPr>
                  <p:nvPr/>
                </p:nvSpPr>
                <p:spPr bwMode="auto">
                  <a:xfrm>
                    <a:off x="3987" y="1728"/>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2" name="Freeform 389"/>
                  <p:cNvSpPr>
                    <a:spLocks/>
                  </p:cNvSpPr>
                  <p:nvPr/>
                </p:nvSpPr>
                <p:spPr bwMode="auto">
                  <a:xfrm>
                    <a:off x="3987" y="1728"/>
                    <a:ext cx="54" cy="19"/>
                  </a:xfrm>
                  <a:custGeom>
                    <a:avLst/>
                    <a:gdLst>
                      <a:gd name="T0" fmla="*/ 0 w 54"/>
                      <a:gd name="T1" fmla="*/ 18 h 19"/>
                      <a:gd name="T2" fmla="*/ 6 w 54"/>
                      <a:gd name="T3" fmla="*/ 0 h 19"/>
                      <a:gd name="T4" fmla="*/ 47 w 54"/>
                      <a:gd name="T5" fmla="*/ 0 h 19"/>
                      <a:gd name="T6" fmla="*/ 53 w 54"/>
                      <a:gd name="T7" fmla="*/ 18 h 19"/>
                      <a:gd name="T8" fmla="*/ 0 w 54"/>
                      <a:gd name="T9" fmla="*/ 18 h 19"/>
                      <a:gd name="T10" fmla="*/ 0 60000 65536"/>
                      <a:gd name="T11" fmla="*/ 0 60000 65536"/>
                      <a:gd name="T12" fmla="*/ 0 60000 65536"/>
                      <a:gd name="T13" fmla="*/ 0 60000 65536"/>
                      <a:gd name="T14" fmla="*/ 0 60000 65536"/>
                      <a:gd name="T15" fmla="*/ 0 w 54"/>
                      <a:gd name="T16" fmla="*/ 0 h 19"/>
                      <a:gd name="T17" fmla="*/ 54 w 54"/>
                      <a:gd name="T18" fmla="*/ 19 h 19"/>
                    </a:gdLst>
                    <a:ahLst/>
                    <a:cxnLst>
                      <a:cxn ang="T10">
                        <a:pos x="T0" y="T1"/>
                      </a:cxn>
                      <a:cxn ang="T11">
                        <a:pos x="T2" y="T3"/>
                      </a:cxn>
                      <a:cxn ang="T12">
                        <a:pos x="T4" y="T5"/>
                      </a:cxn>
                      <a:cxn ang="T13">
                        <a:pos x="T6" y="T7"/>
                      </a:cxn>
                      <a:cxn ang="T14">
                        <a:pos x="T8" y="T9"/>
                      </a:cxn>
                    </a:cxnLst>
                    <a:rect l="T15" t="T16" r="T17" b="T18"/>
                    <a:pathLst>
                      <a:path w="54" h="19">
                        <a:moveTo>
                          <a:pt x="0" y="18"/>
                        </a:moveTo>
                        <a:lnTo>
                          <a:pt x="6" y="0"/>
                        </a:lnTo>
                        <a:lnTo>
                          <a:pt x="47" y="0"/>
                        </a:lnTo>
                        <a:lnTo>
                          <a:pt x="53"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3" name="Freeform 390"/>
                  <p:cNvSpPr>
                    <a:spLocks/>
                  </p:cNvSpPr>
                  <p:nvPr/>
                </p:nvSpPr>
                <p:spPr bwMode="auto">
                  <a:xfrm>
                    <a:off x="3988" y="1736"/>
                    <a:ext cx="53" cy="56"/>
                  </a:xfrm>
                  <a:custGeom>
                    <a:avLst/>
                    <a:gdLst>
                      <a:gd name="T0" fmla="*/ 0 w 53"/>
                      <a:gd name="T1" fmla="*/ 0 h 56"/>
                      <a:gd name="T2" fmla="*/ 52 w 53"/>
                      <a:gd name="T3" fmla="*/ 0 h 56"/>
                      <a:gd name="T4" fmla="*/ 52 w 53"/>
                      <a:gd name="T5" fmla="*/ 55 h 56"/>
                      <a:gd name="T6" fmla="*/ 0 w 53"/>
                      <a:gd name="T7" fmla="*/ 55 h 56"/>
                      <a:gd name="T8" fmla="*/ 0 w 53"/>
                      <a:gd name="T9" fmla="*/ 0 h 56"/>
                      <a:gd name="T10" fmla="*/ 0 60000 65536"/>
                      <a:gd name="T11" fmla="*/ 0 60000 65536"/>
                      <a:gd name="T12" fmla="*/ 0 60000 65536"/>
                      <a:gd name="T13" fmla="*/ 0 60000 65536"/>
                      <a:gd name="T14" fmla="*/ 0 60000 65536"/>
                      <a:gd name="T15" fmla="*/ 0 w 53"/>
                      <a:gd name="T16" fmla="*/ 0 h 56"/>
                      <a:gd name="T17" fmla="*/ 53 w 53"/>
                      <a:gd name="T18" fmla="*/ 56 h 56"/>
                    </a:gdLst>
                    <a:ahLst/>
                    <a:cxnLst>
                      <a:cxn ang="T10">
                        <a:pos x="T0" y="T1"/>
                      </a:cxn>
                      <a:cxn ang="T11">
                        <a:pos x="T2" y="T3"/>
                      </a:cxn>
                      <a:cxn ang="T12">
                        <a:pos x="T4" y="T5"/>
                      </a:cxn>
                      <a:cxn ang="T13">
                        <a:pos x="T6" y="T7"/>
                      </a:cxn>
                      <a:cxn ang="T14">
                        <a:pos x="T8" y="T9"/>
                      </a:cxn>
                    </a:cxnLst>
                    <a:rect l="T15" t="T16" r="T17" b="T18"/>
                    <a:pathLst>
                      <a:path w="53" h="56">
                        <a:moveTo>
                          <a:pt x="0" y="0"/>
                        </a:moveTo>
                        <a:lnTo>
                          <a:pt x="52" y="0"/>
                        </a:lnTo>
                        <a:lnTo>
                          <a:pt x="52" y="55"/>
                        </a:lnTo>
                        <a:lnTo>
                          <a:pt x="0" y="55"/>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4" name="Freeform 391"/>
                  <p:cNvSpPr>
                    <a:spLocks/>
                  </p:cNvSpPr>
                  <p:nvPr/>
                </p:nvSpPr>
                <p:spPr bwMode="auto">
                  <a:xfrm>
                    <a:off x="3974" y="1795"/>
                    <a:ext cx="78" cy="24"/>
                  </a:xfrm>
                  <a:custGeom>
                    <a:avLst/>
                    <a:gdLst>
                      <a:gd name="T0" fmla="*/ 0 w 78"/>
                      <a:gd name="T1" fmla="*/ 0 h 24"/>
                      <a:gd name="T2" fmla="*/ 77 w 78"/>
                      <a:gd name="T3" fmla="*/ 0 h 24"/>
                      <a:gd name="T4" fmla="*/ 77 w 78"/>
                      <a:gd name="T5" fmla="*/ 23 h 24"/>
                      <a:gd name="T6" fmla="*/ 0 w 78"/>
                      <a:gd name="T7" fmla="*/ 23 h 24"/>
                      <a:gd name="T8" fmla="*/ 0 w 78"/>
                      <a:gd name="T9" fmla="*/ 0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0"/>
                        </a:moveTo>
                        <a:lnTo>
                          <a:pt x="77" y="0"/>
                        </a:lnTo>
                        <a:lnTo>
                          <a:pt x="77"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5" name="Freeform 392"/>
                  <p:cNvSpPr>
                    <a:spLocks/>
                  </p:cNvSpPr>
                  <p:nvPr/>
                </p:nvSpPr>
                <p:spPr bwMode="auto">
                  <a:xfrm>
                    <a:off x="3991" y="1742"/>
                    <a:ext cx="45" cy="45"/>
                  </a:xfrm>
                  <a:custGeom>
                    <a:avLst/>
                    <a:gdLst>
                      <a:gd name="T0" fmla="*/ 0 w 45"/>
                      <a:gd name="T1" fmla="*/ 0 h 45"/>
                      <a:gd name="T2" fmla="*/ 44 w 45"/>
                      <a:gd name="T3" fmla="*/ 0 h 45"/>
                      <a:gd name="T4" fmla="*/ 44 w 45"/>
                      <a:gd name="T5" fmla="*/ 44 h 45"/>
                      <a:gd name="T6" fmla="*/ 0 w 45"/>
                      <a:gd name="T7" fmla="*/ 44 h 45"/>
                      <a:gd name="T8" fmla="*/ 0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0"/>
                        </a:moveTo>
                        <a:lnTo>
                          <a:pt x="44" y="0"/>
                        </a:lnTo>
                        <a:lnTo>
                          <a:pt x="44" y="44"/>
                        </a:lnTo>
                        <a:lnTo>
                          <a:pt x="0" y="4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6" name="Line 393"/>
                  <p:cNvSpPr>
                    <a:spLocks noChangeShapeType="1"/>
                  </p:cNvSpPr>
                  <p:nvPr/>
                </p:nvSpPr>
                <p:spPr bwMode="auto">
                  <a:xfrm flipH="1">
                    <a:off x="4027" y="1804"/>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317" name="Freeform 394"/>
                  <p:cNvSpPr>
                    <a:spLocks/>
                  </p:cNvSpPr>
                  <p:nvPr/>
                </p:nvSpPr>
                <p:spPr bwMode="auto">
                  <a:xfrm>
                    <a:off x="3972"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8" name="Freeform 395"/>
                  <p:cNvSpPr>
                    <a:spLocks/>
                  </p:cNvSpPr>
                  <p:nvPr/>
                </p:nvSpPr>
                <p:spPr bwMode="auto">
                  <a:xfrm>
                    <a:off x="3972"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19" name="Freeform 396"/>
                  <p:cNvSpPr>
                    <a:spLocks/>
                  </p:cNvSpPr>
                  <p:nvPr/>
                </p:nvSpPr>
                <p:spPr bwMode="auto">
                  <a:xfrm>
                    <a:off x="3972" y="1831"/>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grpSp>
          <p:nvGrpSpPr>
            <p:cNvPr id="47161" name="Group 397"/>
            <p:cNvGrpSpPr>
              <a:grpSpLocks/>
            </p:cNvGrpSpPr>
            <p:nvPr/>
          </p:nvGrpSpPr>
          <p:grpSpPr bwMode="auto">
            <a:xfrm>
              <a:off x="4552" y="1977"/>
              <a:ext cx="224" cy="295"/>
              <a:chOff x="4560" y="1573"/>
              <a:chExt cx="224" cy="295"/>
            </a:xfrm>
          </p:grpSpPr>
          <p:grpSp>
            <p:nvGrpSpPr>
              <p:cNvPr id="47255" name="Group 398"/>
              <p:cNvGrpSpPr>
                <a:grpSpLocks/>
              </p:cNvGrpSpPr>
              <p:nvPr/>
            </p:nvGrpSpPr>
            <p:grpSpPr bwMode="auto">
              <a:xfrm>
                <a:off x="4560" y="1573"/>
                <a:ext cx="224" cy="295"/>
                <a:chOff x="4560" y="1573"/>
                <a:chExt cx="224" cy="295"/>
              </a:xfrm>
            </p:grpSpPr>
            <p:grpSp>
              <p:nvGrpSpPr>
                <p:cNvPr id="47281" name="Group 399"/>
                <p:cNvGrpSpPr>
                  <a:grpSpLocks/>
                </p:cNvGrpSpPr>
                <p:nvPr/>
              </p:nvGrpSpPr>
              <p:grpSpPr bwMode="auto">
                <a:xfrm>
                  <a:off x="4563" y="1578"/>
                  <a:ext cx="221" cy="290"/>
                  <a:chOff x="4563" y="1578"/>
                  <a:chExt cx="221" cy="290"/>
                </a:xfrm>
              </p:grpSpPr>
              <p:sp>
                <p:nvSpPr>
                  <p:cNvPr id="47294" name="Freeform 400"/>
                  <p:cNvSpPr>
                    <a:spLocks/>
                  </p:cNvSpPr>
                  <p:nvPr/>
                </p:nvSpPr>
                <p:spPr bwMode="auto">
                  <a:xfrm>
                    <a:off x="4575" y="1618"/>
                    <a:ext cx="161" cy="250"/>
                  </a:xfrm>
                  <a:custGeom>
                    <a:avLst/>
                    <a:gdLst>
                      <a:gd name="T0" fmla="*/ 0 w 161"/>
                      <a:gd name="T1" fmla="*/ 249 h 250"/>
                      <a:gd name="T2" fmla="*/ 160 w 161"/>
                      <a:gd name="T3" fmla="*/ 249 h 250"/>
                      <a:gd name="T4" fmla="*/ 160 w 161"/>
                      <a:gd name="T5" fmla="*/ 79 h 250"/>
                      <a:gd name="T6" fmla="*/ 90 w 161"/>
                      <a:gd name="T7" fmla="*/ 0 h 250"/>
                      <a:gd name="T8" fmla="*/ 0 w 161"/>
                      <a:gd name="T9" fmla="*/ 129 h 250"/>
                      <a:gd name="T10" fmla="*/ 0 w 161"/>
                      <a:gd name="T11" fmla="*/ 249 h 250"/>
                      <a:gd name="T12" fmla="*/ 0 60000 65536"/>
                      <a:gd name="T13" fmla="*/ 0 60000 65536"/>
                      <a:gd name="T14" fmla="*/ 0 60000 65536"/>
                      <a:gd name="T15" fmla="*/ 0 60000 65536"/>
                      <a:gd name="T16" fmla="*/ 0 60000 65536"/>
                      <a:gd name="T17" fmla="*/ 0 60000 65536"/>
                      <a:gd name="T18" fmla="*/ 0 w 161"/>
                      <a:gd name="T19" fmla="*/ 0 h 250"/>
                      <a:gd name="T20" fmla="*/ 161 w 16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61" h="250">
                        <a:moveTo>
                          <a:pt x="0" y="249"/>
                        </a:moveTo>
                        <a:lnTo>
                          <a:pt x="160" y="249"/>
                        </a:lnTo>
                        <a:lnTo>
                          <a:pt x="160" y="79"/>
                        </a:lnTo>
                        <a:lnTo>
                          <a:pt x="90" y="0"/>
                        </a:lnTo>
                        <a:lnTo>
                          <a:pt x="0" y="129"/>
                        </a:lnTo>
                        <a:lnTo>
                          <a:pt x="0" y="24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5" name="Freeform 401"/>
                  <p:cNvSpPr>
                    <a:spLocks/>
                  </p:cNvSpPr>
                  <p:nvPr/>
                </p:nvSpPr>
                <p:spPr bwMode="auto">
                  <a:xfrm>
                    <a:off x="4673" y="1787"/>
                    <a:ext cx="30" cy="81"/>
                  </a:xfrm>
                  <a:custGeom>
                    <a:avLst/>
                    <a:gdLst>
                      <a:gd name="T0" fmla="*/ 0 w 30"/>
                      <a:gd name="T1" fmla="*/ 0 h 81"/>
                      <a:gd name="T2" fmla="*/ 29 w 30"/>
                      <a:gd name="T3" fmla="*/ 0 h 81"/>
                      <a:gd name="T4" fmla="*/ 29 w 30"/>
                      <a:gd name="T5" fmla="*/ 80 h 81"/>
                      <a:gd name="T6" fmla="*/ 0 w 30"/>
                      <a:gd name="T7" fmla="*/ 80 h 81"/>
                      <a:gd name="T8" fmla="*/ 0 w 30"/>
                      <a:gd name="T9" fmla="*/ 0 h 81"/>
                      <a:gd name="T10" fmla="*/ 0 60000 65536"/>
                      <a:gd name="T11" fmla="*/ 0 60000 65536"/>
                      <a:gd name="T12" fmla="*/ 0 60000 65536"/>
                      <a:gd name="T13" fmla="*/ 0 60000 65536"/>
                      <a:gd name="T14" fmla="*/ 0 60000 65536"/>
                      <a:gd name="T15" fmla="*/ 0 w 30"/>
                      <a:gd name="T16" fmla="*/ 0 h 81"/>
                      <a:gd name="T17" fmla="*/ 30 w 30"/>
                      <a:gd name="T18" fmla="*/ 81 h 81"/>
                    </a:gdLst>
                    <a:ahLst/>
                    <a:cxnLst>
                      <a:cxn ang="T10">
                        <a:pos x="T0" y="T1"/>
                      </a:cxn>
                      <a:cxn ang="T11">
                        <a:pos x="T2" y="T3"/>
                      </a:cxn>
                      <a:cxn ang="T12">
                        <a:pos x="T4" y="T5"/>
                      </a:cxn>
                      <a:cxn ang="T13">
                        <a:pos x="T6" y="T7"/>
                      </a:cxn>
                      <a:cxn ang="T14">
                        <a:pos x="T8" y="T9"/>
                      </a:cxn>
                    </a:cxnLst>
                    <a:rect l="T15" t="T16" r="T17" b="T18"/>
                    <a:pathLst>
                      <a:path w="30" h="81">
                        <a:moveTo>
                          <a:pt x="0" y="0"/>
                        </a:moveTo>
                        <a:lnTo>
                          <a:pt x="29" y="0"/>
                        </a:lnTo>
                        <a:lnTo>
                          <a:pt x="29" y="80"/>
                        </a:lnTo>
                        <a:lnTo>
                          <a:pt x="0" y="8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6" name="Rectangle 402"/>
                  <p:cNvSpPr>
                    <a:spLocks noChangeArrowheads="1"/>
                  </p:cNvSpPr>
                  <p:nvPr/>
                </p:nvSpPr>
                <p:spPr bwMode="auto">
                  <a:xfrm>
                    <a:off x="4603" y="1772"/>
                    <a:ext cx="45" cy="41"/>
                  </a:xfrm>
                  <a:prstGeom prst="rect">
                    <a:avLst/>
                  </a:prstGeom>
                  <a:solidFill>
                    <a:srgbClr val="000000"/>
                  </a:solidFill>
                  <a:ln w="12700">
                    <a:solidFill>
                      <a:srgbClr val="624948"/>
                    </a:solidFill>
                    <a:miter lim="800000"/>
                    <a:headEnd/>
                    <a:tailEnd/>
                  </a:ln>
                </p:spPr>
                <p:txBody>
                  <a:bodyPr wrap="none" anchor="ctr"/>
                  <a:lstStyle/>
                  <a:p>
                    <a:endParaRPr lang="es-ES"/>
                  </a:p>
                </p:txBody>
              </p:sp>
              <p:sp>
                <p:nvSpPr>
                  <p:cNvPr id="47297" name="Freeform 403"/>
                  <p:cNvSpPr>
                    <a:spLocks/>
                  </p:cNvSpPr>
                  <p:nvPr/>
                </p:nvSpPr>
                <p:spPr bwMode="auto">
                  <a:xfrm>
                    <a:off x="4563" y="1578"/>
                    <a:ext cx="118" cy="201"/>
                  </a:xfrm>
                  <a:custGeom>
                    <a:avLst/>
                    <a:gdLst>
                      <a:gd name="T0" fmla="*/ 0 w 118"/>
                      <a:gd name="T1" fmla="*/ 200 h 201"/>
                      <a:gd name="T2" fmla="*/ 20 w 118"/>
                      <a:gd name="T3" fmla="*/ 135 h 201"/>
                      <a:gd name="T4" fmla="*/ 117 w 118"/>
                      <a:gd name="T5" fmla="*/ 0 h 201"/>
                      <a:gd name="T6" fmla="*/ 94 w 118"/>
                      <a:gd name="T7" fmla="*/ 65 h 201"/>
                      <a:gd name="T8" fmla="*/ 0 w 118"/>
                      <a:gd name="T9" fmla="*/ 200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200"/>
                        </a:moveTo>
                        <a:lnTo>
                          <a:pt x="20" y="135"/>
                        </a:lnTo>
                        <a:lnTo>
                          <a:pt x="117" y="0"/>
                        </a:lnTo>
                        <a:lnTo>
                          <a:pt x="94" y="65"/>
                        </a:lnTo>
                        <a:lnTo>
                          <a:pt x="0" y="2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8" name="Freeform 404"/>
                  <p:cNvSpPr>
                    <a:spLocks/>
                  </p:cNvSpPr>
                  <p:nvPr/>
                </p:nvSpPr>
                <p:spPr bwMode="auto">
                  <a:xfrm>
                    <a:off x="4735" y="1707"/>
                    <a:ext cx="26" cy="161"/>
                  </a:xfrm>
                  <a:custGeom>
                    <a:avLst/>
                    <a:gdLst>
                      <a:gd name="T0" fmla="*/ 0 w 26"/>
                      <a:gd name="T1" fmla="*/ 160 h 161"/>
                      <a:gd name="T2" fmla="*/ 25 w 26"/>
                      <a:gd name="T3" fmla="*/ 99 h 161"/>
                      <a:gd name="T4" fmla="*/ 25 w 26"/>
                      <a:gd name="T5" fmla="*/ 0 h 161"/>
                      <a:gd name="T6" fmla="*/ 0 w 26"/>
                      <a:gd name="T7" fmla="*/ 39 h 161"/>
                      <a:gd name="T8" fmla="*/ 0 w 26"/>
                      <a:gd name="T9" fmla="*/ 160 h 161"/>
                      <a:gd name="T10" fmla="*/ 0 60000 65536"/>
                      <a:gd name="T11" fmla="*/ 0 60000 65536"/>
                      <a:gd name="T12" fmla="*/ 0 60000 65536"/>
                      <a:gd name="T13" fmla="*/ 0 60000 65536"/>
                      <a:gd name="T14" fmla="*/ 0 60000 65536"/>
                      <a:gd name="T15" fmla="*/ 0 w 26"/>
                      <a:gd name="T16" fmla="*/ 0 h 161"/>
                      <a:gd name="T17" fmla="*/ 26 w 26"/>
                      <a:gd name="T18" fmla="*/ 161 h 161"/>
                    </a:gdLst>
                    <a:ahLst/>
                    <a:cxnLst>
                      <a:cxn ang="T10">
                        <a:pos x="T0" y="T1"/>
                      </a:cxn>
                      <a:cxn ang="T11">
                        <a:pos x="T2" y="T3"/>
                      </a:cxn>
                      <a:cxn ang="T12">
                        <a:pos x="T4" y="T5"/>
                      </a:cxn>
                      <a:cxn ang="T13">
                        <a:pos x="T6" y="T7"/>
                      </a:cxn>
                      <a:cxn ang="T14">
                        <a:pos x="T8" y="T9"/>
                      </a:cxn>
                    </a:cxnLst>
                    <a:rect l="T15" t="T16" r="T17" b="T18"/>
                    <a:pathLst>
                      <a:path w="26" h="161">
                        <a:moveTo>
                          <a:pt x="0" y="160"/>
                        </a:moveTo>
                        <a:lnTo>
                          <a:pt x="25" y="99"/>
                        </a:lnTo>
                        <a:lnTo>
                          <a:pt x="25" y="0"/>
                        </a:lnTo>
                        <a:lnTo>
                          <a:pt x="0" y="39"/>
                        </a:lnTo>
                        <a:lnTo>
                          <a:pt x="0" y="16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9" name="Freeform 405"/>
                  <p:cNvSpPr>
                    <a:spLocks/>
                  </p:cNvSpPr>
                  <p:nvPr/>
                </p:nvSpPr>
                <p:spPr bwMode="auto">
                  <a:xfrm>
                    <a:off x="4748" y="1721"/>
                    <a:ext cx="23" cy="138"/>
                  </a:xfrm>
                  <a:custGeom>
                    <a:avLst/>
                    <a:gdLst>
                      <a:gd name="T0" fmla="*/ 0 w 23"/>
                      <a:gd name="T1" fmla="*/ 40 h 138"/>
                      <a:gd name="T2" fmla="*/ 22 w 23"/>
                      <a:gd name="T3" fmla="*/ 0 h 138"/>
                      <a:gd name="T4" fmla="*/ 22 w 23"/>
                      <a:gd name="T5" fmla="*/ 101 h 138"/>
                      <a:gd name="T6" fmla="*/ 0 w 23"/>
                      <a:gd name="T7" fmla="*/ 137 h 138"/>
                      <a:gd name="T8" fmla="*/ 0 w 23"/>
                      <a:gd name="T9" fmla="*/ 85 h 138"/>
                      <a:gd name="T10" fmla="*/ 0 w 23"/>
                      <a:gd name="T11" fmla="*/ 40 h 138"/>
                      <a:gd name="T12" fmla="*/ 0 60000 65536"/>
                      <a:gd name="T13" fmla="*/ 0 60000 65536"/>
                      <a:gd name="T14" fmla="*/ 0 60000 65536"/>
                      <a:gd name="T15" fmla="*/ 0 60000 65536"/>
                      <a:gd name="T16" fmla="*/ 0 60000 65536"/>
                      <a:gd name="T17" fmla="*/ 0 60000 65536"/>
                      <a:gd name="T18" fmla="*/ 0 w 23"/>
                      <a:gd name="T19" fmla="*/ 0 h 138"/>
                      <a:gd name="T20" fmla="*/ 23 w 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3" h="138">
                        <a:moveTo>
                          <a:pt x="0" y="40"/>
                        </a:moveTo>
                        <a:lnTo>
                          <a:pt x="22" y="0"/>
                        </a:lnTo>
                        <a:lnTo>
                          <a:pt x="22" y="101"/>
                        </a:lnTo>
                        <a:lnTo>
                          <a:pt x="0" y="137"/>
                        </a:lnTo>
                        <a:lnTo>
                          <a:pt x="0" y="85"/>
                        </a:lnTo>
                        <a:lnTo>
                          <a:pt x="0" y="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00" name="Freeform 406"/>
                  <p:cNvSpPr>
                    <a:spLocks/>
                  </p:cNvSpPr>
                  <p:nvPr/>
                </p:nvSpPr>
                <p:spPr bwMode="auto">
                  <a:xfrm>
                    <a:off x="4740" y="1742"/>
                    <a:ext cx="23" cy="117"/>
                  </a:xfrm>
                  <a:custGeom>
                    <a:avLst/>
                    <a:gdLst>
                      <a:gd name="T0" fmla="*/ 22 w 23"/>
                      <a:gd name="T1" fmla="*/ 15 h 117"/>
                      <a:gd name="T2" fmla="*/ 0 w 23"/>
                      <a:gd name="T3" fmla="*/ 0 h 117"/>
                      <a:gd name="T4" fmla="*/ 0 w 23"/>
                      <a:gd name="T5" fmla="*/ 116 h 117"/>
                      <a:gd name="T6" fmla="*/ 22 w 23"/>
                      <a:gd name="T7" fmla="*/ 116 h 117"/>
                      <a:gd name="T8" fmla="*/ 22 w 23"/>
                      <a:gd name="T9" fmla="*/ 15 h 117"/>
                      <a:gd name="T10" fmla="*/ 0 60000 65536"/>
                      <a:gd name="T11" fmla="*/ 0 60000 65536"/>
                      <a:gd name="T12" fmla="*/ 0 60000 65536"/>
                      <a:gd name="T13" fmla="*/ 0 60000 65536"/>
                      <a:gd name="T14" fmla="*/ 0 60000 65536"/>
                      <a:gd name="T15" fmla="*/ 0 w 23"/>
                      <a:gd name="T16" fmla="*/ 0 h 117"/>
                      <a:gd name="T17" fmla="*/ 23 w 23"/>
                      <a:gd name="T18" fmla="*/ 117 h 117"/>
                    </a:gdLst>
                    <a:ahLst/>
                    <a:cxnLst>
                      <a:cxn ang="T10">
                        <a:pos x="T0" y="T1"/>
                      </a:cxn>
                      <a:cxn ang="T11">
                        <a:pos x="T2" y="T3"/>
                      </a:cxn>
                      <a:cxn ang="T12">
                        <a:pos x="T4" y="T5"/>
                      </a:cxn>
                      <a:cxn ang="T13">
                        <a:pos x="T6" y="T7"/>
                      </a:cxn>
                      <a:cxn ang="T14">
                        <a:pos x="T8" y="T9"/>
                      </a:cxn>
                    </a:cxnLst>
                    <a:rect l="T15" t="T16" r="T17" b="T18"/>
                    <a:pathLst>
                      <a:path w="23" h="117">
                        <a:moveTo>
                          <a:pt x="22" y="15"/>
                        </a:moveTo>
                        <a:lnTo>
                          <a:pt x="0" y="0"/>
                        </a:lnTo>
                        <a:lnTo>
                          <a:pt x="0" y="116"/>
                        </a:lnTo>
                        <a:lnTo>
                          <a:pt x="22" y="116"/>
                        </a:lnTo>
                        <a:lnTo>
                          <a:pt x="22"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01" name="Freeform 407"/>
                  <p:cNvSpPr>
                    <a:spLocks/>
                  </p:cNvSpPr>
                  <p:nvPr/>
                </p:nvSpPr>
                <p:spPr bwMode="auto">
                  <a:xfrm>
                    <a:off x="4658" y="1578"/>
                    <a:ext cx="126" cy="201"/>
                  </a:xfrm>
                  <a:custGeom>
                    <a:avLst/>
                    <a:gdLst>
                      <a:gd name="T0" fmla="*/ 0 w 126"/>
                      <a:gd name="T1" fmla="*/ 65 h 201"/>
                      <a:gd name="T2" fmla="*/ 94 w 126"/>
                      <a:gd name="T3" fmla="*/ 200 h 201"/>
                      <a:gd name="T4" fmla="*/ 125 w 126"/>
                      <a:gd name="T5" fmla="*/ 135 h 201"/>
                      <a:gd name="T6" fmla="*/ 22 w 126"/>
                      <a:gd name="T7" fmla="*/ 0 h 201"/>
                      <a:gd name="T8" fmla="*/ 0 w 126"/>
                      <a:gd name="T9" fmla="*/ 65 h 201"/>
                      <a:gd name="T10" fmla="*/ 0 60000 65536"/>
                      <a:gd name="T11" fmla="*/ 0 60000 65536"/>
                      <a:gd name="T12" fmla="*/ 0 60000 65536"/>
                      <a:gd name="T13" fmla="*/ 0 60000 65536"/>
                      <a:gd name="T14" fmla="*/ 0 60000 65536"/>
                      <a:gd name="T15" fmla="*/ 0 w 126"/>
                      <a:gd name="T16" fmla="*/ 0 h 201"/>
                      <a:gd name="T17" fmla="*/ 126 w 126"/>
                      <a:gd name="T18" fmla="*/ 201 h 201"/>
                    </a:gdLst>
                    <a:ahLst/>
                    <a:cxnLst>
                      <a:cxn ang="T10">
                        <a:pos x="T0" y="T1"/>
                      </a:cxn>
                      <a:cxn ang="T11">
                        <a:pos x="T2" y="T3"/>
                      </a:cxn>
                      <a:cxn ang="T12">
                        <a:pos x="T4" y="T5"/>
                      </a:cxn>
                      <a:cxn ang="T13">
                        <a:pos x="T6" y="T7"/>
                      </a:cxn>
                      <a:cxn ang="T14">
                        <a:pos x="T8" y="T9"/>
                      </a:cxn>
                    </a:cxnLst>
                    <a:rect l="T15" t="T16" r="T17" b="T18"/>
                    <a:pathLst>
                      <a:path w="126" h="201">
                        <a:moveTo>
                          <a:pt x="0" y="65"/>
                        </a:moveTo>
                        <a:lnTo>
                          <a:pt x="94" y="200"/>
                        </a:lnTo>
                        <a:lnTo>
                          <a:pt x="125" y="135"/>
                        </a:lnTo>
                        <a:lnTo>
                          <a:pt x="22" y="0"/>
                        </a:lnTo>
                        <a:lnTo>
                          <a:pt x="0" y="6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02" name="Freeform 408"/>
                  <p:cNvSpPr>
                    <a:spLocks/>
                  </p:cNvSpPr>
                  <p:nvPr/>
                </p:nvSpPr>
                <p:spPr bwMode="auto">
                  <a:xfrm>
                    <a:off x="4751" y="1672"/>
                    <a:ext cx="23" cy="65"/>
                  </a:xfrm>
                  <a:custGeom>
                    <a:avLst/>
                    <a:gdLst>
                      <a:gd name="T0" fmla="*/ 0 w 23"/>
                      <a:gd name="T1" fmla="*/ 15 h 65"/>
                      <a:gd name="T2" fmla="*/ 22 w 23"/>
                      <a:gd name="T3" fmla="*/ 0 h 65"/>
                      <a:gd name="T4" fmla="*/ 22 w 23"/>
                      <a:gd name="T5" fmla="*/ 49 h 65"/>
                      <a:gd name="T6" fmla="*/ 0 w 23"/>
                      <a:gd name="T7" fmla="*/ 64 h 65"/>
                      <a:gd name="T8" fmla="*/ 0 w 23"/>
                      <a:gd name="T9" fmla="*/ 15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0" y="15"/>
                        </a:moveTo>
                        <a:lnTo>
                          <a:pt x="22" y="0"/>
                        </a:lnTo>
                        <a:lnTo>
                          <a:pt x="22" y="49"/>
                        </a:lnTo>
                        <a:lnTo>
                          <a:pt x="0" y="64"/>
                        </a:lnTo>
                        <a:lnTo>
                          <a:pt x="0" y="1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03" name="Freeform 409"/>
                  <p:cNvSpPr>
                    <a:spLocks/>
                  </p:cNvSpPr>
                  <p:nvPr/>
                </p:nvSpPr>
                <p:spPr bwMode="auto">
                  <a:xfrm>
                    <a:off x="4745" y="1678"/>
                    <a:ext cx="23" cy="59"/>
                  </a:xfrm>
                  <a:custGeom>
                    <a:avLst/>
                    <a:gdLst>
                      <a:gd name="T0" fmla="*/ 22 w 23"/>
                      <a:gd name="T1" fmla="*/ 10 h 59"/>
                      <a:gd name="T2" fmla="*/ 0 w 23"/>
                      <a:gd name="T3" fmla="*/ 0 h 59"/>
                      <a:gd name="T4" fmla="*/ 0 w 23"/>
                      <a:gd name="T5" fmla="*/ 53 h 59"/>
                      <a:gd name="T6" fmla="*/ 22 w 23"/>
                      <a:gd name="T7" fmla="*/ 58 h 59"/>
                      <a:gd name="T8" fmla="*/ 22 w 23"/>
                      <a:gd name="T9" fmla="*/ 10 h 59"/>
                      <a:gd name="T10" fmla="*/ 0 60000 65536"/>
                      <a:gd name="T11" fmla="*/ 0 60000 65536"/>
                      <a:gd name="T12" fmla="*/ 0 60000 65536"/>
                      <a:gd name="T13" fmla="*/ 0 60000 65536"/>
                      <a:gd name="T14" fmla="*/ 0 60000 65536"/>
                      <a:gd name="T15" fmla="*/ 0 w 23"/>
                      <a:gd name="T16" fmla="*/ 0 h 59"/>
                      <a:gd name="T17" fmla="*/ 23 w 23"/>
                      <a:gd name="T18" fmla="*/ 59 h 59"/>
                    </a:gdLst>
                    <a:ahLst/>
                    <a:cxnLst>
                      <a:cxn ang="T10">
                        <a:pos x="T0" y="T1"/>
                      </a:cxn>
                      <a:cxn ang="T11">
                        <a:pos x="T2" y="T3"/>
                      </a:cxn>
                      <a:cxn ang="T12">
                        <a:pos x="T4" y="T5"/>
                      </a:cxn>
                      <a:cxn ang="T13">
                        <a:pos x="T6" y="T7"/>
                      </a:cxn>
                      <a:cxn ang="T14">
                        <a:pos x="T8" y="T9"/>
                      </a:cxn>
                    </a:cxnLst>
                    <a:rect l="T15" t="T16" r="T17" b="T18"/>
                    <a:pathLst>
                      <a:path w="23" h="59">
                        <a:moveTo>
                          <a:pt x="22" y="10"/>
                        </a:moveTo>
                        <a:lnTo>
                          <a:pt x="0" y="0"/>
                        </a:lnTo>
                        <a:lnTo>
                          <a:pt x="0" y="53"/>
                        </a:lnTo>
                        <a:lnTo>
                          <a:pt x="22" y="58"/>
                        </a:lnTo>
                        <a:lnTo>
                          <a:pt x="22"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304" name="Freeform 410"/>
                  <p:cNvSpPr>
                    <a:spLocks/>
                  </p:cNvSpPr>
                  <p:nvPr/>
                </p:nvSpPr>
                <p:spPr bwMode="auto">
                  <a:xfrm>
                    <a:off x="4745" y="1663"/>
                    <a:ext cx="23" cy="26"/>
                  </a:xfrm>
                  <a:custGeom>
                    <a:avLst/>
                    <a:gdLst>
                      <a:gd name="T0" fmla="*/ 0 w 23"/>
                      <a:gd name="T1" fmla="*/ 14 h 26"/>
                      <a:gd name="T2" fmla="*/ 8 w 23"/>
                      <a:gd name="T3" fmla="*/ 25 h 26"/>
                      <a:gd name="T4" fmla="*/ 22 w 23"/>
                      <a:gd name="T5" fmla="*/ 9 h 26"/>
                      <a:gd name="T6" fmla="*/ 4 w 23"/>
                      <a:gd name="T7" fmla="*/ 0 h 26"/>
                      <a:gd name="T8" fmla="*/ 0 w 23"/>
                      <a:gd name="T9" fmla="*/ 14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0" y="14"/>
                        </a:moveTo>
                        <a:lnTo>
                          <a:pt x="8" y="25"/>
                        </a:lnTo>
                        <a:lnTo>
                          <a:pt x="22" y="9"/>
                        </a:lnTo>
                        <a:lnTo>
                          <a:pt x="4" y="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282" name="Group 411"/>
                <p:cNvGrpSpPr>
                  <a:grpSpLocks/>
                </p:cNvGrpSpPr>
                <p:nvPr/>
              </p:nvGrpSpPr>
              <p:grpSpPr bwMode="auto">
                <a:xfrm>
                  <a:off x="4560" y="1573"/>
                  <a:ext cx="222" cy="289"/>
                  <a:chOff x="4560" y="1573"/>
                  <a:chExt cx="222" cy="289"/>
                </a:xfrm>
              </p:grpSpPr>
              <p:sp>
                <p:nvSpPr>
                  <p:cNvPr id="47283" name="Freeform 412"/>
                  <p:cNvSpPr>
                    <a:spLocks/>
                  </p:cNvSpPr>
                  <p:nvPr/>
                </p:nvSpPr>
                <p:spPr bwMode="auto">
                  <a:xfrm>
                    <a:off x="4574" y="1618"/>
                    <a:ext cx="158" cy="244"/>
                  </a:xfrm>
                  <a:custGeom>
                    <a:avLst/>
                    <a:gdLst>
                      <a:gd name="T0" fmla="*/ 0 w 158"/>
                      <a:gd name="T1" fmla="*/ 243 h 244"/>
                      <a:gd name="T2" fmla="*/ 157 w 158"/>
                      <a:gd name="T3" fmla="*/ 243 h 244"/>
                      <a:gd name="T4" fmla="*/ 157 w 158"/>
                      <a:gd name="T5" fmla="*/ 74 h 244"/>
                      <a:gd name="T6" fmla="*/ 88 w 158"/>
                      <a:gd name="T7" fmla="*/ 0 h 244"/>
                      <a:gd name="T8" fmla="*/ 0 w 158"/>
                      <a:gd name="T9" fmla="*/ 124 h 244"/>
                      <a:gd name="T10" fmla="*/ 0 w 158"/>
                      <a:gd name="T11" fmla="*/ 243 h 244"/>
                      <a:gd name="T12" fmla="*/ 0 60000 65536"/>
                      <a:gd name="T13" fmla="*/ 0 60000 65536"/>
                      <a:gd name="T14" fmla="*/ 0 60000 65536"/>
                      <a:gd name="T15" fmla="*/ 0 60000 65536"/>
                      <a:gd name="T16" fmla="*/ 0 60000 65536"/>
                      <a:gd name="T17" fmla="*/ 0 60000 65536"/>
                      <a:gd name="T18" fmla="*/ 0 w 158"/>
                      <a:gd name="T19" fmla="*/ 0 h 244"/>
                      <a:gd name="T20" fmla="*/ 158 w 158"/>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58" h="244">
                        <a:moveTo>
                          <a:pt x="0" y="243"/>
                        </a:moveTo>
                        <a:lnTo>
                          <a:pt x="157" y="243"/>
                        </a:lnTo>
                        <a:lnTo>
                          <a:pt x="157" y="74"/>
                        </a:lnTo>
                        <a:lnTo>
                          <a:pt x="88" y="0"/>
                        </a:lnTo>
                        <a:lnTo>
                          <a:pt x="0" y="124"/>
                        </a:lnTo>
                        <a:lnTo>
                          <a:pt x="0" y="243"/>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4" name="Freeform 413"/>
                  <p:cNvSpPr>
                    <a:spLocks/>
                  </p:cNvSpPr>
                  <p:nvPr/>
                </p:nvSpPr>
                <p:spPr bwMode="auto">
                  <a:xfrm>
                    <a:off x="4671" y="1782"/>
                    <a:ext cx="29" cy="80"/>
                  </a:xfrm>
                  <a:custGeom>
                    <a:avLst/>
                    <a:gdLst>
                      <a:gd name="T0" fmla="*/ 0 w 29"/>
                      <a:gd name="T1" fmla="*/ 0 h 80"/>
                      <a:gd name="T2" fmla="*/ 28 w 29"/>
                      <a:gd name="T3" fmla="*/ 0 h 80"/>
                      <a:gd name="T4" fmla="*/ 28 w 29"/>
                      <a:gd name="T5" fmla="*/ 79 h 80"/>
                      <a:gd name="T6" fmla="*/ 0 w 29"/>
                      <a:gd name="T7" fmla="*/ 79 h 80"/>
                      <a:gd name="T8" fmla="*/ 0 w 29"/>
                      <a:gd name="T9" fmla="*/ 0 h 80"/>
                      <a:gd name="T10" fmla="*/ 0 60000 65536"/>
                      <a:gd name="T11" fmla="*/ 0 60000 65536"/>
                      <a:gd name="T12" fmla="*/ 0 60000 65536"/>
                      <a:gd name="T13" fmla="*/ 0 60000 65536"/>
                      <a:gd name="T14" fmla="*/ 0 60000 65536"/>
                      <a:gd name="T15" fmla="*/ 0 w 29"/>
                      <a:gd name="T16" fmla="*/ 0 h 80"/>
                      <a:gd name="T17" fmla="*/ 29 w 29"/>
                      <a:gd name="T18" fmla="*/ 80 h 80"/>
                    </a:gdLst>
                    <a:ahLst/>
                    <a:cxnLst>
                      <a:cxn ang="T10">
                        <a:pos x="T0" y="T1"/>
                      </a:cxn>
                      <a:cxn ang="T11">
                        <a:pos x="T2" y="T3"/>
                      </a:cxn>
                      <a:cxn ang="T12">
                        <a:pos x="T4" y="T5"/>
                      </a:cxn>
                      <a:cxn ang="T13">
                        <a:pos x="T6" y="T7"/>
                      </a:cxn>
                      <a:cxn ang="T14">
                        <a:pos x="T8" y="T9"/>
                      </a:cxn>
                    </a:cxnLst>
                    <a:rect l="T15" t="T16" r="T17" b="T18"/>
                    <a:pathLst>
                      <a:path w="29" h="80">
                        <a:moveTo>
                          <a:pt x="0" y="0"/>
                        </a:moveTo>
                        <a:lnTo>
                          <a:pt x="28" y="0"/>
                        </a:lnTo>
                        <a:lnTo>
                          <a:pt x="28" y="79"/>
                        </a:lnTo>
                        <a:lnTo>
                          <a:pt x="0" y="79"/>
                        </a:lnTo>
                        <a:lnTo>
                          <a:pt x="0" y="0"/>
                        </a:lnTo>
                      </a:path>
                    </a:pathLst>
                  </a:custGeom>
                  <a:solidFill>
                    <a:srgbClr val="6249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5" name="Rectangle 414"/>
                  <p:cNvSpPr>
                    <a:spLocks noChangeArrowheads="1"/>
                  </p:cNvSpPr>
                  <p:nvPr/>
                </p:nvSpPr>
                <p:spPr bwMode="auto">
                  <a:xfrm>
                    <a:off x="4603" y="1772"/>
                    <a:ext cx="41" cy="35"/>
                  </a:xfrm>
                  <a:prstGeom prst="rect">
                    <a:avLst/>
                  </a:prstGeom>
                  <a:solidFill>
                    <a:srgbClr val="FFFF80"/>
                  </a:solidFill>
                  <a:ln w="12700">
                    <a:solidFill>
                      <a:srgbClr val="624948"/>
                    </a:solidFill>
                    <a:miter lim="800000"/>
                    <a:headEnd/>
                    <a:tailEnd/>
                  </a:ln>
                </p:spPr>
                <p:txBody>
                  <a:bodyPr wrap="none" anchor="ctr"/>
                  <a:lstStyle/>
                  <a:p>
                    <a:endParaRPr lang="es-ES"/>
                  </a:p>
                </p:txBody>
              </p:sp>
              <p:sp>
                <p:nvSpPr>
                  <p:cNvPr id="47286" name="Freeform 415"/>
                  <p:cNvSpPr>
                    <a:spLocks/>
                  </p:cNvSpPr>
                  <p:nvPr/>
                </p:nvSpPr>
                <p:spPr bwMode="auto">
                  <a:xfrm>
                    <a:off x="4560" y="1573"/>
                    <a:ext cx="120" cy="196"/>
                  </a:xfrm>
                  <a:custGeom>
                    <a:avLst/>
                    <a:gdLst>
                      <a:gd name="T0" fmla="*/ 0 w 120"/>
                      <a:gd name="T1" fmla="*/ 195 h 196"/>
                      <a:gd name="T2" fmla="*/ 20 w 120"/>
                      <a:gd name="T3" fmla="*/ 134 h 196"/>
                      <a:gd name="T4" fmla="*/ 119 w 120"/>
                      <a:gd name="T5" fmla="*/ 0 h 196"/>
                      <a:gd name="T6" fmla="*/ 95 w 120"/>
                      <a:gd name="T7" fmla="*/ 64 h 196"/>
                      <a:gd name="T8" fmla="*/ 0 w 120"/>
                      <a:gd name="T9" fmla="*/ 195 h 196"/>
                      <a:gd name="T10" fmla="*/ 0 60000 65536"/>
                      <a:gd name="T11" fmla="*/ 0 60000 65536"/>
                      <a:gd name="T12" fmla="*/ 0 60000 65536"/>
                      <a:gd name="T13" fmla="*/ 0 60000 65536"/>
                      <a:gd name="T14" fmla="*/ 0 60000 65536"/>
                      <a:gd name="T15" fmla="*/ 0 w 120"/>
                      <a:gd name="T16" fmla="*/ 0 h 196"/>
                      <a:gd name="T17" fmla="*/ 120 w 120"/>
                      <a:gd name="T18" fmla="*/ 196 h 196"/>
                    </a:gdLst>
                    <a:ahLst/>
                    <a:cxnLst>
                      <a:cxn ang="T10">
                        <a:pos x="T0" y="T1"/>
                      </a:cxn>
                      <a:cxn ang="T11">
                        <a:pos x="T2" y="T3"/>
                      </a:cxn>
                      <a:cxn ang="T12">
                        <a:pos x="T4" y="T5"/>
                      </a:cxn>
                      <a:cxn ang="T13">
                        <a:pos x="T6" y="T7"/>
                      </a:cxn>
                      <a:cxn ang="T14">
                        <a:pos x="T8" y="T9"/>
                      </a:cxn>
                    </a:cxnLst>
                    <a:rect l="T15" t="T16" r="T17" b="T18"/>
                    <a:pathLst>
                      <a:path w="120" h="196">
                        <a:moveTo>
                          <a:pt x="0" y="195"/>
                        </a:moveTo>
                        <a:lnTo>
                          <a:pt x="20" y="134"/>
                        </a:lnTo>
                        <a:lnTo>
                          <a:pt x="119" y="0"/>
                        </a:lnTo>
                        <a:lnTo>
                          <a:pt x="95" y="64"/>
                        </a:lnTo>
                        <a:lnTo>
                          <a:pt x="0" y="195"/>
                        </a:lnTo>
                      </a:path>
                    </a:pathLst>
                  </a:custGeom>
                  <a:solidFill>
                    <a:srgbClr val="7A5C5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7" name="Freeform 416"/>
                  <p:cNvSpPr>
                    <a:spLocks/>
                  </p:cNvSpPr>
                  <p:nvPr/>
                </p:nvSpPr>
                <p:spPr bwMode="auto">
                  <a:xfrm>
                    <a:off x="4731" y="1702"/>
                    <a:ext cx="30" cy="160"/>
                  </a:xfrm>
                  <a:custGeom>
                    <a:avLst/>
                    <a:gdLst>
                      <a:gd name="T0" fmla="*/ 0 w 30"/>
                      <a:gd name="T1" fmla="*/ 159 h 160"/>
                      <a:gd name="T2" fmla="*/ 29 w 30"/>
                      <a:gd name="T3" fmla="*/ 98 h 160"/>
                      <a:gd name="T4" fmla="*/ 29 w 30"/>
                      <a:gd name="T5" fmla="*/ 0 h 160"/>
                      <a:gd name="T6" fmla="*/ 0 w 30"/>
                      <a:gd name="T7" fmla="*/ 39 h 160"/>
                      <a:gd name="T8" fmla="*/ 0 w 30"/>
                      <a:gd name="T9" fmla="*/ 159 h 160"/>
                      <a:gd name="T10" fmla="*/ 0 60000 65536"/>
                      <a:gd name="T11" fmla="*/ 0 60000 65536"/>
                      <a:gd name="T12" fmla="*/ 0 60000 65536"/>
                      <a:gd name="T13" fmla="*/ 0 60000 65536"/>
                      <a:gd name="T14" fmla="*/ 0 60000 65536"/>
                      <a:gd name="T15" fmla="*/ 0 w 30"/>
                      <a:gd name="T16" fmla="*/ 0 h 160"/>
                      <a:gd name="T17" fmla="*/ 30 w 30"/>
                      <a:gd name="T18" fmla="*/ 160 h 160"/>
                    </a:gdLst>
                    <a:ahLst/>
                    <a:cxnLst>
                      <a:cxn ang="T10">
                        <a:pos x="T0" y="T1"/>
                      </a:cxn>
                      <a:cxn ang="T11">
                        <a:pos x="T2" y="T3"/>
                      </a:cxn>
                      <a:cxn ang="T12">
                        <a:pos x="T4" y="T5"/>
                      </a:cxn>
                      <a:cxn ang="T13">
                        <a:pos x="T6" y="T7"/>
                      </a:cxn>
                      <a:cxn ang="T14">
                        <a:pos x="T8" y="T9"/>
                      </a:cxn>
                    </a:cxnLst>
                    <a:rect l="T15" t="T16" r="T17" b="T18"/>
                    <a:pathLst>
                      <a:path w="30" h="160">
                        <a:moveTo>
                          <a:pt x="0" y="159"/>
                        </a:moveTo>
                        <a:lnTo>
                          <a:pt x="29" y="98"/>
                        </a:lnTo>
                        <a:lnTo>
                          <a:pt x="29" y="0"/>
                        </a:lnTo>
                        <a:lnTo>
                          <a:pt x="0" y="39"/>
                        </a:lnTo>
                        <a:lnTo>
                          <a:pt x="0" y="159"/>
                        </a:lnTo>
                      </a:path>
                    </a:pathLst>
                  </a:custGeom>
                  <a:solidFill>
                    <a:srgbClr val="80A7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8" name="Freeform 417"/>
                  <p:cNvSpPr>
                    <a:spLocks/>
                  </p:cNvSpPr>
                  <p:nvPr/>
                </p:nvSpPr>
                <p:spPr bwMode="auto">
                  <a:xfrm>
                    <a:off x="4748" y="1717"/>
                    <a:ext cx="23" cy="142"/>
                  </a:xfrm>
                  <a:custGeom>
                    <a:avLst/>
                    <a:gdLst>
                      <a:gd name="T0" fmla="*/ 0 w 23"/>
                      <a:gd name="T1" fmla="*/ 40 h 142"/>
                      <a:gd name="T2" fmla="*/ 22 w 23"/>
                      <a:gd name="T3" fmla="*/ 0 h 142"/>
                      <a:gd name="T4" fmla="*/ 22 w 23"/>
                      <a:gd name="T5" fmla="*/ 101 h 142"/>
                      <a:gd name="T6" fmla="*/ 0 w 23"/>
                      <a:gd name="T7" fmla="*/ 141 h 142"/>
                      <a:gd name="T8" fmla="*/ 0 w 23"/>
                      <a:gd name="T9" fmla="*/ 84 h 142"/>
                      <a:gd name="T10" fmla="*/ 0 w 23"/>
                      <a:gd name="T11" fmla="*/ 40 h 142"/>
                      <a:gd name="T12" fmla="*/ 0 60000 65536"/>
                      <a:gd name="T13" fmla="*/ 0 60000 65536"/>
                      <a:gd name="T14" fmla="*/ 0 60000 65536"/>
                      <a:gd name="T15" fmla="*/ 0 60000 65536"/>
                      <a:gd name="T16" fmla="*/ 0 60000 65536"/>
                      <a:gd name="T17" fmla="*/ 0 60000 65536"/>
                      <a:gd name="T18" fmla="*/ 0 w 23"/>
                      <a:gd name="T19" fmla="*/ 0 h 142"/>
                      <a:gd name="T20" fmla="*/ 23 w 2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 h="142">
                        <a:moveTo>
                          <a:pt x="0" y="40"/>
                        </a:moveTo>
                        <a:lnTo>
                          <a:pt x="22" y="0"/>
                        </a:lnTo>
                        <a:lnTo>
                          <a:pt x="22" y="101"/>
                        </a:lnTo>
                        <a:lnTo>
                          <a:pt x="0" y="141"/>
                        </a:lnTo>
                        <a:lnTo>
                          <a:pt x="0" y="84"/>
                        </a:lnTo>
                        <a:lnTo>
                          <a:pt x="0" y="40"/>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9" name="Freeform 418"/>
                  <p:cNvSpPr>
                    <a:spLocks/>
                  </p:cNvSpPr>
                  <p:nvPr/>
                </p:nvSpPr>
                <p:spPr bwMode="auto">
                  <a:xfrm>
                    <a:off x="4737" y="1736"/>
                    <a:ext cx="24" cy="123"/>
                  </a:xfrm>
                  <a:custGeom>
                    <a:avLst/>
                    <a:gdLst>
                      <a:gd name="T0" fmla="*/ 23 w 24"/>
                      <a:gd name="T1" fmla="*/ 10 h 123"/>
                      <a:gd name="T2" fmla="*/ 0 w 24"/>
                      <a:gd name="T3" fmla="*/ 0 h 123"/>
                      <a:gd name="T4" fmla="*/ 0 w 24"/>
                      <a:gd name="T5" fmla="*/ 122 h 123"/>
                      <a:gd name="T6" fmla="*/ 23 w 24"/>
                      <a:gd name="T7" fmla="*/ 122 h 123"/>
                      <a:gd name="T8" fmla="*/ 23 w 24"/>
                      <a:gd name="T9" fmla="*/ 10 h 123"/>
                      <a:gd name="T10" fmla="*/ 0 60000 65536"/>
                      <a:gd name="T11" fmla="*/ 0 60000 65536"/>
                      <a:gd name="T12" fmla="*/ 0 60000 65536"/>
                      <a:gd name="T13" fmla="*/ 0 60000 65536"/>
                      <a:gd name="T14" fmla="*/ 0 60000 65536"/>
                      <a:gd name="T15" fmla="*/ 0 w 24"/>
                      <a:gd name="T16" fmla="*/ 0 h 123"/>
                      <a:gd name="T17" fmla="*/ 24 w 24"/>
                      <a:gd name="T18" fmla="*/ 123 h 123"/>
                    </a:gdLst>
                    <a:ahLst/>
                    <a:cxnLst>
                      <a:cxn ang="T10">
                        <a:pos x="T0" y="T1"/>
                      </a:cxn>
                      <a:cxn ang="T11">
                        <a:pos x="T2" y="T3"/>
                      </a:cxn>
                      <a:cxn ang="T12">
                        <a:pos x="T4" y="T5"/>
                      </a:cxn>
                      <a:cxn ang="T13">
                        <a:pos x="T6" y="T7"/>
                      </a:cxn>
                      <a:cxn ang="T14">
                        <a:pos x="T8" y="T9"/>
                      </a:cxn>
                    </a:cxnLst>
                    <a:rect l="T15" t="T16" r="T17" b="T18"/>
                    <a:pathLst>
                      <a:path w="24" h="123">
                        <a:moveTo>
                          <a:pt x="23" y="10"/>
                        </a:moveTo>
                        <a:lnTo>
                          <a:pt x="0" y="0"/>
                        </a:lnTo>
                        <a:lnTo>
                          <a:pt x="0" y="122"/>
                        </a:lnTo>
                        <a:lnTo>
                          <a:pt x="23" y="122"/>
                        </a:lnTo>
                        <a:lnTo>
                          <a:pt x="23"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0" name="Freeform 419"/>
                  <p:cNvSpPr>
                    <a:spLocks/>
                  </p:cNvSpPr>
                  <p:nvPr/>
                </p:nvSpPr>
                <p:spPr bwMode="auto">
                  <a:xfrm>
                    <a:off x="4656" y="1573"/>
                    <a:ext cx="126" cy="196"/>
                  </a:xfrm>
                  <a:custGeom>
                    <a:avLst/>
                    <a:gdLst>
                      <a:gd name="T0" fmla="*/ 0 w 126"/>
                      <a:gd name="T1" fmla="*/ 64 h 196"/>
                      <a:gd name="T2" fmla="*/ 94 w 126"/>
                      <a:gd name="T3" fmla="*/ 195 h 196"/>
                      <a:gd name="T4" fmla="*/ 125 w 126"/>
                      <a:gd name="T5" fmla="*/ 134 h 196"/>
                      <a:gd name="T6" fmla="*/ 22 w 126"/>
                      <a:gd name="T7" fmla="*/ 0 h 196"/>
                      <a:gd name="T8" fmla="*/ 0 w 126"/>
                      <a:gd name="T9" fmla="*/ 64 h 196"/>
                      <a:gd name="T10" fmla="*/ 0 60000 65536"/>
                      <a:gd name="T11" fmla="*/ 0 60000 65536"/>
                      <a:gd name="T12" fmla="*/ 0 60000 65536"/>
                      <a:gd name="T13" fmla="*/ 0 60000 65536"/>
                      <a:gd name="T14" fmla="*/ 0 60000 65536"/>
                      <a:gd name="T15" fmla="*/ 0 w 126"/>
                      <a:gd name="T16" fmla="*/ 0 h 196"/>
                      <a:gd name="T17" fmla="*/ 126 w 126"/>
                      <a:gd name="T18" fmla="*/ 196 h 196"/>
                    </a:gdLst>
                    <a:ahLst/>
                    <a:cxnLst>
                      <a:cxn ang="T10">
                        <a:pos x="T0" y="T1"/>
                      </a:cxn>
                      <a:cxn ang="T11">
                        <a:pos x="T2" y="T3"/>
                      </a:cxn>
                      <a:cxn ang="T12">
                        <a:pos x="T4" y="T5"/>
                      </a:cxn>
                      <a:cxn ang="T13">
                        <a:pos x="T6" y="T7"/>
                      </a:cxn>
                      <a:cxn ang="T14">
                        <a:pos x="T8" y="T9"/>
                      </a:cxn>
                    </a:cxnLst>
                    <a:rect l="T15" t="T16" r="T17" b="T18"/>
                    <a:pathLst>
                      <a:path w="126" h="196">
                        <a:moveTo>
                          <a:pt x="0" y="64"/>
                        </a:moveTo>
                        <a:lnTo>
                          <a:pt x="94" y="195"/>
                        </a:lnTo>
                        <a:lnTo>
                          <a:pt x="125" y="134"/>
                        </a:lnTo>
                        <a:lnTo>
                          <a:pt x="22" y="0"/>
                        </a:lnTo>
                        <a:lnTo>
                          <a:pt x="0" y="64"/>
                        </a:lnTo>
                      </a:path>
                    </a:pathLst>
                  </a:custGeom>
                  <a:solidFill>
                    <a:srgbClr val="936E6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1" name="Freeform 420"/>
                  <p:cNvSpPr>
                    <a:spLocks/>
                  </p:cNvSpPr>
                  <p:nvPr/>
                </p:nvSpPr>
                <p:spPr bwMode="auto">
                  <a:xfrm>
                    <a:off x="4748" y="1668"/>
                    <a:ext cx="23" cy="69"/>
                  </a:xfrm>
                  <a:custGeom>
                    <a:avLst/>
                    <a:gdLst>
                      <a:gd name="T0" fmla="*/ 0 w 23"/>
                      <a:gd name="T1" fmla="*/ 14 h 69"/>
                      <a:gd name="T2" fmla="*/ 22 w 23"/>
                      <a:gd name="T3" fmla="*/ 0 h 69"/>
                      <a:gd name="T4" fmla="*/ 22 w 23"/>
                      <a:gd name="T5" fmla="*/ 48 h 69"/>
                      <a:gd name="T6" fmla="*/ 0 w 23"/>
                      <a:gd name="T7" fmla="*/ 68 h 69"/>
                      <a:gd name="T8" fmla="*/ 0 w 23"/>
                      <a:gd name="T9" fmla="*/ 14 h 69"/>
                      <a:gd name="T10" fmla="*/ 0 60000 65536"/>
                      <a:gd name="T11" fmla="*/ 0 60000 65536"/>
                      <a:gd name="T12" fmla="*/ 0 60000 65536"/>
                      <a:gd name="T13" fmla="*/ 0 60000 65536"/>
                      <a:gd name="T14" fmla="*/ 0 60000 65536"/>
                      <a:gd name="T15" fmla="*/ 0 w 23"/>
                      <a:gd name="T16" fmla="*/ 0 h 69"/>
                      <a:gd name="T17" fmla="*/ 23 w 23"/>
                      <a:gd name="T18" fmla="*/ 69 h 69"/>
                    </a:gdLst>
                    <a:ahLst/>
                    <a:cxnLst>
                      <a:cxn ang="T10">
                        <a:pos x="T0" y="T1"/>
                      </a:cxn>
                      <a:cxn ang="T11">
                        <a:pos x="T2" y="T3"/>
                      </a:cxn>
                      <a:cxn ang="T12">
                        <a:pos x="T4" y="T5"/>
                      </a:cxn>
                      <a:cxn ang="T13">
                        <a:pos x="T6" y="T7"/>
                      </a:cxn>
                      <a:cxn ang="T14">
                        <a:pos x="T8" y="T9"/>
                      </a:cxn>
                    </a:cxnLst>
                    <a:rect l="T15" t="T16" r="T17" b="T18"/>
                    <a:pathLst>
                      <a:path w="23" h="69">
                        <a:moveTo>
                          <a:pt x="0" y="14"/>
                        </a:moveTo>
                        <a:lnTo>
                          <a:pt x="22" y="0"/>
                        </a:lnTo>
                        <a:lnTo>
                          <a:pt x="22" y="48"/>
                        </a:lnTo>
                        <a:lnTo>
                          <a:pt x="0" y="68"/>
                        </a:lnTo>
                        <a:lnTo>
                          <a:pt x="0" y="14"/>
                        </a:lnTo>
                      </a:path>
                    </a:pathLst>
                  </a:custGeom>
                  <a:solidFill>
                    <a:srgbClr val="FF80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2" name="Freeform 421"/>
                  <p:cNvSpPr>
                    <a:spLocks/>
                  </p:cNvSpPr>
                  <p:nvPr/>
                </p:nvSpPr>
                <p:spPr bwMode="auto">
                  <a:xfrm>
                    <a:off x="4740" y="1672"/>
                    <a:ext cx="23" cy="65"/>
                  </a:xfrm>
                  <a:custGeom>
                    <a:avLst/>
                    <a:gdLst>
                      <a:gd name="T0" fmla="*/ 22 w 23"/>
                      <a:gd name="T1" fmla="*/ 10 h 65"/>
                      <a:gd name="T2" fmla="*/ 0 w 23"/>
                      <a:gd name="T3" fmla="*/ 0 h 65"/>
                      <a:gd name="T4" fmla="*/ 0 w 23"/>
                      <a:gd name="T5" fmla="*/ 49 h 65"/>
                      <a:gd name="T6" fmla="*/ 22 w 23"/>
                      <a:gd name="T7" fmla="*/ 64 h 65"/>
                      <a:gd name="T8" fmla="*/ 22 w 23"/>
                      <a:gd name="T9" fmla="*/ 10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22" y="10"/>
                        </a:moveTo>
                        <a:lnTo>
                          <a:pt x="0" y="0"/>
                        </a:lnTo>
                        <a:lnTo>
                          <a:pt x="0" y="49"/>
                        </a:lnTo>
                        <a:lnTo>
                          <a:pt x="22" y="64"/>
                        </a:lnTo>
                        <a:lnTo>
                          <a:pt x="22" y="10"/>
                        </a:lnTo>
                      </a:path>
                    </a:pathLst>
                  </a:custGeom>
                  <a:solidFill>
                    <a:srgbClr val="FF2A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93" name="Freeform 422"/>
                  <p:cNvSpPr>
                    <a:spLocks/>
                  </p:cNvSpPr>
                  <p:nvPr/>
                </p:nvSpPr>
                <p:spPr bwMode="auto">
                  <a:xfrm>
                    <a:off x="4740" y="1653"/>
                    <a:ext cx="23" cy="31"/>
                  </a:xfrm>
                  <a:custGeom>
                    <a:avLst/>
                    <a:gdLst>
                      <a:gd name="T0" fmla="*/ 0 w 23"/>
                      <a:gd name="T1" fmla="*/ 19 h 31"/>
                      <a:gd name="T2" fmla="*/ 13 w 23"/>
                      <a:gd name="T3" fmla="*/ 30 h 31"/>
                      <a:gd name="T4" fmla="*/ 22 w 23"/>
                      <a:gd name="T5" fmla="*/ 14 h 31"/>
                      <a:gd name="T6" fmla="*/ 13 w 23"/>
                      <a:gd name="T7" fmla="*/ 0 h 31"/>
                      <a:gd name="T8" fmla="*/ 0 w 23"/>
                      <a:gd name="T9" fmla="*/ 19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0" y="19"/>
                        </a:moveTo>
                        <a:lnTo>
                          <a:pt x="13" y="30"/>
                        </a:lnTo>
                        <a:lnTo>
                          <a:pt x="22" y="14"/>
                        </a:lnTo>
                        <a:lnTo>
                          <a:pt x="13" y="0"/>
                        </a:lnTo>
                        <a:lnTo>
                          <a:pt x="0"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nvGrpSpPr>
              <p:cNvPr id="47256" name="Group 423"/>
              <p:cNvGrpSpPr>
                <a:grpSpLocks/>
              </p:cNvGrpSpPr>
              <p:nvPr/>
            </p:nvGrpSpPr>
            <p:grpSpPr bwMode="auto">
              <a:xfrm>
                <a:off x="4587" y="1728"/>
                <a:ext cx="85" cy="125"/>
                <a:chOff x="4587" y="1728"/>
                <a:chExt cx="85" cy="125"/>
              </a:xfrm>
            </p:grpSpPr>
            <p:grpSp>
              <p:nvGrpSpPr>
                <p:cNvPr id="47257" name="Group 424"/>
                <p:cNvGrpSpPr>
                  <a:grpSpLocks/>
                </p:cNvGrpSpPr>
                <p:nvPr/>
              </p:nvGrpSpPr>
              <p:grpSpPr bwMode="auto">
                <a:xfrm>
                  <a:off x="4587" y="1732"/>
                  <a:ext cx="85" cy="121"/>
                  <a:chOff x="4587" y="1732"/>
                  <a:chExt cx="85" cy="121"/>
                </a:xfrm>
              </p:grpSpPr>
              <p:sp>
                <p:nvSpPr>
                  <p:cNvPr id="47270" name="Freeform 425"/>
                  <p:cNvSpPr>
                    <a:spLocks/>
                  </p:cNvSpPr>
                  <p:nvPr/>
                </p:nvSpPr>
                <p:spPr bwMode="auto">
                  <a:xfrm>
                    <a:off x="4590" y="1787"/>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1" name="Freeform 426"/>
                  <p:cNvSpPr>
                    <a:spLocks/>
                  </p:cNvSpPr>
                  <p:nvPr/>
                </p:nvSpPr>
                <p:spPr bwMode="auto">
                  <a:xfrm>
                    <a:off x="4590" y="1787"/>
                    <a:ext cx="78" cy="19"/>
                  </a:xfrm>
                  <a:custGeom>
                    <a:avLst/>
                    <a:gdLst>
                      <a:gd name="T0" fmla="*/ 0 w 78"/>
                      <a:gd name="T1" fmla="*/ 18 h 19"/>
                      <a:gd name="T2" fmla="*/ 8 w 78"/>
                      <a:gd name="T3" fmla="*/ 0 h 19"/>
                      <a:gd name="T4" fmla="*/ 67 w 78"/>
                      <a:gd name="T5" fmla="*/ 0 h 19"/>
                      <a:gd name="T6" fmla="*/ 77 w 78"/>
                      <a:gd name="T7" fmla="*/ 18 h 19"/>
                      <a:gd name="T8" fmla="*/ 0 w 78"/>
                      <a:gd name="T9" fmla="*/ 18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0" y="18"/>
                        </a:moveTo>
                        <a:lnTo>
                          <a:pt x="8" y="0"/>
                        </a:lnTo>
                        <a:lnTo>
                          <a:pt x="67" y="0"/>
                        </a:lnTo>
                        <a:lnTo>
                          <a:pt x="77"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2" name="Freeform 427"/>
                  <p:cNvSpPr>
                    <a:spLocks/>
                  </p:cNvSpPr>
                  <p:nvPr/>
                </p:nvSpPr>
                <p:spPr bwMode="auto">
                  <a:xfrm>
                    <a:off x="4602"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3" name="Freeform 428"/>
                  <p:cNvSpPr>
                    <a:spLocks/>
                  </p:cNvSpPr>
                  <p:nvPr/>
                </p:nvSpPr>
                <p:spPr bwMode="auto">
                  <a:xfrm>
                    <a:off x="4602" y="1732"/>
                    <a:ext cx="55" cy="19"/>
                  </a:xfrm>
                  <a:custGeom>
                    <a:avLst/>
                    <a:gdLst>
                      <a:gd name="T0" fmla="*/ 0 w 55"/>
                      <a:gd name="T1" fmla="*/ 18 h 19"/>
                      <a:gd name="T2" fmla="*/ 5 w 55"/>
                      <a:gd name="T3" fmla="*/ 0 h 19"/>
                      <a:gd name="T4" fmla="*/ 47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5" y="0"/>
                        </a:lnTo>
                        <a:lnTo>
                          <a:pt x="47" y="0"/>
                        </a:lnTo>
                        <a:lnTo>
                          <a:pt x="5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4" name="Freeform 429"/>
                  <p:cNvSpPr>
                    <a:spLocks/>
                  </p:cNvSpPr>
                  <p:nvPr/>
                </p:nvSpPr>
                <p:spPr bwMode="auto">
                  <a:xfrm>
                    <a:off x="4602" y="1737"/>
                    <a:ext cx="55" cy="57"/>
                  </a:xfrm>
                  <a:custGeom>
                    <a:avLst/>
                    <a:gdLst>
                      <a:gd name="T0" fmla="*/ 0 w 55"/>
                      <a:gd name="T1" fmla="*/ 0 h 57"/>
                      <a:gd name="T2" fmla="*/ 54 w 55"/>
                      <a:gd name="T3" fmla="*/ 0 h 57"/>
                      <a:gd name="T4" fmla="*/ 54 w 55"/>
                      <a:gd name="T5" fmla="*/ 56 h 57"/>
                      <a:gd name="T6" fmla="*/ 0 w 55"/>
                      <a:gd name="T7" fmla="*/ 56 h 57"/>
                      <a:gd name="T8" fmla="*/ 0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0" y="0"/>
                        </a:moveTo>
                        <a:lnTo>
                          <a:pt x="54" y="0"/>
                        </a:lnTo>
                        <a:lnTo>
                          <a:pt x="54" y="56"/>
                        </a:lnTo>
                        <a:lnTo>
                          <a:pt x="0" y="5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5" name="Freeform 430"/>
                  <p:cNvSpPr>
                    <a:spLocks/>
                  </p:cNvSpPr>
                  <p:nvPr/>
                </p:nvSpPr>
                <p:spPr bwMode="auto">
                  <a:xfrm>
                    <a:off x="4590" y="1796"/>
                    <a:ext cx="78" cy="24"/>
                  </a:xfrm>
                  <a:custGeom>
                    <a:avLst/>
                    <a:gdLst>
                      <a:gd name="T0" fmla="*/ 0 w 78"/>
                      <a:gd name="T1" fmla="*/ 0 h 24"/>
                      <a:gd name="T2" fmla="*/ 77 w 78"/>
                      <a:gd name="T3" fmla="*/ 0 h 24"/>
                      <a:gd name="T4" fmla="*/ 77 w 78"/>
                      <a:gd name="T5" fmla="*/ 23 h 24"/>
                      <a:gd name="T6" fmla="*/ 0 w 78"/>
                      <a:gd name="T7" fmla="*/ 23 h 24"/>
                      <a:gd name="T8" fmla="*/ 0 w 78"/>
                      <a:gd name="T9" fmla="*/ 0 h 24"/>
                      <a:gd name="T10" fmla="*/ 0 60000 65536"/>
                      <a:gd name="T11" fmla="*/ 0 60000 65536"/>
                      <a:gd name="T12" fmla="*/ 0 60000 65536"/>
                      <a:gd name="T13" fmla="*/ 0 60000 65536"/>
                      <a:gd name="T14" fmla="*/ 0 60000 65536"/>
                      <a:gd name="T15" fmla="*/ 0 w 78"/>
                      <a:gd name="T16" fmla="*/ 0 h 24"/>
                      <a:gd name="T17" fmla="*/ 78 w 78"/>
                      <a:gd name="T18" fmla="*/ 24 h 24"/>
                    </a:gdLst>
                    <a:ahLst/>
                    <a:cxnLst>
                      <a:cxn ang="T10">
                        <a:pos x="T0" y="T1"/>
                      </a:cxn>
                      <a:cxn ang="T11">
                        <a:pos x="T2" y="T3"/>
                      </a:cxn>
                      <a:cxn ang="T12">
                        <a:pos x="T4" y="T5"/>
                      </a:cxn>
                      <a:cxn ang="T13">
                        <a:pos x="T6" y="T7"/>
                      </a:cxn>
                      <a:cxn ang="T14">
                        <a:pos x="T8" y="T9"/>
                      </a:cxn>
                    </a:cxnLst>
                    <a:rect l="T15" t="T16" r="T17" b="T18"/>
                    <a:pathLst>
                      <a:path w="78" h="24">
                        <a:moveTo>
                          <a:pt x="0" y="0"/>
                        </a:moveTo>
                        <a:lnTo>
                          <a:pt x="77" y="0"/>
                        </a:lnTo>
                        <a:lnTo>
                          <a:pt x="77" y="23"/>
                        </a:lnTo>
                        <a:lnTo>
                          <a:pt x="0" y="2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6" name="Freeform 431"/>
                  <p:cNvSpPr>
                    <a:spLocks/>
                  </p:cNvSpPr>
                  <p:nvPr/>
                </p:nvSpPr>
                <p:spPr bwMode="auto">
                  <a:xfrm>
                    <a:off x="4608" y="1744"/>
                    <a:ext cx="45" cy="44"/>
                  </a:xfrm>
                  <a:custGeom>
                    <a:avLst/>
                    <a:gdLst>
                      <a:gd name="T0" fmla="*/ 0 w 45"/>
                      <a:gd name="T1" fmla="*/ 0 h 44"/>
                      <a:gd name="T2" fmla="*/ 44 w 45"/>
                      <a:gd name="T3" fmla="*/ 0 h 44"/>
                      <a:gd name="T4" fmla="*/ 44 w 45"/>
                      <a:gd name="T5" fmla="*/ 43 h 44"/>
                      <a:gd name="T6" fmla="*/ 0 w 45"/>
                      <a:gd name="T7" fmla="*/ 43 h 44"/>
                      <a:gd name="T8" fmla="*/ 0 w 45"/>
                      <a:gd name="T9" fmla="*/ 0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0" y="0"/>
                        </a:moveTo>
                        <a:lnTo>
                          <a:pt x="44" y="0"/>
                        </a:lnTo>
                        <a:lnTo>
                          <a:pt x="44" y="43"/>
                        </a:lnTo>
                        <a:lnTo>
                          <a:pt x="0" y="4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7" name="Line 432"/>
                  <p:cNvSpPr>
                    <a:spLocks noChangeShapeType="1"/>
                  </p:cNvSpPr>
                  <p:nvPr/>
                </p:nvSpPr>
                <p:spPr bwMode="auto">
                  <a:xfrm flipH="1">
                    <a:off x="4641" y="1805"/>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278" name="Freeform 433"/>
                  <p:cNvSpPr>
                    <a:spLocks/>
                  </p:cNvSpPr>
                  <p:nvPr/>
                </p:nvSpPr>
                <p:spPr bwMode="auto">
                  <a:xfrm>
                    <a:off x="4587" y="1823"/>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79" name="Freeform 434"/>
                  <p:cNvSpPr>
                    <a:spLocks/>
                  </p:cNvSpPr>
                  <p:nvPr/>
                </p:nvSpPr>
                <p:spPr bwMode="auto">
                  <a:xfrm>
                    <a:off x="4587" y="1823"/>
                    <a:ext cx="85" cy="19"/>
                  </a:xfrm>
                  <a:custGeom>
                    <a:avLst/>
                    <a:gdLst>
                      <a:gd name="T0" fmla="*/ 0 w 85"/>
                      <a:gd name="T1" fmla="*/ 18 h 19"/>
                      <a:gd name="T2" fmla="*/ 9 w 85"/>
                      <a:gd name="T3" fmla="*/ 0 h 19"/>
                      <a:gd name="T4" fmla="*/ 73 w 85"/>
                      <a:gd name="T5" fmla="*/ 0 h 19"/>
                      <a:gd name="T6" fmla="*/ 84 w 85"/>
                      <a:gd name="T7" fmla="*/ 18 h 19"/>
                      <a:gd name="T8" fmla="*/ 0 w 85"/>
                      <a:gd name="T9" fmla="*/ 18 h 19"/>
                      <a:gd name="T10" fmla="*/ 0 60000 65536"/>
                      <a:gd name="T11" fmla="*/ 0 60000 65536"/>
                      <a:gd name="T12" fmla="*/ 0 60000 65536"/>
                      <a:gd name="T13" fmla="*/ 0 60000 65536"/>
                      <a:gd name="T14" fmla="*/ 0 60000 65536"/>
                      <a:gd name="T15" fmla="*/ 0 w 85"/>
                      <a:gd name="T16" fmla="*/ 0 h 19"/>
                      <a:gd name="T17" fmla="*/ 85 w 85"/>
                      <a:gd name="T18" fmla="*/ 19 h 19"/>
                    </a:gdLst>
                    <a:ahLst/>
                    <a:cxnLst>
                      <a:cxn ang="T10">
                        <a:pos x="T0" y="T1"/>
                      </a:cxn>
                      <a:cxn ang="T11">
                        <a:pos x="T2" y="T3"/>
                      </a:cxn>
                      <a:cxn ang="T12">
                        <a:pos x="T4" y="T5"/>
                      </a:cxn>
                      <a:cxn ang="T13">
                        <a:pos x="T6" y="T7"/>
                      </a:cxn>
                      <a:cxn ang="T14">
                        <a:pos x="T8" y="T9"/>
                      </a:cxn>
                    </a:cxnLst>
                    <a:rect l="T15" t="T16" r="T17" b="T18"/>
                    <a:pathLst>
                      <a:path w="85" h="19">
                        <a:moveTo>
                          <a:pt x="0" y="18"/>
                        </a:moveTo>
                        <a:lnTo>
                          <a:pt x="9" y="0"/>
                        </a:lnTo>
                        <a:lnTo>
                          <a:pt x="73" y="0"/>
                        </a:lnTo>
                        <a:lnTo>
                          <a:pt x="84" y="18"/>
                        </a:lnTo>
                        <a:lnTo>
                          <a:pt x="0" y="1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80" name="Freeform 435"/>
                  <p:cNvSpPr>
                    <a:spLocks/>
                  </p:cNvSpPr>
                  <p:nvPr/>
                </p:nvSpPr>
                <p:spPr bwMode="auto">
                  <a:xfrm>
                    <a:off x="4590" y="1834"/>
                    <a:ext cx="82" cy="19"/>
                  </a:xfrm>
                  <a:custGeom>
                    <a:avLst/>
                    <a:gdLst>
                      <a:gd name="T0" fmla="*/ 0 w 82"/>
                      <a:gd name="T1" fmla="*/ 0 h 19"/>
                      <a:gd name="T2" fmla="*/ 81 w 82"/>
                      <a:gd name="T3" fmla="*/ 0 h 19"/>
                      <a:gd name="T4" fmla="*/ 81 w 82"/>
                      <a:gd name="T5" fmla="*/ 18 h 19"/>
                      <a:gd name="T6" fmla="*/ 0 w 82"/>
                      <a:gd name="T7" fmla="*/ 18 h 19"/>
                      <a:gd name="T8" fmla="*/ 0 w 82"/>
                      <a:gd name="T9" fmla="*/ 0 h 19"/>
                      <a:gd name="T10" fmla="*/ 0 60000 65536"/>
                      <a:gd name="T11" fmla="*/ 0 60000 65536"/>
                      <a:gd name="T12" fmla="*/ 0 60000 65536"/>
                      <a:gd name="T13" fmla="*/ 0 60000 65536"/>
                      <a:gd name="T14" fmla="*/ 0 60000 65536"/>
                      <a:gd name="T15" fmla="*/ 0 w 82"/>
                      <a:gd name="T16" fmla="*/ 0 h 19"/>
                      <a:gd name="T17" fmla="*/ 82 w 82"/>
                      <a:gd name="T18" fmla="*/ 19 h 19"/>
                    </a:gdLst>
                    <a:ahLst/>
                    <a:cxnLst>
                      <a:cxn ang="T10">
                        <a:pos x="T0" y="T1"/>
                      </a:cxn>
                      <a:cxn ang="T11">
                        <a:pos x="T2" y="T3"/>
                      </a:cxn>
                      <a:cxn ang="T12">
                        <a:pos x="T4" y="T5"/>
                      </a:cxn>
                      <a:cxn ang="T13">
                        <a:pos x="T6" y="T7"/>
                      </a:cxn>
                      <a:cxn ang="T14">
                        <a:pos x="T8" y="T9"/>
                      </a:cxn>
                    </a:cxnLst>
                    <a:rect l="T15" t="T16" r="T17" b="T18"/>
                    <a:pathLst>
                      <a:path w="82" h="19">
                        <a:moveTo>
                          <a:pt x="0" y="0"/>
                        </a:moveTo>
                        <a:lnTo>
                          <a:pt x="81" y="0"/>
                        </a:lnTo>
                        <a:lnTo>
                          <a:pt x="81" y="18"/>
                        </a:lnTo>
                        <a:lnTo>
                          <a:pt x="0" y="1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nvGrpSpPr>
                <p:cNvPr id="47258" name="Group 436"/>
                <p:cNvGrpSpPr>
                  <a:grpSpLocks/>
                </p:cNvGrpSpPr>
                <p:nvPr/>
              </p:nvGrpSpPr>
              <p:grpSpPr bwMode="auto">
                <a:xfrm>
                  <a:off x="4587" y="1728"/>
                  <a:ext cx="81" cy="122"/>
                  <a:chOff x="4587" y="1728"/>
                  <a:chExt cx="81" cy="122"/>
                </a:xfrm>
              </p:grpSpPr>
              <p:sp>
                <p:nvSpPr>
                  <p:cNvPr id="47259" name="Freeform 437"/>
                  <p:cNvSpPr>
                    <a:spLocks/>
                  </p:cNvSpPr>
                  <p:nvPr/>
                </p:nvSpPr>
                <p:spPr bwMode="auto">
                  <a:xfrm>
                    <a:off x="4590" y="1783"/>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0" name="Freeform 438"/>
                  <p:cNvSpPr>
                    <a:spLocks/>
                  </p:cNvSpPr>
                  <p:nvPr/>
                </p:nvSpPr>
                <p:spPr bwMode="auto">
                  <a:xfrm>
                    <a:off x="4590" y="1783"/>
                    <a:ext cx="76" cy="19"/>
                  </a:xfrm>
                  <a:custGeom>
                    <a:avLst/>
                    <a:gdLst>
                      <a:gd name="T0" fmla="*/ 0 w 76"/>
                      <a:gd name="T1" fmla="*/ 18 h 19"/>
                      <a:gd name="T2" fmla="*/ 9 w 76"/>
                      <a:gd name="T3" fmla="*/ 0 h 19"/>
                      <a:gd name="T4" fmla="*/ 65 w 76"/>
                      <a:gd name="T5" fmla="*/ 0 h 19"/>
                      <a:gd name="T6" fmla="*/ 75 w 76"/>
                      <a:gd name="T7" fmla="*/ 18 h 19"/>
                      <a:gd name="T8" fmla="*/ 0 w 76"/>
                      <a:gd name="T9" fmla="*/ 18 h 19"/>
                      <a:gd name="T10" fmla="*/ 0 60000 65536"/>
                      <a:gd name="T11" fmla="*/ 0 60000 65536"/>
                      <a:gd name="T12" fmla="*/ 0 60000 65536"/>
                      <a:gd name="T13" fmla="*/ 0 60000 65536"/>
                      <a:gd name="T14" fmla="*/ 0 60000 65536"/>
                      <a:gd name="T15" fmla="*/ 0 w 76"/>
                      <a:gd name="T16" fmla="*/ 0 h 19"/>
                      <a:gd name="T17" fmla="*/ 76 w 76"/>
                      <a:gd name="T18" fmla="*/ 19 h 19"/>
                    </a:gdLst>
                    <a:ahLst/>
                    <a:cxnLst>
                      <a:cxn ang="T10">
                        <a:pos x="T0" y="T1"/>
                      </a:cxn>
                      <a:cxn ang="T11">
                        <a:pos x="T2" y="T3"/>
                      </a:cxn>
                      <a:cxn ang="T12">
                        <a:pos x="T4" y="T5"/>
                      </a:cxn>
                      <a:cxn ang="T13">
                        <a:pos x="T6" y="T7"/>
                      </a:cxn>
                      <a:cxn ang="T14">
                        <a:pos x="T8" y="T9"/>
                      </a:cxn>
                    </a:cxnLst>
                    <a:rect l="T15" t="T16" r="T17" b="T18"/>
                    <a:pathLst>
                      <a:path w="76" h="19">
                        <a:moveTo>
                          <a:pt x="0" y="18"/>
                        </a:moveTo>
                        <a:lnTo>
                          <a:pt x="9" y="0"/>
                        </a:lnTo>
                        <a:lnTo>
                          <a:pt x="65" y="0"/>
                        </a:lnTo>
                        <a:lnTo>
                          <a:pt x="75"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1" name="Freeform 439"/>
                  <p:cNvSpPr>
                    <a:spLocks/>
                  </p:cNvSpPr>
                  <p:nvPr/>
                </p:nvSpPr>
                <p:spPr bwMode="auto">
                  <a:xfrm>
                    <a:off x="4601" y="1728"/>
                    <a:ext cx="55" cy="19"/>
                  </a:xfrm>
                  <a:custGeom>
                    <a:avLst/>
                    <a:gdLst>
                      <a:gd name="T0" fmla="*/ 0 w 55"/>
                      <a:gd name="T1" fmla="*/ 18 h 19"/>
                      <a:gd name="T2" fmla="*/ 6 w 55"/>
                      <a:gd name="T3" fmla="*/ 0 h 19"/>
                      <a:gd name="T4" fmla="*/ 48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6" y="0"/>
                        </a:lnTo>
                        <a:lnTo>
                          <a:pt x="48" y="0"/>
                        </a:lnTo>
                        <a:lnTo>
                          <a:pt x="54"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2" name="Freeform 440"/>
                  <p:cNvSpPr>
                    <a:spLocks/>
                  </p:cNvSpPr>
                  <p:nvPr/>
                </p:nvSpPr>
                <p:spPr bwMode="auto">
                  <a:xfrm>
                    <a:off x="4601" y="1728"/>
                    <a:ext cx="55" cy="19"/>
                  </a:xfrm>
                  <a:custGeom>
                    <a:avLst/>
                    <a:gdLst>
                      <a:gd name="T0" fmla="*/ 0 w 55"/>
                      <a:gd name="T1" fmla="*/ 18 h 19"/>
                      <a:gd name="T2" fmla="*/ 6 w 55"/>
                      <a:gd name="T3" fmla="*/ 0 h 19"/>
                      <a:gd name="T4" fmla="*/ 48 w 55"/>
                      <a:gd name="T5" fmla="*/ 0 h 19"/>
                      <a:gd name="T6" fmla="*/ 54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6" y="0"/>
                        </a:lnTo>
                        <a:lnTo>
                          <a:pt x="48" y="0"/>
                        </a:lnTo>
                        <a:lnTo>
                          <a:pt x="54"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3" name="Freeform 441"/>
                  <p:cNvSpPr>
                    <a:spLocks/>
                  </p:cNvSpPr>
                  <p:nvPr/>
                </p:nvSpPr>
                <p:spPr bwMode="auto">
                  <a:xfrm>
                    <a:off x="4602" y="1736"/>
                    <a:ext cx="54" cy="56"/>
                  </a:xfrm>
                  <a:custGeom>
                    <a:avLst/>
                    <a:gdLst>
                      <a:gd name="T0" fmla="*/ 0 w 54"/>
                      <a:gd name="T1" fmla="*/ 0 h 56"/>
                      <a:gd name="T2" fmla="*/ 53 w 54"/>
                      <a:gd name="T3" fmla="*/ 0 h 56"/>
                      <a:gd name="T4" fmla="*/ 53 w 54"/>
                      <a:gd name="T5" fmla="*/ 55 h 56"/>
                      <a:gd name="T6" fmla="*/ 0 w 54"/>
                      <a:gd name="T7" fmla="*/ 55 h 56"/>
                      <a:gd name="T8" fmla="*/ 0 w 54"/>
                      <a:gd name="T9" fmla="*/ 0 h 56"/>
                      <a:gd name="T10" fmla="*/ 0 60000 65536"/>
                      <a:gd name="T11" fmla="*/ 0 60000 65536"/>
                      <a:gd name="T12" fmla="*/ 0 60000 65536"/>
                      <a:gd name="T13" fmla="*/ 0 60000 65536"/>
                      <a:gd name="T14" fmla="*/ 0 60000 65536"/>
                      <a:gd name="T15" fmla="*/ 0 w 54"/>
                      <a:gd name="T16" fmla="*/ 0 h 56"/>
                      <a:gd name="T17" fmla="*/ 54 w 54"/>
                      <a:gd name="T18" fmla="*/ 56 h 56"/>
                    </a:gdLst>
                    <a:ahLst/>
                    <a:cxnLst>
                      <a:cxn ang="T10">
                        <a:pos x="T0" y="T1"/>
                      </a:cxn>
                      <a:cxn ang="T11">
                        <a:pos x="T2" y="T3"/>
                      </a:cxn>
                      <a:cxn ang="T12">
                        <a:pos x="T4" y="T5"/>
                      </a:cxn>
                      <a:cxn ang="T13">
                        <a:pos x="T6" y="T7"/>
                      </a:cxn>
                      <a:cxn ang="T14">
                        <a:pos x="T8" y="T9"/>
                      </a:cxn>
                    </a:cxnLst>
                    <a:rect l="T15" t="T16" r="T17" b="T18"/>
                    <a:pathLst>
                      <a:path w="54" h="56">
                        <a:moveTo>
                          <a:pt x="0" y="0"/>
                        </a:moveTo>
                        <a:lnTo>
                          <a:pt x="53" y="0"/>
                        </a:lnTo>
                        <a:lnTo>
                          <a:pt x="53" y="55"/>
                        </a:lnTo>
                        <a:lnTo>
                          <a:pt x="0" y="55"/>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4" name="Freeform 442"/>
                  <p:cNvSpPr>
                    <a:spLocks/>
                  </p:cNvSpPr>
                  <p:nvPr/>
                </p:nvSpPr>
                <p:spPr bwMode="auto">
                  <a:xfrm>
                    <a:off x="4590" y="1795"/>
                    <a:ext cx="76" cy="24"/>
                  </a:xfrm>
                  <a:custGeom>
                    <a:avLst/>
                    <a:gdLst>
                      <a:gd name="T0" fmla="*/ 0 w 76"/>
                      <a:gd name="T1" fmla="*/ 0 h 24"/>
                      <a:gd name="T2" fmla="*/ 75 w 76"/>
                      <a:gd name="T3" fmla="*/ 0 h 24"/>
                      <a:gd name="T4" fmla="*/ 75 w 76"/>
                      <a:gd name="T5" fmla="*/ 23 h 24"/>
                      <a:gd name="T6" fmla="*/ 0 w 76"/>
                      <a:gd name="T7" fmla="*/ 23 h 24"/>
                      <a:gd name="T8" fmla="*/ 0 w 76"/>
                      <a:gd name="T9" fmla="*/ 0 h 24"/>
                      <a:gd name="T10" fmla="*/ 0 60000 65536"/>
                      <a:gd name="T11" fmla="*/ 0 60000 65536"/>
                      <a:gd name="T12" fmla="*/ 0 60000 65536"/>
                      <a:gd name="T13" fmla="*/ 0 60000 65536"/>
                      <a:gd name="T14" fmla="*/ 0 60000 65536"/>
                      <a:gd name="T15" fmla="*/ 0 w 76"/>
                      <a:gd name="T16" fmla="*/ 0 h 24"/>
                      <a:gd name="T17" fmla="*/ 76 w 76"/>
                      <a:gd name="T18" fmla="*/ 24 h 24"/>
                    </a:gdLst>
                    <a:ahLst/>
                    <a:cxnLst>
                      <a:cxn ang="T10">
                        <a:pos x="T0" y="T1"/>
                      </a:cxn>
                      <a:cxn ang="T11">
                        <a:pos x="T2" y="T3"/>
                      </a:cxn>
                      <a:cxn ang="T12">
                        <a:pos x="T4" y="T5"/>
                      </a:cxn>
                      <a:cxn ang="T13">
                        <a:pos x="T6" y="T7"/>
                      </a:cxn>
                      <a:cxn ang="T14">
                        <a:pos x="T8" y="T9"/>
                      </a:cxn>
                    </a:cxnLst>
                    <a:rect l="T15" t="T16" r="T17" b="T18"/>
                    <a:pathLst>
                      <a:path w="76" h="24">
                        <a:moveTo>
                          <a:pt x="0" y="0"/>
                        </a:moveTo>
                        <a:lnTo>
                          <a:pt x="75" y="0"/>
                        </a:lnTo>
                        <a:lnTo>
                          <a:pt x="75" y="23"/>
                        </a:lnTo>
                        <a:lnTo>
                          <a:pt x="0" y="23"/>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5" name="Freeform 443"/>
                  <p:cNvSpPr>
                    <a:spLocks/>
                  </p:cNvSpPr>
                  <p:nvPr/>
                </p:nvSpPr>
                <p:spPr bwMode="auto">
                  <a:xfrm>
                    <a:off x="4607" y="1742"/>
                    <a:ext cx="43" cy="45"/>
                  </a:xfrm>
                  <a:custGeom>
                    <a:avLst/>
                    <a:gdLst>
                      <a:gd name="T0" fmla="*/ 0 w 43"/>
                      <a:gd name="T1" fmla="*/ 0 h 45"/>
                      <a:gd name="T2" fmla="*/ 42 w 43"/>
                      <a:gd name="T3" fmla="*/ 0 h 45"/>
                      <a:gd name="T4" fmla="*/ 42 w 43"/>
                      <a:gd name="T5" fmla="*/ 44 h 45"/>
                      <a:gd name="T6" fmla="*/ 0 w 43"/>
                      <a:gd name="T7" fmla="*/ 44 h 45"/>
                      <a:gd name="T8" fmla="*/ 0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0" y="0"/>
                        </a:moveTo>
                        <a:lnTo>
                          <a:pt x="42" y="0"/>
                        </a:lnTo>
                        <a:lnTo>
                          <a:pt x="42" y="44"/>
                        </a:lnTo>
                        <a:lnTo>
                          <a:pt x="0" y="4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6" name="Line 444"/>
                  <p:cNvSpPr>
                    <a:spLocks noChangeShapeType="1"/>
                  </p:cNvSpPr>
                  <p:nvPr/>
                </p:nvSpPr>
                <p:spPr bwMode="auto">
                  <a:xfrm flipH="1">
                    <a:off x="4641" y="1804"/>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47267" name="Freeform 445"/>
                  <p:cNvSpPr>
                    <a:spLocks/>
                  </p:cNvSpPr>
                  <p:nvPr/>
                </p:nvSpPr>
                <p:spPr bwMode="auto">
                  <a:xfrm>
                    <a:off x="4587"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8" name="Freeform 446"/>
                  <p:cNvSpPr>
                    <a:spLocks/>
                  </p:cNvSpPr>
                  <p:nvPr/>
                </p:nvSpPr>
                <p:spPr bwMode="auto">
                  <a:xfrm>
                    <a:off x="4587" y="1820"/>
                    <a:ext cx="81" cy="19"/>
                  </a:xfrm>
                  <a:custGeom>
                    <a:avLst/>
                    <a:gdLst>
                      <a:gd name="T0" fmla="*/ 0 w 81"/>
                      <a:gd name="T1" fmla="*/ 18 h 19"/>
                      <a:gd name="T2" fmla="*/ 9 w 81"/>
                      <a:gd name="T3" fmla="*/ 0 h 19"/>
                      <a:gd name="T4" fmla="*/ 70 w 81"/>
                      <a:gd name="T5" fmla="*/ 0 h 19"/>
                      <a:gd name="T6" fmla="*/ 80 w 81"/>
                      <a:gd name="T7" fmla="*/ 18 h 19"/>
                      <a:gd name="T8" fmla="*/ 0 w 81"/>
                      <a:gd name="T9" fmla="*/ 18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18"/>
                        </a:moveTo>
                        <a:lnTo>
                          <a:pt x="9" y="0"/>
                        </a:lnTo>
                        <a:lnTo>
                          <a:pt x="70" y="0"/>
                        </a:lnTo>
                        <a:lnTo>
                          <a:pt x="80" y="18"/>
                        </a:lnTo>
                        <a:lnTo>
                          <a:pt x="0" y="18"/>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69" name="Freeform 447"/>
                  <p:cNvSpPr>
                    <a:spLocks/>
                  </p:cNvSpPr>
                  <p:nvPr/>
                </p:nvSpPr>
                <p:spPr bwMode="auto">
                  <a:xfrm>
                    <a:off x="4587" y="1831"/>
                    <a:ext cx="81" cy="19"/>
                  </a:xfrm>
                  <a:custGeom>
                    <a:avLst/>
                    <a:gdLst>
                      <a:gd name="T0" fmla="*/ 0 w 81"/>
                      <a:gd name="T1" fmla="*/ 0 h 19"/>
                      <a:gd name="T2" fmla="*/ 80 w 81"/>
                      <a:gd name="T3" fmla="*/ 0 h 19"/>
                      <a:gd name="T4" fmla="*/ 80 w 81"/>
                      <a:gd name="T5" fmla="*/ 18 h 19"/>
                      <a:gd name="T6" fmla="*/ 0 w 81"/>
                      <a:gd name="T7" fmla="*/ 18 h 19"/>
                      <a:gd name="T8" fmla="*/ 0 w 81"/>
                      <a:gd name="T9" fmla="*/ 0 h 19"/>
                      <a:gd name="T10" fmla="*/ 0 60000 65536"/>
                      <a:gd name="T11" fmla="*/ 0 60000 65536"/>
                      <a:gd name="T12" fmla="*/ 0 60000 65536"/>
                      <a:gd name="T13" fmla="*/ 0 60000 65536"/>
                      <a:gd name="T14" fmla="*/ 0 60000 65536"/>
                      <a:gd name="T15" fmla="*/ 0 w 81"/>
                      <a:gd name="T16" fmla="*/ 0 h 19"/>
                      <a:gd name="T17" fmla="*/ 81 w 81"/>
                      <a:gd name="T18" fmla="*/ 19 h 19"/>
                    </a:gdLst>
                    <a:ahLst/>
                    <a:cxnLst>
                      <a:cxn ang="T10">
                        <a:pos x="T0" y="T1"/>
                      </a:cxn>
                      <a:cxn ang="T11">
                        <a:pos x="T2" y="T3"/>
                      </a:cxn>
                      <a:cxn ang="T12">
                        <a:pos x="T4" y="T5"/>
                      </a:cxn>
                      <a:cxn ang="T13">
                        <a:pos x="T6" y="T7"/>
                      </a:cxn>
                      <a:cxn ang="T14">
                        <a:pos x="T8" y="T9"/>
                      </a:cxn>
                    </a:cxnLst>
                    <a:rect l="T15" t="T16" r="T17" b="T18"/>
                    <a:pathLst>
                      <a:path w="81" h="19">
                        <a:moveTo>
                          <a:pt x="0" y="0"/>
                        </a:moveTo>
                        <a:lnTo>
                          <a:pt x="80" y="0"/>
                        </a:lnTo>
                        <a:lnTo>
                          <a:pt x="80" y="18"/>
                        </a:lnTo>
                        <a:lnTo>
                          <a:pt x="0" y="18"/>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grpSp>
        </p:grpSp>
        <p:grpSp>
          <p:nvGrpSpPr>
            <p:cNvPr id="47162" name="Group 448"/>
            <p:cNvGrpSpPr>
              <a:grpSpLocks/>
            </p:cNvGrpSpPr>
            <p:nvPr/>
          </p:nvGrpSpPr>
          <p:grpSpPr bwMode="auto">
            <a:xfrm>
              <a:off x="4775" y="2064"/>
              <a:ext cx="179" cy="253"/>
              <a:chOff x="4783" y="1700"/>
              <a:chExt cx="179" cy="253"/>
            </a:xfrm>
          </p:grpSpPr>
          <p:grpSp>
            <p:nvGrpSpPr>
              <p:cNvPr id="47231" name="Group 449"/>
              <p:cNvGrpSpPr>
                <a:grpSpLocks/>
              </p:cNvGrpSpPr>
              <p:nvPr/>
            </p:nvGrpSpPr>
            <p:grpSpPr bwMode="auto">
              <a:xfrm>
                <a:off x="4783" y="1712"/>
                <a:ext cx="168" cy="241"/>
                <a:chOff x="4783" y="1712"/>
                <a:chExt cx="168" cy="241"/>
              </a:xfrm>
            </p:grpSpPr>
            <p:sp>
              <p:nvSpPr>
                <p:cNvPr id="47244" name="Freeform 450"/>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45" name="Freeform 451"/>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46" name="Freeform 452"/>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47" name="Freeform 453"/>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48" name="Freeform 454"/>
                <p:cNvSpPr>
                  <a:spLocks/>
                </p:cNvSpPr>
                <p:nvPr/>
              </p:nvSpPr>
              <p:spPr bwMode="auto">
                <a:xfrm>
                  <a:off x="4783" y="1712"/>
                  <a:ext cx="105" cy="161"/>
                </a:xfrm>
                <a:custGeom>
                  <a:avLst/>
                  <a:gdLst>
                    <a:gd name="T0" fmla="*/ 104 w 105"/>
                    <a:gd name="T1" fmla="*/ 0 h 161"/>
                    <a:gd name="T2" fmla="*/ 104 w 105"/>
                    <a:gd name="T3" fmla="*/ 160 h 161"/>
                    <a:gd name="T4" fmla="*/ 0 w 105"/>
                    <a:gd name="T5" fmla="*/ 160 h 161"/>
                    <a:gd name="T6" fmla="*/ 0 w 105"/>
                    <a:gd name="T7" fmla="*/ 0 h 161"/>
                    <a:gd name="T8" fmla="*/ 104 w 105"/>
                    <a:gd name="T9" fmla="*/ 0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104" y="0"/>
                      </a:moveTo>
                      <a:lnTo>
                        <a:pt x="104" y="160"/>
                      </a:lnTo>
                      <a:lnTo>
                        <a:pt x="0" y="160"/>
                      </a:lnTo>
                      <a:lnTo>
                        <a:pt x="0" y="0"/>
                      </a:lnTo>
                      <a:lnTo>
                        <a:pt x="1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249" name="Group 455"/>
                <p:cNvGrpSpPr>
                  <a:grpSpLocks/>
                </p:cNvGrpSpPr>
                <p:nvPr/>
              </p:nvGrpSpPr>
              <p:grpSpPr bwMode="auto">
                <a:xfrm>
                  <a:off x="4810" y="1719"/>
                  <a:ext cx="37" cy="137"/>
                  <a:chOff x="4810" y="1719"/>
                  <a:chExt cx="37" cy="137"/>
                </a:xfrm>
              </p:grpSpPr>
              <p:sp>
                <p:nvSpPr>
                  <p:cNvPr id="47250" name="Oval 456"/>
                  <p:cNvSpPr>
                    <a:spLocks noChangeArrowheads="1"/>
                  </p:cNvSpPr>
                  <p:nvPr/>
                </p:nvSpPr>
                <p:spPr bwMode="auto">
                  <a:xfrm>
                    <a:off x="4810" y="171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51" name="Oval 457"/>
                  <p:cNvSpPr>
                    <a:spLocks noChangeArrowheads="1"/>
                  </p:cNvSpPr>
                  <p:nvPr/>
                </p:nvSpPr>
                <p:spPr bwMode="auto">
                  <a:xfrm>
                    <a:off x="4810" y="1752"/>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52" name="Oval 458"/>
                  <p:cNvSpPr>
                    <a:spLocks noChangeArrowheads="1"/>
                  </p:cNvSpPr>
                  <p:nvPr/>
                </p:nvSpPr>
                <p:spPr bwMode="auto">
                  <a:xfrm>
                    <a:off x="4810" y="1780"/>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53" name="Oval 459"/>
                  <p:cNvSpPr>
                    <a:spLocks noChangeArrowheads="1"/>
                  </p:cNvSpPr>
                  <p:nvPr/>
                </p:nvSpPr>
                <p:spPr bwMode="auto">
                  <a:xfrm>
                    <a:off x="4810" y="180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54" name="Oval 460"/>
                  <p:cNvSpPr>
                    <a:spLocks noChangeArrowheads="1"/>
                  </p:cNvSpPr>
                  <p:nvPr/>
                </p:nvSpPr>
                <p:spPr bwMode="auto">
                  <a:xfrm>
                    <a:off x="4810" y="1838"/>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232" name="Group 461"/>
              <p:cNvGrpSpPr>
                <a:grpSpLocks/>
              </p:cNvGrpSpPr>
              <p:nvPr/>
            </p:nvGrpSpPr>
            <p:grpSpPr bwMode="auto">
              <a:xfrm>
                <a:off x="4793" y="1700"/>
                <a:ext cx="169" cy="245"/>
                <a:chOff x="4793" y="1700"/>
                <a:chExt cx="169" cy="245"/>
              </a:xfrm>
            </p:grpSpPr>
            <p:sp>
              <p:nvSpPr>
                <p:cNvPr id="47233" name="Freeform 462"/>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34" name="Freeform 463"/>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35" name="Freeform 464"/>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36" name="Freeform 465"/>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37" name="Freeform 466"/>
                <p:cNvSpPr>
                  <a:spLocks/>
                </p:cNvSpPr>
                <p:nvPr/>
              </p:nvSpPr>
              <p:spPr bwMode="auto">
                <a:xfrm>
                  <a:off x="4794" y="1700"/>
                  <a:ext cx="101" cy="165"/>
                </a:xfrm>
                <a:custGeom>
                  <a:avLst/>
                  <a:gdLst>
                    <a:gd name="T0" fmla="*/ 100 w 101"/>
                    <a:gd name="T1" fmla="*/ 0 h 165"/>
                    <a:gd name="T2" fmla="*/ 100 w 101"/>
                    <a:gd name="T3" fmla="*/ 164 h 165"/>
                    <a:gd name="T4" fmla="*/ 0 w 101"/>
                    <a:gd name="T5" fmla="*/ 164 h 165"/>
                    <a:gd name="T6" fmla="*/ 0 w 101"/>
                    <a:gd name="T7" fmla="*/ 0 h 165"/>
                    <a:gd name="T8" fmla="*/ 100 w 101"/>
                    <a:gd name="T9" fmla="*/ 0 h 165"/>
                    <a:gd name="T10" fmla="*/ 0 60000 65536"/>
                    <a:gd name="T11" fmla="*/ 0 60000 65536"/>
                    <a:gd name="T12" fmla="*/ 0 60000 65536"/>
                    <a:gd name="T13" fmla="*/ 0 60000 65536"/>
                    <a:gd name="T14" fmla="*/ 0 60000 65536"/>
                    <a:gd name="T15" fmla="*/ 0 w 101"/>
                    <a:gd name="T16" fmla="*/ 0 h 165"/>
                    <a:gd name="T17" fmla="*/ 101 w 101"/>
                    <a:gd name="T18" fmla="*/ 165 h 165"/>
                  </a:gdLst>
                  <a:ahLst/>
                  <a:cxnLst>
                    <a:cxn ang="T10">
                      <a:pos x="T0" y="T1"/>
                    </a:cxn>
                    <a:cxn ang="T11">
                      <a:pos x="T2" y="T3"/>
                    </a:cxn>
                    <a:cxn ang="T12">
                      <a:pos x="T4" y="T5"/>
                    </a:cxn>
                    <a:cxn ang="T13">
                      <a:pos x="T6" y="T7"/>
                    </a:cxn>
                    <a:cxn ang="T14">
                      <a:pos x="T8" y="T9"/>
                    </a:cxn>
                  </a:cxnLst>
                  <a:rect l="T15" t="T16" r="T17" b="T18"/>
                  <a:pathLst>
                    <a:path w="101" h="165">
                      <a:moveTo>
                        <a:pt x="100" y="0"/>
                      </a:moveTo>
                      <a:lnTo>
                        <a:pt x="100" y="164"/>
                      </a:lnTo>
                      <a:lnTo>
                        <a:pt x="0" y="164"/>
                      </a:lnTo>
                      <a:lnTo>
                        <a:pt x="0" y="0"/>
                      </a:lnTo>
                      <a:lnTo>
                        <a:pt x="10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238" name="Group 467"/>
                <p:cNvGrpSpPr>
                  <a:grpSpLocks/>
                </p:cNvGrpSpPr>
                <p:nvPr/>
              </p:nvGrpSpPr>
              <p:grpSpPr bwMode="auto">
                <a:xfrm>
                  <a:off x="4817" y="1712"/>
                  <a:ext cx="38" cy="138"/>
                  <a:chOff x="4817" y="1712"/>
                  <a:chExt cx="38" cy="138"/>
                </a:xfrm>
              </p:grpSpPr>
              <p:sp>
                <p:nvSpPr>
                  <p:cNvPr id="47239" name="Oval 468"/>
                  <p:cNvSpPr>
                    <a:spLocks noChangeArrowheads="1"/>
                  </p:cNvSpPr>
                  <p:nvPr/>
                </p:nvSpPr>
                <p:spPr bwMode="auto">
                  <a:xfrm>
                    <a:off x="4817" y="171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40" name="Oval 469"/>
                  <p:cNvSpPr>
                    <a:spLocks noChangeArrowheads="1"/>
                  </p:cNvSpPr>
                  <p:nvPr/>
                </p:nvSpPr>
                <p:spPr bwMode="auto">
                  <a:xfrm>
                    <a:off x="4817" y="1739"/>
                    <a:ext cx="38" cy="20"/>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41" name="Oval 470"/>
                  <p:cNvSpPr>
                    <a:spLocks noChangeArrowheads="1"/>
                  </p:cNvSpPr>
                  <p:nvPr/>
                </p:nvSpPr>
                <p:spPr bwMode="auto">
                  <a:xfrm>
                    <a:off x="4817" y="1771"/>
                    <a:ext cx="38"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42" name="Oval 471"/>
                  <p:cNvSpPr>
                    <a:spLocks noChangeArrowheads="1"/>
                  </p:cNvSpPr>
                  <p:nvPr/>
                </p:nvSpPr>
                <p:spPr bwMode="auto">
                  <a:xfrm>
                    <a:off x="4817" y="180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43" name="Oval 472"/>
                  <p:cNvSpPr>
                    <a:spLocks noChangeArrowheads="1"/>
                  </p:cNvSpPr>
                  <p:nvPr/>
                </p:nvSpPr>
                <p:spPr bwMode="auto">
                  <a:xfrm>
                    <a:off x="4817" y="183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sp>
          <p:nvSpPr>
            <p:cNvPr id="47163" name="Rectangle 473"/>
            <p:cNvSpPr>
              <a:spLocks noChangeArrowheads="1"/>
            </p:cNvSpPr>
            <p:nvPr/>
          </p:nvSpPr>
          <p:spPr bwMode="auto">
            <a:xfrm>
              <a:off x="3225" y="1776"/>
              <a:ext cx="2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287338" indent="-287338" defTabSz="800100" eaLnBrk="0" hangingPunct="0">
                <a:lnSpc>
                  <a:spcPct val="95000"/>
                </a:lnSpc>
                <a:spcBef>
                  <a:spcPct val="50000"/>
                </a:spcBef>
              </a:pPr>
              <a:r>
                <a:rPr lang="es-ES" sz="1200">
                  <a:latin typeface="Arial" charset="0"/>
                </a:rPr>
                <a:t>(1)</a:t>
              </a:r>
            </a:p>
          </p:txBody>
        </p:sp>
        <p:sp>
          <p:nvSpPr>
            <p:cNvPr id="47164" name="Rectangle 474"/>
            <p:cNvSpPr>
              <a:spLocks noChangeArrowheads="1"/>
            </p:cNvSpPr>
            <p:nvPr/>
          </p:nvSpPr>
          <p:spPr bwMode="auto">
            <a:xfrm>
              <a:off x="3945" y="1824"/>
              <a:ext cx="2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287338" indent="-287338" defTabSz="800100" eaLnBrk="0" hangingPunct="0">
                <a:lnSpc>
                  <a:spcPct val="95000"/>
                </a:lnSpc>
                <a:spcBef>
                  <a:spcPct val="50000"/>
                </a:spcBef>
              </a:pPr>
              <a:r>
                <a:rPr lang="es-ES" sz="1200">
                  <a:latin typeface="Arial" charset="0"/>
                </a:rPr>
                <a:t>(2)</a:t>
              </a:r>
            </a:p>
          </p:txBody>
        </p:sp>
        <p:sp>
          <p:nvSpPr>
            <p:cNvPr id="47165" name="Line 475"/>
            <p:cNvSpPr>
              <a:spLocks noChangeShapeType="1"/>
            </p:cNvSpPr>
            <p:nvPr/>
          </p:nvSpPr>
          <p:spPr bwMode="auto">
            <a:xfrm>
              <a:off x="3552" y="1516"/>
              <a:ext cx="1" cy="481"/>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66" name="Line 476"/>
            <p:cNvSpPr>
              <a:spLocks noChangeShapeType="1"/>
            </p:cNvSpPr>
            <p:nvPr/>
          </p:nvSpPr>
          <p:spPr bwMode="auto">
            <a:xfrm flipH="1">
              <a:off x="4247" y="1516"/>
              <a:ext cx="1" cy="532"/>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67" name="Line 477"/>
            <p:cNvSpPr>
              <a:spLocks noChangeShapeType="1"/>
            </p:cNvSpPr>
            <p:nvPr/>
          </p:nvSpPr>
          <p:spPr bwMode="auto">
            <a:xfrm flipH="1">
              <a:off x="4858" y="1516"/>
              <a:ext cx="1" cy="540"/>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68" name="Line 478"/>
            <p:cNvSpPr>
              <a:spLocks noChangeShapeType="1"/>
            </p:cNvSpPr>
            <p:nvPr/>
          </p:nvSpPr>
          <p:spPr bwMode="auto">
            <a:xfrm>
              <a:off x="4272" y="2302"/>
              <a:ext cx="0" cy="42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69" name="Line 479"/>
            <p:cNvSpPr>
              <a:spLocks noChangeShapeType="1"/>
            </p:cNvSpPr>
            <p:nvPr/>
          </p:nvSpPr>
          <p:spPr bwMode="auto">
            <a:xfrm>
              <a:off x="4848" y="2249"/>
              <a:ext cx="0" cy="26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70" name="Line 480"/>
            <p:cNvSpPr>
              <a:spLocks noChangeShapeType="1"/>
            </p:cNvSpPr>
            <p:nvPr/>
          </p:nvSpPr>
          <p:spPr bwMode="auto">
            <a:xfrm>
              <a:off x="3552" y="2196"/>
              <a:ext cx="0" cy="32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47171" name="Rectangle 481"/>
            <p:cNvSpPr>
              <a:spLocks noChangeArrowheads="1"/>
            </p:cNvSpPr>
            <p:nvPr/>
          </p:nvSpPr>
          <p:spPr bwMode="auto">
            <a:xfrm>
              <a:off x="2880" y="3061"/>
              <a:ext cx="272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287338" indent="-287338" algn="ctr" defTabSz="800100" eaLnBrk="0" hangingPunct="0">
                <a:lnSpc>
                  <a:spcPct val="95000"/>
                </a:lnSpc>
                <a:spcBef>
                  <a:spcPct val="50000"/>
                </a:spcBef>
              </a:pPr>
              <a:r>
                <a:rPr lang="es-ES_tradnl" sz="1300" b="1">
                  <a:latin typeface="Arial" charset="0"/>
                </a:rPr>
                <a:t>Dos canales ascendentes (29,7-31,3 y 31,3-32,9 MHz)</a:t>
              </a:r>
            </a:p>
            <a:p>
              <a:pPr marL="287338" indent="-287338" algn="ctr" defTabSz="800100" eaLnBrk="0" hangingPunct="0">
                <a:lnSpc>
                  <a:spcPct val="95000"/>
                </a:lnSpc>
                <a:spcBef>
                  <a:spcPct val="50000"/>
                </a:spcBef>
              </a:pPr>
              <a:r>
                <a:rPr lang="es-ES_tradnl" sz="1300" b="1">
                  <a:latin typeface="Arial" charset="0"/>
                </a:rPr>
                <a:t>2,56 Mb/s compartidos por usuarios 1 y 3</a:t>
              </a:r>
            </a:p>
            <a:p>
              <a:pPr marL="287338" indent="-287338" algn="ctr" defTabSz="800100" eaLnBrk="0" hangingPunct="0">
                <a:lnSpc>
                  <a:spcPct val="95000"/>
                </a:lnSpc>
                <a:spcBef>
                  <a:spcPct val="50000"/>
                </a:spcBef>
              </a:pPr>
              <a:r>
                <a:rPr lang="es-ES_tradnl" sz="1300" b="1">
                  <a:latin typeface="Arial" charset="0"/>
                </a:rPr>
                <a:t>2,56 Mb/s dedicados al usuario 2</a:t>
              </a:r>
              <a:endParaRPr lang="es-ES" sz="1300" b="1">
                <a:latin typeface="Arial" charset="0"/>
              </a:endParaRPr>
            </a:p>
          </p:txBody>
        </p:sp>
        <p:sp>
          <p:nvSpPr>
            <p:cNvPr id="47172" name="Line 482"/>
            <p:cNvSpPr>
              <a:spLocks noChangeShapeType="1"/>
            </p:cNvSpPr>
            <p:nvPr/>
          </p:nvSpPr>
          <p:spPr bwMode="auto">
            <a:xfrm flipV="1">
              <a:off x="3600" y="2544"/>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7173" name="Line 483"/>
            <p:cNvSpPr>
              <a:spLocks noChangeShapeType="1"/>
            </p:cNvSpPr>
            <p:nvPr/>
          </p:nvSpPr>
          <p:spPr bwMode="auto">
            <a:xfrm flipV="1">
              <a:off x="3792" y="278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47174" name="Group 484"/>
            <p:cNvGrpSpPr>
              <a:grpSpLocks/>
            </p:cNvGrpSpPr>
            <p:nvPr/>
          </p:nvGrpSpPr>
          <p:grpSpPr bwMode="auto">
            <a:xfrm>
              <a:off x="5280" y="1920"/>
              <a:ext cx="480" cy="384"/>
              <a:chOff x="2982" y="1128"/>
              <a:chExt cx="810" cy="568"/>
            </a:xfrm>
          </p:grpSpPr>
          <p:pic>
            <p:nvPicPr>
              <p:cNvPr id="47229" name="Picture 48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 y="1128"/>
                <a:ext cx="81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230" name="Picture 48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 y="141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7175" name="Line 487"/>
            <p:cNvSpPr>
              <a:spLocks noChangeShapeType="1"/>
            </p:cNvSpPr>
            <p:nvPr/>
          </p:nvSpPr>
          <p:spPr bwMode="auto">
            <a:xfrm rot="5400000" flipH="1">
              <a:off x="5260" y="1669"/>
              <a:ext cx="523" cy="0"/>
            </a:xfrm>
            <a:prstGeom prst="line">
              <a:avLst/>
            </a:prstGeom>
            <a:noFill/>
            <a:ln w="127000">
              <a:solidFill>
                <a:srgbClr val="FFFF66"/>
              </a:solidFill>
              <a:round/>
              <a:headEnd type="none" w="sm" len="sm"/>
              <a:tailEnd type="none"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76" name="Line 488"/>
            <p:cNvSpPr>
              <a:spLocks noChangeShapeType="1"/>
            </p:cNvSpPr>
            <p:nvPr/>
          </p:nvSpPr>
          <p:spPr bwMode="auto">
            <a:xfrm rot="5400000">
              <a:off x="5294" y="2384"/>
              <a:ext cx="258" cy="2"/>
            </a:xfrm>
            <a:prstGeom prst="line">
              <a:avLst/>
            </a:prstGeom>
            <a:noFill/>
            <a:ln w="12700">
              <a:solidFill>
                <a:srgbClr val="FFFF66"/>
              </a:solidFill>
              <a:round/>
              <a:headEnd type="stealth"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47177" name="Line 489"/>
            <p:cNvSpPr>
              <a:spLocks noChangeShapeType="1"/>
            </p:cNvSpPr>
            <p:nvPr/>
          </p:nvSpPr>
          <p:spPr bwMode="auto">
            <a:xfrm rot="5400000">
              <a:off x="5330" y="2493"/>
              <a:ext cx="477" cy="2"/>
            </a:xfrm>
            <a:prstGeom prst="line">
              <a:avLst/>
            </a:prstGeom>
            <a:noFill/>
            <a:ln w="12700">
              <a:solidFill>
                <a:srgbClr val="FFFF66"/>
              </a:solidFill>
              <a:round/>
              <a:headEnd type="stealth"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grpSp>
          <p:nvGrpSpPr>
            <p:cNvPr id="47178" name="Group 490"/>
            <p:cNvGrpSpPr>
              <a:grpSpLocks/>
            </p:cNvGrpSpPr>
            <p:nvPr/>
          </p:nvGrpSpPr>
          <p:grpSpPr bwMode="auto">
            <a:xfrm>
              <a:off x="4176" y="2051"/>
              <a:ext cx="179" cy="253"/>
              <a:chOff x="4783" y="1700"/>
              <a:chExt cx="179" cy="253"/>
            </a:xfrm>
          </p:grpSpPr>
          <p:grpSp>
            <p:nvGrpSpPr>
              <p:cNvPr id="47205" name="Group 491"/>
              <p:cNvGrpSpPr>
                <a:grpSpLocks/>
              </p:cNvGrpSpPr>
              <p:nvPr/>
            </p:nvGrpSpPr>
            <p:grpSpPr bwMode="auto">
              <a:xfrm>
                <a:off x="4783" y="1712"/>
                <a:ext cx="168" cy="241"/>
                <a:chOff x="4783" y="1712"/>
                <a:chExt cx="168" cy="241"/>
              </a:xfrm>
            </p:grpSpPr>
            <p:sp>
              <p:nvSpPr>
                <p:cNvPr id="47218" name="Freeform 492"/>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19" name="Freeform 493"/>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20" name="Freeform 494"/>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21" name="Freeform 495"/>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22" name="Freeform 496"/>
                <p:cNvSpPr>
                  <a:spLocks/>
                </p:cNvSpPr>
                <p:nvPr/>
              </p:nvSpPr>
              <p:spPr bwMode="auto">
                <a:xfrm>
                  <a:off x="4783" y="1712"/>
                  <a:ext cx="105" cy="161"/>
                </a:xfrm>
                <a:custGeom>
                  <a:avLst/>
                  <a:gdLst>
                    <a:gd name="T0" fmla="*/ 104 w 105"/>
                    <a:gd name="T1" fmla="*/ 0 h 161"/>
                    <a:gd name="T2" fmla="*/ 104 w 105"/>
                    <a:gd name="T3" fmla="*/ 160 h 161"/>
                    <a:gd name="T4" fmla="*/ 0 w 105"/>
                    <a:gd name="T5" fmla="*/ 160 h 161"/>
                    <a:gd name="T6" fmla="*/ 0 w 105"/>
                    <a:gd name="T7" fmla="*/ 0 h 161"/>
                    <a:gd name="T8" fmla="*/ 104 w 105"/>
                    <a:gd name="T9" fmla="*/ 0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104" y="0"/>
                      </a:moveTo>
                      <a:lnTo>
                        <a:pt x="104" y="160"/>
                      </a:lnTo>
                      <a:lnTo>
                        <a:pt x="0" y="160"/>
                      </a:lnTo>
                      <a:lnTo>
                        <a:pt x="0" y="0"/>
                      </a:lnTo>
                      <a:lnTo>
                        <a:pt x="1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223" name="Group 497"/>
                <p:cNvGrpSpPr>
                  <a:grpSpLocks/>
                </p:cNvGrpSpPr>
                <p:nvPr/>
              </p:nvGrpSpPr>
              <p:grpSpPr bwMode="auto">
                <a:xfrm>
                  <a:off x="4810" y="1719"/>
                  <a:ext cx="37" cy="137"/>
                  <a:chOff x="4810" y="1719"/>
                  <a:chExt cx="37" cy="137"/>
                </a:xfrm>
              </p:grpSpPr>
              <p:sp>
                <p:nvSpPr>
                  <p:cNvPr id="47224" name="Oval 498"/>
                  <p:cNvSpPr>
                    <a:spLocks noChangeArrowheads="1"/>
                  </p:cNvSpPr>
                  <p:nvPr/>
                </p:nvSpPr>
                <p:spPr bwMode="auto">
                  <a:xfrm>
                    <a:off x="4810" y="171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25" name="Oval 499"/>
                  <p:cNvSpPr>
                    <a:spLocks noChangeArrowheads="1"/>
                  </p:cNvSpPr>
                  <p:nvPr/>
                </p:nvSpPr>
                <p:spPr bwMode="auto">
                  <a:xfrm>
                    <a:off x="4810" y="1752"/>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26" name="Oval 500"/>
                  <p:cNvSpPr>
                    <a:spLocks noChangeArrowheads="1"/>
                  </p:cNvSpPr>
                  <p:nvPr/>
                </p:nvSpPr>
                <p:spPr bwMode="auto">
                  <a:xfrm>
                    <a:off x="4810" y="1780"/>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27" name="Oval 501"/>
                  <p:cNvSpPr>
                    <a:spLocks noChangeArrowheads="1"/>
                  </p:cNvSpPr>
                  <p:nvPr/>
                </p:nvSpPr>
                <p:spPr bwMode="auto">
                  <a:xfrm>
                    <a:off x="4810" y="180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28" name="Oval 502"/>
                  <p:cNvSpPr>
                    <a:spLocks noChangeArrowheads="1"/>
                  </p:cNvSpPr>
                  <p:nvPr/>
                </p:nvSpPr>
                <p:spPr bwMode="auto">
                  <a:xfrm>
                    <a:off x="4810" y="1838"/>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206" name="Group 503"/>
              <p:cNvGrpSpPr>
                <a:grpSpLocks/>
              </p:cNvGrpSpPr>
              <p:nvPr/>
            </p:nvGrpSpPr>
            <p:grpSpPr bwMode="auto">
              <a:xfrm>
                <a:off x="4793" y="1700"/>
                <a:ext cx="169" cy="245"/>
                <a:chOff x="4793" y="1700"/>
                <a:chExt cx="169" cy="245"/>
              </a:xfrm>
            </p:grpSpPr>
            <p:sp>
              <p:nvSpPr>
                <p:cNvPr id="47207" name="Freeform 504"/>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08" name="Freeform 505"/>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09" name="Freeform 506"/>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10" name="Freeform 507"/>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211" name="Freeform 508"/>
                <p:cNvSpPr>
                  <a:spLocks/>
                </p:cNvSpPr>
                <p:nvPr/>
              </p:nvSpPr>
              <p:spPr bwMode="auto">
                <a:xfrm>
                  <a:off x="4794" y="1700"/>
                  <a:ext cx="101" cy="165"/>
                </a:xfrm>
                <a:custGeom>
                  <a:avLst/>
                  <a:gdLst>
                    <a:gd name="T0" fmla="*/ 100 w 101"/>
                    <a:gd name="T1" fmla="*/ 0 h 165"/>
                    <a:gd name="T2" fmla="*/ 100 w 101"/>
                    <a:gd name="T3" fmla="*/ 164 h 165"/>
                    <a:gd name="T4" fmla="*/ 0 w 101"/>
                    <a:gd name="T5" fmla="*/ 164 h 165"/>
                    <a:gd name="T6" fmla="*/ 0 w 101"/>
                    <a:gd name="T7" fmla="*/ 0 h 165"/>
                    <a:gd name="T8" fmla="*/ 100 w 101"/>
                    <a:gd name="T9" fmla="*/ 0 h 165"/>
                    <a:gd name="T10" fmla="*/ 0 60000 65536"/>
                    <a:gd name="T11" fmla="*/ 0 60000 65536"/>
                    <a:gd name="T12" fmla="*/ 0 60000 65536"/>
                    <a:gd name="T13" fmla="*/ 0 60000 65536"/>
                    <a:gd name="T14" fmla="*/ 0 60000 65536"/>
                    <a:gd name="T15" fmla="*/ 0 w 101"/>
                    <a:gd name="T16" fmla="*/ 0 h 165"/>
                    <a:gd name="T17" fmla="*/ 101 w 101"/>
                    <a:gd name="T18" fmla="*/ 165 h 165"/>
                  </a:gdLst>
                  <a:ahLst/>
                  <a:cxnLst>
                    <a:cxn ang="T10">
                      <a:pos x="T0" y="T1"/>
                    </a:cxn>
                    <a:cxn ang="T11">
                      <a:pos x="T2" y="T3"/>
                    </a:cxn>
                    <a:cxn ang="T12">
                      <a:pos x="T4" y="T5"/>
                    </a:cxn>
                    <a:cxn ang="T13">
                      <a:pos x="T6" y="T7"/>
                    </a:cxn>
                    <a:cxn ang="T14">
                      <a:pos x="T8" y="T9"/>
                    </a:cxn>
                  </a:cxnLst>
                  <a:rect l="T15" t="T16" r="T17" b="T18"/>
                  <a:pathLst>
                    <a:path w="101" h="165">
                      <a:moveTo>
                        <a:pt x="100" y="0"/>
                      </a:moveTo>
                      <a:lnTo>
                        <a:pt x="100" y="164"/>
                      </a:lnTo>
                      <a:lnTo>
                        <a:pt x="0" y="164"/>
                      </a:lnTo>
                      <a:lnTo>
                        <a:pt x="0" y="0"/>
                      </a:lnTo>
                      <a:lnTo>
                        <a:pt x="10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212" name="Group 509"/>
                <p:cNvGrpSpPr>
                  <a:grpSpLocks/>
                </p:cNvGrpSpPr>
                <p:nvPr/>
              </p:nvGrpSpPr>
              <p:grpSpPr bwMode="auto">
                <a:xfrm>
                  <a:off x="4817" y="1712"/>
                  <a:ext cx="38" cy="138"/>
                  <a:chOff x="4817" y="1712"/>
                  <a:chExt cx="38" cy="138"/>
                </a:xfrm>
              </p:grpSpPr>
              <p:sp>
                <p:nvSpPr>
                  <p:cNvPr id="47213" name="Oval 510"/>
                  <p:cNvSpPr>
                    <a:spLocks noChangeArrowheads="1"/>
                  </p:cNvSpPr>
                  <p:nvPr/>
                </p:nvSpPr>
                <p:spPr bwMode="auto">
                  <a:xfrm>
                    <a:off x="4817" y="171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14" name="Oval 511"/>
                  <p:cNvSpPr>
                    <a:spLocks noChangeArrowheads="1"/>
                  </p:cNvSpPr>
                  <p:nvPr/>
                </p:nvSpPr>
                <p:spPr bwMode="auto">
                  <a:xfrm>
                    <a:off x="4817" y="1739"/>
                    <a:ext cx="38" cy="20"/>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15" name="Oval 512"/>
                  <p:cNvSpPr>
                    <a:spLocks noChangeArrowheads="1"/>
                  </p:cNvSpPr>
                  <p:nvPr/>
                </p:nvSpPr>
                <p:spPr bwMode="auto">
                  <a:xfrm>
                    <a:off x="4817" y="1771"/>
                    <a:ext cx="38"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16" name="Oval 513"/>
                  <p:cNvSpPr>
                    <a:spLocks noChangeArrowheads="1"/>
                  </p:cNvSpPr>
                  <p:nvPr/>
                </p:nvSpPr>
                <p:spPr bwMode="auto">
                  <a:xfrm>
                    <a:off x="4817" y="180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17" name="Oval 514"/>
                  <p:cNvSpPr>
                    <a:spLocks noChangeArrowheads="1"/>
                  </p:cNvSpPr>
                  <p:nvPr/>
                </p:nvSpPr>
                <p:spPr bwMode="auto">
                  <a:xfrm>
                    <a:off x="4817" y="183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grpSp>
          <p:nvGrpSpPr>
            <p:cNvPr id="47179" name="Group 515"/>
            <p:cNvGrpSpPr>
              <a:grpSpLocks/>
            </p:cNvGrpSpPr>
            <p:nvPr/>
          </p:nvGrpSpPr>
          <p:grpSpPr bwMode="auto">
            <a:xfrm>
              <a:off x="3469" y="2003"/>
              <a:ext cx="179" cy="253"/>
              <a:chOff x="4783" y="1700"/>
              <a:chExt cx="179" cy="253"/>
            </a:xfrm>
          </p:grpSpPr>
          <p:grpSp>
            <p:nvGrpSpPr>
              <p:cNvPr id="47181" name="Group 516"/>
              <p:cNvGrpSpPr>
                <a:grpSpLocks/>
              </p:cNvGrpSpPr>
              <p:nvPr/>
            </p:nvGrpSpPr>
            <p:grpSpPr bwMode="auto">
              <a:xfrm>
                <a:off x="4783" y="1712"/>
                <a:ext cx="168" cy="241"/>
                <a:chOff x="4783" y="1712"/>
                <a:chExt cx="168" cy="241"/>
              </a:xfrm>
            </p:grpSpPr>
            <p:sp>
              <p:nvSpPr>
                <p:cNvPr id="47194" name="Freeform 517"/>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95" name="Freeform 518"/>
                <p:cNvSpPr>
                  <a:spLocks/>
                </p:cNvSpPr>
                <p:nvPr/>
              </p:nvSpPr>
              <p:spPr bwMode="auto">
                <a:xfrm>
                  <a:off x="4783" y="1798"/>
                  <a:ext cx="168" cy="155"/>
                </a:xfrm>
                <a:custGeom>
                  <a:avLst/>
                  <a:gdLst>
                    <a:gd name="T0" fmla="*/ 0 w 168"/>
                    <a:gd name="T1" fmla="*/ 73 h 155"/>
                    <a:gd name="T2" fmla="*/ 142 w 168"/>
                    <a:gd name="T3" fmla="*/ 0 h 155"/>
                    <a:gd name="T4" fmla="*/ 167 w 168"/>
                    <a:gd name="T5" fmla="*/ 154 h 155"/>
                    <a:gd name="T6" fmla="*/ 67 w 168"/>
                    <a:gd name="T7" fmla="*/ 154 h 155"/>
                    <a:gd name="T8" fmla="*/ 0 w 168"/>
                    <a:gd name="T9" fmla="*/ 7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0" y="73"/>
                      </a:moveTo>
                      <a:lnTo>
                        <a:pt x="142" y="0"/>
                      </a:lnTo>
                      <a:lnTo>
                        <a:pt x="167" y="154"/>
                      </a:lnTo>
                      <a:lnTo>
                        <a:pt x="67" y="154"/>
                      </a:lnTo>
                      <a:lnTo>
                        <a:pt x="0"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96" name="Freeform 519"/>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97" name="Freeform 520"/>
                <p:cNvSpPr>
                  <a:spLocks/>
                </p:cNvSpPr>
                <p:nvPr/>
              </p:nvSpPr>
              <p:spPr bwMode="auto">
                <a:xfrm>
                  <a:off x="4887" y="1712"/>
                  <a:ext cx="64" cy="241"/>
                </a:xfrm>
                <a:custGeom>
                  <a:avLst/>
                  <a:gdLst>
                    <a:gd name="T0" fmla="*/ 0 w 64"/>
                    <a:gd name="T1" fmla="*/ 0 h 241"/>
                    <a:gd name="T2" fmla="*/ 63 w 64"/>
                    <a:gd name="T3" fmla="*/ 82 h 241"/>
                    <a:gd name="T4" fmla="*/ 63 w 64"/>
                    <a:gd name="T5" fmla="*/ 240 h 241"/>
                    <a:gd name="T6" fmla="*/ 0 w 64"/>
                    <a:gd name="T7" fmla="*/ 158 h 241"/>
                    <a:gd name="T8" fmla="*/ 0 w 64"/>
                    <a:gd name="T9" fmla="*/ 0 h 241"/>
                    <a:gd name="T10" fmla="*/ 0 60000 65536"/>
                    <a:gd name="T11" fmla="*/ 0 60000 65536"/>
                    <a:gd name="T12" fmla="*/ 0 60000 65536"/>
                    <a:gd name="T13" fmla="*/ 0 60000 65536"/>
                    <a:gd name="T14" fmla="*/ 0 60000 65536"/>
                    <a:gd name="T15" fmla="*/ 0 w 64"/>
                    <a:gd name="T16" fmla="*/ 0 h 241"/>
                    <a:gd name="T17" fmla="*/ 64 w 64"/>
                    <a:gd name="T18" fmla="*/ 241 h 241"/>
                  </a:gdLst>
                  <a:ahLst/>
                  <a:cxnLst>
                    <a:cxn ang="T10">
                      <a:pos x="T0" y="T1"/>
                    </a:cxn>
                    <a:cxn ang="T11">
                      <a:pos x="T2" y="T3"/>
                    </a:cxn>
                    <a:cxn ang="T12">
                      <a:pos x="T4" y="T5"/>
                    </a:cxn>
                    <a:cxn ang="T13">
                      <a:pos x="T6" y="T7"/>
                    </a:cxn>
                    <a:cxn ang="T14">
                      <a:pos x="T8" y="T9"/>
                    </a:cxn>
                  </a:cxnLst>
                  <a:rect l="T15" t="T16" r="T17" b="T18"/>
                  <a:pathLst>
                    <a:path w="64" h="241">
                      <a:moveTo>
                        <a:pt x="0" y="0"/>
                      </a:moveTo>
                      <a:lnTo>
                        <a:pt x="63" y="82"/>
                      </a:lnTo>
                      <a:lnTo>
                        <a:pt x="63" y="240"/>
                      </a:lnTo>
                      <a:lnTo>
                        <a:pt x="0" y="15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98" name="Freeform 521"/>
                <p:cNvSpPr>
                  <a:spLocks/>
                </p:cNvSpPr>
                <p:nvPr/>
              </p:nvSpPr>
              <p:spPr bwMode="auto">
                <a:xfrm>
                  <a:off x="4783" y="1712"/>
                  <a:ext cx="105" cy="161"/>
                </a:xfrm>
                <a:custGeom>
                  <a:avLst/>
                  <a:gdLst>
                    <a:gd name="T0" fmla="*/ 104 w 105"/>
                    <a:gd name="T1" fmla="*/ 0 h 161"/>
                    <a:gd name="T2" fmla="*/ 104 w 105"/>
                    <a:gd name="T3" fmla="*/ 160 h 161"/>
                    <a:gd name="T4" fmla="*/ 0 w 105"/>
                    <a:gd name="T5" fmla="*/ 160 h 161"/>
                    <a:gd name="T6" fmla="*/ 0 w 105"/>
                    <a:gd name="T7" fmla="*/ 0 h 161"/>
                    <a:gd name="T8" fmla="*/ 104 w 105"/>
                    <a:gd name="T9" fmla="*/ 0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104" y="0"/>
                      </a:moveTo>
                      <a:lnTo>
                        <a:pt x="104" y="160"/>
                      </a:lnTo>
                      <a:lnTo>
                        <a:pt x="0" y="160"/>
                      </a:lnTo>
                      <a:lnTo>
                        <a:pt x="0" y="0"/>
                      </a:lnTo>
                      <a:lnTo>
                        <a:pt x="1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199" name="Group 522"/>
                <p:cNvGrpSpPr>
                  <a:grpSpLocks/>
                </p:cNvGrpSpPr>
                <p:nvPr/>
              </p:nvGrpSpPr>
              <p:grpSpPr bwMode="auto">
                <a:xfrm>
                  <a:off x="4810" y="1719"/>
                  <a:ext cx="37" cy="137"/>
                  <a:chOff x="4810" y="1719"/>
                  <a:chExt cx="37" cy="137"/>
                </a:xfrm>
              </p:grpSpPr>
              <p:sp>
                <p:nvSpPr>
                  <p:cNvPr id="47200" name="Oval 523"/>
                  <p:cNvSpPr>
                    <a:spLocks noChangeArrowheads="1"/>
                  </p:cNvSpPr>
                  <p:nvPr/>
                </p:nvSpPr>
                <p:spPr bwMode="auto">
                  <a:xfrm>
                    <a:off x="4810" y="171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01" name="Oval 524"/>
                  <p:cNvSpPr>
                    <a:spLocks noChangeArrowheads="1"/>
                  </p:cNvSpPr>
                  <p:nvPr/>
                </p:nvSpPr>
                <p:spPr bwMode="auto">
                  <a:xfrm>
                    <a:off x="4810" y="1752"/>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02" name="Oval 525"/>
                  <p:cNvSpPr>
                    <a:spLocks noChangeArrowheads="1"/>
                  </p:cNvSpPr>
                  <p:nvPr/>
                </p:nvSpPr>
                <p:spPr bwMode="auto">
                  <a:xfrm>
                    <a:off x="4810" y="1780"/>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03" name="Oval 526"/>
                  <p:cNvSpPr>
                    <a:spLocks noChangeArrowheads="1"/>
                  </p:cNvSpPr>
                  <p:nvPr/>
                </p:nvSpPr>
                <p:spPr bwMode="auto">
                  <a:xfrm>
                    <a:off x="4810" y="1809"/>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204" name="Oval 527"/>
                  <p:cNvSpPr>
                    <a:spLocks noChangeArrowheads="1"/>
                  </p:cNvSpPr>
                  <p:nvPr/>
                </p:nvSpPr>
                <p:spPr bwMode="auto">
                  <a:xfrm>
                    <a:off x="4810" y="1838"/>
                    <a:ext cx="3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nvGrpSpPr>
              <p:cNvPr id="47182" name="Group 528"/>
              <p:cNvGrpSpPr>
                <a:grpSpLocks/>
              </p:cNvGrpSpPr>
              <p:nvPr/>
            </p:nvGrpSpPr>
            <p:grpSpPr bwMode="auto">
              <a:xfrm>
                <a:off x="4793" y="1700"/>
                <a:ext cx="169" cy="245"/>
                <a:chOff x="4793" y="1700"/>
                <a:chExt cx="169" cy="245"/>
              </a:xfrm>
            </p:grpSpPr>
            <p:sp>
              <p:nvSpPr>
                <p:cNvPr id="47183" name="Freeform 529"/>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84" name="Freeform 530"/>
                <p:cNvSpPr>
                  <a:spLocks/>
                </p:cNvSpPr>
                <p:nvPr/>
              </p:nvSpPr>
              <p:spPr bwMode="auto">
                <a:xfrm>
                  <a:off x="4793" y="1793"/>
                  <a:ext cx="169" cy="152"/>
                </a:xfrm>
                <a:custGeom>
                  <a:avLst/>
                  <a:gdLst>
                    <a:gd name="T0" fmla="*/ 0 w 169"/>
                    <a:gd name="T1" fmla="*/ 70 h 152"/>
                    <a:gd name="T2" fmla="*/ 141 w 169"/>
                    <a:gd name="T3" fmla="*/ 0 h 152"/>
                    <a:gd name="T4" fmla="*/ 168 w 169"/>
                    <a:gd name="T5" fmla="*/ 151 h 152"/>
                    <a:gd name="T6" fmla="*/ 62 w 169"/>
                    <a:gd name="T7" fmla="*/ 151 h 152"/>
                    <a:gd name="T8" fmla="*/ 0 w 169"/>
                    <a:gd name="T9" fmla="*/ 70 h 152"/>
                    <a:gd name="T10" fmla="*/ 0 60000 65536"/>
                    <a:gd name="T11" fmla="*/ 0 60000 65536"/>
                    <a:gd name="T12" fmla="*/ 0 60000 65536"/>
                    <a:gd name="T13" fmla="*/ 0 60000 65536"/>
                    <a:gd name="T14" fmla="*/ 0 60000 65536"/>
                    <a:gd name="T15" fmla="*/ 0 w 169"/>
                    <a:gd name="T16" fmla="*/ 0 h 152"/>
                    <a:gd name="T17" fmla="*/ 169 w 169"/>
                    <a:gd name="T18" fmla="*/ 152 h 152"/>
                  </a:gdLst>
                  <a:ahLst/>
                  <a:cxnLst>
                    <a:cxn ang="T10">
                      <a:pos x="T0" y="T1"/>
                    </a:cxn>
                    <a:cxn ang="T11">
                      <a:pos x="T2" y="T3"/>
                    </a:cxn>
                    <a:cxn ang="T12">
                      <a:pos x="T4" y="T5"/>
                    </a:cxn>
                    <a:cxn ang="T13">
                      <a:pos x="T6" y="T7"/>
                    </a:cxn>
                    <a:cxn ang="T14">
                      <a:pos x="T8" y="T9"/>
                    </a:cxn>
                  </a:cxnLst>
                  <a:rect l="T15" t="T16" r="T17" b="T18"/>
                  <a:pathLst>
                    <a:path w="169" h="152">
                      <a:moveTo>
                        <a:pt x="0" y="70"/>
                      </a:moveTo>
                      <a:lnTo>
                        <a:pt x="141" y="0"/>
                      </a:lnTo>
                      <a:lnTo>
                        <a:pt x="168" y="151"/>
                      </a:lnTo>
                      <a:lnTo>
                        <a:pt x="62" y="151"/>
                      </a:lnTo>
                      <a:lnTo>
                        <a:pt x="0" y="7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85" name="Freeform 531"/>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86" name="Freeform 532"/>
                <p:cNvSpPr>
                  <a:spLocks/>
                </p:cNvSpPr>
                <p:nvPr/>
              </p:nvSpPr>
              <p:spPr bwMode="auto">
                <a:xfrm>
                  <a:off x="4893" y="1700"/>
                  <a:ext cx="69" cy="245"/>
                </a:xfrm>
                <a:custGeom>
                  <a:avLst/>
                  <a:gdLst>
                    <a:gd name="T0" fmla="*/ 0 w 69"/>
                    <a:gd name="T1" fmla="*/ 0 h 245"/>
                    <a:gd name="T2" fmla="*/ 68 w 69"/>
                    <a:gd name="T3" fmla="*/ 85 h 245"/>
                    <a:gd name="T4" fmla="*/ 68 w 69"/>
                    <a:gd name="T5" fmla="*/ 244 h 245"/>
                    <a:gd name="T6" fmla="*/ 0 w 69"/>
                    <a:gd name="T7" fmla="*/ 163 h 245"/>
                    <a:gd name="T8" fmla="*/ 0 w 69"/>
                    <a:gd name="T9" fmla="*/ 0 h 245"/>
                    <a:gd name="T10" fmla="*/ 0 60000 65536"/>
                    <a:gd name="T11" fmla="*/ 0 60000 65536"/>
                    <a:gd name="T12" fmla="*/ 0 60000 65536"/>
                    <a:gd name="T13" fmla="*/ 0 60000 65536"/>
                    <a:gd name="T14" fmla="*/ 0 60000 65536"/>
                    <a:gd name="T15" fmla="*/ 0 w 69"/>
                    <a:gd name="T16" fmla="*/ 0 h 245"/>
                    <a:gd name="T17" fmla="*/ 69 w 69"/>
                    <a:gd name="T18" fmla="*/ 245 h 245"/>
                  </a:gdLst>
                  <a:ahLst/>
                  <a:cxnLst>
                    <a:cxn ang="T10">
                      <a:pos x="T0" y="T1"/>
                    </a:cxn>
                    <a:cxn ang="T11">
                      <a:pos x="T2" y="T3"/>
                    </a:cxn>
                    <a:cxn ang="T12">
                      <a:pos x="T4" y="T5"/>
                    </a:cxn>
                    <a:cxn ang="T13">
                      <a:pos x="T6" y="T7"/>
                    </a:cxn>
                    <a:cxn ang="T14">
                      <a:pos x="T8" y="T9"/>
                    </a:cxn>
                  </a:cxnLst>
                  <a:rect l="T15" t="T16" r="T17" b="T18"/>
                  <a:pathLst>
                    <a:path w="69" h="245">
                      <a:moveTo>
                        <a:pt x="0" y="0"/>
                      </a:moveTo>
                      <a:lnTo>
                        <a:pt x="68" y="85"/>
                      </a:lnTo>
                      <a:lnTo>
                        <a:pt x="68" y="244"/>
                      </a:lnTo>
                      <a:lnTo>
                        <a:pt x="0" y="163"/>
                      </a:lnTo>
                      <a:lnTo>
                        <a:pt x="0" y="0"/>
                      </a:lnTo>
                    </a:path>
                  </a:pathLst>
                </a:custGeom>
                <a:solidFill>
                  <a:srgbClr val="C9C9B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sp>
              <p:nvSpPr>
                <p:cNvPr id="47187" name="Freeform 533"/>
                <p:cNvSpPr>
                  <a:spLocks/>
                </p:cNvSpPr>
                <p:nvPr/>
              </p:nvSpPr>
              <p:spPr bwMode="auto">
                <a:xfrm>
                  <a:off x="4794" y="1700"/>
                  <a:ext cx="101" cy="165"/>
                </a:xfrm>
                <a:custGeom>
                  <a:avLst/>
                  <a:gdLst>
                    <a:gd name="T0" fmla="*/ 100 w 101"/>
                    <a:gd name="T1" fmla="*/ 0 h 165"/>
                    <a:gd name="T2" fmla="*/ 100 w 101"/>
                    <a:gd name="T3" fmla="*/ 164 h 165"/>
                    <a:gd name="T4" fmla="*/ 0 w 101"/>
                    <a:gd name="T5" fmla="*/ 164 h 165"/>
                    <a:gd name="T6" fmla="*/ 0 w 101"/>
                    <a:gd name="T7" fmla="*/ 0 h 165"/>
                    <a:gd name="T8" fmla="*/ 100 w 101"/>
                    <a:gd name="T9" fmla="*/ 0 h 165"/>
                    <a:gd name="T10" fmla="*/ 0 60000 65536"/>
                    <a:gd name="T11" fmla="*/ 0 60000 65536"/>
                    <a:gd name="T12" fmla="*/ 0 60000 65536"/>
                    <a:gd name="T13" fmla="*/ 0 60000 65536"/>
                    <a:gd name="T14" fmla="*/ 0 60000 65536"/>
                    <a:gd name="T15" fmla="*/ 0 w 101"/>
                    <a:gd name="T16" fmla="*/ 0 h 165"/>
                    <a:gd name="T17" fmla="*/ 101 w 101"/>
                    <a:gd name="T18" fmla="*/ 165 h 165"/>
                  </a:gdLst>
                  <a:ahLst/>
                  <a:cxnLst>
                    <a:cxn ang="T10">
                      <a:pos x="T0" y="T1"/>
                    </a:cxn>
                    <a:cxn ang="T11">
                      <a:pos x="T2" y="T3"/>
                    </a:cxn>
                    <a:cxn ang="T12">
                      <a:pos x="T4" y="T5"/>
                    </a:cxn>
                    <a:cxn ang="T13">
                      <a:pos x="T6" y="T7"/>
                    </a:cxn>
                    <a:cxn ang="T14">
                      <a:pos x="T8" y="T9"/>
                    </a:cxn>
                  </a:cxnLst>
                  <a:rect l="T15" t="T16" r="T17" b="T18"/>
                  <a:pathLst>
                    <a:path w="101" h="165">
                      <a:moveTo>
                        <a:pt x="100" y="0"/>
                      </a:moveTo>
                      <a:lnTo>
                        <a:pt x="100" y="164"/>
                      </a:lnTo>
                      <a:lnTo>
                        <a:pt x="0" y="164"/>
                      </a:lnTo>
                      <a:lnTo>
                        <a:pt x="0" y="0"/>
                      </a:lnTo>
                      <a:lnTo>
                        <a:pt x="100" y="0"/>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ES"/>
                </a:p>
              </p:txBody>
            </p:sp>
            <p:grpSp>
              <p:nvGrpSpPr>
                <p:cNvPr id="47188" name="Group 534"/>
                <p:cNvGrpSpPr>
                  <a:grpSpLocks/>
                </p:cNvGrpSpPr>
                <p:nvPr/>
              </p:nvGrpSpPr>
              <p:grpSpPr bwMode="auto">
                <a:xfrm>
                  <a:off x="4817" y="1712"/>
                  <a:ext cx="38" cy="138"/>
                  <a:chOff x="4817" y="1712"/>
                  <a:chExt cx="38" cy="138"/>
                </a:xfrm>
              </p:grpSpPr>
              <p:sp>
                <p:nvSpPr>
                  <p:cNvPr id="47189" name="Oval 535"/>
                  <p:cNvSpPr>
                    <a:spLocks noChangeArrowheads="1"/>
                  </p:cNvSpPr>
                  <p:nvPr/>
                </p:nvSpPr>
                <p:spPr bwMode="auto">
                  <a:xfrm>
                    <a:off x="4817" y="171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90" name="Oval 536"/>
                  <p:cNvSpPr>
                    <a:spLocks noChangeArrowheads="1"/>
                  </p:cNvSpPr>
                  <p:nvPr/>
                </p:nvSpPr>
                <p:spPr bwMode="auto">
                  <a:xfrm>
                    <a:off x="4817" y="1739"/>
                    <a:ext cx="38" cy="20"/>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91" name="Oval 537"/>
                  <p:cNvSpPr>
                    <a:spLocks noChangeArrowheads="1"/>
                  </p:cNvSpPr>
                  <p:nvPr/>
                </p:nvSpPr>
                <p:spPr bwMode="auto">
                  <a:xfrm>
                    <a:off x="4817" y="1771"/>
                    <a:ext cx="38" cy="19"/>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92" name="Oval 538"/>
                  <p:cNvSpPr>
                    <a:spLocks noChangeArrowheads="1"/>
                  </p:cNvSpPr>
                  <p:nvPr/>
                </p:nvSpPr>
                <p:spPr bwMode="auto">
                  <a:xfrm>
                    <a:off x="4817" y="180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47193" name="Oval 539"/>
                  <p:cNvSpPr>
                    <a:spLocks noChangeArrowheads="1"/>
                  </p:cNvSpPr>
                  <p:nvPr/>
                </p:nvSpPr>
                <p:spPr bwMode="auto">
                  <a:xfrm>
                    <a:off x="4817" y="1832"/>
                    <a:ext cx="38" cy="18"/>
                  </a:xfrm>
                  <a:prstGeom prst="ellipse">
                    <a:avLst/>
                  </a:prstGeom>
                  <a:solidFill>
                    <a:srgbClr val="FF000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grpSp>
        <p:sp>
          <p:nvSpPr>
            <p:cNvPr id="47180" name="Line 540"/>
            <p:cNvSpPr>
              <a:spLocks noChangeShapeType="1"/>
            </p:cNvSpPr>
            <p:nvPr/>
          </p:nvSpPr>
          <p:spPr bwMode="auto">
            <a:xfrm>
              <a:off x="4176" y="1104"/>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47149" name="539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BFA8265B-6198-4581-B884-39601EA13063}" type="slidenum">
              <a:rPr lang="es-ES" sz="1400"/>
              <a:pPr eaLnBrk="1" hangingPunct="1"/>
              <a:t>38</a:t>
            </a:fld>
            <a:endParaRPr lang="es-ES" sz="1400"/>
          </a:p>
        </p:txBody>
      </p:sp>
      <p:sp>
        <p:nvSpPr>
          <p:cNvPr id="47150" name="Text Box 18"/>
          <p:cNvSpPr txBox="1">
            <a:spLocks noChangeArrowheads="1"/>
          </p:cNvSpPr>
          <p:nvPr/>
        </p:nvSpPr>
        <p:spPr bwMode="auto">
          <a:xfrm>
            <a:off x="285750" y="4214813"/>
            <a:ext cx="63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000" b="1">
                <a:latin typeface="Arial" charset="0"/>
              </a:rPr>
              <a:t>Cable</a:t>
            </a:r>
          </a:p>
          <a:p>
            <a:pPr algn="ctr" eaLnBrk="1" hangingPunct="1"/>
            <a:r>
              <a:rPr lang="es-ES" sz="1000" b="1">
                <a:latin typeface="Arial" charset="0"/>
              </a:rPr>
              <a:t>módem</a:t>
            </a:r>
          </a:p>
        </p:txBody>
      </p:sp>
      <p:sp>
        <p:nvSpPr>
          <p:cNvPr id="47151" name="Text Box 23"/>
          <p:cNvSpPr txBox="1">
            <a:spLocks noChangeArrowheads="1"/>
          </p:cNvSpPr>
          <p:nvPr/>
        </p:nvSpPr>
        <p:spPr bwMode="auto">
          <a:xfrm>
            <a:off x="3786188" y="4160838"/>
            <a:ext cx="1449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000" b="1">
                <a:latin typeface="Arial" charset="0"/>
              </a:rPr>
              <a:t>CMTS</a:t>
            </a:r>
          </a:p>
          <a:p>
            <a:pPr algn="ctr" eaLnBrk="1" hangingPunct="1"/>
            <a:r>
              <a:rPr lang="es-ES" sz="1000" b="1">
                <a:latin typeface="Arial" charset="0"/>
              </a:rPr>
              <a:t>(Cable Módem</a:t>
            </a:r>
          </a:p>
          <a:p>
            <a:pPr algn="ctr" eaLnBrk="1" hangingPunct="1"/>
            <a:r>
              <a:rPr lang="es-ES" sz="1000" b="1">
                <a:latin typeface="Arial" charset="0"/>
              </a:rPr>
              <a:t>Termination System)</a:t>
            </a:r>
          </a:p>
        </p:txBody>
      </p:sp>
      <p:cxnSp>
        <p:nvCxnSpPr>
          <p:cNvPr id="544" name="543 Conector recto de flecha"/>
          <p:cNvCxnSpPr>
            <a:stCxn id="47151" idx="0"/>
          </p:cNvCxnSpPr>
          <p:nvPr/>
        </p:nvCxnSpPr>
        <p:spPr>
          <a:xfrm rot="16200000" flipV="1">
            <a:off x="4104481" y="3753645"/>
            <a:ext cx="517525" cy="2968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6" name="545 Conector recto de flecha"/>
          <p:cNvCxnSpPr/>
          <p:nvPr/>
        </p:nvCxnSpPr>
        <p:spPr>
          <a:xfrm rot="5400000" flipH="1" flipV="1">
            <a:off x="607219" y="3750469"/>
            <a:ext cx="714375" cy="3571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ES_tradnl" smtClean="0"/>
              <a:t>Estándares CATV</a:t>
            </a:r>
          </a:p>
        </p:txBody>
      </p:sp>
      <p:sp>
        <p:nvSpPr>
          <p:cNvPr id="48131" name="Rectangle 3"/>
          <p:cNvSpPr>
            <a:spLocks noGrp="1" noChangeArrowheads="1"/>
          </p:cNvSpPr>
          <p:nvPr>
            <p:ph type="body" sz="half" idx="1"/>
          </p:nvPr>
        </p:nvSpPr>
        <p:spPr/>
        <p:txBody>
          <a:bodyPr/>
          <a:lstStyle/>
          <a:p>
            <a:pPr eaLnBrk="1" hangingPunct="1">
              <a:lnSpc>
                <a:spcPct val="90000"/>
              </a:lnSpc>
            </a:pPr>
            <a:r>
              <a:rPr lang="es-ES_tradnl" sz="2000" smtClean="0"/>
              <a:t>Inicialmente varios estándares diferentes. Actualmente solo se utiliza uno, DOCSIS (Data-Over-Cable Service Interface Specification) desarrollado por un consorcio de operadores de cable que también ha sido adoptado por  la ITU-T .</a:t>
            </a:r>
          </a:p>
          <a:p>
            <a:pPr eaLnBrk="1" hangingPunct="1">
              <a:lnSpc>
                <a:spcPct val="90000"/>
              </a:lnSpc>
            </a:pPr>
            <a:r>
              <a:rPr lang="es-ES_tradnl" sz="2000" smtClean="0"/>
              <a:t>DOCSIS originalmente es un desarrollo 100% USA. El caso europeo (Euro-DOCSIS) se ha contemplado a posteriori (solo cambia nivel físico, canales de 8 en vez de 6 MHz)</a:t>
            </a:r>
          </a:p>
        </p:txBody>
      </p:sp>
      <p:graphicFrame>
        <p:nvGraphicFramePr>
          <p:cNvPr id="180263" name="Group 39"/>
          <p:cNvGraphicFramePr>
            <a:graphicFrameLocks noGrp="1"/>
          </p:cNvGraphicFramePr>
          <p:nvPr>
            <p:ph sz="half" idx="2"/>
          </p:nvPr>
        </p:nvGraphicFramePr>
        <p:xfrm>
          <a:off x="5294313" y="1981200"/>
          <a:ext cx="2806700" cy="2927560"/>
        </p:xfrm>
        <a:graphic>
          <a:graphicData uri="http://schemas.openxmlformats.org/drawingml/2006/table">
            <a:tbl>
              <a:tblPr/>
              <a:tblGrid>
                <a:gridCol w="1270000"/>
                <a:gridCol w="1536700"/>
              </a:tblGrid>
              <a:tr h="8958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Estándar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DOCSIS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Fecha aprobación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3/1997</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1.1</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4/1999</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12/2001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8/2006</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2"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3CCCAA5-465F-4453-9815-14FAAC8FCFEA}" type="slidenum">
              <a:rPr lang="es-ES" sz="1400"/>
              <a:pPr eaLnBrk="1" hangingPunct="1"/>
              <a:t>39</a:t>
            </a:fld>
            <a:endParaRPr lang="es-ES" sz="1400"/>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85800" y="609600"/>
            <a:ext cx="7772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tx2"/>
                </a:solidFill>
              </a:rPr>
              <a:t>Limitaciones del RBB</a:t>
            </a:r>
          </a:p>
        </p:txBody>
      </p:sp>
      <p:sp>
        <p:nvSpPr>
          <p:cNvPr id="12291" name="Rectangle 5"/>
          <p:cNvSpPr>
            <a:spLocks noChangeArrowheads="1"/>
          </p:cNvSpPr>
          <p:nvPr/>
        </p:nvSpPr>
        <p:spPr bwMode="auto">
          <a:xfrm>
            <a:off x="685800" y="1981200"/>
            <a:ext cx="7918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3200"/>
              <a:t>Compatible con cableado doméstico (par telefónico o cable coaxial de antena de TV).</a:t>
            </a:r>
          </a:p>
          <a:p>
            <a:pPr marL="342900" indent="-342900">
              <a:lnSpc>
                <a:spcPct val="90000"/>
              </a:lnSpc>
              <a:spcBef>
                <a:spcPct val="20000"/>
              </a:spcBef>
              <a:buFontTx/>
              <a:buChar char="•"/>
            </a:pPr>
            <a:r>
              <a:rPr lang="es-ES_tradnl" sz="3200"/>
              <a:t>Bajo costo de mantenimiento (25 – 50 Euros/mes)</a:t>
            </a:r>
          </a:p>
          <a:p>
            <a:pPr marL="342900" indent="-342900">
              <a:lnSpc>
                <a:spcPct val="90000"/>
              </a:lnSpc>
              <a:spcBef>
                <a:spcPct val="20000"/>
              </a:spcBef>
              <a:buFontTx/>
              <a:buChar char="•"/>
            </a:pPr>
            <a:r>
              <a:rPr lang="es-ES_tradnl" sz="3200"/>
              <a:t>Bajos costes de instalación. </a:t>
            </a:r>
          </a:p>
          <a:p>
            <a:pPr marL="342900" indent="-342900">
              <a:lnSpc>
                <a:spcPct val="90000"/>
              </a:lnSpc>
              <a:spcBef>
                <a:spcPct val="20000"/>
              </a:spcBef>
              <a:buFontTx/>
              <a:buChar char="•"/>
            </a:pPr>
            <a:r>
              <a:rPr lang="es-ES_tradnl" sz="3200"/>
              <a:t>Instalable por el usuario final (autoconfiguración y autoprovisionamiento).</a:t>
            </a:r>
          </a:p>
          <a:p>
            <a:pPr marL="342900" indent="-342900">
              <a:lnSpc>
                <a:spcPct val="90000"/>
              </a:lnSpc>
              <a:spcBef>
                <a:spcPct val="20000"/>
              </a:spcBef>
              <a:buFontTx/>
              <a:buChar char="•"/>
            </a:pPr>
            <a:r>
              <a:rPr lang="es-ES_tradnl" sz="3200"/>
              <a:t>Manejo sencillo.</a:t>
            </a:r>
          </a:p>
        </p:txBody>
      </p:sp>
      <p:sp>
        <p:nvSpPr>
          <p:cNvPr id="1229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CED3D8E-1C78-4360-916B-397166ABF7F8}" type="slidenum">
              <a:rPr lang="es-ES" sz="1400"/>
              <a:pPr eaLnBrk="1" hangingPunct="1"/>
              <a:t>4</a:t>
            </a:fld>
            <a:endParaRPr lang="es-ES" sz="1400"/>
          </a:p>
        </p:txBody>
      </p:sp>
    </p:spTree>
  </p:cSld>
  <p:clrMapOvr>
    <a:masterClrMapping/>
  </p:clrMapOvr>
  <p:transition>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685800" y="404813"/>
            <a:ext cx="7772400" cy="1143000"/>
          </a:xfrm>
        </p:spPr>
        <p:txBody>
          <a:bodyPr/>
          <a:lstStyle/>
          <a:p>
            <a:r>
              <a:rPr lang="es-ES" sz="3600" smtClean="0"/>
              <a:t>Mejoras introducidas por los estándares DOCSIS</a:t>
            </a:r>
          </a:p>
        </p:txBody>
      </p:sp>
      <p:sp>
        <p:nvSpPr>
          <p:cNvPr id="49155"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7ED3BF7-A22B-486D-9F38-BF0D92188F36}" type="slidenum">
              <a:rPr lang="es-ES" sz="1400"/>
              <a:pPr eaLnBrk="1" hangingPunct="1"/>
              <a:t>40</a:t>
            </a:fld>
            <a:endParaRPr lang="es-ES" sz="1400"/>
          </a:p>
        </p:txBody>
      </p:sp>
      <p:graphicFrame>
        <p:nvGraphicFramePr>
          <p:cNvPr id="5" name="4 Tabla"/>
          <p:cNvGraphicFramePr>
            <a:graphicFrameLocks noGrp="1"/>
          </p:cNvGraphicFramePr>
          <p:nvPr/>
        </p:nvGraphicFramePr>
        <p:xfrm>
          <a:off x="684213" y="1700213"/>
          <a:ext cx="7848600" cy="4419600"/>
        </p:xfrm>
        <a:graphic>
          <a:graphicData uri="http://schemas.openxmlformats.org/drawingml/2006/table">
            <a:tbl>
              <a:tblPr firstRow="1" bandRow="1">
                <a:tableStyleId>{5C22544A-7EE6-4342-B048-85BDC9FD1C3A}</a:tableStyleId>
              </a:tblPr>
              <a:tblGrid>
                <a:gridCol w="1028206"/>
                <a:gridCol w="1419746"/>
                <a:gridCol w="5400648"/>
              </a:tblGrid>
              <a:tr h="370840">
                <a:tc>
                  <a:txBody>
                    <a:bodyPr/>
                    <a:lstStyle/>
                    <a:p>
                      <a:r>
                        <a:rPr lang="es-ES" sz="2000" dirty="0" smtClean="0"/>
                        <a:t>Versión</a:t>
                      </a:r>
                      <a:endParaRPr lang="es-ES" sz="2000" dirty="0"/>
                    </a:p>
                  </a:txBody>
                  <a:tcPr marL="91437" marR="91437"/>
                </a:tc>
                <a:tc>
                  <a:txBody>
                    <a:bodyPr/>
                    <a:lstStyle/>
                    <a:p>
                      <a:r>
                        <a:rPr lang="es-ES" sz="2000" dirty="0" smtClean="0"/>
                        <a:t>Fecha </a:t>
                      </a:r>
                      <a:r>
                        <a:rPr lang="es-ES" sz="2000" dirty="0" err="1" smtClean="0"/>
                        <a:t>aprobac</a:t>
                      </a:r>
                      <a:r>
                        <a:rPr lang="es-ES" sz="2000" dirty="0" smtClean="0"/>
                        <a:t>.</a:t>
                      </a:r>
                      <a:endParaRPr lang="es-ES" sz="2000" dirty="0"/>
                    </a:p>
                  </a:txBody>
                  <a:tcPr marL="91437" marR="91437"/>
                </a:tc>
                <a:tc>
                  <a:txBody>
                    <a:bodyPr/>
                    <a:lstStyle/>
                    <a:p>
                      <a:r>
                        <a:rPr lang="es-ES" sz="2000" dirty="0" smtClean="0"/>
                        <a:t>Mejoras</a:t>
                      </a:r>
                      <a:endParaRPr lang="es-ES" sz="2000" dirty="0"/>
                    </a:p>
                  </a:txBody>
                  <a:tcPr marL="91437" marR="91437"/>
                </a:tc>
              </a:tr>
              <a:tr h="370840">
                <a:tc>
                  <a:txBody>
                    <a:bodyPr/>
                    <a:lstStyle/>
                    <a:p>
                      <a:r>
                        <a:rPr lang="es-ES" sz="2000" dirty="0" smtClean="0"/>
                        <a:t>1.0</a:t>
                      </a:r>
                      <a:endParaRPr lang="es-ES" sz="2000" dirty="0"/>
                    </a:p>
                  </a:txBody>
                  <a:tcPr marL="91437" marR="91437"/>
                </a:tc>
                <a:tc>
                  <a:txBody>
                    <a:bodyPr/>
                    <a:lstStyle/>
                    <a:p>
                      <a:r>
                        <a:rPr lang="es-ES" sz="2000" dirty="0" smtClean="0"/>
                        <a:t>03/1997</a:t>
                      </a:r>
                      <a:endParaRPr lang="es-ES" sz="2000" dirty="0"/>
                    </a:p>
                  </a:txBody>
                  <a:tcPr marL="91437" marR="91437"/>
                </a:tc>
                <a:tc>
                  <a:txBody>
                    <a:bodyPr/>
                    <a:lstStyle/>
                    <a:p>
                      <a:pPr>
                        <a:buFont typeface="Arial" pitchFamily="34" charset="0"/>
                        <a:buChar char="•"/>
                      </a:pPr>
                      <a:r>
                        <a:rPr lang="es-ES" sz="2000" dirty="0" smtClean="0"/>
                        <a:t>Estándar inicial</a:t>
                      </a:r>
                      <a:endParaRPr lang="es-ES" sz="2000" dirty="0"/>
                    </a:p>
                  </a:txBody>
                  <a:tcPr marL="91437" marR="91437"/>
                </a:tc>
              </a:tr>
              <a:tr h="370840">
                <a:tc>
                  <a:txBody>
                    <a:bodyPr/>
                    <a:lstStyle/>
                    <a:p>
                      <a:r>
                        <a:rPr lang="es-ES" sz="2000" dirty="0" smtClean="0"/>
                        <a:t>1.1</a:t>
                      </a:r>
                      <a:endParaRPr lang="es-ES" sz="2000" dirty="0"/>
                    </a:p>
                  </a:txBody>
                  <a:tcPr marL="91437" marR="91437"/>
                </a:tc>
                <a:tc>
                  <a:txBody>
                    <a:bodyPr/>
                    <a:lstStyle/>
                    <a:p>
                      <a:r>
                        <a:rPr lang="es-ES" sz="2000" dirty="0" smtClean="0"/>
                        <a:t>04/1999</a:t>
                      </a:r>
                      <a:endParaRPr lang="es-ES" sz="2000" dirty="0"/>
                    </a:p>
                  </a:txBody>
                  <a:tcPr marL="91437" marR="91437"/>
                </a:tc>
                <a:tc>
                  <a:txBody>
                    <a:bodyPr/>
                    <a:lstStyle/>
                    <a:p>
                      <a:pPr>
                        <a:buFont typeface="Arial" pitchFamily="34" charset="0"/>
                        <a:buChar char="•"/>
                      </a:pPr>
                      <a:r>
                        <a:rPr lang="es-ES" sz="2000" dirty="0" smtClean="0"/>
                        <a:t>Introduce</a:t>
                      </a:r>
                      <a:r>
                        <a:rPr lang="es-ES" sz="2000" baseline="0" dirty="0" smtClean="0"/>
                        <a:t> fragmentación de tramas grandes para mejorar calidad de servicio y permitir telefonía IP</a:t>
                      </a:r>
                    </a:p>
                    <a:p>
                      <a:pPr>
                        <a:buFont typeface="Arial" pitchFamily="34" charset="0"/>
                        <a:buChar char="•"/>
                      </a:pPr>
                      <a:r>
                        <a:rPr lang="es-ES" sz="2000" baseline="0" dirty="0" smtClean="0"/>
                        <a:t>Mejoras en los protocolos de seguridad</a:t>
                      </a:r>
                      <a:endParaRPr lang="es-ES" sz="2000" dirty="0"/>
                    </a:p>
                  </a:txBody>
                  <a:tcPr marL="91437" marR="91437"/>
                </a:tc>
              </a:tr>
              <a:tr h="370840">
                <a:tc>
                  <a:txBody>
                    <a:bodyPr/>
                    <a:lstStyle/>
                    <a:p>
                      <a:r>
                        <a:rPr lang="es-ES" sz="2000" dirty="0" smtClean="0"/>
                        <a:t>2.0</a:t>
                      </a:r>
                      <a:endParaRPr lang="es-ES" sz="2000" dirty="0"/>
                    </a:p>
                  </a:txBody>
                  <a:tcPr marL="91437" marR="91437"/>
                </a:tc>
                <a:tc>
                  <a:txBody>
                    <a:bodyPr/>
                    <a:lstStyle/>
                    <a:p>
                      <a:r>
                        <a:rPr lang="es-ES" sz="2000" dirty="0" smtClean="0"/>
                        <a:t>12/2001</a:t>
                      </a:r>
                      <a:endParaRPr lang="es-ES" sz="2000" dirty="0"/>
                    </a:p>
                  </a:txBody>
                  <a:tcPr marL="91437" marR="91437"/>
                </a:tc>
                <a:tc>
                  <a:txBody>
                    <a:bodyPr/>
                    <a:lstStyle/>
                    <a:p>
                      <a:pPr>
                        <a:buFont typeface="Arial" pitchFamily="34" charset="0"/>
                        <a:buChar char="•"/>
                      </a:pPr>
                      <a:r>
                        <a:rPr lang="es-ES" sz="2000" dirty="0" smtClean="0"/>
                        <a:t>Aumenta capacidad</a:t>
                      </a:r>
                      <a:r>
                        <a:rPr lang="es-ES" sz="2000" baseline="0" dirty="0" smtClean="0"/>
                        <a:t> a</a:t>
                      </a:r>
                      <a:r>
                        <a:rPr lang="es-ES" sz="2000" dirty="0" smtClean="0"/>
                        <a:t>scendente hasta 30 Mb/s</a:t>
                      </a:r>
                    </a:p>
                    <a:p>
                      <a:pPr>
                        <a:buFont typeface="Arial" pitchFamily="34" charset="0"/>
                        <a:buChar char="•"/>
                      </a:pPr>
                      <a:r>
                        <a:rPr lang="es-ES" sz="2000" dirty="0" smtClean="0"/>
                        <a:t>Mejora</a:t>
                      </a:r>
                      <a:r>
                        <a:rPr lang="es-ES" sz="2000" baseline="0" dirty="0" smtClean="0"/>
                        <a:t> corrección de errores (FEC e </a:t>
                      </a:r>
                      <a:r>
                        <a:rPr lang="es-ES" sz="2000" baseline="0" dirty="0" err="1" smtClean="0"/>
                        <a:t>Interleaving</a:t>
                      </a:r>
                      <a:r>
                        <a:rPr lang="es-ES" sz="2000" baseline="0" dirty="0" smtClean="0"/>
                        <a:t>)</a:t>
                      </a:r>
                      <a:endParaRPr lang="es-ES" sz="2000" dirty="0"/>
                    </a:p>
                  </a:txBody>
                  <a:tcPr marL="91437" marR="91437"/>
                </a:tc>
              </a:tr>
              <a:tr h="370840">
                <a:tc>
                  <a:txBody>
                    <a:bodyPr/>
                    <a:lstStyle/>
                    <a:p>
                      <a:r>
                        <a:rPr lang="es-ES" sz="2000" dirty="0" smtClean="0"/>
                        <a:t>3.0</a:t>
                      </a:r>
                      <a:endParaRPr lang="es-ES" sz="2000" dirty="0"/>
                    </a:p>
                  </a:txBody>
                  <a:tcPr marL="91437" marR="91437"/>
                </a:tc>
                <a:tc>
                  <a:txBody>
                    <a:bodyPr/>
                    <a:lstStyle/>
                    <a:p>
                      <a:r>
                        <a:rPr lang="es-ES" sz="2000" dirty="0" smtClean="0"/>
                        <a:t>08/2006</a:t>
                      </a:r>
                      <a:endParaRPr lang="es-ES" sz="2000" dirty="0"/>
                    </a:p>
                  </a:txBody>
                  <a:tcPr marL="91437" marR="91437"/>
                </a:tc>
                <a:tc>
                  <a:txBody>
                    <a:bodyPr/>
                    <a:lstStyle/>
                    <a:p>
                      <a:pPr>
                        <a:buFont typeface="Arial" pitchFamily="34" charset="0"/>
                        <a:buChar char="•"/>
                      </a:pPr>
                      <a:r>
                        <a:rPr lang="es-ES" sz="2000" dirty="0" smtClean="0"/>
                        <a:t>Permite hacer ‘</a:t>
                      </a:r>
                      <a:r>
                        <a:rPr lang="es-ES" sz="2000" dirty="0" err="1" smtClean="0"/>
                        <a:t>channel</a:t>
                      </a:r>
                      <a:r>
                        <a:rPr lang="es-ES" sz="2000" dirty="0" smtClean="0"/>
                        <a:t> </a:t>
                      </a:r>
                      <a:r>
                        <a:rPr lang="es-ES" sz="2000" dirty="0" err="1" smtClean="0"/>
                        <a:t>bonding</a:t>
                      </a:r>
                      <a:r>
                        <a:rPr lang="es-ES" sz="2000" dirty="0" smtClean="0"/>
                        <a:t>’ llegando a un caudal descendente de hasta</a:t>
                      </a:r>
                      <a:r>
                        <a:rPr lang="es-ES" sz="2000" baseline="0" dirty="0" smtClean="0"/>
                        <a:t> 1 </a:t>
                      </a:r>
                      <a:r>
                        <a:rPr lang="es-ES" sz="2000" baseline="0" dirty="0" err="1" smtClean="0"/>
                        <a:t>Gb</a:t>
                      </a:r>
                      <a:r>
                        <a:rPr lang="es-ES" sz="2000" baseline="0" dirty="0" smtClean="0"/>
                        <a:t>/s</a:t>
                      </a:r>
                    </a:p>
                    <a:p>
                      <a:pPr>
                        <a:buFont typeface="Arial" pitchFamily="34" charset="0"/>
                        <a:buChar char="•"/>
                      </a:pPr>
                      <a:r>
                        <a:rPr lang="es-ES" sz="2000" baseline="0" dirty="0" smtClean="0"/>
                        <a:t>Incorpora mejoras en protocolos de seguridad y algoritmos de encriptación</a:t>
                      </a:r>
                    </a:p>
                    <a:p>
                      <a:pPr>
                        <a:buFont typeface="Arial" pitchFamily="34" charset="0"/>
                        <a:buChar char="•"/>
                      </a:pPr>
                      <a:r>
                        <a:rPr lang="es-ES" sz="2000" baseline="0" dirty="0" smtClean="0"/>
                        <a:t>Incluye soporte para IPv6</a:t>
                      </a:r>
                      <a:endParaRPr lang="es-ES" sz="2000" dirty="0"/>
                    </a:p>
                  </a:txBody>
                  <a:tcPr marL="91437" marR="91437"/>
                </a:tc>
              </a:tr>
            </a:tbl>
          </a:graphicData>
        </a:graphic>
      </p:graphicFrame>
    </p:spTree>
  </p:cSld>
  <p:clrMapOvr>
    <a:masterClrMapping/>
  </p:clrMapOvr>
  <p:transition>
    <p:pull dir="l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179388" y="476250"/>
            <a:ext cx="8785225" cy="1143000"/>
          </a:xfrm>
        </p:spPr>
        <p:txBody>
          <a:bodyPr/>
          <a:lstStyle/>
          <a:p>
            <a:pPr eaLnBrk="1" hangingPunct="1"/>
            <a:r>
              <a:rPr lang="es-ES_tradnl" smtClean="0"/>
              <a:t>Protocolo MAC de CATV</a:t>
            </a:r>
          </a:p>
        </p:txBody>
      </p:sp>
      <p:sp>
        <p:nvSpPr>
          <p:cNvPr id="50179" name="Rectangle 1027"/>
          <p:cNvSpPr>
            <a:spLocks noGrp="1" noChangeArrowheads="1"/>
          </p:cNvSpPr>
          <p:nvPr>
            <p:ph type="body" idx="1"/>
          </p:nvPr>
        </p:nvSpPr>
        <p:spPr>
          <a:xfrm>
            <a:off x="685800" y="1844675"/>
            <a:ext cx="7772400" cy="4114800"/>
          </a:xfrm>
        </p:spPr>
        <p:txBody>
          <a:bodyPr/>
          <a:lstStyle/>
          <a:p>
            <a:pPr eaLnBrk="1" hangingPunct="1">
              <a:lnSpc>
                <a:spcPct val="80000"/>
              </a:lnSpc>
            </a:pPr>
            <a:r>
              <a:rPr lang="es-ES_tradnl" sz="2800" smtClean="0"/>
              <a:t>La red CATV es un medio broadcast: cada cable módem recibe todo el tráfico descendente, vaya o no dirigido a él. </a:t>
            </a:r>
          </a:p>
          <a:p>
            <a:pPr eaLnBrk="1" hangingPunct="1">
              <a:lnSpc>
                <a:spcPct val="80000"/>
              </a:lnSpc>
            </a:pPr>
            <a:r>
              <a:rPr lang="es-ES_tradnl" sz="2800" smtClean="0"/>
              <a:t>A cada cable módem (y a cada CMTS) se le asigna en la interfaz de radifrecuencia una dirección MAC IEEE 802 globalmente única de 48 bits que le identifica. </a:t>
            </a:r>
          </a:p>
          <a:p>
            <a:pPr eaLnBrk="1" hangingPunct="1">
              <a:lnSpc>
                <a:spcPct val="80000"/>
              </a:lnSpc>
            </a:pPr>
            <a:r>
              <a:rPr lang="es-ES_tradnl" sz="2800" smtClean="0"/>
              <a:t>Está prevista la posibilidad de encriptar el tráfico. Inicialmente se utilizaba DES 56 y la encriptación era opcional. Esto se ha mejorado en las nuevas versiones del estándar</a:t>
            </a:r>
          </a:p>
          <a:p>
            <a:pPr eaLnBrk="1" hangingPunct="1">
              <a:lnSpc>
                <a:spcPct val="80000"/>
              </a:lnSpc>
            </a:pPr>
            <a:r>
              <a:rPr lang="es-ES_tradnl" sz="2800" smtClean="0"/>
              <a:t>Es posible realizar emisiones multicast.</a:t>
            </a:r>
          </a:p>
        </p:txBody>
      </p:sp>
      <p:sp>
        <p:nvSpPr>
          <p:cNvPr id="5018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0F1F17A-CEC0-4BD0-B9FB-77970C9D0C83}" type="slidenum">
              <a:rPr lang="es-ES" sz="1400"/>
              <a:pPr eaLnBrk="1" hangingPunct="1"/>
              <a:t>41</a:t>
            </a:fld>
            <a:endParaRPr lang="es-ES" sz="1400"/>
          </a:p>
        </p:txBody>
      </p:sp>
    </p:spTree>
  </p:cSld>
  <p:clrMapOvr>
    <a:masterClrMapping/>
  </p:clrMapOvr>
  <p:transition>
    <p:pull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Funcionamiento de CATV</a:t>
            </a:r>
          </a:p>
        </p:txBody>
      </p:sp>
      <p:sp>
        <p:nvSpPr>
          <p:cNvPr id="51203"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Medio broadcast, canales ascendente y descendente compartidos por cada zona, como en una LAN, </a:t>
            </a:r>
            <a:r>
              <a:rPr lang="es-ES_tradnl" sz="2800" u="sng"/>
              <a:t>pero</a:t>
            </a:r>
            <a:r>
              <a:rPr lang="es-ES_tradnl" sz="2800"/>
              <a:t>:</a:t>
            </a:r>
          </a:p>
          <a:p>
            <a:pPr marL="742950" lvl="1" indent="-285750">
              <a:lnSpc>
                <a:spcPct val="90000"/>
              </a:lnSpc>
              <a:spcBef>
                <a:spcPct val="20000"/>
              </a:spcBef>
              <a:buFontTx/>
              <a:buChar char="–"/>
            </a:pPr>
            <a:r>
              <a:rPr lang="es-ES_tradnl"/>
              <a:t>Canal descendente: solo el CMTS puede transmitir, todos los cable módems reciben.</a:t>
            </a:r>
          </a:p>
          <a:p>
            <a:pPr marL="742950" lvl="1" indent="-285750">
              <a:lnSpc>
                <a:spcPct val="90000"/>
              </a:lnSpc>
              <a:spcBef>
                <a:spcPct val="20000"/>
              </a:spcBef>
              <a:buFontTx/>
              <a:buChar char="–"/>
            </a:pPr>
            <a:r>
              <a:rPr lang="es-ES_tradnl"/>
              <a:t>Canal ascendente: los cable módems pueden transmitir, pero no se escuchan solo el CMTS recibe.</a:t>
            </a:r>
          </a:p>
          <a:p>
            <a:pPr marL="342900" indent="-342900">
              <a:lnSpc>
                <a:spcPct val="90000"/>
              </a:lnSpc>
              <a:spcBef>
                <a:spcPct val="20000"/>
              </a:spcBef>
              <a:buFontTx/>
              <a:buChar char="•"/>
            </a:pPr>
            <a:r>
              <a:rPr lang="es-ES_tradnl" sz="2800" i="1"/>
              <a:t>Dos cable módems no pueden hablarse directamente ni oírse (aunque estén en la misma zona); solo pueden comunicarse a través del CMTS del que dependen</a:t>
            </a:r>
            <a:r>
              <a:rPr lang="es-ES_tradnl" sz="2800"/>
              <a:t>. </a:t>
            </a:r>
          </a:p>
        </p:txBody>
      </p:sp>
      <p:sp>
        <p:nvSpPr>
          <p:cNvPr id="5120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E274FA4-BD7B-410D-A523-91E2F40B9608}" type="slidenum">
              <a:rPr lang="es-ES" sz="1400"/>
              <a:pPr eaLnBrk="1" hangingPunct="1"/>
              <a:t>42</a:t>
            </a:fld>
            <a:endParaRPr lang="es-ES" sz="1400"/>
          </a:p>
        </p:txBody>
      </p:sp>
    </p:spTree>
  </p:cSld>
  <p:clrMapOvr>
    <a:masterClrMapping/>
  </p:clrMapOvr>
  <p:transition>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5800" y="404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Protocolo MAC de CATV</a:t>
            </a:r>
            <a:endParaRPr lang="es-ES" sz="4400">
              <a:solidFill>
                <a:schemeClr val="tx2"/>
              </a:solidFill>
            </a:endParaRPr>
          </a:p>
        </p:txBody>
      </p:sp>
      <p:sp>
        <p:nvSpPr>
          <p:cNvPr id="52227" name="Rectangle 5"/>
          <p:cNvSpPr>
            <a:spLocks noChangeArrowheads="1"/>
          </p:cNvSpPr>
          <p:nvPr/>
        </p:nvSpPr>
        <p:spPr bwMode="auto">
          <a:xfrm>
            <a:off x="685800" y="16287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En descendente el CMTS es el único que emite, por tanto no hay conflicto.</a:t>
            </a:r>
          </a:p>
          <a:p>
            <a:pPr marL="342900" indent="-342900">
              <a:lnSpc>
                <a:spcPct val="90000"/>
              </a:lnSpc>
              <a:spcBef>
                <a:spcPct val="20000"/>
              </a:spcBef>
              <a:buFontTx/>
              <a:buChar char="•"/>
            </a:pPr>
            <a:r>
              <a:rPr lang="es-ES_tradnl" sz="2800"/>
              <a:t>En ascendente los cable módem comparten el canal. Cuando un cable módem quiere transmitir pide permiso al CMTS que le da ‘crédito’ para que emita una cantidad de bits, de acuerdo con la disponibilidad y el perfil que tiene asignado el cable módem. El crédito se asigna en ‘mini-slots’</a:t>
            </a:r>
          </a:p>
          <a:p>
            <a:pPr marL="342900" indent="-342900">
              <a:lnSpc>
                <a:spcPct val="90000"/>
              </a:lnSpc>
              <a:spcBef>
                <a:spcPct val="20000"/>
              </a:spcBef>
              <a:buFontTx/>
              <a:buChar char="•"/>
            </a:pPr>
            <a:r>
              <a:rPr lang="es-ES_tradnl" sz="2800"/>
              <a:t>Se puede producir una colisión cuando los cable módems mandan mensajes de petición, pero no cuando están usando sus mini-slots. </a:t>
            </a:r>
            <a:endParaRPr lang="es-ES" sz="2800"/>
          </a:p>
        </p:txBody>
      </p:sp>
      <p:sp>
        <p:nvSpPr>
          <p:cNvPr id="5222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A5AFAEF-23BE-4BD3-85EB-E51CAD545C46}" type="slidenum">
              <a:rPr lang="es-ES" sz="1400"/>
              <a:pPr eaLnBrk="1" hangingPunct="1"/>
              <a:t>43</a:t>
            </a:fld>
            <a:endParaRPr lang="es-ES" sz="1400"/>
          </a:p>
        </p:txBody>
      </p:sp>
    </p:spTree>
  </p:cSld>
  <p:clrMapOvr>
    <a:masterClrMapping/>
  </p:clrMapOvr>
  <p:transition>
    <p:pull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42938" y="1428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Tipos de mini-slots</a:t>
            </a:r>
            <a:endParaRPr lang="es-ES" sz="4400">
              <a:solidFill>
                <a:schemeClr val="tx2"/>
              </a:solidFill>
            </a:endParaRPr>
          </a:p>
        </p:txBody>
      </p:sp>
      <p:sp>
        <p:nvSpPr>
          <p:cNvPr id="53251" name="Rectangle 5"/>
          <p:cNvSpPr>
            <a:spLocks noChangeArrowheads="1"/>
          </p:cNvSpPr>
          <p:nvPr/>
        </p:nvSpPr>
        <p:spPr bwMode="auto">
          <a:xfrm>
            <a:off x="685800" y="12858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200"/>
              <a:t>El protocolo MAC de las redes CATV define tres tipos de mini-slots:</a:t>
            </a:r>
          </a:p>
          <a:p>
            <a:pPr marL="800100" lvl="1" indent="-342900">
              <a:lnSpc>
                <a:spcPct val="90000"/>
              </a:lnSpc>
              <a:spcBef>
                <a:spcPct val="20000"/>
              </a:spcBef>
              <a:buFontTx/>
              <a:buChar char="•"/>
            </a:pPr>
            <a:r>
              <a:rPr lang="es-ES_tradnl" sz="2200" b="1"/>
              <a:t>Asignados</a:t>
            </a:r>
            <a:r>
              <a:rPr lang="es-ES_tradnl" sz="2200"/>
              <a:t>: son los que ya están reservados a algún cable modem. En estos no puede haber colisiones</a:t>
            </a:r>
          </a:p>
          <a:p>
            <a:pPr marL="800100" lvl="1" indent="-342900">
              <a:lnSpc>
                <a:spcPct val="90000"/>
              </a:lnSpc>
              <a:spcBef>
                <a:spcPct val="20000"/>
              </a:spcBef>
              <a:buFontTx/>
              <a:buChar char="•"/>
            </a:pPr>
            <a:r>
              <a:rPr lang="es-ES_tradnl" sz="2200" b="1"/>
              <a:t>Libres</a:t>
            </a:r>
            <a:r>
              <a:rPr lang="es-ES_tradnl" sz="2200"/>
              <a:t>: son los que no están asignados. Los utilizan los cable modems para pedir asignaciones. Puede haber colisiones</a:t>
            </a:r>
          </a:p>
          <a:p>
            <a:pPr marL="800100" lvl="1" indent="-342900">
              <a:lnSpc>
                <a:spcPct val="90000"/>
              </a:lnSpc>
              <a:spcBef>
                <a:spcPct val="20000"/>
              </a:spcBef>
              <a:buFontTx/>
              <a:buChar char="•"/>
            </a:pPr>
            <a:r>
              <a:rPr lang="es-ES_tradnl" sz="2200" b="1"/>
              <a:t>De mantenimiento</a:t>
            </a:r>
            <a:r>
              <a:rPr lang="es-ES_tradnl" sz="2200"/>
              <a:t>: son los que están reservados para mantenimiento de la red, por ejemplo para registrar a un cable modem que se acaba de incorporar a la red. Puede haber colisiones</a:t>
            </a:r>
          </a:p>
          <a:p>
            <a:pPr marL="342900" indent="-342900">
              <a:lnSpc>
                <a:spcPct val="90000"/>
              </a:lnSpc>
              <a:spcBef>
                <a:spcPct val="20000"/>
              </a:spcBef>
              <a:buFontTx/>
              <a:buChar char="•"/>
            </a:pPr>
            <a:r>
              <a:rPr lang="es-ES_tradnl" sz="2200"/>
              <a:t>El CMTS transmite continuamente por el canal descendente el ‘mapa’ de asignación de mini-slots (para lo cual ha de gastar una parte del caudal disponible). De este modo todos los cable modems reciben la información </a:t>
            </a:r>
          </a:p>
        </p:txBody>
      </p:sp>
      <p:sp>
        <p:nvSpPr>
          <p:cNvPr id="5325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04B85EC-E85B-4709-8767-0FF15EF4D772}" type="slidenum">
              <a:rPr lang="es-ES" sz="1400"/>
              <a:pPr eaLnBrk="1" hangingPunct="1"/>
              <a:t>44</a:t>
            </a:fld>
            <a:endParaRPr lang="es-ES" sz="1400"/>
          </a:p>
        </p:txBody>
      </p:sp>
    </p:spTree>
  </p:cSld>
  <p:clrMapOvr>
    <a:masterClrMapping/>
  </p:clrMapOvr>
  <p:transition>
    <p:pull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Mapa de asignación de mini-slots</a:t>
            </a:r>
            <a:endParaRPr lang="es-ES" sz="3600">
              <a:solidFill>
                <a:schemeClr val="tx2"/>
              </a:solidFill>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9188"/>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6"/>
          <p:cNvSpPr txBox="1">
            <a:spLocks noChangeArrowheads="1"/>
          </p:cNvSpPr>
          <p:nvPr/>
        </p:nvSpPr>
        <p:spPr bwMode="auto">
          <a:xfrm>
            <a:off x="3048000" y="3405188"/>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400" b="1">
                <a:latin typeface="Arial" charset="0"/>
              </a:rPr>
              <a:t>Un mini-slot: 64 símbolos</a:t>
            </a:r>
            <a:endParaRPr lang="es-ES" sz="1400" b="1">
              <a:latin typeface="Arial" charset="0"/>
            </a:endParaRPr>
          </a:p>
        </p:txBody>
      </p:sp>
      <p:sp>
        <p:nvSpPr>
          <p:cNvPr id="54277"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CD8979C-ADB2-402E-8DEB-0798E3DE53D0}" type="slidenum">
              <a:rPr lang="es-ES" sz="1400"/>
              <a:pPr eaLnBrk="1" hangingPunct="1"/>
              <a:t>45</a:t>
            </a:fld>
            <a:endParaRPr lang="es-ES" sz="1400"/>
          </a:p>
        </p:txBody>
      </p:sp>
    </p:spTree>
  </p:cSld>
  <p:clrMapOvr>
    <a:masterClrMapping/>
  </p:clrMapOvr>
  <p:transition>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03388"/>
            <a:ext cx="8582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5"/>
          <p:cNvSpPr txBox="1">
            <a:spLocks noChangeArrowheads="1"/>
          </p:cNvSpPr>
          <p:nvPr/>
        </p:nvSpPr>
        <p:spPr bwMode="auto">
          <a:xfrm>
            <a:off x="609600" y="395288"/>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2800"/>
              <a:t>Protocolos implicados en la comunicación CM-CMTS</a:t>
            </a:r>
          </a:p>
          <a:p>
            <a:pPr algn="ctr" eaLnBrk="1" hangingPunct="1">
              <a:spcBef>
                <a:spcPct val="50000"/>
              </a:spcBef>
            </a:pPr>
            <a:r>
              <a:rPr lang="es-ES_tradnl"/>
              <a:t>(CM conectado al ordenador por Ethernet)</a:t>
            </a:r>
            <a:endParaRPr lang="es-ES"/>
          </a:p>
        </p:txBody>
      </p:sp>
      <p:sp>
        <p:nvSpPr>
          <p:cNvPr id="5530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2ED5DB6-5C2B-4E06-AA81-F631A3D92809}" type="slidenum">
              <a:rPr lang="es-ES" sz="1400"/>
              <a:pPr eaLnBrk="1" hangingPunct="1"/>
              <a:t>46</a:t>
            </a:fld>
            <a:endParaRPr lang="es-ES" sz="1400"/>
          </a:p>
        </p:txBody>
      </p:sp>
    </p:spTree>
  </p:cSld>
  <p:clrMapOvr>
    <a:masterClrMapping/>
  </p:clrMapOvr>
  <p:transition>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4"/>
          <p:cNvSpPr>
            <a:spLocks noChangeShapeType="1"/>
          </p:cNvSpPr>
          <p:nvPr/>
        </p:nvSpPr>
        <p:spPr bwMode="auto">
          <a:xfrm flipV="1">
            <a:off x="8382000" y="3630613"/>
            <a:ext cx="0" cy="12954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2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97013"/>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4" name="Line 6"/>
          <p:cNvSpPr>
            <a:spLocks noChangeShapeType="1"/>
          </p:cNvSpPr>
          <p:nvPr/>
        </p:nvSpPr>
        <p:spPr bwMode="auto">
          <a:xfrm>
            <a:off x="7162800" y="3478213"/>
            <a:ext cx="9144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25"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173413"/>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6" name="Line 8"/>
          <p:cNvSpPr>
            <a:spLocks noChangeShapeType="1"/>
          </p:cNvSpPr>
          <p:nvPr/>
        </p:nvSpPr>
        <p:spPr bwMode="auto">
          <a:xfrm flipH="1" flipV="1">
            <a:off x="1536700" y="4316413"/>
            <a:ext cx="5637213" cy="3175"/>
          </a:xfrm>
          <a:prstGeom prst="line">
            <a:avLst/>
          </a:prstGeom>
          <a:noFill/>
          <a:ln w="12700">
            <a:solidFill>
              <a:srgbClr val="FFFF66"/>
            </a:solidFill>
            <a:round/>
            <a:headEnd type="none"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56327" name="Line 9"/>
          <p:cNvSpPr>
            <a:spLocks noChangeShapeType="1"/>
          </p:cNvSpPr>
          <p:nvPr/>
        </p:nvSpPr>
        <p:spPr bwMode="auto">
          <a:xfrm flipH="1" flipV="1">
            <a:off x="1625600" y="2462213"/>
            <a:ext cx="5527675" cy="25400"/>
          </a:xfrm>
          <a:prstGeom prst="line">
            <a:avLst/>
          </a:prstGeom>
          <a:noFill/>
          <a:ln w="127000">
            <a:solidFill>
              <a:srgbClr val="FFFF66"/>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56328" name="Line 10"/>
          <p:cNvSpPr>
            <a:spLocks noChangeShapeType="1"/>
          </p:cNvSpPr>
          <p:nvPr/>
        </p:nvSpPr>
        <p:spPr bwMode="auto">
          <a:xfrm rot="16200000" flipH="1">
            <a:off x="6927850" y="4079875"/>
            <a:ext cx="471488" cy="1588"/>
          </a:xfrm>
          <a:prstGeom prst="line">
            <a:avLst/>
          </a:prstGeom>
          <a:noFill/>
          <a:ln w="12700">
            <a:solidFill>
              <a:srgbClr val="FFFF66"/>
            </a:solidFill>
            <a:round/>
            <a:headEnd type="stealth" w="med" len="lg"/>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56329" name="Line 11"/>
          <p:cNvSpPr>
            <a:spLocks noChangeShapeType="1"/>
          </p:cNvSpPr>
          <p:nvPr/>
        </p:nvSpPr>
        <p:spPr bwMode="auto">
          <a:xfrm rot="5400000" flipH="1">
            <a:off x="6678612" y="2862263"/>
            <a:ext cx="854075" cy="0"/>
          </a:xfrm>
          <a:prstGeom prst="line">
            <a:avLst/>
          </a:prstGeom>
          <a:noFill/>
          <a:ln w="127000">
            <a:solidFill>
              <a:srgbClr val="FFFF66"/>
            </a:solidFill>
            <a:round/>
            <a:headEnd type="none" w="sm" len="sm"/>
            <a:tailEnd type="none"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pic>
        <p:nvPicPr>
          <p:cNvPr id="56330" name="Picture 1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021013"/>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31" name="Line 13"/>
          <p:cNvSpPr>
            <a:spLocks noChangeShapeType="1"/>
          </p:cNvSpPr>
          <p:nvPr/>
        </p:nvSpPr>
        <p:spPr bwMode="auto">
          <a:xfrm>
            <a:off x="5118100" y="3541713"/>
            <a:ext cx="673100" cy="12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32" name="Picture 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173413"/>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33"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5700" y="3173413"/>
            <a:ext cx="444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34" name="Line 16"/>
          <p:cNvSpPr>
            <a:spLocks noChangeShapeType="1"/>
          </p:cNvSpPr>
          <p:nvPr/>
        </p:nvSpPr>
        <p:spPr bwMode="auto">
          <a:xfrm>
            <a:off x="3429000" y="3541713"/>
            <a:ext cx="673100" cy="12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35" name="Picture 1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9700" y="3173413"/>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36"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173413"/>
            <a:ext cx="444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37" name="Line 19"/>
          <p:cNvSpPr>
            <a:spLocks noChangeShapeType="1"/>
          </p:cNvSpPr>
          <p:nvPr/>
        </p:nvSpPr>
        <p:spPr bwMode="auto">
          <a:xfrm flipV="1">
            <a:off x="1181100" y="3629025"/>
            <a:ext cx="1168400" cy="158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38" name="Picture 2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100" y="3173413"/>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39" name="Line 21"/>
          <p:cNvSpPr>
            <a:spLocks noChangeShapeType="1"/>
          </p:cNvSpPr>
          <p:nvPr/>
        </p:nvSpPr>
        <p:spPr bwMode="auto">
          <a:xfrm>
            <a:off x="5791200" y="2487613"/>
            <a:ext cx="0" cy="881062"/>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0" name="Line 22"/>
          <p:cNvSpPr>
            <a:spLocks noChangeShapeType="1"/>
          </p:cNvSpPr>
          <p:nvPr/>
        </p:nvSpPr>
        <p:spPr bwMode="auto">
          <a:xfrm flipH="1">
            <a:off x="5795963" y="3694113"/>
            <a:ext cx="0" cy="6223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1" name="Line 23"/>
          <p:cNvSpPr>
            <a:spLocks noChangeShapeType="1"/>
          </p:cNvSpPr>
          <p:nvPr/>
        </p:nvSpPr>
        <p:spPr bwMode="auto">
          <a:xfrm>
            <a:off x="4114800" y="2487613"/>
            <a:ext cx="0" cy="881062"/>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2" name="Line 24"/>
          <p:cNvSpPr>
            <a:spLocks noChangeShapeType="1"/>
          </p:cNvSpPr>
          <p:nvPr/>
        </p:nvSpPr>
        <p:spPr bwMode="auto">
          <a:xfrm flipH="1">
            <a:off x="4119563" y="3694113"/>
            <a:ext cx="0" cy="6223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3" name="Line 25"/>
          <p:cNvSpPr>
            <a:spLocks noChangeShapeType="1"/>
          </p:cNvSpPr>
          <p:nvPr/>
        </p:nvSpPr>
        <p:spPr bwMode="auto">
          <a:xfrm>
            <a:off x="2362200" y="2487613"/>
            <a:ext cx="0" cy="881062"/>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4" name="Line 26"/>
          <p:cNvSpPr>
            <a:spLocks noChangeShapeType="1"/>
          </p:cNvSpPr>
          <p:nvPr/>
        </p:nvSpPr>
        <p:spPr bwMode="auto">
          <a:xfrm flipH="1">
            <a:off x="2366963" y="3694113"/>
            <a:ext cx="0" cy="6223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ES"/>
          </a:p>
        </p:txBody>
      </p:sp>
      <p:sp>
        <p:nvSpPr>
          <p:cNvPr id="56345" name="Text Box 27"/>
          <p:cNvSpPr txBox="1">
            <a:spLocks noChangeArrowheads="1"/>
          </p:cNvSpPr>
          <p:nvPr/>
        </p:nvSpPr>
        <p:spPr bwMode="auto">
          <a:xfrm>
            <a:off x="590550" y="123825"/>
            <a:ext cx="7767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600">
                <a:latin typeface="Arial" charset="0"/>
              </a:rPr>
              <a:t>Esquema funcional de una red CATV</a:t>
            </a:r>
          </a:p>
        </p:txBody>
      </p:sp>
      <p:sp>
        <p:nvSpPr>
          <p:cNvPr id="56346" name="Line 28"/>
          <p:cNvSpPr>
            <a:spLocks noChangeShapeType="1"/>
          </p:cNvSpPr>
          <p:nvPr/>
        </p:nvSpPr>
        <p:spPr bwMode="auto">
          <a:xfrm flipH="1">
            <a:off x="5867400" y="1573213"/>
            <a:ext cx="838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47" name="Text Box 29"/>
          <p:cNvSpPr txBox="1">
            <a:spLocks noChangeArrowheads="1"/>
          </p:cNvSpPr>
          <p:nvPr/>
        </p:nvSpPr>
        <p:spPr bwMode="auto">
          <a:xfrm>
            <a:off x="6705600" y="1039813"/>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Canal descendente</a:t>
            </a:r>
          </a:p>
          <a:p>
            <a:pPr algn="ctr" eaLnBrk="1" hangingPunct="1"/>
            <a:r>
              <a:rPr lang="es-ES" sz="1800" b="1">
                <a:latin typeface="Arial" charset="0"/>
              </a:rPr>
              <a:t>30 Mb/s compartidos</a:t>
            </a:r>
          </a:p>
        </p:txBody>
      </p:sp>
      <p:grpSp>
        <p:nvGrpSpPr>
          <p:cNvPr id="2" name="Group 30"/>
          <p:cNvGrpSpPr>
            <a:grpSpLocks/>
          </p:cNvGrpSpPr>
          <p:nvPr/>
        </p:nvGrpSpPr>
        <p:grpSpPr bwMode="auto">
          <a:xfrm>
            <a:off x="2362200" y="2716213"/>
            <a:ext cx="4343400" cy="1371600"/>
            <a:chOff x="1488" y="1968"/>
            <a:chExt cx="2736" cy="864"/>
          </a:xfrm>
        </p:grpSpPr>
        <p:sp>
          <p:nvSpPr>
            <p:cNvPr id="56384" name="Text Box 31"/>
            <p:cNvSpPr txBox="1">
              <a:spLocks noChangeArrowheads="1"/>
            </p:cNvSpPr>
            <p:nvPr/>
          </p:nvSpPr>
          <p:spPr bwMode="auto">
            <a:xfrm>
              <a:off x="2641" y="1968"/>
              <a:ext cx="5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128 Kb/s</a:t>
              </a:r>
            </a:p>
          </p:txBody>
        </p:sp>
        <p:sp>
          <p:nvSpPr>
            <p:cNvPr id="56385" name="Text Box 32"/>
            <p:cNvSpPr txBox="1">
              <a:spLocks noChangeArrowheads="1"/>
            </p:cNvSpPr>
            <p:nvPr/>
          </p:nvSpPr>
          <p:spPr bwMode="auto">
            <a:xfrm>
              <a:off x="1488" y="1968"/>
              <a:ext cx="6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1024 Kb/s</a:t>
              </a:r>
            </a:p>
          </p:txBody>
        </p:sp>
        <p:sp>
          <p:nvSpPr>
            <p:cNvPr id="56386" name="Text Box 33"/>
            <p:cNvSpPr txBox="1">
              <a:spLocks noChangeArrowheads="1"/>
            </p:cNvSpPr>
            <p:nvPr/>
          </p:nvSpPr>
          <p:spPr bwMode="auto">
            <a:xfrm>
              <a:off x="3649" y="1968"/>
              <a:ext cx="5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256 Kb/s</a:t>
              </a:r>
            </a:p>
          </p:txBody>
        </p:sp>
        <p:sp>
          <p:nvSpPr>
            <p:cNvPr id="56387" name="Text Box 34"/>
            <p:cNvSpPr txBox="1">
              <a:spLocks noChangeArrowheads="1"/>
            </p:cNvSpPr>
            <p:nvPr/>
          </p:nvSpPr>
          <p:spPr bwMode="auto">
            <a:xfrm>
              <a:off x="1488" y="2640"/>
              <a:ext cx="5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512 Kb/s</a:t>
              </a:r>
            </a:p>
          </p:txBody>
        </p:sp>
        <p:sp>
          <p:nvSpPr>
            <p:cNvPr id="56388" name="Text Box 35"/>
            <p:cNvSpPr txBox="1">
              <a:spLocks noChangeArrowheads="1"/>
            </p:cNvSpPr>
            <p:nvPr/>
          </p:nvSpPr>
          <p:spPr bwMode="auto">
            <a:xfrm>
              <a:off x="2640" y="2640"/>
              <a:ext cx="5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64 Kb/s</a:t>
              </a:r>
            </a:p>
          </p:txBody>
        </p:sp>
        <p:sp>
          <p:nvSpPr>
            <p:cNvPr id="56389" name="Text Box 36"/>
            <p:cNvSpPr txBox="1">
              <a:spLocks noChangeArrowheads="1"/>
            </p:cNvSpPr>
            <p:nvPr/>
          </p:nvSpPr>
          <p:spPr bwMode="auto">
            <a:xfrm>
              <a:off x="3649" y="2640"/>
              <a:ext cx="5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128 Kb/s</a:t>
              </a:r>
            </a:p>
          </p:txBody>
        </p:sp>
      </p:grpSp>
      <p:sp>
        <p:nvSpPr>
          <p:cNvPr id="56349" name="Text Box 37"/>
          <p:cNvSpPr txBox="1">
            <a:spLocks noChangeArrowheads="1"/>
          </p:cNvSpPr>
          <p:nvPr/>
        </p:nvSpPr>
        <p:spPr bwMode="auto">
          <a:xfrm>
            <a:off x="304800" y="5351463"/>
            <a:ext cx="264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Canal ascendente</a:t>
            </a:r>
          </a:p>
          <a:p>
            <a:pPr algn="ctr" eaLnBrk="1" hangingPunct="1"/>
            <a:r>
              <a:rPr lang="es-ES" sz="1800" b="1">
                <a:latin typeface="Arial" charset="0"/>
              </a:rPr>
              <a:t>2,56 Mb/s compartidos</a:t>
            </a:r>
          </a:p>
        </p:txBody>
      </p:sp>
      <p:sp>
        <p:nvSpPr>
          <p:cNvPr id="56350" name="Line 38"/>
          <p:cNvSpPr>
            <a:spLocks noChangeShapeType="1"/>
          </p:cNvSpPr>
          <p:nvPr/>
        </p:nvSpPr>
        <p:spPr bwMode="auto">
          <a:xfrm flipV="1">
            <a:off x="1231900" y="4405313"/>
            <a:ext cx="546100" cy="93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51" name="Text Box 39"/>
          <p:cNvSpPr txBox="1">
            <a:spLocks noChangeArrowheads="1"/>
          </p:cNvSpPr>
          <p:nvPr/>
        </p:nvSpPr>
        <p:spPr bwMode="auto">
          <a:xfrm>
            <a:off x="8077200" y="2792413"/>
            <a:ext cx="68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CMTS</a:t>
            </a:r>
          </a:p>
        </p:txBody>
      </p:sp>
      <p:sp>
        <p:nvSpPr>
          <p:cNvPr id="56352" name="Rectangle 40"/>
          <p:cNvSpPr>
            <a:spLocks noChangeArrowheads="1"/>
          </p:cNvSpPr>
          <p:nvPr/>
        </p:nvSpPr>
        <p:spPr bwMode="auto">
          <a:xfrm>
            <a:off x="6781800" y="3021013"/>
            <a:ext cx="1981200" cy="9144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56353" name="Text Box 41"/>
          <p:cNvSpPr txBox="1">
            <a:spLocks noChangeArrowheads="1"/>
          </p:cNvSpPr>
          <p:nvPr/>
        </p:nvSpPr>
        <p:spPr bwMode="auto">
          <a:xfrm>
            <a:off x="4038600" y="450215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Red HFC</a:t>
            </a:r>
          </a:p>
        </p:txBody>
      </p:sp>
      <p:sp>
        <p:nvSpPr>
          <p:cNvPr id="56354" name="Rectangle 42"/>
          <p:cNvSpPr>
            <a:spLocks noChangeArrowheads="1"/>
          </p:cNvSpPr>
          <p:nvPr/>
        </p:nvSpPr>
        <p:spPr bwMode="auto">
          <a:xfrm>
            <a:off x="2133600" y="3173413"/>
            <a:ext cx="533400" cy="609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56355" name="Rectangle 43"/>
          <p:cNvSpPr>
            <a:spLocks noChangeArrowheads="1"/>
          </p:cNvSpPr>
          <p:nvPr/>
        </p:nvSpPr>
        <p:spPr bwMode="auto">
          <a:xfrm>
            <a:off x="3886200" y="3173413"/>
            <a:ext cx="533400" cy="609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56356" name="Rectangle 44"/>
          <p:cNvSpPr>
            <a:spLocks noChangeArrowheads="1"/>
          </p:cNvSpPr>
          <p:nvPr/>
        </p:nvSpPr>
        <p:spPr bwMode="auto">
          <a:xfrm>
            <a:off x="5562600" y="3173413"/>
            <a:ext cx="533400" cy="609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56357" name="Text Box 45"/>
          <p:cNvSpPr txBox="1">
            <a:spLocks noChangeArrowheads="1"/>
          </p:cNvSpPr>
          <p:nvPr/>
        </p:nvSpPr>
        <p:spPr bwMode="auto">
          <a:xfrm>
            <a:off x="4365625" y="3109913"/>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CM2</a:t>
            </a:r>
          </a:p>
        </p:txBody>
      </p:sp>
      <p:sp>
        <p:nvSpPr>
          <p:cNvPr id="56358" name="Line 46"/>
          <p:cNvSpPr>
            <a:spLocks noChangeShapeType="1"/>
          </p:cNvSpPr>
          <p:nvPr/>
        </p:nvSpPr>
        <p:spPr bwMode="auto">
          <a:xfrm rot="16200000" flipH="1">
            <a:off x="962819" y="3418681"/>
            <a:ext cx="444500" cy="158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6359" name="Line 47"/>
          <p:cNvSpPr>
            <a:spLocks noChangeShapeType="1"/>
          </p:cNvSpPr>
          <p:nvPr/>
        </p:nvSpPr>
        <p:spPr bwMode="auto">
          <a:xfrm rot="16200000" flipH="1">
            <a:off x="1505744" y="3418681"/>
            <a:ext cx="444500" cy="158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6360" name="Picture 4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960688"/>
            <a:ext cx="444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61"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2944813"/>
            <a:ext cx="444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 name="Group 50"/>
          <p:cNvGrpSpPr>
            <a:grpSpLocks/>
          </p:cNvGrpSpPr>
          <p:nvPr/>
        </p:nvGrpSpPr>
        <p:grpSpPr bwMode="auto">
          <a:xfrm>
            <a:off x="317500" y="1039813"/>
            <a:ext cx="8842375" cy="2438400"/>
            <a:chOff x="200" y="912"/>
            <a:chExt cx="5570" cy="1536"/>
          </a:xfrm>
        </p:grpSpPr>
        <p:sp>
          <p:nvSpPr>
            <p:cNvPr id="56374" name="Text Box 51"/>
            <p:cNvSpPr txBox="1">
              <a:spLocks noChangeArrowheads="1"/>
            </p:cNvSpPr>
            <p:nvPr/>
          </p:nvSpPr>
          <p:spPr bwMode="auto">
            <a:xfrm>
              <a:off x="4656" y="1584"/>
              <a:ext cx="11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Router por defecto</a:t>
              </a:r>
            </a:p>
            <a:p>
              <a:pPr algn="ctr" eaLnBrk="1" hangingPunct="1"/>
              <a:r>
                <a:rPr lang="es-ES" sz="1400" b="1">
                  <a:latin typeface="Arial" charset="0"/>
                </a:rPr>
                <a:t>136.87.154.1/24</a:t>
              </a:r>
            </a:p>
          </p:txBody>
        </p:sp>
        <p:sp>
          <p:nvSpPr>
            <p:cNvPr id="56375" name="Line 52"/>
            <p:cNvSpPr>
              <a:spLocks noChangeShapeType="1"/>
            </p:cNvSpPr>
            <p:nvPr/>
          </p:nvSpPr>
          <p:spPr bwMode="auto">
            <a:xfrm>
              <a:off x="5008" y="1928"/>
              <a:ext cx="0" cy="4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76" name="Text Box 53"/>
            <p:cNvSpPr txBox="1">
              <a:spLocks noChangeArrowheads="1"/>
            </p:cNvSpPr>
            <p:nvPr/>
          </p:nvSpPr>
          <p:spPr bwMode="auto">
            <a:xfrm>
              <a:off x="3168" y="912"/>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136.87.154.2/24</a:t>
              </a:r>
            </a:p>
          </p:txBody>
        </p:sp>
        <p:sp>
          <p:nvSpPr>
            <p:cNvPr id="56377" name="Line 54"/>
            <p:cNvSpPr>
              <a:spLocks noChangeShapeType="1"/>
            </p:cNvSpPr>
            <p:nvPr/>
          </p:nvSpPr>
          <p:spPr bwMode="auto">
            <a:xfrm flipH="1">
              <a:off x="3416" y="1104"/>
              <a:ext cx="0" cy="1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78" name="Text Box 55"/>
            <p:cNvSpPr txBox="1">
              <a:spLocks noChangeArrowheads="1"/>
            </p:cNvSpPr>
            <p:nvPr/>
          </p:nvSpPr>
          <p:spPr bwMode="auto">
            <a:xfrm>
              <a:off x="1968" y="912"/>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136.87.154.3/24</a:t>
              </a:r>
            </a:p>
          </p:txBody>
        </p:sp>
        <p:sp>
          <p:nvSpPr>
            <p:cNvPr id="56379" name="Line 56"/>
            <p:cNvSpPr>
              <a:spLocks noChangeShapeType="1"/>
            </p:cNvSpPr>
            <p:nvPr/>
          </p:nvSpPr>
          <p:spPr bwMode="auto">
            <a:xfrm>
              <a:off x="2352" y="1104"/>
              <a:ext cx="0"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80" name="Text Box 57"/>
            <p:cNvSpPr txBox="1">
              <a:spLocks noChangeArrowheads="1"/>
            </p:cNvSpPr>
            <p:nvPr/>
          </p:nvSpPr>
          <p:spPr bwMode="auto">
            <a:xfrm>
              <a:off x="200" y="1320"/>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136.87.154.5/24</a:t>
              </a:r>
            </a:p>
          </p:txBody>
        </p:sp>
        <p:sp>
          <p:nvSpPr>
            <p:cNvPr id="56381" name="Text Box 58"/>
            <p:cNvSpPr txBox="1">
              <a:spLocks noChangeArrowheads="1"/>
            </p:cNvSpPr>
            <p:nvPr/>
          </p:nvSpPr>
          <p:spPr bwMode="auto">
            <a:xfrm>
              <a:off x="672" y="912"/>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136.87.154.4/24</a:t>
              </a:r>
            </a:p>
          </p:txBody>
        </p:sp>
        <p:sp>
          <p:nvSpPr>
            <p:cNvPr id="56382" name="Line 59"/>
            <p:cNvSpPr>
              <a:spLocks noChangeShapeType="1"/>
            </p:cNvSpPr>
            <p:nvPr/>
          </p:nvSpPr>
          <p:spPr bwMode="auto">
            <a:xfrm>
              <a:off x="512" y="1504"/>
              <a:ext cx="224" cy="5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83" name="Line 60"/>
            <p:cNvSpPr>
              <a:spLocks noChangeShapeType="1"/>
            </p:cNvSpPr>
            <p:nvPr/>
          </p:nvSpPr>
          <p:spPr bwMode="auto">
            <a:xfrm flipH="1">
              <a:off x="1104" y="1104"/>
              <a:ext cx="96"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56363" name="Text Box 61"/>
          <p:cNvSpPr txBox="1">
            <a:spLocks noChangeArrowheads="1"/>
          </p:cNvSpPr>
          <p:nvPr/>
        </p:nvSpPr>
        <p:spPr bwMode="auto">
          <a:xfrm>
            <a:off x="1041400" y="29892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A</a:t>
            </a:r>
          </a:p>
        </p:txBody>
      </p:sp>
      <p:sp>
        <p:nvSpPr>
          <p:cNvPr id="56364" name="Text Box 62"/>
          <p:cNvSpPr txBox="1">
            <a:spLocks noChangeArrowheads="1"/>
          </p:cNvSpPr>
          <p:nvPr/>
        </p:nvSpPr>
        <p:spPr bwMode="auto">
          <a:xfrm>
            <a:off x="1600200" y="29892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B</a:t>
            </a:r>
          </a:p>
        </p:txBody>
      </p:sp>
      <p:sp>
        <p:nvSpPr>
          <p:cNvPr id="56365" name="Text Box 63"/>
          <p:cNvSpPr txBox="1">
            <a:spLocks noChangeArrowheads="1"/>
          </p:cNvSpPr>
          <p:nvPr/>
        </p:nvSpPr>
        <p:spPr bwMode="auto">
          <a:xfrm>
            <a:off x="3327400" y="32178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C</a:t>
            </a:r>
          </a:p>
        </p:txBody>
      </p:sp>
      <p:sp>
        <p:nvSpPr>
          <p:cNvPr id="56366" name="Text Box 64"/>
          <p:cNvSpPr txBox="1">
            <a:spLocks noChangeArrowheads="1"/>
          </p:cNvSpPr>
          <p:nvPr/>
        </p:nvSpPr>
        <p:spPr bwMode="auto">
          <a:xfrm>
            <a:off x="5029200" y="32178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D</a:t>
            </a:r>
          </a:p>
        </p:txBody>
      </p:sp>
      <p:sp>
        <p:nvSpPr>
          <p:cNvPr id="56367" name="Text Box 65"/>
          <p:cNvSpPr txBox="1">
            <a:spLocks noChangeArrowheads="1"/>
          </p:cNvSpPr>
          <p:nvPr/>
        </p:nvSpPr>
        <p:spPr bwMode="auto">
          <a:xfrm>
            <a:off x="6042025" y="3097213"/>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CM3</a:t>
            </a:r>
          </a:p>
        </p:txBody>
      </p:sp>
      <p:sp>
        <p:nvSpPr>
          <p:cNvPr id="56368" name="Text Box 66"/>
          <p:cNvSpPr txBox="1">
            <a:spLocks noChangeArrowheads="1"/>
          </p:cNvSpPr>
          <p:nvPr/>
        </p:nvSpPr>
        <p:spPr bwMode="auto">
          <a:xfrm>
            <a:off x="2613025" y="3097213"/>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CM1</a:t>
            </a:r>
          </a:p>
        </p:txBody>
      </p:sp>
      <p:pic>
        <p:nvPicPr>
          <p:cNvPr id="56369" name="Picture 6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686300"/>
            <a:ext cx="1219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70" name="Text Box 68"/>
          <p:cNvSpPr txBox="1">
            <a:spLocks noChangeArrowheads="1"/>
          </p:cNvSpPr>
          <p:nvPr/>
        </p:nvSpPr>
        <p:spPr bwMode="auto">
          <a:xfrm>
            <a:off x="7848600" y="489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Internet</a:t>
            </a:r>
          </a:p>
        </p:txBody>
      </p:sp>
      <p:sp>
        <p:nvSpPr>
          <p:cNvPr id="973894" name="Text Box 70"/>
          <p:cNvSpPr txBox="1">
            <a:spLocks noChangeArrowheads="1"/>
          </p:cNvSpPr>
          <p:nvPr/>
        </p:nvSpPr>
        <p:spPr bwMode="auto">
          <a:xfrm>
            <a:off x="5651500" y="4581525"/>
            <a:ext cx="1822450" cy="210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Main {</a:t>
            </a:r>
          </a:p>
          <a:p>
            <a:pPr eaLnBrk="1" hangingPunct="1"/>
            <a:r>
              <a:rPr lang="es-ES" sz="1200" b="1">
                <a:latin typeface="Arial" charset="0"/>
              </a:rPr>
              <a:t>NetworkAccess 1;</a:t>
            </a:r>
          </a:p>
          <a:p>
            <a:pPr eaLnBrk="1" hangingPunct="1"/>
            <a:r>
              <a:rPr lang="es-ES" sz="1200" b="1">
                <a:latin typeface="Arial" charset="0"/>
              </a:rPr>
              <a:t>ClassOfService {</a:t>
            </a:r>
          </a:p>
          <a:p>
            <a:pPr eaLnBrk="1" hangingPunct="1"/>
            <a:r>
              <a:rPr lang="es-ES" sz="1200" b="1">
                <a:latin typeface="Arial" charset="0"/>
              </a:rPr>
              <a:t>ClassID 1;</a:t>
            </a:r>
          </a:p>
          <a:p>
            <a:pPr eaLnBrk="1" hangingPunct="1"/>
            <a:r>
              <a:rPr lang="es-ES" sz="1200" b="1">
                <a:latin typeface="Arial" charset="0"/>
              </a:rPr>
              <a:t>MaxRateDown 128000;</a:t>
            </a:r>
          </a:p>
          <a:p>
            <a:pPr eaLnBrk="1" hangingPunct="1"/>
            <a:r>
              <a:rPr lang="es-ES" sz="1200" b="1">
                <a:latin typeface="Arial" charset="0"/>
              </a:rPr>
              <a:t>MaxRateUp 64000;</a:t>
            </a:r>
          </a:p>
          <a:p>
            <a:pPr eaLnBrk="1" hangingPunct="1"/>
            <a:r>
              <a:rPr lang="es-ES" sz="1200" b="1">
                <a:latin typeface="Arial" charset="0"/>
              </a:rPr>
              <a:t>PriorityUp 0;</a:t>
            </a:r>
          </a:p>
          <a:p>
            <a:pPr eaLnBrk="1" hangingPunct="1"/>
            <a:r>
              <a:rPr lang="es-ES" sz="1200" b="1">
                <a:latin typeface="Arial" charset="0"/>
              </a:rPr>
              <a:t>GuaranteedUp 0;</a:t>
            </a:r>
          </a:p>
          <a:p>
            <a:pPr eaLnBrk="1" hangingPunct="1"/>
            <a:r>
              <a:rPr lang="es-ES" sz="1200" b="1">
                <a:latin typeface="Arial" charset="0"/>
              </a:rPr>
              <a:t>MaxBurstUp 0;</a:t>
            </a:r>
          </a:p>
          <a:p>
            <a:pPr eaLnBrk="1" hangingPunct="1"/>
            <a:r>
              <a:rPr lang="es-ES" sz="1200" b="1">
                <a:latin typeface="Arial" charset="0"/>
              </a:rPr>
              <a:t>PrivacyEnable 0;</a:t>
            </a:r>
          </a:p>
          <a:p>
            <a:pPr eaLnBrk="1" hangingPunct="1"/>
            <a:r>
              <a:rPr lang="es-ES" sz="1200" b="1">
                <a:latin typeface="Arial" charset="0"/>
              </a:rPr>
              <a:t>}</a:t>
            </a:r>
          </a:p>
        </p:txBody>
      </p:sp>
      <p:sp>
        <p:nvSpPr>
          <p:cNvPr id="973895" name="Line 71"/>
          <p:cNvSpPr>
            <a:spLocks noChangeShapeType="1"/>
          </p:cNvSpPr>
          <p:nvPr/>
        </p:nvSpPr>
        <p:spPr bwMode="auto">
          <a:xfrm flipH="1" flipV="1">
            <a:off x="4500563" y="3716338"/>
            <a:ext cx="12239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373" name="69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CF10146-ECE9-4286-B598-138C49283669}" type="slidenum">
              <a:rPr lang="es-ES" sz="1400"/>
              <a:pPr eaLnBrk="1" hangingPunct="1"/>
              <a:t>47</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3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94" grpId="0" animBg="1"/>
      <p:bldP spid="97389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609600" y="404813"/>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3200"/>
              <a:t>Correspondencia del modelo DOCSIS con el modelo OSI</a:t>
            </a:r>
            <a:endParaRPr lang="es-ES" sz="3200"/>
          </a:p>
        </p:txBody>
      </p:sp>
      <p:sp>
        <p:nvSpPr>
          <p:cNvPr id="57347" name="Rectangle 5"/>
          <p:cNvSpPr>
            <a:spLocks noChangeArrowheads="1"/>
          </p:cNvSpPr>
          <p:nvPr/>
        </p:nvSpPr>
        <p:spPr bwMode="auto">
          <a:xfrm>
            <a:off x="2527300" y="5861050"/>
            <a:ext cx="5765800" cy="3492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48" name="Rectangle 6"/>
          <p:cNvSpPr>
            <a:spLocks noChangeArrowheads="1"/>
          </p:cNvSpPr>
          <p:nvPr/>
        </p:nvSpPr>
        <p:spPr bwMode="auto">
          <a:xfrm>
            <a:off x="2520950" y="5092700"/>
            <a:ext cx="2476500" cy="6921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49" name="Rectangle 7"/>
          <p:cNvSpPr>
            <a:spLocks noChangeArrowheads="1"/>
          </p:cNvSpPr>
          <p:nvPr/>
        </p:nvSpPr>
        <p:spPr bwMode="auto">
          <a:xfrm>
            <a:off x="2527300" y="4286250"/>
            <a:ext cx="2476500" cy="69850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0" name="Rectangle 8"/>
          <p:cNvSpPr>
            <a:spLocks noChangeArrowheads="1"/>
          </p:cNvSpPr>
          <p:nvPr/>
        </p:nvSpPr>
        <p:spPr bwMode="auto">
          <a:xfrm>
            <a:off x="5187950" y="5092700"/>
            <a:ext cx="3111500" cy="69850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1" name="Rectangle 9"/>
          <p:cNvSpPr>
            <a:spLocks noChangeArrowheads="1"/>
          </p:cNvSpPr>
          <p:nvPr/>
        </p:nvSpPr>
        <p:spPr bwMode="auto">
          <a:xfrm>
            <a:off x="5175250" y="4292600"/>
            <a:ext cx="3124200" cy="6921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2" name="Rectangle 10"/>
          <p:cNvSpPr>
            <a:spLocks noChangeArrowheads="1"/>
          </p:cNvSpPr>
          <p:nvPr/>
        </p:nvSpPr>
        <p:spPr bwMode="auto">
          <a:xfrm>
            <a:off x="2527300" y="3848100"/>
            <a:ext cx="4794250" cy="3619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3" name="Rectangle 11"/>
          <p:cNvSpPr>
            <a:spLocks noChangeArrowheads="1"/>
          </p:cNvSpPr>
          <p:nvPr/>
        </p:nvSpPr>
        <p:spPr bwMode="auto">
          <a:xfrm>
            <a:off x="2527300" y="3409950"/>
            <a:ext cx="4794250" cy="3492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4" name="Rectangle 12"/>
          <p:cNvSpPr>
            <a:spLocks noChangeArrowheads="1"/>
          </p:cNvSpPr>
          <p:nvPr/>
        </p:nvSpPr>
        <p:spPr bwMode="auto">
          <a:xfrm>
            <a:off x="2520950" y="2971800"/>
            <a:ext cx="3136900" cy="35560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5" name="Rectangle 13"/>
          <p:cNvSpPr>
            <a:spLocks noChangeArrowheads="1"/>
          </p:cNvSpPr>
          <p:nvPr/>
        </p:nvSpPr>
        <p:spPr bwMode="auto">
          <a:xfrm>
            <a:off x="2527300" y="2533650"/>
            <a:ext cx="3130550" cy="3492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6" name="Rectangle 14"/>
          <p:cNvSpPr>
            <a:spLocks noChangeArrowheads="1"/>
          </p:cNvSpPr>
          <p:nvPr/>
        </p:nvSpPr>
        <p:spPr bwMode="auto">
          <a:xfrm>
            <a:off x="2533650" y="2095500"/>
            <a:ext cx="3124200" cy="3492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7" name="Rectangle 15"/>
          <p:cNvSpPr>
            <a:spLocks noChangeArrowheads="1"/>
          </p:cNvSpPr>
          <p:nvPr/>
        </p:nvSpPr>
        <p:spPr bwMode="auto">
          <a:xfrm>
            <a:off x="5734050" y="2101850"/>
            <a:ext cx="1593850" cy="12255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8" name="Rectangle 16"/>
          <p:cNvSpPr>
            <a:spLocks noChangeArrowheads="1"/>
          </p:cNvSpPr>
          <p:nvPr/>
        </p:nvSpPr>
        <p:spPr bwMode="auto">
          <a:xfrm>
            <a:off x="7391400" y="1485900"/>
            <a:ext cx="908050" cy="27241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59" name="Rectangle 17"/>
          <p:cNvSpPr>
            <a:spLocks noChangeArrowheads="1"/>
          </p:cNvSpPr>
          <p:nvPr/>
        </p:nvSpPr>
        <p:spPr bwMode="auto">
          <a:xfrm>
            <a:off x="2527300" y="1485900"/>
            <a:ext cx="4800600" cy="52070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57360" name="Rectangle 18"/>
          <p:cNvSpPr>
            <a:spLocks noChangeArrowheads="1"/>
          </p:cNvSpPr>
          <p:nvPr/>
        </p:nvSpPr>
        <p:spPr bwMode="auto">
          <a:xfrm>
            <a:off x="774700" y="1485900"/>
            <a:ext cx="1670050" cy="51435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1" name="Rectangle 19"/>
          <p:cNvSpPr>
            <a:spLocks noChangeArrowheads="1"/>
          </p:cNvSpPr>
          <p:nvPr/>
        </p:nvSpPr>
        <p:spPr bwMode="auto">
          <a:xfrm>
            <a:off x="774700" y="2095500"/>
            <a:ext cx="1676400" cy="34925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2" name="Rectangle 20"/>
          <p:cNvSpPr>
            <a:spLocks noChangeArrowheads="1"/>
          </p:cNvSpPr>
          <p:nvPr/>
        </p:nvSpPr>
        <p:spPr bwMode="auto">
          <a:xfrm>
            <a:off x="768350" y="2533650"/>
            <a:ext cx="1676400" cy="3429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3" name="Rectangle 21"/>
          <p:cNvSpPr>
            <a:spLocks noChangeArrowheads="1"/>
          </p:cNvSpPr>
          <p:nvPr/>
        </p:nvSpPr>
        <p:spPr bwMode="auto">
          <a:xfrm>
            <a:off x="774700" y="2971800"/>
            <a:ext cx="1676400" cy="34925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4" name="Rectangle 22"/>
          <p:cNvSpPr>
            <a:spLocks noChangeArrowheads="1"/>
          </p:cNvSpPr>
          <p:nvPr/>
        </p:nvSpPr>
        <p:spPr bwMode="auto">
          <a:xfrm>
            <a:off x="774700" y="3409950"/>
            <a:ext cx="1670050" cy="7874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5" name="Rectangle 23"/>
          <p:cNvSpPr>
            <a:spLocks noChangeArrowheads="1"/>
          </p:cNvSpPr>
          <p:nvPr/>
        </p:nvSpPr>
        <p:spPr bwMode="auto">
          <a:xfrm>
            <a:off x="774700" y="4286250"/>
            <a:ext cx="1676400" cy="192405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57366" name="Text Box 24"/>
          <p:cNvSpPr txBox="1">
            <a:spLocks noChangeArrowheads="1"/>
          </p:cNvSpPr>
          <p:nvPr/>
        </p:nvSpPr>
        <p:spPr bwMode="auto">
          <a:xfrm>
            <a:off x="1295400" y="1524000"/>
            <a:ext cx="70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b="1">
                <a:latin typeface="Arial" charset="0"/>
              </a:rPr>
              <a:t>OSI</a:t>
            </a:r>
          </a:p>
        </p:txBody>
      </p:sp>
      <p:sp>
        <p:nvSpPr>
          <p:cNvPr id="57367" name="Text Box 25"/>
          <p:cNvSpPr txBox="1">
            <a:spLocks noChangeArrowheads="1"/>
          </p:cNvSpPr>
          <p:nvPr/>
        </p:nvSpPr>
        <p:spPr bwMode="auto">
          <a:xfrm>
            <a:off x="4133850" y="15240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b="1">
                <a:latin typeface="Arial" charset="0"/>
              </a:rPr>
              <a:t>DOCSIS</a:t>
            </a:r>
          </a:p>
        </p:txBody>
      </p:sp>
      <p:sp>
        <p:nvSpPr>
          <p:cNvPr id="57368" name="Text Box 26"/>
          <p:cNvSpPr txBox="1">
            <a:spLocks noChangeArrowheads="1"/>
          </p:cNvSpPr>
          <p:nvPr/>
        </p:nvSpPr>
        <p:spPr bwMode="auto">
          <a:xfrm>
            <a:off x="946150" y="207803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Aplicación</a:t>
            </a:r>
          </a:p>
        </p:txBody>
      </p:sp>
      <p:sp>
        <p:nvSpPr>
          <p:cNvPr id="57369" name="Text Box 27"/>
          <p:cNvSpPr txBox="1">
            <a:spLocks noChangeArrowheads="1"/>
          </p:cNvSpPr>
          <p:nvPr/>
        </p:nvSpPr>
        <p:spPr bwMode="auto">
          <a:xfrm>
            <a:off x="914400" y="253523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Transporte</a:t>
            </a:r>
          </a:p>
        </p:txBody>
      </p:sp>
      <p:sp>
        <p:nvSpPr>
          <p:cNvPr id="57370" name="Text Box 28"/>
          <p:cNvSpPr txBox="1">
            <a:spLocks noChangeArrowheads="1"/>
          </p:cNvSpPr>
          <p:nvPr/>
        </p:nvSpPr>
        <p:spPr bwMode="auto">
          <a:xfrm>
            <a:off x="1295400" y="29924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Red</a:t>
            </a:r>
          </a:p>
        </p:txBody>
      </p:sp>
      <p:sp>
        <p:nvSpPr>
          <p:cNvPr id="57371" name="Text Box 29"/>
          <p:cNvSpPr txBox="1">
            <a:spLocks noChangeArrowheads="1"/>
          </p:cNvSpPr>
          <p:nvPr/>
        </p:nvSpPr>
        <p:spPr bwMode="auto">
          <a:xfrm>
            <a:off x="1143000" y="36020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Enlace</a:t>
            </a:r>
          </a:p>
        </p:txBody>
      </p:sp>
      <p:sp>
        <p:nvSpPr>
          <p:cNvPr id="57372" name="Text Box 30"/>
          <p:cNvSpPr txBox="1">
            <a:spLocks noChangeArrowheads="1"/>
          </p:cNvSpPr>
          <p:nvPr/>
        </p:nvSpPr>
        <p:spPr bwMode="auto">
          <a:xfrm>
            <a:off x="1219200" y="504983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Física</a:t>
            </a:r>
          </a:p>
        </p:txBody>
      </p:sp>
      <p:sp>
        <p:nvSpPr>
          <p:cNvPr id="57373" name="Text Box 31"/>
          <p:cNvSpPr txBox="1">
            <a:spLocks noChangeArrowheads="1"/>
          </p:cNvSpPr>
          <p:nvPr/>
        </p:nvSpPr>
        <p:spPr bwMode="auto">
          <a:xfrm>
            <a:off x="2743200" y="2133600"/>
            <a:ext cx="262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FTP, SMTP, HTTP, etc.</a:t>
            </a:r>
          </a:p>
        </p:txBody>
      </p:sp>
      <p:sp>
        <p:nvSpPr>
          <p:cNvPr id="57374" name="Text Box 32"/>
          <p:cNvSpPr txBox="1">
            <a:spLocks noChangeArrowheads="1"/>
          </p:cNvSpPr>
          <p:nvPr/>
        </p:nvSpPr>
        <p:spPr bwMode="auto">
          <a:xfrm>
            <a:off x="3346450" y="25146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TCP y UDP</a:t>
            </a:r>
          </a:p>
        </p:txBody>
      </p:sp>
      <p:sp>
        <p:nvSpPr>
          <p:cNvPr id="57375" name="Text Box 33"/>
          <p:cNvSpPr txBox="1">
            <a:spLocks noChangeArrowheads="1"/>
          </p:cNvSpPr>
          <p:nvPr/>
        </p:nvSpPr>
        <p:spPr bwMode="auto">
          <a:xfrm>
            <a:off x="3867150" y="2971800"/>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IP</a:t>
            </a:r>
          </a:p>
        </p:txBody>
      </p:sp>
      <p:sp>
        <p:nvSpPr>
          <p:cNvPr id="57376" name="Text Box 34"/>
          <p:cNvSpPr txBox="1">
            <a:spLocks noChangeArrowheads="1"/>
          </p:cNvSpPr>
          <p:nvPr/>
        </p:nvSpPr>
        <p:spPr bwMode="auto">
          <a:xfrm>
            <a:off x="4343400" y="34290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IEEE 802.2</a:t>
            </a:r>
          </a:p>
        </p:txBody>
      </p:sp>
      <p:sp>
        <p:nvSpPr>
          <p:cNvPr id="57377" name="Text Box 35"/>
          <p:cNvSpPr txBox="1">
            <a:spLocks noChangeArrowheads="1"/>
          </p:cNvSpPr>
          <p:nvPr/>
        </p:nvSpPr>
        <p:spPr bwMode="auto">
          <a:xfrm>
            <a:off x="4267200" y="3886200"/>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MAC DOCSIS</a:t>
            </a:r>
          </a:p>
        </p:txBody>
      </p:sp>
      <p:sp>
        <p:nvSpPr>
          <p:cNvPr id="57378" name="Text Box 36"/>
          <p:cNvSpPr txBox="1">
            <a:spLocks noChangeArrowheads="1"/>
          </p:cNvSpPr>
          <p:nvPr/>
        </p:nvSpPr>
        <p:spPr bwMode="auto">
          <a:xfrm>
            <a:off x="4800600" y="58816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HFC</a:t>
            </a:r>
          </a:p>
        </p:txBody>
      </p:sp>
      <p:sp>
        <p:nvSpPr>
          <p:cNvPr id="57379" name="Text Box 37"/>
          <p:cNvSpPr txBox="1">
            <a:spLocks noChangeArrowheads="1"/>
          </p:cNvSpPr>
          <p:nvPr/>
        </p:nvSpPr>
        <p:spPr bwMode="auto">
          <a:xfrm>
            <a:off x="3200400" y="527208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a:latin typeface="Arial" charset="0"/>
              </a:rPr>
              <a:t>5-65 MHz</a:t>
            </a:r>
          </a:p>
        </p:txBody>
      </p:sp>
      <p:sp>
        <p:nvSpPr>
          <p:cNvPr id="57380" name="Text Box 38"/>
          <p:cNvSpPr txBox="1">
            <a:spLocks noChangeArrowheads="1"/>
          </p:cNvSpPr>
          <p:nvPr/>
        </p:nvSpPr>
        <p:spPr bwMode="auto">
          <a:xfrm>
            <a:off x="5156200" y="5105400"/>
            <a:ext cx="314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96-864 MHz (8 MHz/canal) ITU-T J.83 Anexo A</a:t>
            </a:r>
          </a:p>
        </p:txBody>
      </p:sp>
      <p:sp>
        <p:nvSpPr>
          <p:cNvPr id="57381" name="Text Box 39"/>
          <p:cNvSpPr txBox="1">
            <a:spLocks noChangeArrowheads="1"/>
          </p:cNvSpPr>
          <p:nvPr/>
        </p:nvSpPr>
        <p:spPr bwMode="auto">
          <a:xfrm>
            <a:off x="2667000" y="4311650"/>
            <a:ext cx="213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Ascendente</a:t>
            </a:r>
          </a:p>
          <a:p>
            <a:pPr algn="ctr" eaLnBrk="1" hangingPunct="1"/>
            <a:r>
              <a:rPr lang="es-ES" sz="1800" b="1">
                <a:latin typeface="Arial" charset="0"/>
              </a:rPr>
              <a:t>TDMA (mini-slots)</a:t>
            </a:r>
          </a:p>
        </p:txBody>
      </p:sp>
      <p:sp>
        <p:nvSpPr>
          <p:cNvPr id="57382" name="Text Box 40"/>
          <p:cNvSpPr txBox="1">
            <a:spLocks noChangeArrowheads="1"/>
          </p:cNvSpPr>
          <p:nvPr/>
        </p:nvSpPr>
        <p:spPr bwMode="auto">
          <a:xfrm>
            <a:off x="5899150" y="4311650"/>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Descendente</a:t>
            </a:r>
          </a:p>
          <a:p>
            <a:pPr algn="ctr" eaLnBrk="1" hangingPunct="1"/>
            <a:r>
              <a:rPr lang="es-ES" sz="1800" b="1">
                <a:latin typeface="Arial" charset="0"/>
              </a:rPr>
              <a:t>TDM (MPEG)</a:t>
            </a:r>
          </a:p>
        </p:txBody>
      </p:sp>
      <p:sp>
        <p:nvSpPr>
          <p:cNvPr id="57383" name="Text Box 41"/>
          <p:cNvSpPr txBox="1">
            <a:spLocks noChangeArrowheads="1"/>
          </p:cNvSpPr>
          <p:nvPr/>
        </p:nvSpPr>
        <p:spPr bwMode="auto">
          <a:xfrm>
            <a:off x="5695950" y="2286000"/>
            <a:ext cx="1695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a:latin typeface="Arial" charset="0"/>
              </a:rPr>
              <a:t>Mensajes de control DOCSIS</a:t>
            </a:r>
          </a:p>
        </p:txBody>
      </p:sp>
      <p:sp>
        <p:nvSpPr>
          <p:cNvPr id="57384" name="Text Box 42"/>
          <p:cNvSpPr txBox="1">
            <a:spLocks noChangeArrowheads="1"/>
          </p:cNvSpPr>
          <p:nvPr/>
        </p:nvSpPr>
        <p:spPr bwMode="auto">
          <a:xfrm>
            <a:off x="7296150" y="2286000"/>
            <a:ext cx="10858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Aplicac. basadas en MPEG, ej. Video, TV digital</a:t>
            </a:r>
          </a:p>
        </p:txBody>
      </p:sp>
      <p:sp>
        <p:nvSpPr>
          <p:cNvPr id="57385" name="4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6819F00-CDC0-4881-BB16-DF2BFA11B09D}" type="slidenum">
              <a:rPr lang="es-ES" sz="1400"/>
              <a:pPr eaLnBrk="1" hangingPunct="1"/>
              <a:t>48</a:t>
            </a:fld>
            <a:endParaRPr lang="es-ES" sz="1400"/>
          </a:p>
        </p:txBody>
      </p:sp>
    </p:spTree>
  </p:cSld>
  <p:clrMapOvr>
    <a:masterClrMapping/>
  </p:clrMapOvr>
  <p:transition>
    <p:pull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33375"/>
            <a:ext cx="7772400" cy="1143000"/>
          </a:xfrm>
        </p:spPr>
        <p:txBody>
          <a:bodyPr/>
          <a:lstStyle/>
          <a:p>
            <a:pPr eaLnBrk="1" hangingPunct="1"/>
            <a:r>
              <a:rPr lang="es-ES_tradnl" smtClean="0"/>
              <a:t>Cable módem</a:t>
            </a:r>
          </a:p>
        </p:txBody>
      </p:sp>
      <p:sp>
        <p:nvSpPr>
          <p:cNvPr id="58371" name="Rectangle 3"/>
          <p:cNvSpPr>
            <a:spLocks noGrp="1" noChangeArrowheads="1"/>
          </p:cNvSpPr>
          <p:nvPr>
            <p:ph type="body" idx="1"/>
          </p:nvPr>
        </p:nvSpPr>
        <p:spPr>
          <a:xfrm>
            <a:off x="685800" y="1568450"/>
            <a:ext cx="7772400" cy="4114800"/>
          </a:xfrm>
        </p:spPr>
        <p:txBody>
          <a:bodyPr/>
          <a:lstStyle/>
          <a:p>
            <a:pPr eaLnBrk="1" hangingPunct="1">
              <a:lnSpc>
                <a:spcPct val="90000"/>
              </a:lnSpc>
            </a:pPr>
            <a:r>
              <a:rPr lang="es-ES_tradnl" sz="2400" smtClean="0"/>
              <a:t>El CM se conecta a la LAN mediante Ethernet 10/100BASE-T. Así se consigue una interfaz de alta velocidad a bajo costo y una clara separación usuario-red.</a:t>
            </a:r>
          </a:p>
          <a:p>
            <a:pPr eaLnBrk="1" hangingPunct="1">
              <a:lnSpc>
                <a:spcPct val="90000"/>
              </a:lnSpc>
            </a:pPr>
            <a:r>
              <a:rPr lang="es-ES_tradnl" sz="2400" smtClean="0"/>
              <a:t>El CM puede actuar a nivel 2 (puente transparente) o a nivel 3 (router IP). Cuando actúa como puente se suele poner detrás un router Eth(WAN)-Eth(LAN) para las funciones de NAT, cortafuegos, etc. También posiblemente para acceso WiFi</a:t>
            </a:r>
          </a:p>
          <a:p>
            <a:pPr eaLnBrk="1" hangingPunct="1">
              <a:lnSpc>
                <a:spcPct val="90000"/>
              </a:lnSpc>
            </a:pPr>
            <a:r>
              <a:rPr lang="es-ES_tradnl" sz="2400" smtClean="0"/>
              <a:t>Generalmente el operador asigna la dirección IP al usuario por DHCP, y a menudo le obliga a registrar la dirección MAC en el servidor DHCP, y limita el número de MACs que pueden acceder a la red (si ponemos detrás un router Eth-Eth el CM solo verá la MAC del router)</a:t>
            </a:r>
            <a:endParaRPr lang="es-ES" sz="2400" smtClean="0"/>
          </a:p>
        </p:txBody>
      </p:sp>
      <p:sp>
        <p:nvSpPr>
          <p:cNvPr id="5837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76D69A12-E467-4596-A884-124A4A0F4B07}" type="slidenum">
              <a:rPr lang="es-ES" sz="1400"/>
              <a:pPr eaLnBrk="1" hangingPunct="1"/>
              <a:t>49</a:t>
            </a:fld>
            <a:endParaRPr lang="es-ES" sz="1400"/>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Ámbito de una red RBB (Residencial de Banda Ancha)</a:t>
            </a:r>
            <a:endParaRPr lang="es-ES" sz="3600">
              <a:solidFill>
                <a:schemeClr val="tx2"/>
              </a:solidFill>
            </a:endParaRPr>
          </a:p>
        </p:txBody>
      </p:sp>
      <p:pic>
        <p:nvPicPr>
          <p:cNvPr id="133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36713"/>
            <a:ext cx="86868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7"/>
          <p:cNvSpPr txBox="1">
            <a:spLocks noChangeArrowheads="1"/>
          </p:cNvSpPr>
          <p:nvPr/>
        </p:nvSpPr>
        <p:spPr bwMode="auto">
          <a:xfrm>
            <a:off x="1670050" y="1700213"/>
            <a:ext cx="1246188"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Proveedores de Servicios</a:t>
            </a:r>
          </a:p>
        </p:txBody>
      </p:sp>
      <p:sp>
        <p:nvSpPr>
          <p:cNvPr id="13317" name="Text Box 8"/>
          <p:cNvSpPr txBox="1">
            <a:spLocks noChangeArrowheads="1"/>
          </p:cNvSpPr>
          <p:nvPr/>
        </p:nvSpPr>
        <p:spPr bwMode="auto">
          <a:xfrm>
            <a:off x="5003800" y="1628775"/>
            <a:ext cx="1223963"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Proveedores de acceso a la Red</a:t>
            </a:r>
          </a:p>
        </p:txBody>
      </p:sp>
      <p:sp>
        <p:nvSpPr>
          <p:cNvPr id="13318" name="Text Box 9"/>
          <p:cNvSpPr txBox="1">
            <a:spLocks noChangeArrowheads="1"/>
          </p:cNvSpPr>
          <p:nvPr/>
        </p:nvSpPr>
        <p:spPr bwMode="auto">
          <a:xfrm>
            <a:off x="7596188" y="1768475"/>
            <a:ext cx="1223962"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Oficina del usuario</a:t>
            </a:r>
          </a:p>
        </p:txBody>
      </p:sp>
      <p:sp>
        <p:nvSpPr>
          <p:cNvPr id="13319" name="Text Box 10"/>
          <p:cNvSpPr txBox="1">
            <a:spLocks noChangeArrowheads="1"/>
          </p:cNvSpPr>
          <p:nvPr/>
        </p:nvSpPr>
        <p:spPr bwMode="auto">
          <a:xfrm>
            <a:off x="1547813" y="5943600"/>
            <a:ext cx="1223962"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Red Corporativa</a:t>
            </a:r>
          </a:p>
        </p:txBody>
      </p:sp>
      <p:sp>
        <p:nvSpPr>
          <p:cNvPr id="13320" name="Text Box 11"/>
          <p:cNvSpPr txBox="1">
            <a:spLocks noChangeArrowheads="1"/>
          </p:cNvSpPr>
          <p:nvPr/>
        </p:nvSpPr>
        <p:spPr bwMode="auto">
          <a:xfrm>
            <a:off x="1692275" y="3213100"/>
            <a:ext cx="12954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18000" rIns="36000" bIns="180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Proveedor de Contenidos</a:t>
            </a:r>
          </a:p>
        </p:txBody>
      </p:sp>
      <p:sp>
        <p:nvSpPr>
          <p:cNvPr id="13321" name="Line 12"/>
          <p:cNvSpPr>
            <a:spLocks noChangeShapeType="1"/>
          </p:cNvSpPr>
          <p:nvPr/>
        </p:nvSpPr>
        <p:spPr bwMode="auto">
          <a:xfrm flipV="1">
            <a:off x="1657350" y="3190875"/>
            <a:ext cx="171450" cy="1666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22" name="Line 13"/>
          <p:cNvSpPr>
            <a:spLocks noChangeShapeType="1"/>
          </p:cNvSpPr>
          <p:nvPr/>
        </p:nvSpPr>
        <p:spPr bwMode="auto">
          <a:xfrm>
            <a:off x="2873375" y="3201988"/>
            <a:ext cx="155575" cy="1270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23" name="Text Box 14"/>
          <p:cNvSpPr txBox="1">
            <a:spLocks noChangeArrowheads="1"/>
          </p:cNvSpPr>
          <p:nvPr/>
        </p:nvSpPr>
        <p:spPr bwMode="auto">
          <a:xfrm>
            <a:off x="5292725" y="5340350"/>
            <a:ext cx="1225550"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t>Centro Regional de Operaciones</a:t>
            </a:r>
          </a:p>
        </p:txBody>
      </p:sp>
      <p:sp>
        <p:nvSpPr>
          <p:cNvPr id="13324" name="Text Box 15"/>
          <p:cNvSpPr txBox="1">
            <a:spLocks noChangeArrowheads="1"/>
          </p:cNvSpPr>
          <p:nvPr/>
        </p:nvSpPr>
        <p:spPr bwMode="auto">
          <a:xfrm>
            <a:off x="4500563" y="4508500"/>
            <a:ext cx="863600"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t>Oficina Central</a:t>
            </a:r>
          </a:p>
        </p:txBody>
      </p:sp>
      <p:pic>
        <p:nvPicPr>
          <p:cNvPr id="13325" name="Picture 1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619500"/>
            <a:ext cx="15668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26" name="Text Box 17"/>
          <p:cNvSpPr txBox="1">
            <a:spLocks noChangeArrowheads="1"/>
          </p:cNvSpPr>
          <p:nvPr/>
        </p:nvSpPr>
        <p:spPr bwMode="auto">
          <a:xfrm>
            <a:off x="5940425" y="3789363"/>
            <a:ext cx="10810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18000" rIns="36000" bIns="180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t>Red Residencial de Banda Ancha</a:t>
            </a:r>
          </a:p>
        </p:txBody>
      </p:sp>
      <p:pic>
        <p:nvPicPr>
          <p:cNvPr id="13327"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0050" y="3132138"/>
            <a:ext cx="12239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28" name="Text Box 16"/>
          <p:cNvSpPr txBox="1">
            <a:spLocks noChangeArrowheads="1"/>
          </p:cNvSpPr>
          <p:nvPr/>
        </p:nvSpPr>
        <p:spPr bwMode="auto">
          <a:xfrm>
            <a:off x="3149600" y="3716338"/>
            <a:ext cx="8461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18000" rIns="36000" bIns="180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a:t>Red Regional de Banda Ancha</a:t>
            </a:r>
          </a:p>
        </p:txBody>
      </p:sp>
      <p:sp>
        <p:nvSpPr>
          <p:cNvPr id="1222676" name="Line 20"/>
          <p:cNvSpPr>
            <a:spLocks noChangeShapeType="1"/>
          </p:cNvSpPr>
          <p:nvPr/>
        </p:nvSpPr>
        <p:spPr bwMode="auto">
          <a:xfrm>
            <a:off x="6443663" y="2781300"/>
            <a:ext cx="0" cy="7191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22677" name="Line 21"/>
          <p:cNvSpPr>
            <a:spLocks noChangeShapeType="1"/>
          </p:cNvSpPr>
          <p:nvPr/>
        </p:nvSpPr>
        <p:spPr bwMode="auto">
          <a:xfrm flipV="1">
            <a:off x="6443663" y="5013325"/>
            <a:ext cx="0" cy="5032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31" name="19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7C565CA-46AB-41DF-BEF6-106C20E190D8}" type="slidenum">
              <a:rPr lang="es-ES" sz="1400"/>
              <a:pPr eaLnBrk="1" hangingPunct="1"/>
              <a:t>5</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2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2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76" grpId="0" animBg="1"/>
      <p:bldP spid="12226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17"/>
          <p:cNvSpPr>
            <a:spLocks noChangeShapeType="1"/>
          </p:cNvSpPr>
          <p:nvPr/>
        </p:nvSpPr>
        <p:spPr bwMode="auto">
          <a:xfrm>
            <a:off x="1371600" y="2209800"/>
            <a:ext cx="3962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395" name="Line 39"/>
          <p:cNvSpPr>
            <a:spLocks noChangeShapeType="1"/>
          </p:cNvSpPr>
          <p:nvPr/>
        </p:nvSpPr>
        <p:spPr bwMode="auto">
          <a:xfrm>
            <a:off x="4716463" y="2708275"/>
            <a:ext cx="6477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396" name="Line 27"/>
          <p:cNvSpPr>
            <a:spLocks noChangeShapeType="1"/>
          </p:cNvSpPr>
          <p:nvPr/>
        </p:nvSpPr>
        <p:spPr bwMode="auto">
          <a:xfrm>
            <a:off x="6172200" y="4343400"/>
            <a:ext cx="5334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397" name="Rectangle 2"/>
          <p:cNvSpPr>
            <a:spLocks noGrp="1" noChangeArrowheads="1"/>
          </p:cNvSpPr>
          <p:nvPr>
            <p:ph type="title"/>
          </p:nvPr>
        </p:nvSpPr>
        <p:spPr>
          <a:xfrm>
            <a:off x="685800" y="381000"/>
            <a:ext cx="7772400" cy="685800"/>
          </a:xfrm>
        </p:spPr>
        <p:txBody>
          <a:bodyPr/>
          <a:lstStyle/>
          <a:p>
            <a:pPr eaLnBrk="1" hangingPunct="1"/>
            <a:r>
              <a:rPr lang="es-ES" sz="3600" smtClean="0"/>
              <a:t>Esquema funcional de un cable módem</a:t>
            </a:r>
          </a:p>
        </p:txBody>
      </p:sp>
      <p:pic>
        <p:nvPicPr>
          <p:cNvPr id="59398" name="Picture 4" descr="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338388"/>
            <a:ext cx="717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SetT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388" y="2057400"/>
            <a:ext cx="6143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0" name="Group 19"/>
          <p:cNvGrpSpPr>
            <a:grpSpLocks/>
          </p:cNvGrpSpPr>
          <p:nvPr/>
        </p:nvGrpSpPr>
        <p:grpSpPr bwMode="auto">
          <a:xfrm>
            <a:off x="6503988" y="2819400"/>
            <a:ext cx="1801812" cy="2819400"/>
            <a:chOff x="2753" y="2400"/>
            <a:chExt cx="1135" cy="1776"/>
          </a:xfrm>
        </p:grpSpPr>
        <p:sp>
          <p:nvSpPr>
            <p:cNvPr id="59422" name="Line 8"/>
            <p:cNvSpPr>
              <a:spLocks noChangeShapeType="1"/>
            </p:cNvSpPr>
            <p:nvPr/>
          </p:nvSpPr>
          <p:spPr bwMode="auto">
            <a:xfrm>
              <a:off x="3120" y="2736"/>
              <a:ext cx="0" cy="672"/>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3" name="Line 9"/>
            <p:cNvSpPr>
              <a:spLocks noChangeShapeType="1"/>
            </p:cNvSpPr>
            <p:nvPr/>
          </p:nvSpPr>
          <p:spPr bwMode="auto">
            <a:xfrm>
              <a:off x="3120" y="2736"/>
              <a:ext cx="48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4" name="Line 10"/>
            <p:cNvSpPr>
              <a:spLocks noChangeShapeType="1"/>
            </p:cNvSpPr>
            <p:nvPr/>
          </p:nvSpPr>
          <p:spPr bwMode="auto">
            <a:xfrm>
              <a:off x="3120" y="3360"/>
              <a:ext cx="48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5" name="Line 11"/>
            <p:cNvSpPr>
              <a:spLocks noChangeShapeType="1"/>
            </p:cNvSpPr>
            <p:nvPr/>
          </p:nvSpPr>
          <p:spPr bwMode="auto">
            <a:xfrm>
              <a:off x="3120" y="4032"/>
              <a:ext cx="48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6" name="Line 13"/>
            <p:cNvSpPr>
              <a:spLocks noChangeShapeType="1"/>
            </p:cNvSpPr>
            <p:nvPr/>
          </p:nvSpPr>
          <p:spPr bwMode="auto">
            <a:xfrm>
              <a:off x="3120" y="3456"/>
              <a:ext cx="0" cy="57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59427"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3696"/>
              <a:ext cx="3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28"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3024"/>
              <a:ext cx="3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29"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2400"/>
              <a:ext cx="3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3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3" y="3306"/>
              <a:ext cx="46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1" name="Line 15"/>
          <p:cNvSpPr>
            <a:spLocks noChangeShapeType="1"/>
          </p:cNvSpPr>
          <p:nvPr/>
        </p:nvSpPr>
        <p:spPr bwMode="auto">
          <a:xfrm>
            <a:off x="381000" y="2362200"/>
            <a:ext cx="99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02" name="Rectangle 18"/>
          <p:cNvSpPr>
            <a:spLocks noChangeArrowheads="1"/>
          </p:cNvSpPr>
          <p:nvPr/>
        </p:nvSpPr>
        <p:spPr bwMode="auto">
          <a:xfrm>
            <a:off x="1143000" y="3505200"/>
            <a:ext cx="5029200" cy="2514600"/>
          </a:xfrm>
          <a:prstGeom prst="rect">
            <a:avLst/>
          </a:prstGeom>
          <a:solidFill>
            <a:srgbClr val="C0C0C0"/>
          </a:solidFill>
          <a:ln w="9525">
            <a:solidFill>
              <a:schemeClr val="tx1"/>
            </a:solidFill>
            <a:miter lim="800000"/>
            <a:headEnd/>
            <a:tailEnd/>
          </a:ln>
        </p:spPr>
        <p:txBody>
          <a:bodyPr wrap="none" anchor="ctr"/>
          <a:lstStyle/>
          <a:p>
            <a:endParaRPr lang="es-ES"/>
          </a:p>
        </p:txBody>
      </p:sp>
      <p:sp>
        <p:nvSpPr>
          <p:cNvPr id="59403" name="Rectangle 20"/>
          <p:cNvSpPr>
            <a:spLocks noChangeArrowheads="1"/>
          </p:cNvSpPr>
          <p:nvPr/>
        </p:nvSpPr>
        <p:spPr bwMode="auto">
          <a:xfrm>
            <a:off x="1752600" y="3657600"/>
            <a:ext cx="1143000" cy="6096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Sintonizador</a:t>
            </a:r>
          </a:p>
          <a:p>
            <a:pPr algn="ctr"/>
            <a:r>
              <a:rPr lang="es-ES" sz="1400" b="1">
                <a:latin typeface="Arial" charset="0"/>
              </a:rPr>
              <a:t>de RF</a:t>
            </a:r>
          </a:p>
        </p:txBody>
      </p:sp>
      <p:sp>
        <p:nvSpPr>
          <p:cNvPr id="59404" name="Rectangle 22"/>
          <p:cNvSpPr>
            <a:spLocks noChangeArrowheads="1"/>
          </p:cNvSpPr>
          <p:nvPr/>
        </p:nvSpPr>
        <p:spPr bwMode="auto">
          <a:xfrm rot="-5400000">
            <a:off x="5143500" y="4229100"/>
            <a:ext cx="1143000" cy="6096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Lógica de</a:t>
            </a:r>
          </a:p>
          <a:p>
            <a:pPr algn="ctr"/>
            <a:r>
              <a:rPr lang="es-ES" sz="1400" b="1">
                <a:latin typeface="Arial" charset="0"/>
              </a:rPr>
              <a:t>control</a:t>
            </a:r>
          </a:p>
        </p:txBody>
      </p:sp>
      <p:sp>
        <p:nvSpPr>
          <p:cNvPr id="59405" name="Rectangle 23"/>
          <p:cNvSpPr>
            <a:spLocks noChangeArrowheads="1"/>
          </p:cNvSpPr>
          <p:nvPr/>
        </p:nvSpPr>
        <p:spPr bwMode="auto">
          <a:xfrm>
            <a:off x="4267200" y="4648200"/>
            <a:ext cx="914400" cy="3810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MAC</a:t>
            </a:r>
          </a:p>
        </p:txBody>
      </p:sp>
      <p:sp>
        <p:nvSpPr>
          <p:cNvPr id="59406" name="Rectangle 24"/>
          <p:cNvSpPr>
            <a:spLocks noChangeArrowheads="1"/>
          </p:cNvSpPr>
          <p:nvPr/>
        </p:nvSpPr>
        <p:spPr bwMode="auto">
          <a:xfrm>
            <a:off x="3276600" y="3657600"/>
            <a:ext cx="1524000" cy="6096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Demodulador</a:t>
            </a:r>
          </a:p>
        </p:txBody>
      </p:sp>
      <p:sp>
        <p:nvSpPr>
          <p:cNvPr id="59407" name="Rectangle 25"/>
          <p:cNvSpPr>
            <a:spLocks noChangeArrowheads="1"/>
          </p:cNvSpPr>
          <p:nvPr/>
        </p:nvSpPr>
        <p:spPr bwMode="auto">
          <a:xfrm>
            <a:off x="2819400" y="5181600"/>
            <a:ext cx="1295400" cy="6096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Modulador</a:t>
            </a:r>
          </a:p>
        </p:txBody>
      </p:sp>
      <p:sp>
        <p:nvSpPr>
          <p:cNvPr id="59408" name="Rectangle 26"/>
          <p:cNvSpPr>
            <a:spLocks noChangeArrowheads="1"/>
          </p:cNvSpPr>
          <p:nvPr/>
        </p:nvSpPr>
        <p:spPr bwMode="auto">
          <a:xfrm>
            <a:off x="1752600" y="5181600"/>
            <a:ext cx="762000" cy="609600"/>
          </a:xfrm>
          <a:prstGeom prst="rect">
            <a:avLst/>
          </a:prstGeom>
          <a:solidFill>
            <a:schemeClr val="accent1"/>
          </a:solidFill>
          <a:ln w="9525">
            <a:solidFill>
              <a:schemeClr val="tx1"/>
            </a:solidFill>
            <a:miter lim="800000"/>
            <a:headEnd/>
            <a:tailEnd/>
          </a:ln>
        </p:spPr>
        <p:txBody>
          <a:bodyPr wrap="none" anchor="ctr"/>
          <a:lstStyle/>
          <a:p>
            <a:pPr algn="ctr"/>
            <a:r>
              <a:rPr lang="es-ES" sz="1400" b="1">
                <a:latin typeface="Arial" charset="0"/>
              </a:rPr>
              <a:t>Emisor</a:t>
            </a:r>
          </a:p>
          <a:p>
            <a:pPr algn="ctr"/>
            <a:r>
              <a:rPr lang="es-ES" sz="1400" b="1">
                <a:latin typeface="Arial" charset="0"/>
              </a:rPr>
              <a:t>de RF</a:t>
            </a:r>
          </a:p>
        </p:txBody>
      </p:sp>
      <p:sp>
        <p:nvSpPr>
          <p:cNvPr id="59409" name="Line 29"/>
          <p:cNvSpPr>
            <a:spLocks noChangeShapeType="1"/>
          </p:cNvSpPr>
          <p:nvPr/>
        </p:nvSpPr>
        <p:spPr bwMode="auto">
          <a:xfrm>
            <a:off x="1371600" y="2362200"/>
            <a:ext cx="0" cy="3124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10" name="Line 30"/>
          <p:cNvSpPr>
            <a:spLocks noChangeShapeType="1"/>
          </p:cNvSpPr>
          <p:nvPr/>
        </p:nvSpPr>
        <p:spPr bwMode="auto">
          <a:xfrm>
            <a:off x="1371600" y="5486400"/>
            <a:ext cx="3810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59411" name="Line 31"/>
          <p:cNvSpPr>
            <a:spLocks noChangeShapeType="1"/>
          </p:cNvSpPr>
          <p:nvPr/>
        </p:nvSpPr>
        <p:spPr bwMode="auto">
          <a:xfrm>
            <a:off x="1371600" y="3962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12" name="Line 32"/>
          <p:cNvSpPr>
            <a:spLocks noChangeShapeType="1"/>
          </p:cNvSpPr>
          <p:nvPr/>
        </p:nvSpPr>
        <p:spPr bwMode="auto">
          <a:xfrm>
            <a:off x="2895600" y="3962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13" name="Line 33"/>
          <p:cNvSpPr>
            <a:spLocks noChangeShapeType="1"/>
          </p:cNvSpPr>
          <p:nvPr/>
        </p:nvSpPr>
        <p:spPr bwMode="auto">
          <a:xfrm flipH="1">
            <a:off x="2514600" y="5486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14" name="Line 34"/>
          <p:cNvSpPr>
            <a:spLocks noChangeShapeType="1"/>
          </p:cNvSpPr>
          <p:nvPr/>
        </p:nvSpPr>
        <p:spPr bwMode="auto">
          <a:xfrm>
            <a:off x="4572000" y="4267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15" name="Line 35"/>
          <p:cNvSpPr>
            <a:spLocks noChangeShapeType="1"/>
          </p:cNvSpPr>
          <p:nvPr/>
        </p:nvSpPr>
        <p:spPr bwMode="auto">
          <a:xfrm flipH="1">
            <a:off x="4114800" y="5029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416" name="Rectangle 14"/>
          <p:cNvSpPr>
            <a:spLocks noChangeArrowheads="1"/>
          </p:cNvSpPr>
          <p:nvPr/>
        </p:nvSpPr>
        <p:spPr bwMode="auto">
          <a:xfrm>
            <a:off x="1219200" y="2133600"/>
            <a:ext cx="304800"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59417" name="Text Box 36"/>
          <p:cNvSpPr txBox="1">
            <a:spLocks noChangeArrowheads="1"/>
          </p:cNvSpPr>
          <p:nvPr/>
        </p:nvSpPr>
        <p:spPr bwMode="auto">
          <a:xfrm>
            <a:off x="2598738" y="3173413"/>
            <a:ext cx="1516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Cable módem</a:t>
            </a:r>
          </a:p>
        </p:txBody>
      </p:sp>
      <p:sp>
        <p:nvSpPr>
          <p:cNvPr id="59418" name="Text Box 37"/>
          <p:cNvSpPr txBox="1">
            <a:spLocks noChangeArrowheads="1"/>
          </p:cNvSpPr>
          <p:nvPr/>
        </p:nvSpPr>
        <p:spPr bwMode="auto">
          <a:xfrm>
            <a:off x="5722938" y="1981200"/>
            <a:ext cx="2511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Decodificador TV digital</a:t>
            </a:r>
          </a:p>
        </p:txBody>
      </p:sp>
      <p:sp>
        <p:nvSpPr>
          <p:cNvPr id="59419" name="Text Box 38"/>
          <p:cNvSpPr txBox="1">
            <a:spLocks noChangeArrowheads="1"/>
          </p:cNvSpPr>
          <p:nvPr/>
        </p:nvSpPr>
        <p:spPr bwMode="auto">
          <a:xfrm>
            <a:off x="457200" y="1752600"/>
            <a:ext cx="1957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Caja de empalmes</a:t>
            </a:r>
          </a:p>
        </p:txBody>
      </p:sp>
      <p:sp>
        <p:nvSpPr>
          <p:cNvPr id="59420" name="Line 40"/>
          <p:cNvSpPr>
            <a:spLocks noChangeShapeType="1"/>
          </p:cNvSpPr>
          <p:nvPr/>
        </p:nvSpPr>
        <p:spPr bwMode="auto">
          <a:xfrm rot="5400000">
            <a:off x="4464844" y="2456657"/>
            <a:ext cx="50323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421" name="3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1C8EA0A-B68B-4906-BE34-A8ACECF03ADC}" type="slidenum">
              <a:rPr lang="es-ES" sz="1400"/>
              <a:pPr eaLnBrk="1" hangingPunct="1"/>
              <a:t>50</a:t>
            </a:fld>
            <a:endParaRPr lang="es-ES" sz="1400"/>
          </a:p>
        </p:txBody>
      </p:sp>
    </p:spTree>
  </p:cSld>
  <p:clrMapOvr>
    <a:masterClrMapping/>
  </p:clrMapOvr>
  <p:transition>
    <p:pull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s-ES_tradnl" smtClean="0"/>
              <a:t>Funciones del cable módem</a:t>
            </a:r>
            <a:endParaRPr lang="es-ES" smtClean="0"/>
          </a:p>
        </p:txBody>
      </p:sp>
      <p:sp>
        <p:nvSpPr>
          <p:cNvPr id="60419" name="Rectangle 3"/>
          <p:cNvSpPr>
            <a:spLocks noGrp="1" noChangeArrowheads="1"/>
          </p:cNvSpPr>
          <p:nvPr>
            <p:ph type="body" idx="1"/>
          </p:nvPr>
        </p:nvSpPr>
        <p:spPr/>
        <p:txBody>
          <a:bodyPr/>
          <a:lstStyle/>
          <a:p>
            <a:pPr eaLnBrk="1" hangingPunct="1"/>
            <a:r>
              <a:rPr lang="es-ES_tradnl" sz="2800" smtClean="0"/>
              <a:t>Captar/generar señal de Radiofrecuencia</a:t>
            </a:r>
          </a:p>
          <a:p>
            <a:pPr eaLnBrk="1" hangingPunct="1"/>
            <a:r>
              <a:rPr lang="es-ES_tradnl" sz="2800" smtClean="0"/>
              <a:t>Modular/demodular los datos</a:t>
            </a:r>
          </a:p>
          <a:p>
            <a:pPr eaLnBrk="1" hangingPunct="1"/>
            <a:r>
              <a:rPr lang="es-ES_tradnl" sz="2800" smtClean="0"/>
              <a:t>Generar/verificar la información de control de errores (FEC)</a:t>
            </a:r>
          </a:p>
          <a:p>
            <a:pPr eaLnBrk="1" hangingPunct="1"/>
            <a:r>
              <a:rPr lang="es-ES_tradnl" sz="2800" smtClean="0"/>
              <a:t>Encriptar/desencriptar la información (opcional)</a:t>
            </a:r>
          </a:p>
          <a:p>
            <a:pPr eaLnBrk="1" hangingPunct="1"/>
            <a:r>
              <a:rPr lang="es-ES_tradnl" sz="2800" smtClean="0"/>
              <a:t>Respetar protocolo MAC en Upstream</a:t>
            </a:r>
          </a:p>
          <a:p>
            <a:pPr eaLnBrk="1" hangingPunct="1"/>
            <a:r>
              <a:rPr lang="es-ES_tradnl" sz="2800" smtClean="0"/>
              <a:t>Gestionar y controlar el tráfico (limitación de caudal, número de ordenadores conectados, etc.)</a:t>
            </a:r>
            <a:endParaRPr lang="es-ES" smtClean="0"/>
          </a:p>
        </p:txBody>
      </p:sp>
      <p:sp>
        <p:nvSpPr>
          <p:cNvPr id="6042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3BCADAB-F100-4636-ACC4-24233C3F5946}" type="slidenum">
              <a:rPr lang="es-ES" sz="1400"/>
              <a:pPr eaLnBrk="1" hangingPunct="1"/>
              <a:t>51</a:t>
            </a:fld>
            <a:endParaRPr lang="es-ES" sz="1400"/>
          </a:p>
        </p:txBody>
      </p:sp>
    </p:spTree>
  </p:cSld>
  <p:clrMapOvr>
    <a:masterClrMapping/>
  </p:clrMapOvr>
  <p:transition>
    <p:pull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929" name="Group 57"/>
          <p:cNvGraphicFramePr>
            <a:graphicFrameLocks noGrp="1"/>
          </p:cNvGraphicFramePr>
          <p:nvPr/>
        </p:nvGraphicFramePr>
        <p:xfrm>
          <a:off x="749300" y="1350963"/>
          <a:ext cx="8077200" cy="4999040"/>
        </p:xfrm>
        <a:graphic>
          <a:graphicData uri="http://schemas.openxmlformats.org/drawingml/2006/table">
            <a:tbl>
              <a:tblPr/>
              <a:tblGrid>
                <a:gridCol w="4800600"/>
                <a:gridCol w="1676400"/>
                <a:gridCol w="1600200"/>
              </a:tblGrid>
              <a:tr h="640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Función</a:t>
                      </a:r>
                      <a:endParaRPr kumimoji="0" lang="es-ES" sz="18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Cable módem</a:t>
                      </a:r>
                      <a:endParaRPr kumimoji="0" lang="es-E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err="1" smtClean="0">
                          <a:ln>
                            <a:noFill/>
                          </a:ln>
                          <a:solidFill>
                            <a:schemeClr val="tx1"/>
                          </a:solidFill>
                          <a:effectLst/>
                          <a:latin typeface="Arial" charset="0"/>
                        </a:rPr>
                        <a:t>Decodif</a:t>
                      </a:r>
                      <a:r>
                        <a:rPr kumimoji="0" lang="es-ES_tradnl" sz="1800" b="1" i="0" u="none" strike="noStrike" cap="none" normalizeH="0" baseline="0" dirty="0" smtClean="0">
                          <a:ln>
                            <a:noFill/>
                          </a:ln>
                          <a:solidFill>
                            <a:schemeClr val="tx1"/>
                          </a:solidFill>
                          <a:effectLst/>
                          <a:latin typeface="Arial" charset="0"/>
                        </a:rPr>
                        <a:t>. TV digital</a:t>
                      </a:r>
                      <a:endParaRPr kumimoji="0" lang="es-ES" sz="18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Microprocesador, 4 MB RAM, memoria Flash</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60 €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60 €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Elementos de transmisión (sintonizador, ecualizador, modulador, FEC)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40 €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40 €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Chips MPEG, gráficos y proc</a:t>
                      </a:r>
                      <a:r>
                        <a:rPr kumimoji="0" lang="es-ES_tradnl" sz="1800" b="0" i="0" u="none" strike="noStrike" cap="none" normalizeH="0" baseline="0" smtClean="0">
                          <a:ln>
                            <a:noFill/>
                          </a:ln>
                          <a:solidFill>
                            <a:srgbClr val="000000"/>
                          </a:solidFill>
                          <a:effectLst/>
                          <a:latin typeface="Arial" charset="0"/>
                        </a:rPr>
                        <a:t>.</a:t>
                      </a:r>
                      <a:r>
                        <a:rPr kumimoji="0" lang="es-ES" sz="1800" b="0" i="0" u="none" strike="noStrike" cap="none" normalizeH="0" baseline="0" smtClean="0">
                          <a:ln>
                            <a:noFill/>
                          </a:ln>
                          <a:solidFill>
                            <a:srgbClr val="000000"/>
                          </a:solidFill>
                          <a:effectLst/>
                          <a:latin typeface="Arial" charset="0"/>
                        </a:rPr>
                        <a:t> de sonido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No aplicable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30 €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Chip MAC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12 €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No aplicable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Ethernet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6 €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No aplicable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Chasis, fuente de alimentación, montaje final, PCB y prueba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30 €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30 €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Interfaces analógicas e infrarrojas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No aplicable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6 €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Licencias de software (Sistema Operativo, encriptación, comunicaciones)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12 €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6 €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rgbClr val="000000"/>
                          </a:solidFill>
                          <a:effectLst/>
                          <a:latin typeface="Arial" charset="0"/>
                        </a:rPr>
                        <a:t>TOTAL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160 €</a:t>
                      </a:r>
                      <a:endParaRPr kumimoji="0" lang="es-ES" sz="1800" b="0" i="0" u="none" strike="noStrike" cap="none" normalizeH="0" baseline="0" dirty="0" smtClean="0">
                        <a:ln>
                          <a:noFill/>
                        </a:ln>
                        <a:solidFill>
                          <a:srgbClr val="000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charset="0"/>
                        </a:rPr>
                        <a:t>172 €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8" name="Rectangle 50"/>
          <p:cNvSpPr>
            <a:spLocks noChangeArrowheads="1"/>
          </p:cNvSpPr>
          <p:nvPr/>
        </p:nvSpPr>
        <p:spPr bwMode="auto">
          <a:xfrm>
            <a:off x="219075" y="333375"/>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200">
                <a:solidFill>
                  <a:schemeClr val="tx2"/>
                </a:solidFill>
                <a:latin typeface="Arial" charset="0"/>
              </a:rPr>
              <a:t>Cable módem vs decodificador de TV digital</a:t>
            </a:r>
            <a:endParaRPr lang="es-ES" sz="3200">
              <a:solidFill>
                <a:schemeClr val="tx2"/>
              </a:solidFill>
              <a:latin typeface="Arial" charset="0"/>
            </a:endParaRPr>
          </a:p>
        </p:txBody>
      </p:sp>
      <p:sp>
        <p:nvSpPr>
          <p:cNvPr id="61489"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F283531-14FB-4AF7-8802-3A0C73862119}" type="slidenum">
              <a:rPr lang="es-ES" sz="1400"/>
              <a:pPr eaLnBrk="1" hangingPunct="1"/>
              <a:t>52</a:t>
            </a:fld>
            <a:endParaRPr lang="es-ES" sz="1400"/>
          </a:p>
        </p:txBody>
      </p:sp>
    </p:spTree>
  </p:cSld>
  <p:clrMapOvr>
    <a:masterClrMapping/>
  </p:clrMapOvr>
  <p:transition>
    <p:pull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Servicios IP en redes CATV</a:t>
            </a:r>
          </a:p>
        </p:txBody>
      </p:sp>
      <p:sp>
        <p:nvSpPr>
          <p:cNvPr id="62467"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Por sencillez, comodidad y seguridad se utiliza DHCP para asignación de direcciones IP</a:t>
            </a:r>
          </a:p>
          <a:p>
            <a:pPr marL="342900" indent="-342900">
              <a:spcBef>
                <a:spcPct val="20000"/>
              </a:spcBef>
              <a:buFontTx/>
              <a:buChar char="•"/>
            </a:pPr>
            <a:r>
              <a:rPr lang="es-ES_tradnl" sz="2800"/>
              <a:t>El CM actúa como un puente MAC transparente (IEEE 802.1D) entre dos LANs (la CATV y la Ethernet del usuario). También puede funcionar como un router, o tener un router detrás.</a:t>
            </a:r>
          </a:p>
          <a:p>
            <a:pPr marL="342900" indent="-342900">
              <a:spcBef>
                <a:spcPct val="20000"/>
              </a:spcBef>
              <a:buFontTx/>
              <a:buChar char="•"/>
            </a:pPr>
            <a:r>
              <a:rPr lang="es-ES_tradnl" sz="2800"/>
              <a:t>Se puede restringir el número de direcciones MAC que pueden acceder a través del CM.</a:t>
            </a:r>
          </a:p>
        </p:txBody>
      </p:sp>
      <p:sp>
        <p:nvSpPr>
          <p:cNvPr id="6246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0CA03C1-8BD3-48C0-BFE8-2DED4D340B3C}" type="slidenum">
              <a:rPr lang="es-ES" sz="1400"/>
              <a:pPr eaLnBrk="1" hangingPunct="1"/>
              <a:t>53</a:t>
            </a:fld>
            <a:endParaRPr lang="es-ES" sz="1400"/>
          </a:p>
        </p:txBody>
      </p:sp>
    </p:spTree>
  </p:cSld>
  <p:clrMapOvr>
    <a:masterClrMapping/>
  </p:clrMapOvr>
  <p:transition>
    <p:pull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4400">
                <a:solidFill>
                  <a:schemeClr val="tx2"/>
                </a:solidFill>
              </a:rPr>
              <a:t>Direcciones IP en redes CATV</a:t>
            </a:r>
          </a:p>
        </p:txBody>
      </p:sp>
      <p:sp>
        <p:nvSpPr>
          <p:cNvPr id="63491" name="Rectangle 5"/>
          <p:cNvSpPr>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
              <a:t>A los ordenadores se les pueden asignar:</a:t>
            </a:r>
          </a:p>
          <a:p>
            <a:pPr marL="742950" lvl="1" indent="-285750">
              <a:lnSpc>
                <a:spcPct val="90000"/>
              </a:lnSpc>
              <a:spcBef>
                <a:spcPct val="20000"/>
              </a:spcBef>
              <a:buFontTx/>
              <a:buChar char="–"/>
            </a:pPr>
            <a:r>
              <a:rPr lang="es-ES"/>
              <a:t>Direcciones privadas RFC 1918 (10..., 172.16-31..). Requiere el uso de NAT (Network Address Translation) en el router o un servidor proxy.</a:t>
            </a:r>
          </a:p>
          <a:p>
            <a:pPr marL="742950" lvl="1" indent="-285750">
              <a:lnSpc>
                <a:spcPct val="90000"/>
              </a:lnSpc>
              <a:spcBef>
                <a:spcPct val="20000"/>
              </a:spcBef>
              <a:buFontTx/>
              <a:buChar char="–"/>
            </a:pPr>
            <a:r>
              <a:rPr lang="es-ES"/>
              <a:t>Direcciones públicas estáticas (servicio de IP fija). Útil para servidores</a:t>
            </a:r>
          </a:p>
          <a:p>
            <a:pPr marL="742950" lvl="1" indent="-285750">
              <a:lnSpc>
                <a:spcPct val="90000"/>
              </a:lnSpc>
              <a:spcBef>
                <a:spcPct val="20000"/>
              </a:spcBef>
              <a:buFontTx/>
              <a:buChar char="–"/>
            </a:pPr>
            <a:r>
              <a:rPr lang="es-ES"/>
              <a:t>Direcciones públicas dinámicas</a:t>
            </a:r>
          </a:p>
          <a:p>
            <a:pPr marL="342900" indent="-342900">
              <a:lnSpc>
                <a:spcPct val="90000"/>
              </a:lnSpc>
              <a:spcBef>
                <a:spcPct val="20000"/>
              </a:spcBef>
              <a:buFontTx/>
              <a:buChar char="•"/>
            </a:pPr>
            <a:r>
              <a:rPr lang="es-ES"/>
              <a:t>Lo mas aconsejable es utilizar direcciones públicas dinámicas (DHCP)</a:t>
            </a:r>
          </a:p>
          <a:p>
            <a:pPr marL="342900" indent="-342900">
              <a:lnSpc>
                <a:spcPct val="90000"/>
              </a:lnSpc>
              <a:spcBef>
                <a:spcPct val="20000"/>
              </a:spcBef>
              <a:buFontTx/>
              <a:buChar char="•"/>
            </a:pPr>
            <a:r>
              <a:rPr lang="es-ES"/>
              <a:t>Los cable módems también necesitan una dirección IP para que se les pueda gestionar remotamente por SNMP. Esta puede (y debe) ser una dirección privada.</a:t>
            </a:r>
          </a:p>
        </p:txBody>
      </p:sp>
      <p:sp>
        <p:nvSpPr>
          <p:cNvPr id="6349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091EE94-D4BA-48D6-AA35-361FDD3E023F}" type="slidenum">
              <a:rPr lang="es-ES" sz="1400"/>
              <a:pPr eaLnBrk="1" hangingPunct="1"/>
              <a:t>54</a:t>
            </a:fld>
            <a:endParaRPr lang="es-ES" sz="1400"/>
          </a:p>
        </p:txBody>
      </p:sp>
    </p:spTree>
  </p:cSld>
  <p:clrMapOvr>
    <a:masterClrMapping/>
  </p:clrMapOvr>
  <p:transition>
    <p:pull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4"/>
          <p:cNvSpPr>
            <a:spLocks noChangeShapeType="1"/>
          </p:cNvSpPr>
          <p:nvPr/>
        </p:nvSpPr>
        <p:spPr bwMode="auto">
          <a:xfrm>
            <a:off x="1028700" y="1719263"/>
            <a:ext cx="2438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515" name="Line 5"/>
          <p:cNvSpPr>
            <a:spLocks noChangeShapeType="1"/>
          </p:cNvSpPr>
          <p:nvPr/>
        </p:nvSpPr>
        <p:spPr bwMode="auto">
          <a:xfrm flipV="1">
            <a:off x="3379788" y="1260475"/>
            <a:ext cx="0" cy="3048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516" name="Line 6"/>
          <p:cNvSpPr>
            <a:spLocks noChangeShapeType="1"/>
          </p:cNvSpPr>
          <p:nvPr/>
        </p:nvSpPr>
        <p:spPr bwMode="auto">
          <a:xfrm>
            <a:off x="990600" y="4164013"/>
            <a:ext cx="76850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64517"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575" y="3868738"/>
            <a:ext cx="6746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18"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588" y="1141413"/>
            <a:ext cx="1566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4519" name="Group 9"/>
          <p:cNvGrpSpPr>
            <a:grpSpLocks/>
          </p:cNvGrpSpPr>
          <p:nvPr/>
        </p:nvGrpSpPr>
        <p:grpSpPr bwMode="auto">
          <a:xfrm>
            <a:off x="4500563" y="3644900"/>
            <a:ext cx="1285875" cy="901700"/>
            <a:chOff x="2982" y="1128"/>
            <a:chExt cx="810" cy="568"/>
          </a:xfrm>
        </p:grpSpPr>
        <p:pic>
          <p:nvPicPr>
            <p:cNvPr id="64562" name="Pictur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2" y="1128"/>
              <a:ext cx="810"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63"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0" y="141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64520" name="Picture 1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7788" y="3700463"/>
            <a:ext cx="1511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21"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188" y="2478088"/>
            <a:ext cx="12858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22" name="Picture 1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 y="3738563"/>
            <a:ext cx="6429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4523" name="Picture 15"/>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675" y="1211263"/>
            <a:ext cx="6429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4524" name="Text Box 19"/>
          <p:cNvSpPr txBox="1">
            <a:spLocks noChangeArrowheads="1"/>
          </p:cNvSpPr>
          <p:nvPr/>
        </p:nvSpPr>
        <p:spPr bwMode="auto">
          <a:xfrm>
            <a:off x="4821238" y="4437063"/>
            <a:ext cx="68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CMTS</a:t>
            </a:r>
          </a:p>
        </p:txBody>
      </p:sp>
      <p:sp>
        <p:nvSpPr>
          <p:cNvPr id="64525" name="Text Box 21"/>
          <p:cNvSpPr txBox="1">
            <a:spLocks noChangeArrowheads="1"/>
          </p:cNvSpPr>
          <p:nvPr/>
        </p:nvSpPr>
        <p:spPr bwMode="auto">
          <a:xfrm>
            <a:off x="1374775" y="3644900"/>
            <a:ext cx="1181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Servidor</a:t>
            </a:r>
          </a:p>
          <a:p>
            <a:pPr algn="ctr" eaLnBrk="1" hangingPunct="1"/>
            <a:r>
              <a:rPr lang="es-ES" sz="1400" b="1">
                <a:latin typeface="Arial" charset="0"/>
              </a:rPr>
              <a:t>DHCP/TFTP</a:t>
            </a:r>
          </a:p>
        </p:txBody>
      </p:sp>
      <p:sp>
        <p:nvSpPr>
          <p:cNvPr id="64526" name="Text Box 22"/>
          <p:cNvSpPr txBox="1">
            <a:spLocks noChangeArrowheads="1"/>
          </p:cNvSpPr>
          <p:nvPr/>
        </p:nvSpPr>
        <p:spPr bwMode="auto">
          <a:xfrm>
            <a:off x="323850" y="2062163"/>
            <a:ext cx="1474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Host de</a:t>
            </a:r>
          </a:p>
          <a:p>
            <a:pPr algn="ctr" eaLnBrk="1" hangingPunct="1"/>
            <a:r>
              <a:rPr lang="es-ES" sz="1400" b="1">
                <a:latin typeface="Arial" charset="0"/>
              </a:rPr>
              <a:t>Administración</a:t>
            </a:r>
          </a:p>
        </p:txBody>
      </p:sp>
      <p:sp>
        <p:nvSpPr>
          <p:cNvPr id="64527" name="Text Box 23"/>
          <p:cNvSpPr txBox="1">
            <a:spLocks noChangeArrowheads="1"/>
          </p:cNvSpPr>
          <p:nvPr/>
        </p:nvSpPr>
        <p:spPr bwMode="auto">
          <a:xfrm>
            <a:off x="2846388" y="1565275"/>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Backbone</a:t>
            </a:r>
          </a:p>
        </p:txBody>
      </p:sp>
      <p:pic>
        <p:nvPicPr>
          <p:cNvPr id="64528"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2163" y="3851275"/>
            <a:ext cx="1371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4529" name="Text Box 25"/>
          <p:cNvSpPr txBox="1">
            <a:spLocks noChangeArrowheads="1"/>
          </p:cNvSpPr>
          <p:nvPr/>
        </p:nvSpPr>
        <p:spPr bwMode="auto">
          <a:xfrm>
            <a:off x="6062663" y="4006850"/>
            <a:ext cx="1052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Red CATV</a:t>
            </a:r>
          </a:p>
          <a:p>
            <a:pPr algn="ctr" eaLnBrk="1" hangingPunct="1"/>
            <a:r>
              <a:rPr lang="es-ES" sz="1400" b="1">
                <a:latin typeface="Arial" charset="0"/>
              </a:rPr>
              <a:t>HFC</a:t>
            </a:r>
          </a:p>
        </p:txBody>
      </p:sp>
      <p:sp>
        <p:nvSpPr>
          <p:cNvPr id="1004570" name="Line 26"/>
          <p:cNvSpPr>
            <a:spLocks noChangeShapeType="1"/>
          </p:cNvSpPr>
          <p:nvPr/>
        </p:nvSpPr>
        <p:spPr bwMode="auto">
          <a:xfrm>
            <a:off x="925513" y="2655888"/>
            <a:ext cx="6350" cy="822325"/>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71" name="Text Box 27"/>
          <p:cNvSpPr txBox="1">
            <a:spLocks noChangeArrowheads="1"/>
          </p:cNvSpPr>
          <p:nvPr/>
        </p:nvSpPr>
        <p:spPr bwMode="auto">
          <a:xfrm>
            <a:off x="866775" y="2665413"/>
            <a:ext cx="1905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1: El administrador define y salva la configuración del CM</a:t>
            </a:r>
          </a:p>
        </p:txBody>
      </p:sp>
      <p:sp>
        <p:nvSpPr>
          <p:cNvPr id="1004572" name="Line 28"/>
          <p:cNvSpPr>
            <a:spLocks noChangeShapeType="1"/>
          </p:cNvSpPr>
          <p:nvPr/>
        </p:nvSpPr>
        <p:spPr bwMode="auto">
          <a:xfrm flipH="1">
            <a:off x="971550" y="4725988"/>
            <a:ext cx="0" cy="8636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73" name="Line 29"/>
          <p:cNvSpPr>
            <a:spLocks noChangeShapeType="1"/>
          </p:cNvSpPr>
          <p:nvPr/>
        </p:nvSpPr>
        <p:spPr bwMode="auto">
          <a:xfrm>
            <a:off x="971550" y="5589588"/>
            <a:ext cx="6913563" cy="142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74" name="Line 30"/>
          <p:cNvSpPr>
            <a:spLocks noChangeShapeType="1"/>
          </p:cNvSpPr>
          <p:nvPr/>
        </p:nvSpPr>
        <p:spPr bwMode="auto">
          <a:xfrm flipH="1" flipV="1">
            <a:off x="7885113" y="4595813"/>
            <a:ext cx="0" cy="993775"/>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75" name="Text Box 31"/>
          <p:cNvSpPr txBox="1">
            <a:spLocks noChangeArrowheads="1"/>
          </p:cNvSpPr>
          <p:nvPr/>
        </p:nvSpPr>
        <p:spPr bwMode="auto">
          <a:xfrm>
            <a:off x="2324100" y="5302250"/>
            <a:ext cx="4264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6: El servidor carga en el CM el fichero de configuración</a:t>
            </a:r>
          </a:p>
        </p:txBody>
      </p:sp>
      <p:sp>
        <p:nvSpPr>
          <p:cNvPr id="1004576" name="Line 32"/>
          <p:cNvSpPr>
            <a:spLocks noChangeShapeType="1"/>
          </p:cNvSpPr>
          <p:nvPr/>
        </p:nvSpPr>
        <p:spPr bwMode="auto">
          <a:xfrm flipV="1">
            <a:off x="7700963" y="3021013"/>
            <a:ext cx="0" cy="6858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77" name="Line 33"/>
          <p:cNvSpPr>
            <a:spLocks noChangeShapeType="1"/>
          </p:cNvSpPr>
          <p:nvPr/>
        </p:nvSpPr>
        <p:spPr bwMode="auto">
          <a:xfrm flipH="1">
            <a:off x="5110163" y="3021013"/>
            <a:ext cx="25908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78" name="Line 34"/>
          <p:cNvSpPr>
            <a:spLocks noChangeShapeType="1"/>
          </p:cNvSpPr>
          <p:nvPr/>
        </p:nvSpPr>
        <p:spPr bwMode="auto">
          <a:xfrm>
            <a:off x="5110163" y="3021013"/>
            <a:ext cx="0" cy="53340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79" name="Text Box 35"/>
          <p:cNvSpPr txBox="1">
            <a:spLocks noChangeArrowheads="1"/>
          </p:cNvSpPr>
          <p:nvPr/>
        </p:nvSpPr>
        <p:spPr bwMode="auto">
          <a:xfrm>
            <a:off x="5076825" y="2487613"/>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3: El CM solicita asignación de identificador y acceso a la red</a:t>
            </a:r>
          </a:p>
        </p:txBody>
      </p:sp>
      <p:sp>
        <p:nvSpPr>
          <p:cNvPr id="64540" name="Text Box 36"/>
          <p:cNvSpPr txBox="1">
            <a:spLocks noChangeArrowheads="1"/>
          </p:cNvSpPr>
          <p:nvPr/>
        </p:nvSpPr>
        <p:spPr bwMode="auto">
          <a:xfrm>
            <a:off x="449263" y="260350"/>
            <a:ext cx="8083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a:latin typeface="Arial" charset="0"/>
              </a:rPr>
              <a:t>Administración y mantenimiento de una red CATV</a:t>
            </a:r>
          </a:p>
        </p:txBody>
      </p:sp>
      <p:sp>
        <p:nvSpPr>
          <p:cNvPr id="64541" name="Text Box 37"/>
          <p:cNvSpPr txBox="1">
            <a:spLocks noChangeArrowheads="1"/>
          </p:cNvSpPr>
          <p:nvPr/>
        </p:nvSpPr>
        <p:spPr bwMode="auto">
          <a:xfrm>
            <a:off x="4716463" y="1201738"/>
            <a:ext cx="3403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El equipo del usuario se debe configurar de forma automática (autoprovisionamiento)</a:t>
            </a:r>
          </a:p>
        </p:txBody>
      </p:sp>
      <p:sp>
        <p:nvSpPr>
          <p:cNvPr id="1004582" name="Text Box 38"/>
          <p:cNvSpPr txBox="1">
            <a:spLocks noChangeArrowheads="1"/>
          </p:cNvSpPr>
          <p:nvPr/>
        </p:nvSpPr>
        <p:spPr bwMode="auto">
          <a:xfrm>
            <a:off x="6516688" y="3227388"/>
            <a:ext cx="1187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2: El usuario enciende su cable módem</a:t>
            </a:r>
          </a:p>
        </p:txBody>
      </p:sp>
      <p:sp>
        <p:nvSpPr>
          <p:cNvPr id="1004583" name="Line 39"/>
          <p:cNvSpPr>
            <a:spLocks noChangeShapeType="1"/>
          </p:cNvSpPr>
          <p:nvPr/>
        </p:nvSpPr>
        <p:spPr bwMode="auto">
          <a:xfrm>
            <a:off x="1116013" y="5287963"/>
            <a:ext cx="6551612" cy="142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84" name="Line 40"/>
          <p:cNvSpPr>
            <a:spLocks noChangeShapeType="1"/>
          </p:cNvSpPr>
          <p:nvPr/>
        </p:nvSpPr>
        <p:spPr bwMode="auto">
          <a:xfrm flipV="1">
            <a:off x="7667625" y="4595813"/>
            <a:ext cx="1588" cy="706437"/>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85" name="Line 41"/>
          <p:cNvSpPr>
            <a:spLocks noChangeShapeType="1"/>
          </p:cNvSpPr>
          <p:nvPr/>
        </p:nvSpPr>
        <p:spPr bwMode="auto">
          <a:xfrm flipH="1">
            <a:off x="1116013" y="4740275"/>
            <a:ext cx="0" cy="56197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86" name="Text Box 42"/>
          <p:cNvSpPr txBox="1">
            <a:spLocks noChangeArrowheads="1"/>
          </p:cNvSpPr>
          <p:nvPr/>
        </p:nvSpPr>
        <p:spPr bwMode="auto">
          <a:xfrm>
            <a:off x="1835150" y="5013325"/>
            <a:ext cx="5184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5: El servidor envía DHCP Response con dirección IP, máscara, etc.</a:t>
            </a:r>
          </a:p>
        </p:txBody>
      </p:sp>
      <p:sp>
        <p:nvSpPr>
          <p:cNvPr id="1004587" name="Line 43"/>
          <p:cNvSpPr>
            <a:spLocks noChangeShapeType="1"/>
          </p:cNvSpPr>
          <p:nvPr/>
        </p:nvSpPr>
        <p:spPr bwMode="auto">
          <a:xfrm>
            <a:off x="1258888" y="5013325"/>
            <a:ext cx="619283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88" name="Line 44"/>
          <p:cNvSpPr>
            <a:spLocks noChangeShapeType="1"/>
          </p:cNvSpPr>
          <p:nvPr/>
        </p:nvSpPr>
        <p:spPr bwMode="auto">
          <a:xfrm flipV="1">
            <a:off x="1258888" y="4740275"/>
            <a:ext cx="0" cy="27305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89" name="Line 45"/>
          <p:cNvSpPr>
            <a:spLocks noChangeShapeType="1"/>
          </p:cNvSpPr>
          <p:nvPr/>
        </p:nvSpPr>
        <p:spPr bwMode="auto">
          <a:xfrm flipH="1">
            <a:off x="7451725" y="4595813"/>
            <a:ext cx="0" cy="4175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90" name="Text Box 46"/>
          <p:cNvSpPr txBox="1">
            <a:spLocks noChangeArrowheads="1"/>
          </p:cNvSpPr>
          <p:nvPr/>
        </p:nvSpPr>
        <p:spPr bwMode="auto">
          <a:xfrm>
            <a:off x="2124075" y="4738688"/>
            <a:ext cx="4824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4: El CM envía DHCP Request pidiendo configuración de red</a:t>
            </a:r>
          </a:p>
        </p:txBody>
      </p:sp>
      <p:sp>
        <p:nvSpPr>
          <p:cNvPr id="1004591" name="Rectangle 47"/>
          <p:cNvSpPr>
            <a:spLocks noChangeArrowheads="1"/>
          </p:cNvSpPr>
          <p:nvPr/>
        </p:nvSpPr>
        <p:spPr bwMode="auto">
          <a:xfrm>
            <a:off x="7399338" y="4048125"/>
            <a:ext cx="508000" cy="258763"/>
          </a:xfrm>
          <a:prstGeom prst="rect">
            <a:avLst/>
          </a:prstGeom>
          <a:solidFill>
            <a:srgbClr val="969696">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pic>
        <p:nvPicPr>
          <p:cNvPr id="64552" name="Picture 4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1050" y="3660775"/>
            <a:ext cx="635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04593" name="Line 49"/>
          <p:cNvSpPr>
            <a:spLocks noChangeShapeType="1"/>
          </p:cNvSpPr>
          <p:nvPr/>
        </p:nvSpPr>
        <p:spPr bwMode="auto">
          <a:xfrm>
            <a:off x="827088" y="5878513"/>
            <a:ext cx="777716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94" name="Line 50"/>
          <p:cNvSpPr>
            <a:spLocks noChangeShapeType="1"/>
          </p:cNvSpPr>
          <p:nvPr/>
        </p:nvSpPr>
        <p:spPr bwMode="auto">
          <a:xfrm flipV="1">
            <a:off x="827088" y="4725988"/>
            <a:ext cx="0" cy="1152525"/>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595" name="Line 51"/>
          <p:cNvSpPr>
            <a:spLocks noChangeShapeType="1"/>
          </p:cNvSpPr>
          <p:nvPr/>
        </p:nvSpPr>
        <p:spPr bwMode="auto">
          <a:xfrm>
            <a:off x="8604250" y="4510088"/>
            <a:ext cx="0" cy="136842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96" name="Text Box 52"/>
          <p:cNvSpPr txBox="1">
            <a:spLocks noChangeArrowheads="1"/>
          </p:cNvSpPr>
          <p:nvPr/>
        </p:nvSpPr>
        <p:spPr bwMode="auto">
          <a:xfrm>
            <a:off x="1476375" y="5589588"/>
            <a:ext cx="5761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7: El host (o el router) envía DHCP Request pidiendo configuración de red</a:t>
            </a:r>
          </a:p>
        </p:txBody>
      </p:sp>
      <p:sp>
        <p:nvSpPr>
          <p:cNvPr id="1004597" name="Line 53"/>
          <p:cNvSpPr>
            <a:spLocks noChangeShapeType="1"/>
          </p:cNvSpPr>
          <p:nvPr/>
        </p:nvSpPr>
        <p:spPr bwMode="auto">
          <a:xfrm flipH="1">
            <a:off x="684213" y="4725988"/>
            <a:ext cx="0" cy="14398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98" name="Line 54"/>
          <p:cNvSpPr>
            <a:spLocks noChangeShapeType="1"/>
          </p:cNvSpPr>
          <p:nvPr/>
        </p:nvSpPr>
        <p:spPr bwMode="auto">
          <a:xfrm>
            <a:off x="684213" y="6165850"/>
            <a:ext cx="80756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004599" name="Line 55"/>
          <p:cNvSpPr>
            <a:spLocks noChangeShapeType="1"/>
          </p:cNvSpPr>
          <p:nvPr/>
        </p:nvSpPr>
        <p:spPr bwMode="auto">
          <a:xfrm flipH="1" flipV="1">
            <a:off x="8748713" y="4510088"/>
            <a:ext cx="0" cy="1655762"/>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4600" name="Text Box 56"/>
          <p:cNvSpPr txBox="1">
            <a:spLocks noChangeArrowheads="1"/>
          </p:cNvSpPr>
          <p:nvPr/>
        </p:nvSpPr>
        <p:spPr bwMode="auto">
          <a:xfrm>
            <a:off x="1836738" y="5878513"/>
            <a:ext cx="5111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8: El servidor envía DHCP Response con dirección IP, máscara, etc.</a:t>
            </a:r>
          </a:p>
        </p:txBody>
      </p:sp>
      <p:sp>
        <p:nvSpPr>
          <p:cNvPr id="64561" name="5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DB13B9C-B0B2-4F55-9705-50E3D1932DD7}" type="slidenum">
              <a:rPr lang="es-ES" sz="1400"/>
              <a:pPr eaLnBrk="1" hangingPunct="1"/>
              <a:t>55</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4570"/>
                                        </p:tgtEl>
                                        <p:attrNameLst>
                                          <p:attrName>style.visibility</p:attrName>
                                        </p:attrNameLst>
                                      </p:cBhvr>
                                      <p:to>
                                        <p:strVal val="visible"/>
                                      </p:to>
                                    </p:set>
                                    <p:animEffect transition="in" filter="wipe(up)">
                                      <p:cBhvr>
                                        <p:cTn id="7" dur="500"/>
                                        <p:tgtEl>
                                          <p:spTgt spid="100457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045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4582"/>
                                        </p:tgtEl>
                                        <p:attrNameLst>
                                          <p:attrName>style.visibility</p:attrName>
                                        </p:attrNameLst>
                                      </p:cBhvr>
                                      <p:to>
                                        <p:strVal val="visible"/>
                                      </p:to>
                                    </p:set>
                                  </p:childTnLst>
                                </p:cTn>
                              </p:par>
                            </p:childTnLst>
                          </p:cTn>
                        </p:par>
                        <p:par>
                          <p:cTn id="15" fill="hold" nodeType="afterGroup">
                            <p:stCondLst>
                              <p:cond delay="0"/>
                            </p:stCondLst>
                            <p:childTnLst>
                              <p:par>
                                <p:cTn id="16" presetID="1" presetClass="exit" presetSubtype="0" fill="hold" grpId="0" nodeType="afterEffect">
                                  <p:stCondLst>
                                    <p:cond delay="0"/>
                                  </p:stCondLst>
                                  <p:childTnLst>
                                    <p:set>
                                      <p:cBhvr>
                                        <p:cTn id="17" dur="1" fill="hold">
                                          <p:stCondLst>
                                            <p:cond delay="0"/>
                                          </p:stCondLst>
                                        </p:cTn>
                                        <p:tgtEl>
                                          <p:spTgt spid="100459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04576"/>
                                        </p:tgtEl>
                                        <p:attrNameLst>
                                          <p:attrName>style.visibility</p:attrName>
                                        </p:attrNameLst>
                                      </p:cBhvr>
                                      <p:to>
                                        <p:strVal val="visible"/>
                                      </p:to>
                                    </p:set>
                                    <p:animEffect transition="in" filter="wipe(down)">
                                      <p:cBhvr>
                                        <p:cTn id="22" dur="500"/>
                                        <p:tgtEl>
                                          <p:spTgt spid="1004576"/>
                                        </p:tgtEl>
                                      </p:cBhvr>
                                    </p:animEffect>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004577"/>
                                        </p:tgtEl>
                                        <p:attrNameLst>
                                          <p:attrName>style.visibility</p:attrName>
                                        </p:attrNameLst>
                                      </p:cBhvr>
                                      <p:to>
                                        <p:strVal val="visible"/>
                                      </p:to>
                                    </p:set>
                                    <p:animEffect transition="in" filter="wipe(right)">
                                      <p:cBhvr>
                                        <p:cTn id="26" dur="500"/>
                                        <p:tgtEl>
                                          <p:spTgt spid="1004577"/>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004578"/>
                                        </p:tgtEl>
                                        <p:attrNameLst>
                                          <p:attrName>style.visibility</p:attrName>
                                        </p:attrNameLst>
                                      </p:cBhvr>
                                      <p:to>
                                        <p:strVal val="visible"/>
                                      </p:to>
                                    </p:set>
                                    <p:animEffect transition="in" filter="wipe(up)">
                                      <p:cBhvr>
                                        <p:cTn id="30" dur="500"/>
                                        <p:tgtEl>
                                          <p:spTgt spid="1004578"/>
                                        </p:tgtEl>
                                      </p:cBhvr>
                                    </p:animEffect>
                                  </p:childTnLst>
                                </p:cTn>
                              </p:par>
                            </p:childTnLst>
                          </p:cTn>
                        </p:par>
                        <p:par>
                          <p:cTn id="31" fill="hold" nodeType="afterGroup">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100457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04589"/>
                                        </p:tgtEl>
                                        <p:attrNameLst>
                                          <p:attrName>style.visibility</p:attrName>
                                        </p:attrNameLst>
                                      </p:cBhvr>
                                      <p:to>
                                        <p:strVal val="visible"/>
                                      </p:to>
                                    </p:set>
                                    <p:animEffect transition="in" filter="wipe(up)">
                                      <p:cBhvr>
                                        <p:cTn id="38" dur="500"/>
                                        <p:tgtEl>
                                          <p:spTgt spid="1004589"/>
                                        </p:tgtEl>
                                      </p:cBhvr>
                                    </p:animEffect>
                                  </p:childTnLst>
                                </p:cTn>
                              </p:par>
                            </p:childTnLst>
                          </p:cTn>
                        </p:par>
                        <p:par>
                          <p:cTn id="39" fill="hold" nodeType="afterGroup">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004587"/>
                                        </p:tgtEl>
                                        <p:attrNameLst>
                                          <p:attrName>style.visibility</p:attrName>
                                        </p:attrNameLst>
                                      </p:cBhvr>
                                      <p:to>
                                        <p:strVal val="visible"/>
                                      </p:to>
                                    </p:set>
                                    <p:animEffect transition="in" filter="wipe(right)">
                                      <p:cBhvr>
                                        <p:cTn id="42" dur="500"/>
                                        <p:tgtEl>
                                          <p:spTgt spid="1004587"/>
                                        </p:tgtEl>
                                      </p:cBhvr>
                                    </p:animEffect>
                                  </p:childTnLst>
                                </p:cTn>
                              </p:par>
                            </p:childTnLst>
                          </p:cTn>
                        </p:par>
                        <p:par>
                          <p:cTn id="43" fill="hold" nodeType="afterGroup">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004588"/>
                                        </p:tgtEl>
                                        <p:attrNameLst>
                                          <p:attrName>style.visibility</p:attrName>
                                        </p:attrNameLst>
                                      </p:cBhvr>
                                      <p:to>
                                        <p:strVal val="visible"/>
                                      </p:to>
                                    </p:set>
                                    <p:animEffect transition="in" filter="wipe(down)">
                                      <p:cBhvr>
                                        <p:cTn id="46" dur="500"/>
                                        <p:tgtEl>
                                          <p:spTgt spid="1004588"/>
                                        </p:tgtEl>
                                      </p:cBhvr>
                                    </p:animEffect>
                                  </p:childTnLst>
                                </p:cTn>
                              </p:par>
                            </p:childTnLst>
                          </p:cTn>
                        </p:par>
                        <p:par>
                          <p:cTn id="47" fill="hold" nodeType="afterGroup">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100459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04585"/>
                                        </p:tgtEl>
                                        <p:attrNameLst>
                                          <p:attrName>style.visibility</p:attrName>
                                        </p:attrNameLst>
                                      </p:cBhvr>
                                      <p:to>
                                        <p:strVal val="visible"/>
                                      </p:to>
                                    </p:set>
                                    <p:animEffect transition="in" filter="wipe(up)">
                                      <p:cBhvr>
                                        <p:cTn id="54" dur="500"/>
                                        <p:tgtEl>
                                          <p:spTgt spid="1004585"/>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04583"/>
                                        </p:tgtEl>
                                        <p:attrNameLst>
                                          <p:attrName>style.visibility</p:attrName>
                                        </p:attrNameLst>
                                      </p:cBhvr>
                                      <p:to>
                                        <p:strVal val="visible"/>
                                      </p:to>
                                    </p:set>
                                    <p:animEffect transition="in" filter="wipe(left)">
                                      <p:cBhvr>
                                        <p:cTn id="58" dur="500"/>
                                        <p:tgtEl>
                                          <p:spTgt spid="1004583"/>
                                        </p:tgtEl>
                                      </p:cBhvr>
                                    </p:animEffect>
                                  </p:childTnLst>
                                </p:cTn>
                              </p:par>
                            </p:childTnLst>
                          </p:cTn>
                        </p:par>
                        <p:par>
                          <p:cTn id="59" fill="hold" nodeType="afterGroup">
                            <p:stCondLst>
                              <p:cond delay="1000"/>
                            </p:stCondLst>
                            <p:childTnLst>
                              <p:par>
                                <p:cTn id="60" presetID="22" presetClass="entr" presetSubtype="4" fill="hold" grpId="0" nodeType="afterEffect">
                                  <p:stCondLst>
                                    <p:cond delay="0"/>
                                  </p:stCondLst>
                                  <p:childTnLst>
                                    <p:set>
                                      <p:cBhvr>
                                        <p:cTn id="61" dur="1" fill="hold">
                                          <p:stCondLst>
                                            <p:cond delay="0"/>
                                          </p:stCondLst>
                                        </p:cTn>
                                        <p:tgtEl>
                                          <p:spTgt spid="1004584"/>
                                        </p:tgtEl>
                                        <p:attrNameLst>
                                          <p:attrName>style.visibility</p:attrName>
                                        </p:attrNameLst>
                                      </p:cBhvr>
                                      <p:to>
                                        <p:strVal val="visible"/>
                                      </p:to>
                                    </p:set>
                                    <p:animEffect transition="in" filter="wipe(down)">
                                      <p:cBhvr>
                                        <p:cTn id="62" dur="500"/>
                                        <p:tgtEl>
                                          <p:spTgt spid="1004584"/>
                                        </p:tgtEl>
                                      </p:cBhvr>
                                    </p:animEffect>
                                  </p:childTnLst>
                                </p:cTn>
                              </p:par>
                            </p:childTnLst>
                          </p:cTn>
                        </p:par>
                        <p:par>
                          <p:cTn id="63" fill="hold" nodeType="afterGroup">
                            <p:stCondLst>
                              <p:cond delay="1500"/>
                            </p:stCondLst>
                            <p:childTnLst>
                              <p:par>
                                <p:cTn id="64" presetID="1" presetClass="entr" presetSubtype="0" fill="hold" grpId="0" nodeType="afterEffect">
                                  <p:stCondLst>
                                    <p:cond delay="0"/>
                                  </p:stCondLst>
                                  <p:childTnLst>
                                    <p:set>
                                      <p:cBhvr>
                                        <p:cTn id="65" dur="1" fill="hold">
                                          <p:stCondLst>
                                            <p:cond delay="0"/>
                                          </p:stCondLst>
                                        </p:cTn>
                                        <p:tgtEl>
                                          <p:spTgt spid="100458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004572"/>
                                        </p:tgtEl>
                                        <p:attrNameLst>
                                          <p:attrName>style.visibility</p:attrName>
                                        </p:attrNameLst>
                                      </p:cBhvr>
                                      <p:to>
                                        <p:strVal val="visible"/>
                                      </p:to>
                                    </p:set>
                                    <p:animEffect transition="in" filter="wipe(up)">
                                      <p:cBhvr>
                                        <p:cTn id="70" dur="500"/>
                                        <p:tgtEl>
                                          <p:spTgt spid="1004572"/>
                                        </p:tgtEl>
                                      </p:cBhvr>
                                    </p:animEffect>
                                  </p:childTnLst>
                                </p:cTn>
                              </p:par>
                            </p:childTnLst>
                          </p:cTn>
                        </p:par>
                        <p:par>
                          <p:cTn id="71" fill="hold" nodeType="afterGroup">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004573"/>
                                        </p:tgtEl>
                                        <p:attrNameLst>
                                          <p:attrName>style.visibility</p:attrName>
                                        </p:attrNameLst>
                                      </p:cBhvr>
                                      <p:to>
                                        <p:strVal val="visible"/>
                                      </p:to>
                                    </p:set>
                                    <p:animEffect transition="in" filter="wipe(left)">
                                      <p:cBhvr>
                                        <p:cTn id="74" dur="500"/>
                                        <p:tgtEl>
                                          <p:spTgt spid="1004573"/>
                                        </p:tgtEl>
                                      </p:cBhvr>
                                    </p:animEffect>
                                  </p:childTnLst>
                                </p:cTn>
                              </p:par>
                            </p:childTnLst>
                          </p:cTn>
                        </p:par>
                        <p:par>
                          <p:cTn id="75" fill="hold" nodeType="afterGroup">
                            <p:stCondLst>
                              <p:cond delay="1000"/>
                            </p:stCondLst>
                            <p:childTnLst>
                              <p:par>
                                <p:cTn id="76" presetID="22" presetClass="entr" presetSubtype="4" fill="hold" grpId="0" nodeType="afterEffect">
                                  <p:stCondLst>
                                    <p:cond delay="0"/>
                                  </p:stCondLst>
                                  <p:childTnLst>
                                    <p:set>
                                      <p:cBhvr>
                                        <p:cTn id="77" dur="1" fill="hold">
                                          <p:stCondLst>
                                            <p:cond delay="0"/>
                                          </p:stCondLst>
                                        </p:cTn>
                                        <p:tgtEl>
                                          <p:spTgt spid="1004574"/>
                                        </p:tgtEl>
                                        <p:attrNameLst>
                                          <p:attrName>style.visibility</p:attrName>
                                        </p:attrNameLst>
                                      </p:cBhvr>
                                      <p:to>
                                        <p:strVal val="visible"/>
                                      </p:to>
                                    </p:set>
                                    <p:animEffect transition="in" filter="wipe(down)">
                                      <p:cBhvr>
                                        <p:cTn id="78" dur="500"/>
                                        <p:tgtEl>
                                          <p:spTgt spid="1004574"/>
                                        </p:tgtEl>
                                      </p:cBhvr>
                                    </p:animEffect>
                                  </p:childTnLst>
                                </p:cTn>
                              </p:par>
                            </p:childTnLst>
                          </p:cTn>
                        </p:par>
                        <p:par>
                          <p:cTn id="79" fill="hold" nodeType="afterGroup">
                            <p:stCondLst>
                              <p:cond delay="1500"/>
                            </p:stCondLst>
                            <p:childTnLst>
                              <p:par>
                                <p:cTn id="80" presetID="1" presetClass="entr" presetSubtype="0" fill="hold" grpId="0" nodeType="afterEffect">
                                  <p:stCondLst>
                                    <p:cond delay="0"/>
                                  </p:stCondLst>
                                  <p:childTnLst>
                                    <p:set>
                                      <p:cBhvr>
                                        <p:cTn id="81" dur="1" fill="hold">
                                          <p:stCondLst>
                                            <p:cond delay="0"/>
                                          </p:stCondLst>
                                        </p:cTn>
                                        <p:tgtEl>
                                          <p:spTgt spid="1004575"/>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004595"/>
                                        </p:tgtEl>
                                        <p:attrNameLst>
                                          <p:attrName>style.visibility</p:attrName>
                                        </p:attrNameLst>
                                      </p:cBhvr>
                                      <p:to>
                                        <p:strVal val="visible"/>
                                      </p:to>
                                    </p:set>
                                    <p:animEffect transition="in" filter="wipe(up)">
                                      <p:cBhvr>
                                        <p:cTn id="86" dur="500"/>
                                        <p:tgtEl>
                                          <p:spTgt spid="1004595"/>
                                        </p:tgtEl>
                                      </p:cBhvr>
                                    </p:animEffect>
                                  </p:childTnLst>
                                </p:cTn>
                              </p:par>
                            </p:childTnLst>
                          </p:cTn>
                        </p:par>
                        <p:par>
                          <p:cTn id="87" fill="hold" nodeType="afterGroup">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1004593"/>
                                        </p:tgtEl>
                                        <p:attrNameLst>
                                          <p:attrName>style.visibility</p:attrName>
                                        </p:attrNameLst>
                                      </p:cBhvr>
                                      <p:to>
                                        <p:strVal val="visible"/>
                                      </p:to>
                                    </p:set>
                                    <p:animEffect transition="in" filter="wipe(right)">
                                      <p:cBhvr>
                                        <p:cTn id="90" dur="500"/>
                                        <p:tgtEl>
                                          <p:spTgt spid="1004593"/>
                                        </p:tgtEl>
                                      </p:cBhvr>
                                    </p:animEffect>
                                  </p:childTnLst>
                                </p:cTn>
                              </p:par>
                            </p:childTnLst>
                          </p:cTn>
                        </p:par>
                        <p:par>
                          <p:cTn id="91" fill="hold" nodeType="afterGroup">
                            <p:stCondLst>
                              <p:cond delay="1000"/>
                            </p:stCondLst>
                            <p:childTnLst>
                              <p:par>
                                <p:cTn id="92" presetID="22" presetClass="entr" presetSubtype="4" fill="hold" grpId="0" nodeType="afterEffect">
                                  <p:stCondLst>
                                    <p:cond delay="0"/>
                                  </p:stCondLst>
                                  <p:childTnLst>
                                    <p:set>
                                      <p:cBhvr>
                                        <p:cTn id="93" dur="1" fill="hold">
                                          <p:stCondLst>
                                            <p:cond delay="0"/>
                                          </p:stCondLst>
                                        </p:cTn>
                                        <p:tgtEl>
                                          <p:spTgt spid="1004594"/>
                                        </p:tgtEl>
                                        <p:attrNameLst>
                                          <p:attrName>style.visibility</p:attrName>
                                        </p:attrNameLst>
                                      </p:cBhvr>
                                      <p:to>
                                        <p:strVal val="visible"/>
                                      </p:to>
                                    </p:set>
                                    <p:animEffect transition="in" filter="wipe(down)">
                                      <p:cBhvr>
                                        <p:cTn id="94" dur="500"/>
                                        <p:tgtEl>
                                          <p:spTgt spid="1004594"/>
                                        </p:tgtEl>
                                      </p:cBhvr>
                                    </p:animEffect>
                                  </p:childTnLst>
                                </p:cTn>
                              </p:par>
                            </p:childTnLst>
                          </p:cTn>
                        </p:par>
                        <p:par>
                          <p:cTn id="95" fill="hold" nodeType="afterGroup">
                            <p:stCondLst>
                              <p:cond delay="1500"/>
                            </p:stCondLst>
                            <p:childTnLst>
                              <p:par>
                                <p:cTn id="96" presetID="1" presetClass="entr" presetSubtype="0" fill="hold" grpId="0" nodeType="afterEffect">
                                  <p:stCondLst>
                                    <p:cond delay="0"/>
                                  </p:stCondLst>
                                  <p:childTnLst>
                                    <p:set>
                                      <p:cBhvr>
                                        <p:cTn id="97" dur="1" fill="hold">
                                          <p:stCondLst>
                                            <p:cond delay="0"/>
                                          </p:stCondLst>
                                        </p:cTn>
                                        <p:tgtEl>
                                          <p:spTgt spid="1004596"/>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004597"/>
                                        </p:tgtEl>
                                        <p:attrNameLst>
                                          <p:attrName>style.visibility</p:attrName>
                                        </p:attrNameLst>
                                      </p:cBhvr>
                                      <p:to>
                                        <p:strVal val="visible"/>
                                      </p:to>
                                    </p:set>
                                    <p:animEffect transition="in" filter="wipe(up)">
                                      <p:cBhvr>
                                        <p:cTn id="102" dur="500"/>
                                        <p:tgtEl>
                                          <p:spTgt spid="1004597"/>
                                        </p:tgtEl>
                                      </p:cBhvr>
                                    </p:animEffect>
                                  </p:childTnLst>
                                </p:cTn>
                              </p:par>
                            </p:childTnLst>
                          </p:cTn>
                        </p:par>
                        <p:par>
                          <p:cTn id="103" fill="hold" nodeType="afterGroup">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1004598"/>
                                        </p:tgtEl>
                                        <p:attrNameLst>
                                          <p:attrName>style.visibility</p:attrName>
                                        </p:attrNameLst>
                                      </p:cBhvr>
                                      <p:to>
                                        <p:strVal val="visible"/>
                                      </p:to>
                                    </p:set>
                                    <p:animEffect transition="in" filter="wipe(left)">
                                      <p:cBhvr>
                                        <p:cTn id="106" dur="500"/>
                                        <p:tgtEl>
                                          <p:spTgt spid="1004598"/>
                                        </p:tgtEl>
                                      </p:cBhvr>
                                    </p:animEffect>
                                  </p:childTnLst>
                                </p:cTn>
                              </p:par>
                            </p:childTnLst>
                          </p:cTn>
                        </p:par>
                        <p:par>
                          <p:cTn id="107" fill="hold" nodeType="afterGroup">
                            <p:stCondLst>
                              <p:cond delay="1000"/>
                            </p:stCondLst>
                            <p:childTnLst>
                              <p:par>
                                <p:cTn id="108" presetID="22" presetClass="entr" presetSubtype="4" fill="hold" grpId="0" nodeType="afterEffect">
                                  <p:stCondLst>
                                    <p:cond delay="0"/>
                                  </p:stCondLst>
                                  <p:childTnLst>
                                    <p:set>
                                      <p:cBhvr>
                                        <p:cTn id="109" dur="1" fill="hold">
                                          <p:stCondLst>
                                            <p:cond delay="0"/>
                                          </p:stCondLst>
                                        </p:cTn>
                                        <p:tgtEl>
                                          <p:spTgt spid="1004599"/>
                                        </p:tgtEl>
                                        <p:attrNameLst>
                                          <p:attrName>style.visibility</p:attrName>
                                        </p:attrNameLst>
                                      </p:cBhvr>
                                      <p:to>
                                        <p:strVal val="visible"/>
                                      </p:to>
                                    </p:set>
                                    <p:animEffect transition="in" filter="wipe(down)">
                                      <p:cBhvr>
                                        <p:cTn id="110" dur="500"/>
                                        <p:tgtEl>
                                          <p:spTgt spid="1004599"/>
                                        </p:tgtEl>
                                      </p:cBhvr>
                                    </p:animEffec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004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70" grpId="0" animBg="1"/>
      <p:bldP spid="1004571" grpId="0"/>
      <p:bldP spid="1004572" grpId="0" animBg="1"/>
      <p:bldP spid="1004573" grpId="0" animBg="1"/>
      <p:bldP spid="1004574" grpId="0" animBg="1"/>
      <p:bldP spid="1004575" grpId="0"/>
      <p:bldP spid="1004576" grpId="0" animBg="1"/>
      <p:bldP spid="1004577" grpId="0" animBg="1"/>
      <p:bldP spid="1004578" grpId="0" animBg="1"/>
      <p:bldP spid="1004579" grpId="0"/>
      <p:bldP spid="1004582" grpId="0"/>
      <p:bldP spid="1004583" grpId="0" animBg="1"/>
      <p:bldP spid="1004584" grpId="0" animBg="1"/>
      <p:bldP spid="1004585" grpId="0" animBg="1"/>
      <p:bldP spid="1004586" grpId="0"/>
      <p:bldP spid="1004587" grpId="0" animBg="1"/>
      <p:bldP spid="1004588" grpId="0" animBg="1"/>
      <p:bldP spid="1004589" grpId="0" animBg="1"/>
      <p:bldP spid="1004590" grpId="0"/>
      <p:bldP spid="1004591" grpId="0" animBg="1"/>
      <p:bldP spid="1004593" grpId="0" animBg="1"/>
      <p:bldP spid="1004594" grpId="0" animBg="1"/>
      <p:bldP spid="1004595" grpId="0" animBg="1"/>
      <p:bldP spid="1004596" grpId="0"/>
      <p:bldP spid="1004597" grpId="0" animBg="1"/>
      <p:bldP spid="1004598" grpId="0" animBg="1"/>
      <p:bldP spid="1004599" grpId="0" animBg="1"/>
      <p:bldP spid="10046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85800" y="4445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Referencias CATV</a:t>
            </a:r>
            <a:endParaRPr lang="es-ES" sz="3600">
              <a:solidFill>
                <a:schemeClr val="tx2"/>
              </a:solidFill>
            </a:endParaRPr>
          </a:p>
        </p:txBody>
      </p:sp>
      <p:sp>
        <p:nvSpPr>
          <p:cNvPr id="65539" name="Rectangle 5"/>
          <p:cNvSpPr>
            <a:spLocks noChangeArrowheads="1"/>
          </p:cNvSpPr>
          <p:nvPr/>
        </p:nvSpPr>
        <p:spPr bwMode="auto">
          <a:xfrm>
            <a:off x="685800" y="103505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a:t>Tutoriales: </a:t>
            </a:r>
          </a:p>
          <a:p>
            <a:pPr marL="742950" lvl="1" indent="-285750">
              <a:lnSpc>
                <a:spcPct val="90000"/>
              </a:lnSpc>
              <a:spcBef>
                <a:spcPct val="20000"/>
              </a:spcBef>
              <a:buFontTx/>
              <a:buChar char="–"/>
            </a:pPr>
            <a:r>
              <a:rPr lang="es-ES_tradnl" i="1">
                <a:hlinkClick r:id="rId3"/>
              </a:rPr>
              <a:t>http://www.cisco.com/en/US/docs/internetworking/technology/handbook/Cable.html</a:t>
            </a:r>
            <a:r>
              <a:rPr lang="es-ES_tradnl" i="1"/>
              <a:t> </a:t>
            </a:r>
            <a:endParaRPr lang="es-ES_tradnl" i="1">
              <a:solidFill>
                <a:schemeClr val="hlink"/>
              </a:solidFill>
            </a:endParaRPr>
          </a:p>
          <a:p>
            <a:pPr marL="742950" lvl="1" indent="-285750">
              <a:lnSpc>
                <a:spcPct val="90000"/>
              </a:lnSpc>
              <a:spcBef>
                <a:spcPct val="20000"/>
              </a:spcBef>
              <a:buFontTx/>
              <a:buChar char="–"/>
            </a:pPr>
            <a:r>
              <a:rPr lang="es-ES_tradnl" i="1">
                <a:solidFill>
                  <a:schemeClr val="hlink"/>
                </a:solidFill>
                <a:hlinkClick r:id="rId4"/>
              </a:rPr>
              <a:t>www.cable-modems.org</a:t>
            </a:r>
            <a:endParaRPr lang="es-ES_tradnl" i="1">
              <a:solidFill>
                <a:schemeClr val="hlink"/>
              </a:solidFill>
            </a:endParaRPr>
          </a:p>
          <a:p>
            <a:pPr marL="742950" lvl="1" indent="-285750">
              <a:lnSpc>
                <a:spcPct val="90000"/>
              </a:lnSpc>
              <a:spcBef>
                <a:spcPct val="20000"/>
              </a:spcBef>
              <a:buFontTx/>
              <a:buChar char="–"/>
            </a:pPr>
            <a:r>
              <a:rPr lang="es-ES_tradnl" i="1">
                <a:hlinkClick r:id="rId5"/>
              </a:rPr>
              <a:t>www.cable-modem.net/tt/primer.html</a:t>
            </a:r>
            <a:endParaRPr lang="es-ES_tradnl" i="1"/>
          </a:p>
          <a:p>
            <a:pPr marL="342900" indent="-342900">
              <a:lnSpc>
                <a:spcPct val="90000"/>
              </a:lnSpc>
              <a:spcBef>
                <a:spcPct val="20000"/>
              </a:spcBef>
              <a:buFontTx/>
              <a:buChar char="•"/>
            </a:pPr>
            <a:r>
              <a:rPr lang="es-ES_tradnl"/>
              <a:t>Actualidad: </a:t>
            </a:r>
            <a:r>
              <a:rPr lang="es-ES_tradnl">
                <a:hlinkClick r:id="rId6"/>
              </a:rPr>
              <a:t>http://www.lightreading.com/cdn/</a:t>
            </a:r>
            <a:endParaRPr lang="es-ES_tradnl" i="1"/>
          </a:p>
          <a:p>
            <a:pPr marL="342900" indent="-342900">
              <a:lnSpc>
                <a:spcPct val="90000"/>
              </a:lnSpc>
              <a:spcBef>
                <a:spcPct val="20000"/>
              </a:spcBef>
              <a:buFontTx/>
              <a:buChar char="•"/>
            </a:pPr>
            <a:r>
              <a:rPr lang="es-ES_tradnl"/>
              <a:t>Estándares MCNS/DOCSIS (Cable Labs): </a:t>
            </a:r>
          </a:p>
          <a:p>
            <a:pPr marL="1143000" lvl="2" indent="-228600">
              <a:lnSpc>
                <a:spcPct val="90000"/>
              </a:lnSpc>
              <a:spcBef>
                <a:spcPct val="20000"/>
              </a:spcBef>
              <a:buFontTx/>
              <a:buChar char="•"/>
            </a:pPr>
            <a:r>
              <a:rPr lang="es-ES_tradnl" i="1">
                <a:hlinkClick r:id="rId7"/>
              </a:rPr>
              <a:t>www.cablemodem.com</a:t>
            </a:r>
            <a:endParaRPr lang="es-ES_tradnl" i="1"/>
          </a:p>
          <a:p>
            <a:pPr marL="1143000" lvl="2" indent="-228600">
              <a:lnSpc>
                <a:spcPct val="90000"/>
              </a:lnSpc>
              <a:spcBef>
                <a:spcPct val="20000"/>
              </a:spcBef>
              <a:buFontTx/>
              <a:buChar char="•"/>
            </a:pPr>
            <a:r>
              <a:rPr lang="es-ES_tradnl" i="1">
                <a:hlinkClick r:id="rId8"/>
              </a:rPr>
              <a:t>www.cablelabs.com</a:t>
            </a:r>
            <a:endParaRPr lang="es-ES_tradnl" i="1"/>
          </a:p>
          <a:p>
            <a:pPr marL="1143000" lvl="2" indent="-228600">
              <a:lnSpc>
                <a:spcPct val="90000"/>
              </a:lnSpc>
              <a:spcBef>
                <a:spcPct val="20000"/>
              </a:spcBef>
              <a:buFontTx/>
              <a:buChar char="•"/>
            </a:pPr>
            <a:r>
              <a:rPr lang="es-ES_tradnl" i="1">
                <a:hlinkClick r:id="rId9"/>
              </a:rPr>
              <a:t>www.opencable.com</a:t>
            </a:r>
            <a:endParaRPr lang="es-ES_tradnl" i="1"/>
          </a:p>
          <a:p>
            <a:pPr marL="1143000" lvl="2" indent="-228600">
              <a:lnSpc>
                <a:spcPct val="90000"/>
              </a:lnSpc>
              <a:spcBef>
                <a:spcPct val="20000"/>
              </a:spcBef>
              <a:buFontTx/>
              <a:buChar char="•"/>
            </a:pPr>
            <a:r>
              <a:rPr lang="es-ES_tradnl" i="1">
                <a:hlinkClick r:id="rId10"/>
              </a:rPr>
              <a:t>www.packetcable.com</a:t>
            </a:r>
            <a:endParaRPr lang="es-ES_tradnl" i="1"/>
          </a:p>
          <a:p>
            <a:pPr marL="342900" indent="-342900">
              <a:lnSpc>
                <a:spcPct val="90000"/>
              </a:lnSpc>
              <a:spcBef>
                <a:spcPct val="20000"/>
              </a:spcBef>
            </a:pPr>
            <a:endParaRPr lang="es-ES_tradnl" i="1"/>
          </a:p>
          <a:p>
            <a:pPr marL="342900" indent="-342900">
              <a:lnSpc>
                <a:spcPct val="90000"/>
              </a:lnSpc>
              <a:spcBef>
                <a:spcPct val="20000"/>
              </a:spcBef>
              <a:buFontTx/>
              <a:buChar char="•"/>
            </a:pPr>
            <a:endParaRPr lang="es-ES_tradnl"/>
          </a:p>
        </p:txBody>
      </p:sp>
      <p:sp>
        <p:nvSpPr>
          <p:cNvPr id="6554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0F7F00E-3A8B-471D-A057-7D3DEBB913F5}" type="slidenum">
              <a:rPr lang="es-ES" sz="1400"/>
              <a:pPr eaLnBrk="1" hangingPunct="1"/>
              <a:t>56</a:t>
            </a:fld>
            <a:endParaRPr lang="es-ES" sz="1400"/>
          </a:p>
        </p:txBody>
      </p:sp>
    </p:spTree>
  </p:cSld>
  <p:clrMapOvr>
    <a:masterClrMapping/>
  </p:clrMapOvr>
  <p:transition>
    <p:pull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Sumario</a:t>
            </a:r>
          </a:p>
        </p:txBody>
      </p:sp>
      <p:sp>
        <p:nvSpPr>
          <p:cNvPr id="66563"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Introducción y Fundamentos técnicos</a:t>
            </a:r>
          </a:p>
          <a:p>
            <a:pPr marL="342900" indent="-342900">
              <a:spcBef>
                <a:spcPct val="20000"/>
              </a:spcBef>
              <a:buFontTx/>
              <a:buChar char="•"/>
            </a:pPr>
            <a:r>
              <a:rPr lang="es-ES_tradnl" sz="3200"/>
              <a:t>Redes CATV</a:t>
            </a:r>
          </a:p>
          <a:p>
            <a:pPr marL="342900" indent="-342900">
              <a:spcBef>
                <a:spcPct val="20000"/>
              </a:spcBef>
              <a:buFontTx/>
              <a:buChar char="•"/>
            </a:pPr>
            <a:r>
              <a:rPr lang="es-ES_tradnl" sz="3200" b="1">
                <a:solidFill>
                  <a:srgbClr val="FF0000"/>
                </a:solidFill>
              </a:rPr>
              <a:t>xDSL (ADSL y VDSL)</a:t>
            </a:r>
          </a:p>
          <a:p>
            <a:pPr marL="342900" indent="-342900">
              <a:spcBef>
                <a:spcPct val="20000"/>
              </a:spcBef>
              <a:buFontTx/>
              <a:buChar char="•"/>
            </a:pPr>
            <a:r>
              <a:rPr lang="es-ES_tradnl" sz="3200"/>
              <a:t>Sistemas de acceso vía satélite</a:t>
            </a:r>
          </a:p>
        </p:txBody>
      </p:sp>
      <p:sp>
        <p:nvSpPr>
          <p:cNvPr id="6656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22F8D5D-BBBF-4AFC-A084-C87405019920}" type="slidenum">
              <a:rPr lang="es-ES" sz="1400"/>
              <a:pPr eaLnBrk="1" hangingPunct="1"/>
              <a:t>57</a:t>
            </a:fld>
            <a:endParaRPr lang="es-ES" sz="1400"/>
          </a:p>
        </p:txBody>
      </p:sp>
    </p:spTree>
  </p:cSld>
  <p:clrMapOvr>
    <a:masterClrMapping/>
  </p:clrMapOvr>
  <p:transition>
    <p:pull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tx2"/>
                </a:solidFill>
              </a:rPr>
              <a:t>ADSL (Asymmetric Digital Subscriber Line)</a:t>
            </a:r>
          </a:p>
        </p:txBody>
      </p:sp>
      <p:sp>
        <p:nvSpPr>
          <p:cNvPr id="67587"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Justificación</a:t>
            </a:r>
          </a:p>
          <a:p>
            <a:pPr marL="342900" indent="-342900">
              <a:spcBef>
                <a:spcPct val="20000"/>
              </a:spcBef>
              <a:buFontTx/>
              <a:buChar char="•"/>
            </a:pPr>
            <a:r>
              <a:rPr lang="es-ES_tradnl" sz="3200"/>
              <a:t>Fundamentos técnicos. Nivel físico</a:t>
            </a:r>
          </a:p>
          <a:p>
            <a:pPr marL="342900" indent="-342900">
              <a:spcBef>
                <a:spcPct val="20000"/>
              </a:spcBef>
              <a:buFontTx/>
              <a:buChar char="•"/>
            </a:pPr>
            <a:r>
              <a:rPr lang="es-ES_tradnl" sz="3200"/>
              <a:t>Configuraciones y tipos de ADSL</a:t>
            </a:r>
          </a:p>
          <a:p>
            <a:pPr marL="342900" indent="-342900">
              <a:spcBef>
                <a:spcPct val="20000"/>
              </a:spcBef>
              <a:buFontTx/>
              <a:buChar char="•"/>
            </a:pPr>
            <a:r>
              <a:rPr lang="es-ES_tradnl" sz="3200"/>
              <a:t>VDSL</a:t>
            </a:r>
          </a:p>
          <a:p>
            <a:pPr marL="342900" indent="-342900">
              <a:spcBef>
                <a:spcPct val="20000"/>
              </a:spcBef>
              <a:buFontTx/>
              <a:buChar char="•"/>
            </a:pPr>
            <a:r>
              <a:rPr lang="es-ES_tradnl" sz="3200"/>
              <a:t>Ejemplo de uso de ADSL con VPN</a:t>
            </a:r>
          </a:p>
          <a:p>
            <a:pPr marL="342900" indent="-342900">
              <a:spcBef>
                <a:spcPct val="20000"/>
              </a:spcBef>
              <a:buFontTx/>
              <a:buChar char="•"/>
            </a:pPr>
            <a:r>
              <a:rPr lang="es-ES_tradnl" sz="3200"/>
              <a:t>Referencias</a:t>
            </a:r>
          </a:p>
        </p:txBody>
      </p:sp>
      <p:sp>
        <p:nvSpPr>
          <p:cNvPr id="6758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79CB841-7528-4DA9-9792-9EF6CD0BF35C}" type="slidenum">
              <a:rPr lang="es-ES" sz="1400"/>
              <a:pPr eaLnBrk="1" hangingPunct="1"/>
              <a:t>58</a:t>
            </a:fld>
            <a:endParaRPr lang="es-ES" sz="1400"/>
          </a:p>
        </p:txBody>
      </p:sp>
    </p:spTree>
  </p:cSld>
  <p:clrMapOvr>
    <a:masterClrMapping/>
  </p:clrMapOvr>
  <p:transition>
    <p:pull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Justificación de ADSL</a:t>
            </a:r>
          </a:p>
        </p:txBody>
      </p:sp>
      <p:sp>
        <p:nvSpPr>
          <p:cNvPr id="68611"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a:t>Cable de pares: 750 millones de hogares</a:t>
            </a:r>
          </a:p>
          <a:p>
            <a:pPr marL="342900" indent="-342900">
              <a:spcBef>
                <a:spcPct val="20000"/>
              </a:spcBef>
              <a:buFontTx/>
              <a:buChar char="•"/>
            </a:pPr>
            <a:r>
              <a:rPr lang="es-ES_tradnl"/>
              <a:t>Redes CATV bidireccionales: 12 millones</a:t>
            </a:r>
          </a:p>
          <a:p>
            <a:pPr marL="342900" indent="-342900">
              <a:spcBef>
                <a:spcPct val="20000"/>
              </a:spcBef>
              <a:buFontTx/>
              <a:buChar char="•"/>
            </a:pPr>
            <a:r>
              <a:rPr lang="es-ES_tradnl"/>
              <a:t>En barrios de oficinas el par telefónico a menudo es la única alternativa (CATV se ha implantado sobre todo en barrios residenciales).</a:t>
            </a:r>
          </a:p>
          <a:p>
            <a:pPr marL="342900" indent="-342900">
              <a:spcBef>
                <a:spcPct val="20000"/>
              </a:spcBef>
              <a:buFontTx/>
              <a:buChar char="•"/>
            </a:pPr>
            <a:r>
              <a:rPr lang="es-ES_tradnl"/>
              <a:t>Existe un mercado para accesos de alta velocidad, fundamentalmente motivado por Internet. Recientemente también por servicios de vídeo bajo demanda</a:t>
            </a:r>
          </a:p>
          <a:p>
            <a:pPr marL="342900" indent="-342900">
              <a:spcBef>
                <a:spcPct val="20000"/>
              </a:spcBef>
              <a:buFontTx/>
              <a:buChar char="•"/>
            </a:pPr>
            <a:r>
              <a:rPr lang="es-ES_tradnl"/>
              <a:t>Los primeros experimentos de ADSL datan de finales de los 80 </a:t>
            </a:r>
            <a:endParaRPr lang="es-ES"/>
          </a:p>
        </p:txBody>
      </p:sp>
      <p:sp>
        <p:nvSpPr>
          <p:cNvPr id="6861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6C1BCFD-4EB0-4EFD-ABBD-3D28B20707DC}" type="slidenum">
              <a:rPr lang="es-ES" sz="1400"/>
              <a:pPr eaLnBrk="1" hangingPunct="1"/>
              <a:t>59</a:t>
            </a:fld>
            <a:endParaRPr lang="es-ES" sz="1400"/>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_tradnl" smtClean="0"/>
              <a:t>Medios de transmisión de la información digital</a:t>
            </a:r>
          </a:p>
        </p:txBody>
      </p:sp>
      <p:sp>
        <p:nvSpPr>
          <p:cNvPr id="14339" name="Rectangle 3"/>
          <p:cNvSpPr>
            <a:spLocks noGrp="1" noChangeArrowheads="1"/>
          </p:cNvSpPr>
          <p:nvPr>
            <p:ph type="body" idx="1"/>
          </p:nvPr>
        </p:nvSpPr>
        <p:spPr/>
        <p:txBody>
          <a:bodyPr/>
          <a:lstStyle/>
          <a:p>
            <a:pPr eaLnBrk="1" hangingPunct="1"/>
            <a:r>
              <a:rPr lang="es-ES_tradnl" sz="2400" smtClean="0"/>
              <a:t>Cables </a:t>
            </a:r>
          </a:p>
          <a:p>
            <a:pPr lvl="1" eaLnBrk="1" hangingPunct="1"/>
            <a:r>
              <a:rPr lang="es-ES_tradnl" sz="2400" smtClean="0"/>
              <a:t>Metálicos (de cobre)</a:t>
            </a:r>
          </a:p>
          <a:p>
            <a:pPr lvl="2" eaLnBrk="1" hangingPunct="1"/>
            <a:r>
              <a:rPr lang="es-ES_tradnl" sz="2000" smtClean="0"/>
              <a:t>Coaxial: CATV (redes de TV por cable)</a:t>
            </a:r>
          </a:p>
          <a:p>
            <a:pPr lvl="2" eaLnBrk="1" hangingPunct="1"/>
            <a:r>
              <a:rPr lang="es-ES_tradnl" sz="2000" smtClean="0"/>
              <a:t>Par trenzado: ADSL</a:t>
            </a:r>
          </a:p>
          <a:p>
            <a:pPr lvl="1" eaLnBrk="1" hangingPunct="1"/>
            <a:r>
              <a:rPr lang="es-ES_tradnl" sz="2400" smtClean="0"/>
              <a:t>Fibra óptica (monomodo)</a:t>
            </a:r>
          </a:p>
          <a:p>
            <a:pPr lvl="2" eaLnBrk="1" hangingPunct="1"/>
            <a:r>
              <a:rPr lang="es-ES_tradnl" sz="2000" smtClean="0"/>
              <a:t>FTTN = Fibre To The Node (fibra hasta el nodo)</a:t>
            </a:r>
          </a:p>
          <a:p>
            <a:pPr lvl="2" eaLnBrk="1" hangingPunct="1"/>
            <a:r>
              <a:rPr lang="es-ES_tradnl" sz="2000" smtClean="0"/>
              <a:t>FTTC = Fibre To The Curb (fibra hasta la acera)</a:t>
            </a:r>
          </a:p>
          <a:p>
            <a:pPr lvl="2" eaLnBrk="1" hangingPunct="1"/>
            <a:r>
              <a:rPr lang="es-ES_tradnl" sz="2000" smtClean="0"/>
              <a:t>FTTB = Fibre To The Building (fibra hasta el edificio)</a:t>
            </a:r>
          </a:p>
          <a:p>
            <a:pPr lvl="2" eaLnBrk="1" hangingPunct="1"/>
            <a:r>
              <a:rPr lang="es-ES_tradnl" sz="2000" smtClean="0"/>
              <a:t>FTTH = Fibre To The Home (fibra hasta la casa)</a:t>
            </a:r>
          </a:p>
          <a:p>
            <a:pPr eaLnBrk="1" hangingPunct="1"/>
            <a:r>
              <a:rPr lang="es-ES_tradnl" sz="2400" smtClean="0"/>
              <a:t>Aire (microondas): Satélites, 802.16 (WiMAX)</a:t>
            </a:r>
          </a:p>
        </p:txBody>
      </p:sp>
      <p:sp>
        <p:nvSpPr>
          <p:cNvPr id="1434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9BDDF4C-A08A-4295-BDCA-CF9B32005426}" type="slidenum">
              <a:rPr lang="es-ES" sz="1400"/>
              <a:pPr eaLnBrk="1" hangingPunct="1"/>
              <a:t>6</a:t>
            </a:fld>
            <a:endParaRPr lang="es-ES" sz="1400"/>
          </a:p>
        </p:txBody>
      </p:sp>
    </p:spTree>
  </p:cSld>
  <p:clrMapOvr>
    <a:masterClrMapping/>
  </p:clrMapOvr>
  <p:transition spd="med">
    <p:pull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5800" y="4762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Fundamentos técnicos de ADSL</a:t>
            </a:r>
          </a:p>
        </p:txBody>
      </p:sp>
      <p:sp>
        <p:nvSpPr>
          <p:cNvPr id="69635" name="Rectangle 5"/>
          <p:cNvSpPr>
            <a:spLocks noChangeArrowheads="1"/>
          </p:cNvSpPr>
          <p:nvPr/>
        </p:nvSpPr>
        <p:spPr bwMode="auto">
          <a:xfrm>
            <a:off x="685800" y="1847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800"/>
              <a:t>La limitación de los modems telefónicos (33,6 o 56 Kb/s) no se debe al cable de pares sino a la anchura del canal (3,1 KHz)</a:t>
            </a:r>
          </a:p>
          <a:p>
            <a:pPr marL="342900" indent="-342900">
              <a:lnSpc>
                <a:spcPct val="90000"/>
              </a:lnSpc>
              <a:spcBef>
                <a:spcPct val="20000"/>
              </a:spcBef>
              <a:buFontTx/>
              <a:buChar char="•"/>
            </a:pPr>
            <a:r>
              <a:rPr lang="es-ES_tradnl" sz="2800"/>
              <a:t>RDSI mejora algo, pero solo consigue 64 Kb/s (también usa red telefónica).</a:t>
            </a:r>
          </a:p>
          <a:p>
            <a:pPr marL="342900" indent="-342900">
              <a:lnSpc>
                <a:spcPct val="90000"/>
              </a:lnSpc>
              <a:spcBef>
                <a:spcPct val="20000"/>
              </a:spcBef>
              <a:buFontTx/>
              <a:buChar char="•"/>
            </a:pPr>
            <a:r>
              <a:rPr lang="es-ES_tradnl" sz="2800"/>
              <a:t>El bucle de abonado es capaz de velocidades mayores, si prescindimos del sistema telefónico.</a:t>
            </a:r>
          </a:p>
          <a:p>
            <a:pPr marL="342900" indent="-342900">
              <a:lnSpc>
                <a:spcPct val="90000"/>
              </a:lnSpc>
              <a:spcBef>
                <a:spcPct val="20000"/>
              </a:spcBef>
              <a:buFontTx/>
              <a:buChar char="•"/>
            </a:pPr>
            <a:r>
              <a:rPr lang="es-ES_tradnl" sz="2800"/>
              <a:t>ADSL utiliza solo el bucle de abonado de la red telefónica; a partir de la central emplea una red paralela para transportar los datos. </a:t>
            </a:r>
          </a:p>
        </p:txBody>
      </p:sp>
      <p:sp>
        <p:nvSpPr>
          <p:cNvPr id="6963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324086C-32BB-4DB3-8F71-9D4899EE96B6}" type="slidenum">
              <a:rPr lang="es-ES" sz="1400"/>
              <a:pPr eaLnBrk="1" hangingPunct="1"/>
              <a:t>60</a:t>
            </a:fld>
            <a:endParaRPr lang="es-ES" sz="1400"/>
          </a:p>
        </p:txBody>
      </p:sp>
    </p:spTree>
  </p:cSld>
  <p:clrMapOvr>
    <a:masterClrMapping/>
  </p:clrMapOvr>
  <p:transition>
    <p:pull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685800" y="47625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 </a:t>
            </a:r>
            <a:r>
              <a:rPr lang="es-ES_tradnl" sz="4000">
                <a:solidFill>
                  <a:schemeClr val="tx2"/>
                </a:solidFill>
              </a:rPr>
              <a:t>Fundamentos técnicos de ADSL</a:t>
            </a:r>
          </a:p>
        </p:txBody>
      </p:sp>
      <p:sp>
        <p:nvSpPr>
          <p:cNvPr id="70659" name="Rectangle 5"/>
          <p:cNvSpPr>
            <a:spLocks noChangeArrowheads="1"/>
          </p:cNvSpPr>
          <p:nvPr/>
        </p:nvSpPr>
        <p:spPr bwMode="auto">
          <a:xfrm>
            <a:off x="685800" y="1520825"/>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600"/>
              <a:t>ADSL no utiliza las frecuencias bajas para no interferir con la telefonía. Dependiendo del tipo de servicio ADSL empieza a partir de 30-100 KHz (100 KHz en caso de acceso RDSI)</a:t>
            </a:r>
          </a:p>
          <a:p>
            <a:pPr marL="342900" indent="-342900">
              <a:lnSpc>
                <a:spcPct val="90000"/>
              </a:lnSpc>
              <a:spcBef>
                <a:spcPct val="20000"/>
              </a:spcBef>
              <a:buFontTx/>
              <a:buChar char="•"/>
            </a:pPr>
            <a:r>
              <a:rPr lang="es-ES_tradnl" sz="2600"/>
              <a:t>La comunicación es full dúplex. Para evitar problemas de ecos e interferencias se asigna un rango de frecuencias distinto en ascendente y descendente.</a:t>
            </a:r>
          </a:p>
          <a:p>
            <a:pPr marL="342900" indent="-342900">
              <a:lnSpc>
                <a:spcPct val="90000"/>
              </a:lnSpc>
              <a:spcBef>
                <a:spcPct val="20000"/>
              </a:spcBef>
              <a:buFontTx/>
              <a:buChar char="•"/>
            </a:pPr>
            <a:r>
              <a:rPr lang="es-ES_tradnl" sz="2600"/>
              <a:t>Se reserva mayor anchura al canal descendente que al ascendente. La comunicación es asimétrica.</a:t>
            </a:r>
          </a:p>
          <a:p>
            <a:pPr marL="342900" indent="-342900">
              <a:lnSpc>
                <a:spcPct val="90000"/>
              </a:lnSpc>
              <a:spcBef>
                <a:spcPct val="20000"/>
              </a:spcBef>
              <a:buFontTx/>
              <a:buChar char="•"/>
            </a:pPr>
            <a:r>
              <a:rPr lang="es-ES_tradnl" sz="2600"/>
              <a:t>Para reducir el crosstalk (diafonía) se pone el canal ascendente en las frecuencias mas bajas.</a:t>
            </a:r>
            <a:endParaRPr lang="es-ES" sz="2600"/>
          </a:p>
        </p:txBody>
      </p:sp>
      <p:sp>
        <p:nvSpPr>
          <p:cNvPr id="70660"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CE09782-C202-42C7-AA13-BD8090A9380E}" type="slidenum">
              <a:rPr lang="es-ES" sz="1400"/>
              <a:pPr eaLnBrk="1" hangingPunct="1"/>
              <a:t>61</a:t>
            </a:fld>
            <a:endParaRPr lang="es-ES" sz="1400"/>
          </a:p>
        </p:txBody>
      </p:sp>
    </p:spTree>
  </p:cSld>
  <p:clrMapOvr>
    <a:masterClrMapping/>
  </p:clrMapOvr>
  <p:transition>
    <p:pull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685800" y="26035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3200"/>
              <a:t>Atenuación en función de la frecuencia para un bucle de abonado típico</a:t>
            </a:r>
            <a:endParaRPr lang="es-ES" sz="3200"/>
          </a:p>
        </p:txBody>
      </p:sp>
      <p:sp>
        <p:nvSpPr>
          <p:cNvPr id="71683" name="Text Box 5"/>
          <p:cNvSpPr txBox="1">
            <a:spLocks noChangeArrowheads="1"/>
          </p:cNvSpPr>
          <p:nvPr/>
        </p:nvSpPr>
        <p:spPr bwMode="auto">
          <a:xfrm>
            <a:off x="7696200" y="39560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3,7 Km</a:t>
            </a:r>
            <a:endParaRPr lang="es-ES" sz="1600" b="1">
              <a:latin typeface="Arial" charset="0"/>
            </a:endParaRPr>
          </a:p>
        </p:txBody>
      </p:sp>
      <p:sp>
        <p:nvSpPr>
          <p:cNvPr id="71684" name="Text Box 6"/>
          <p:cNvSpPr txBox="1">
            <a:spLocks noChangeArrowheads="1"/>
          </p:cNvSpPr>
          <p:nvPr/>
        </p:nvSpPr>
        <p:spPr bwMode="auto">
          <a:xfrm>
            <a:off x="7715250" y="428466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5,5 Km</a:t>
            </a:r>
            <a:endParaRPr lang="es-ES" sz="1600" b="1">
              <a:latin typeface="Arial" charset="0"/>
            </a:endParaRPr>
          </a:p>
        </p:txBody>
      </p:sp>
      <p:sp>
        <p:nvSpPr>
          <p:cNvPr id="71685" name="Line 7"/>
          <p:cNvSpPr>
            <a:spLocks noChangeShapeType="1"/>
          </p:cNvSpPr>
          <p:nvPr/>
        </p:nvSpPr>
        <p:spPr bwMode="auto">
          <a:xfrm>
            <a:off x="1695450" y="2322513"/>
            <a:ext cx="4929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86" name="Line 8"/>
          <p:cNvSpPr>
            <a:spLocks noChangeShapeType="1"/>
          </p:cNvSpPr>
          <p:nvPr/>
        </p:nvSpPr>
        <p:spPr bwMode="auto">
          <a:xfrm>
            <a:off x="1700213" y="6175375"/>
            <a:ext cx="49244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87" name="Line 9"/>
          <p:cNvSpPr>
            <a:spLocks noChangeShapeType="1"/>
          </p:cNvSpPr>
          <p:nvPr/>
        </p:nvSpPr>
        <p:spPr bwMode="auto">
          <a:xfrm>
            <a:off x="1814513" y="2212975"/>
            <a:ext cx="0" cy="3967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88" name="Line 10"/>
          <p:cNvSpPr>
            <a:spLocks noChangeShapeType="1"/>
          </p:cNvSpPr>
          <p:nvPr/>
        </p:nvSpPr>
        <p:spPr bwMode="auto">
          <a:xfrm flipV="1">
            <a:off x="6624638" y="2222500"/>
            <a:ext cx="0" cy="3957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89" name="Line 11"/>
          <p:cNvSpPr>
            <a:spLocks noChangeShapeType="1"/>
          </p:cNvSpPr>
          <p:nvPr/>
        </p:nvSpPr>
        <p:spPr bwMode="auto">
          <a:xfrm>
            <a:off x="1700213" y="55276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0" name="Line 12"/>
          <p:cNvSpPr>
            <a:spLocks noChangeShapeType="1"/>
          </p:cNvSpPr>
          <p:nvPr/>
        </p:nvSpPr>
        <p:spPr bwMode="auto">
          <a:xfrm>
            <a:off x="1700213" y="48990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1" name="Line 13"/>
          <p:cNvSpPr>
            <a:spLocks noChangeShapeType="1"/>
          </p:cNvSpPr>
          <p:nvPr/>
        </p:nvSpPr>
        <p:spPr bwMode="auto">
          <a:xfrm>
            <a:off x="1709738" y="42513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2" name="Line 14"/>
          <p:cNvSpPr>
            <a:spLocks noChangeShapeType="1"/>
          </p:cNvSpPr>
          <p:nvPr/>
        </p:nvSpPr>
        <p:spPr bwMode="auto">
          <a:xfrm>
            <a:off x="1695450" y="3608388"/>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3" name="Line 15"/>
          <p:cNvSpPr>
            <a:spLocks noChangeShapeType="1"/>
          </p:cNvSpPr>
          <p:nvPr/>
        </p:nvSpPr>
        <p:spPr bwMode="auto">
          <a:xfrm>
            <a:off x="1704975" y="296545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4" name="Line 16"/>
          <p:cNvSpPr>
            <a:spLocks noChangeShapeType="1"/>
          </p:cNvSpPr>
          <p:nvPr/>
        </p:nvSpPr>
        <p:spPr bwMode="auto">
          <a:xfrm rot="5400000">
            <a:off x="5595938" y="2265363"/>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5" name="Line 17"/>
          <p:cNvSpPr>
            <a:spLocks noChangeShapeType="1"/>
          </p:cNvSpPr>
          <p:nvPr/>
        </p:nvSpPr>
        <p:spPr bwMode="auto">
          <a:xfrm rot="5400000">
            <a:off x="5124450" y="2265363"/>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6" name="Line 18"/>
          <p:cNvSpPr>
            <a:spLocks noChangeShapeType="1"/>
          </p:cNvSpPr>
          <p:nvPr/>
        </p:nvSpPr>
        <p:spPr bwMode="auto">
          <a:xfrm rot="5400000">
            <a:off x="4638675" y="226060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7" name="Line 19"/>
          <p:cNvSpPr>
            <a:spLocks noChangeShapeType="1"/>
          </p:cNvSpPr>
          <p:nvPr/>
        </p:nvSpPr>
        <p:spPr bwMode="auto">
          <a:xfrm rot="5400000">
            <a:off x="4152900" y="226060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8" name="Line 20"/>
          <p:cNvSpPr>
            <a:spLocks noChangeShapeType="1"/>
          </p:cNvSpPr>
          <p:nvPr/>
        </p:nvSpPr>
        <p:spPr bwMode="auto">
          <a:xfrm rot="5400000">
            <a:off x="3686175" y="22701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699" name="Line 21"/>
          <p:cNvSpPr>
            <a:spLocks noChangeShapeType="1"/>
          </p:cNvSpPr>
          <p:nvPr/>
        </p:nvSpPr>
        <p:spPr bwMode="auto">
          <a:xfrm rot="5400000">
            <a:off x="3200400" y="22701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00" name="Line 22"/>
          <p:cNvSpPr>
            <a:spLocks noChangeShapeType="1"/>
          </p:cNvSpPr>
          <p:nvPr/>
        </p:nvSpPr>
        <p:spPr bwMode="auto">
          <a:xfrm rot="5400000">
            <a:off x="2709863" y="22701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01" name="Line 23"/>
          <p:cNvSpPr>
            <a:spLocks noChangeShapeType="1"/>
          </p:cNvSpPr>
          <p:nvPr/>
        </p:nvSpPr>
        <p:spPr bwMode="auto">
          <a:xfrm rot="5400000">
            <a:off x="2224088" y="2274888"/>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02" name="Line 24"/>
          <p:cNvSpPr>
            <a:spLocks noChangeShapeType="1"/>
          </p:cNvSpPr>
          <p:nvPr/>
        </p:nvSpPr>
        <p:spPr bwMode="auto">
          <a:xfrm rot="5400000">
            <a:off x="6081713" y="22701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03" name="Text Box 25"/>
          <p:cNvSpPr txBox="1">
            <a:spLocks noChangeArrowheads="1"/>
          </p:cNvSpPr>
          <p:nvPr/>
        </p:nvSpPr>
        <p:spPr bwMode="auto">
          <a:xfrm>
            <a:off x="3338513" y="1555750"/>
            <a:ext cx="1843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Frecuencia (KHz)</a:t>
            </a:r>
          </a:p>
        </p:txBody>
      </p:sp>
      <p:sp>
        <p:nvSpPr>
          <p:cNvPr id="71704" name="Text Box 26"/>
          <p:cNvSpPr txBox="1">
            <a:spLocks noChangeArrowheads="1"/>
          </p:cNvSpPr>
          <p:nvPr/>
        </p:nvSpPr>
        <p:spPr bwMode="auto">
          <a:xfrm>
            <a:off x="1665288" y="19272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0</a:t>
            </a:r>
          </a:p>
        </p:txBody>
      </p:sp>
      <p:sp>
        <p:nvSpPr>
          <p:cNvPr id="71705" name="Text Box 27"/>
          <p:cNvSpPr txBox="1">
            <a:spLocks noChangeArrowheads="1"/>
          </p:cNvSpPr>
          <p:nvPr/>
        </p:nvSpPr>
        <p:spPr bwMode="auto">
          <a:xfrm>
            <a:off x="1390650" y="21463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0</a:t>
            </a:r>
          </a:p>
        </p:txBody>
      </p:sp>
      <p:sp>
        <p:nvSpPr>
          <p:cNvPr id="71706" name="Text Box 28"/>
          <p:cNvSpPr txBox="1">
            <a:spLocks noChangeArrowheads="1"/>
          </p:cNvSpPr>
          <p:nvPr/>
        </p:nvSpPr>
        <p:spPr bwMode="auto">
          <a:xfrm>
            <a:off x="2046288" y="19177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a:t>
            </a:r>
          </a:p>
        </p:txBody>
      </p:sp>
      <p:sp>
        <p:nvSpPr>
          <p:cNvPr id="71707" name="Text Box 29"/>
          <p:cNvSpPr txBox="1">
            <a:spLocks noChangeArrowheads="1"/>
          </p:cNvSpPr>
          <p:nvPr/>
        </p:nvSpPr>
        <p:spPr bwMode="auto">
          <a:xfrm>
            <a:off x="2513013" y="19129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200</a:t>
            </a:r>
          </a:p>
        </p:txBody>
      </p:sp>
      <p:sp>
        <p:nvSpPr>
          <p:cNvPr id="71708" name="Text Box 30"/>
          <p:cNvSpPr txBox="1">
            <a:spLocks noChangeArrowheads="1"/>
          </p:cNvSpPr>
          <p:nvPr/>
        </p:nvSpPr>
        <p:spPr bwMode="auto">
          <a:xfrm>
            <a:off x="2998788" y="19177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300</a:t>
            </a:r>
          </a:p>
        </p:txBody>
      </p:sp>
      <p:sp>
        <p:nvSpPr>
          <p:cNvPr id="71709" name="Text Box 31"/>
          <p:cNvSpPr txBox="1">
            <a:spLocks noChangeArrowheads="1"/>
          </p:cNvSpPr>
          <p:nvPr/>
        </p:nvSpPr>
        <p:spPr bwMode="auto">
          <a:xfrm>
            <a:off x="3484563" y="192246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400</a:t>
            </a:r>
          </a:p>
        </p:txBody>
      </p:sp>
      <p:sp>
        <p:nvSpPr>
          <p:cNvPr id="71710" name="Text Box 32"/>
          <p:cNvSpPr txBox="1">
            <a:spLocks noChangeArrowheads="1"/>
          </p:cNvSpPr>
          <p:nvPr/>
        </p:nvSpPr>
        <p:spPr bwMode="auto">
          <a:xfrm>
            <a:off x="3960813" y="19129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500</a:t>
            </a:r>
          </a:p>
        </p:txBody>
      </p:sp>
      <p:sp>
        <p:nvSpPr>
          <p:cNvPr id="71711" name="Text Box 33"/>
          <p:cNvSpPr txBox="1">
            <a:spLocks noChangeArrowheads="1"/>
          </p:cNvSpPr>
          <p:nvPr/>
        </p:nvSpPr>
        <p:spPr bwMode="auto">
          <a:xfrm>
            <a:off x="4446588" y="19129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600</a:t>
            </a:r>
          </a:p>
        </p:txBody>
      </p:sp>
      <p:sp>
        <p:nvSpPr>
          <p:cNvPr id="71712" name="Text Box 34"/>
          <p:cNvSpPr txBox="1">
            <a:spLocks noChangeArrowheads="1"/>
          </p:cNvSpPr>
          <p:nvPr/>
        </p:nvSpPr>
        <p:spPr bwMode="auto">
          <a:xfrm>
            <a:off x="4922838" y="19177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700</a:t>
            </a:r>
          </a:p>
        </p:txBody>
      </p:sp>
      <p:sp>
        <p:nvSpPr>
          <p:cNvPr id="71713" name="Text Box 35"/>
          <p:cNvSpPr txBox="1">
            <a:spLocks noChangeArrowheads="1"/>
          </p:cNvSpPr>
          <p:nvPr/>
        </p:nvSpPr>
        <p:spPr bwMode="auto">
          <a:xfrm>
            <a:off x="5408613" y="19177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800</a:t>
            </a:r>
          </a:p>
        </p:txBody>
      </p:sp>
      <p:sp>
        <p:nvSpPr>
          <p:cNvPr id="71714" name="Text Box 36"/>
          <p:cNvSpPr txBox="1">
            <a:spLocks noChangeArrowheads="1"/>
          </p:cNvSpPr>
          <p:nvPr/>
        </p:nvSpPr>
        <p:spPr bwMode="auto">
          <a:xfrm>
            <a:off x="5884863" y="191293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900</a:t>
            </a:r>
          </a:p>
        </p:txBody>
      </p:sp>
      <p:sp>
        <p:nvSpPr>
          <p:cNvPr id="71715" name="Text Box 37"/>
          <p:cNvSpPr txBox="1">
            <a:spLocks noChangeArrowheads="1"/>
          </p:cNvSpPr>
          <p:nvPr/>
        </p:nvSpPr>
        <p:spPr bwMode="auto">
          <a:xfrm>
            <a:off x="6318250" y="19177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1000</a:t>
            </a:r>
          </a:p>
        </p:txBody>
      </p:sp>
      <p:sp>
        <p:nvSpPr>
          <p:cNvPr id="71716" name="Text Box 38"/>
          <p:cNvSpPr txBox="1">
            <a:spLocks noChangeArrowheads="1"/>
          </p:cNvSpPr>
          <p:nvPr/>
        </p:nvSpPr>
        <p:spPr bwMode="auto">
          <a:xfrm>
            <a:off x="1236663" y="2784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20</a:t>
            </a:r>
          </a:p>
        </p:txBody>
      </p:sp>
      <p:sp>
        <p:nvSpPr>
          <p:cNvPr id="71717" name="Text Box 39"/>
          <p:cNvSpPr txBox="1">
            <a:spLocks noChangeArrowheads="1"/>
          </p:cNvSpPr>
          <p:nvPr/>
        </p:nvSpPr>
        <p:spPr bwMode="auto">
          <a:xfrm>
            <a:off x="1127125" y="5984875"/>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120</a:t>
            </a:r>
          </a:p>
        </p:txBody>
      </p:sp>
      <p:sp>
        <p:nvSpPr>
          <p:cNvPr id="71718" name="Text Box 40"/>
          <p:cNvSpPr txBox="1">
            <a:spLocks noChangeArrowheads="1"/>
          </p:cNvSpPr>
          <p:nvPr/>
        </p:nvSpPr>
        <p:spPr bwMode="auto">
          <a:xfrm>
            <a:off x="1127125" y="535146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a:t>
            </a:r>
          </a:p>
        </p:txBody>
      </p:sp>
      <p:sp>
        <p:nvSpPr>
          <p:cNvPr id="71719" name="Text Box 41"/>
          <p:cNvSpPr txBox="1">
            <a:spLocks noChangeArrowheads="1"/>
          </p:cNvSpPr>
          <p:nvPr/>
        </p:nvSpPr>
        <p:spPr bwMode="auto">
          <a:xfrm>
            <a:off x="1227138" y="47037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80</a:t>
            </a:r>
          </a:p>
        </p:txBody>
      </p:sp>
      <p:sp>
        <p:nvSpPr>
          <p:cNvPr id="71720" name="Text Box 42"/>
          <p:cNvSpPr txBox="1">
            <a:spLocks noChangeArrowheads="1"/>
          </p:cNvSpPr>
          <p:nvPr/>
        </p:nvSpPr>
        <p:spPr bwMode="auto">
          <a:xfrm>
            <a:off x="1222375" y="40513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60</a:t>
            </a:r>
          </a:p>
        </p:txBody>
      </p:sp>
      <p:sp>
        <p:nvSpPr>
          <p:cNvPr id="71721" name="Text Box 43"/>
          <p:cNvSpPr txBox="1">
            <a:spLocks noChangeArrowheads="1"/>
          </p:cNvSpPr>
          <p:nvPr/>
        </p:nvSpPr>
        <p:spPr bwMode="auto">
          <a:xfrm>
            <a:off x="1223963" y="34178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40</a:t>
            </a:r>
          </a:p>
        </p:txBody>
      </p:sp>
      <p:sp>
        <p:nvSpPr>
          <p:cNvPr id="71722" name="Text Box 44"/>
          <p:cNvSpPr txBox="1">
            <a:spLocks noChangeArrowheads="1"/>
          </p:cNvSpPr>
          <p:nvPr/>
        </p:nvSpPr>
        <p:spPr bwMode="auto">
          <a:xfrm rot="-5400000">
            <a:off x="206375" y="3940175"/>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Atenuación (dB)</a:t>
            </a:r>
          </a:p>
        </p:txBody>
      </p:sp>
      <p:sp>
        <p:nvSpPr>
          <p:cNvPr id="71723" name="Arc 45"/>
          <p:cNvSpPr>
            <a:spLocks/>
          </p:cNvSpPr>
          <p:nvPr/>
        </p:nvSpPr>
        <p:spPr bwMode="auto">
          <a:xfrm flipH="1" flipV="1">
            <a:off x="1828800" y="2470150"/>
            <a:ext cx="576263" cy="1219200"/>
          </a:xfrm>
          <a:custGeom>
            <a:avLst/>
            <a:gdLst>
              <a:gd name="T0" fmla="*/ 0 w 21600"/>
              <a:gd name="T1" fmla="*/ 0 h 21600"/>
              <a:gd name="T2" fmla="*/ 41016135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71724" name="Rectangle 46"/>
          <p:cNvSpPr>
            <a:spLocks noChangeArrowheads="1"/>
          </p:cNvSpPr>
          <p:nvPr/>
        </p:nvSpPr>
        <p:spPr bwMode="auto">
          <a:xfrm>
            <a:off x="2286000" y="3613150"/>
            <a:ext cx="304800" cy="152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71725" name="Line 47"/>
          <p:cNvSpPr>
            <a:spLocks noChangeShapeType="1"/>
          </p:cNvSpPr>
          <p:nvPr/>
        </p:nvSpPr>
        <p:spPr bwMode="auto">
          <a:xfrm>
            <a:off x="2233613" y="3632200"/>
            <a:ext cx="4367212" cy="25384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26" name="Arc 48"/>
          <p:cNvSpPr>
            <a:spLocks/>
          </p:cNvSpPr>
          <p:nvPr/>
        </p:nvSpPr>
        <p:spPr bwMode="auto">
          <a:xfrm flipH="1" flipV="1">
            <a:off x="1828800" y="2470150"/>
            <a:ext cx="552450" cy="762000"/>
          </a:xfrm>
          <a:custGeom>
            <a:avLst/>
            <a:gdLst>
              <a:gd name="T0" fmla="*/ 0 w 21600"/>
              <a:gd name="T1" fmla="*/ 0 h 21600"/>
              <a:gd name="T2" fmla="*/ 361386114 w 21600"/>
              <a:gd name="T3" fmla="*/ 948325439 h 21600"/>
              <a:gd name="T4" fmla="*/ 0 w 21600"/>
              <a:gd name="T5" fmla="*/ 9483254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71727" name="Rectangle 49"/>
          <p:cNvSpPr>
            <a:spLocks noChangeArrowheads="1"/>
          </p:cNvSpPr>
          <p:nvPr/>
        </p:nvSpPr>
        <p:spPr bwMode="auto">
          <a:xfrm>
            <a:off x="2224088" y="3141663"/>
            <a:ext cx="304800" cy="152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71728" name="Line 50"/>
          <p:cNvSpPr>
            <a:spLocks noChangeShapeType="1"/>
          </p:cNvSpPr>
          <p:nvPr/>
        </p:nvSpPr>
        <p:spPr bwMode="auto">
          <a:xfrm>
            <a:off x="2209800" y="3194050"/>
            <a:ext cx="4414838" cy="17287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29" name="Line 51"/>
          <p:cNvSpPr>
            <a:spLocks noChangeShapeType="1"/>
          </p:cNvSpPr>
          <p:nvPr/>
        </p:nvSpPr>
        <p:spPr bwMode="auto">
          <a:xfrm>
            <a:off x="7162800" y="414655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30" name="Line 52"/>
          <p:cNvSpPr>
            <a:spLocks noChangeShapeType="1"/>
          </p:cNvSpPr>
          <p:nvPr/>
        </p:nvSpPr>
        <p:spPr bwMode="auto">
          <a:xfrm>
            <a:off x="7162800" y="4451350"/>
            <a:ext cx="45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31" name="5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88B9787-ECA2-4C83-B3E1-F8FD9C9F764A}" type="slidenum">
              <a:rPr lang="es-ES" sz="1400"/>
              <a:pPr eaLnBrk="1" hangingPunct="1"/>
              <a:t>62</a:t>
            </a:fld>
            <a:endParaRPr lang="es-ES" sz="1400"/>
          </a:p>
        </p:txBody>
      </p:sp>
    </p:spTree>
  </p:cSld>
  <p:clrMapOvr>
    <a:masterClrMapping/>
  </p:clrMapOvr>
  <p:transition>
    <p:pull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6553200" y="6248400"/>
            <a:ext cx="1905000" cy="457200"/>
          </a:xfrm>
          <a:prstGeom prst="rect">
            <a:avLst/>
          </a:prstGeom>
        </p:spPr>
        <p:txBody>
          <a:bodyPr/>
          <a:lstStyle/>
          <a:p>
            <a:fld id="{210B3722-EBA6-441E-82A9-3035F951A8A4}" type="slidenum">
              <a:rPr lang="es-ES" altLang="es-ES"/>
              <a:pPr/>
              <a:t>63</a:t>
            </a:fld>
            <a:endParaRPr lang="es-ES" altLang="es-ES"/>
          </a:p>
        </p:txBody>
      </p:sp>
      <p:sp>
        <p:nvSpPr>
          <p:cNvPr id="570370" name="Rectangle 2"/>
          <p:cNvSpPr>
            <a:spLocks noGrp="1" noChangeArrowheads="1"/>
          </p:cNvSpPr>
          <p:nvPr>
            <p:ph type="title"/>
          </p:nvPr>
        </p:nvSpPr>
        <p:spPr/>
        <p:txBody>
          <a:bodyPr/>
          <a:lstStyle/>
          <a:p>
            <a:r>
              <a:rPr lang="es-ES_tradnl" altLang="es-ES"/>
              <a:t>Problemas de ADSL</a:t>
            </a:r>
            <a:endParaRPr lang="es-ES" altLang="es-ES"/>
          </a:p>
        </p:txBody>
      </p:sp>
      <p:sp>
        <p:nvSpPr>
          <p:cNvPr id="570371" name="Rectangle 3"/>
          <p:cNvSpPr>
            <a:spLocks noGrp="1" noChangeArrowheads="1"/>
          </p:cNvSpPr>
          <p:nvPr>
            <p:ph type="body" idx="1"/>
          </p:nvPr>
        </p:nvSpPr>
        <p:spPr/>
        <p:txBody>
          <a:bodyPr/>
          <a:lstStyle/>
          <a:p>
            <a:r>
              <a:rPr lang="es-ES_tradnl" altLang="es-ES" sz="2400"/>
              <a:t>Algunos usuarios (</a:t>
            </a:r>
            <a:r>
              <a:rPr lang="es-ES_tradnl" altLang="es-ES" sz="2400">
                <a:sym typeface="Symbol" panose="05050102010706020507" pitchFamily="18" charset="2"/>
              </a:rPr>
              <a:t></a:t>
            </a:r>
            <a:r>
              <a:rPr lang="es-ES_tradnl" altLang="es-ES" sz="2400"/>
              <a:t>10%) se encuentran a más de 5,5 Km de una central telefónica.</a:t>
            </a:r>
          </a:p>
          <a:p>
            <a:r>
              <a:rPr lang="es-ES_tradnl" altLang="es-ES" sz="2400"/>
              <a:t>A veces (</a:t>
            </a:r>
            <a:r>
              <a:rPr lang="es-ES_tradnl" altLang="es-ES" sz="2400">
                <a:sym typeface="Symbol" panose="05050102010706020507" pitchFamily="18" charset="2"/>
              </a:rPr>
              <a:t></a:t>
            </a:r>
            <a:r>
              <a:rPr lang="es-ES_tradnl" altLang="es-ES" sz="2400"/>
              <a:t>5%) a distancias menores no es posible la conexión por problemas del bucle (empalmes, etc.).</a:t>
            </a:r>
          </a:p>
          <a:p>
            <a:r>
              <a:rPr lang="es-ES_tradnl" altLang="es-ES" sz="2400"/>
              <a:t>No es posible asegurar a priori la disponibilidad del servicio, ni el caudal máximo disponible. Hay que hacer pruebas para cada caso.</a:t>
            </a:r>
          </a:p>
          <a:p>
            <a:r>
              <a:rPr lang="es-ES_tradnl" altLang="es-ES" sz="2400"/>
              <a:t>ADSL sufre interferencias por emisiones de radio de AM (onda media y onda larga).</a:t>
            </a:r>
            <a:endParaRPr lang="es-ES" altLang="es-ES" sz="2400"/>
          </a:p>
        </p:txBody>
      </p:sp>
    </p:spTree>
    <p:extLst>
      <p:ext uri="{BB962C8B-B14F-4D97-AF65-F5344CB8AC3E}">
        <p14:creationId xmlns:p14="http://schemas.microsoft.com/office/powerpoint/2010/main" val="1087523170"/>
      </p:ext>
    </p:extLst>
  </p:cSld>
  <p:clrMapOvr>
    <a:masterClrMapping/>
  </p:clrMapOvr>
  <p:transition spd="med">
    <p:pull dir="l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número de diapositiva 2"/>
          <p:cNvSpPr>
            <a:spLocks noGrp="1"/>
          </p:cNvSpPr>
          <p:nvPr>
            <p:ph type="sldNum" sz="quarter" idx="4294967295"/>
          </p:nvPr>
        </p:nvSpPr>
        <p:spPr>
          <a:xfrm>
            <a:off x="6553200" y="6248400"/>
            <a:ext cx="1905000" cy="457200"/>
          </a:xfrm>
          <a:prstGeom prst="rect">
            <a:avLst/>
          </a:prstGeom>
        </p:spPr>
        <p:txBody>
          <a:bodyPr/>
          <a:lstStyle/>
          <a:p>
            <a:fld id="{3862315B-205F-423F-BA04-B5BBA0BFE7C2}" type="slidenum">
              <a:rPr lang="es-ES" altLang="es-ES"/>
              <a:pPr/>
              <a:t>64</a:t>
            </a:fld>
            <a:endParaRPr lang="es-ES" altLang="es-ES"/>
          </a:p>
        </p:txBody>
      </p:sp>
      <p:sp>
        <p:nvSpPr>
          <p:cNvPr id="572418" name="Line 2"/>
          <p:cNvSpPr>
            <a:spLocks noChangeShapeType="1"/>
          </p:cNvSpPr>
          <p:nvPr/>
        </p:nvSpPr>
        <p:spPr bwMode="auto">
          <a:xfrm>
            <a:off x="1524000" y="2481263"/>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19" name="Line 3"/>
          <p:cNvSpPr>
            <a:spLocks noChangeShapeType="1"/>
          </p:cNvSpPr>
          <p:nvPr/>
        </p:nvSpPr>
        <p:spPr bwMode="auto">
          <a:xfrm>
            <a:off x="1524000" y="2709863"/>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0" name="Line 4"/>
          <p:cNvSpPr>
            <a:spLocks noChangeShapeType="1"/>
          </p:cNvSpPr>
          <p:nvPr/>
        </p:nvSpPr>
        <p:spPr bwMode="auto">
          <a:xfrm flipH="1">
            <a:off x="1524000" y="2252663"/>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1" name="Line 5"/>
          <p:cNvSpPr>
            <a:spLocks noChangeShapeType="1"/>
          </p:cNvSpPr>
          <p:nvPr/>
        </p:nvSpPr>
        <p:spPr bwMode="auto">
          <a:xfrm>
            <a:off x="2667000" y="2252663"/>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2" name="Text Box 6"/>
          <p:cNvSpPr txBox="1">
            <a:spLocks noChangeArrowheads="1"/>
          </p:cNvSpPr>
          <p:nvPr/>
        </p:nvSpPr>
        <p:spPr bwMode="auto">
          <a:xfrm>
            <a:off x="2057400" y="2111375"/>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1 Km</a:t>
            </a:r>
          </a:p>
        </p:txBody>
      </p:sp>
      <p:sp>
        <p:nvSpPr>
          <p:cNvPr id="572423" name="Line 7"/>
          <p:cNvSpPr>
            <a:spLocks noChangeShapeType="1"/>
          </p:cNvSpPr>
          <p:nvPr/>
        </p:nvSpPr>
        <p:spPr bwMode="auto">
          <a:xfrm flipH="1">
            <a:off x="1524000" y="1951038"/>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4" name="Line 8"/>
          <p:cNvSpPr>
            <a:spLocks noChangeShapeType="1"/>
          </p:cNvSpPr>
          <p:nvPr/>
        </p:nvSpPr>
        <p:spPr bwMode="auto">
          <a:xfrm>
            <a:off x="5410200" y="1951038"/>
            <a:ext cx="281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5" name="Text Box 9"/>
          <p:cNvSpPr txBox="1">
            <a:spLocks noChangeArrowheads="1"/>
          </p:cNvSpPr>
          <p:nvPr/>
        </p:nvSpPr>
        <p:spPr bwMode="auto">
          <a:xfrm>
            <a:off x="4714875" y="1798638"/>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3 Km</a:t>
            </a:r>
          </a:p>
        </p:txBody>
      </p:sp>
      <p:sp>
        <p:nvSpPr>
          <p:cNvPr id="572426" name="Line 10"/>
          <p:cNvSpPr>
            <a:spLocks noChangeShapeType="1"/>
          </p:cNvSpPr>
          <p:nvPr/>
        </p:nvSpPr>
        <p:spPr bwMode="auto">
          <a:xfrm>
            <a:off x="3352800" y="248443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7" name="Line 11"/>
          <p:cNvSpPr>
            <a:spLocks noChangeShapeType="1"/>
          </p:cNvSpPr>
          <p:nvPr/>
        </p:nvSpPr>
        <p:spPr bwMode="auto">
          <a:xfrm>
            <a:off x="8229600" y="248443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28" name="Text Box 12"/>
          <p:cNvSpPr txBox="1">
            <a:spLocks noChangeArrowheads="1"/>
          </p:cNvSpPr>
          <p:nvPr/>
        </p:nvSpPr>
        <p:spPr bwMode="auto">
          <a:xfrm>
            <a:off x="1066800" y="5303838"/>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0 dB</a:t>
            </a:r>
          </a:p>
        </p:txBody>
      </p:sp>
      <p:sp>
        <p:nvSpPr>
          <p:cNvPr id="572429" name="Text Box 13"/>
          <p:cNvSpPr txBox="1">
            <a:spLocks noChangeArrowheads="1"/>
          </p:cNvSpPr>
          <p:nvPr/>
        </p:nvSpPr>
        <p:spPr bwMode="auto">
          <a:xfrm>
            <a:off x="2990850" y="5303838"/>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-20 dB</a:t>
            </a:r>
          </a:p>
        </p:txBody>
      </p:sp>
      <p:sp>
        <p:nvSpPr>
          <p:cNvPr id="572430" name="Text Box 14"/>
          <p:cNvSpPr txBox="1">
            <a:spLocks noChangeArrowheads="1"/>
          </p:cNvSpPr>
          <p:nvPr/>
        </p:nvSpPr>
        <p:spPr bwMode="auto">
          <a:xfrm>
            <a:off x="7772400" y="5303838"/>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-60 dB</a:t>
            </a:r>
          </a:p>
        </p:txBody>
      </p:sp>
      <p:sp>
        <p:nvSpPr>
          <p:cNvPr id="572431" name="Line 15"/>
          <p:cNvSpPr>
            <a:spLocks noChangeShapeType="1"/>
          </p:cNvSpPr>
          <p:nvPr/>
        </p:nvSpPr>
        <p:spPr bwMode="auto">
          <a:xfrm>
            <a:off x="1371600" y="4541838"/>
            <a:ext cx="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32" name="Line 16"/>
          <p:cNvSpPr>
            <a:spLocks noChangeShapeType="1"/>
          </p:cNvSpPr>
          <p:nvPr/>
        </p:nvSpPr>
        <p:spPr bwMode="auto">
          <a:xfrm>
            <a:off x="1371600" y="5075238"/>
            <a:ext cx="1905000"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33" name="Line 17"/>
          <p:cNvSpPr>
            <a:spLocks noChangeShapeType="1"/>
          </p:cNvSpPr>
          <p:nvPr/>
        </p:nvSpPr>
        <p:spPr bwMode="auto">
          <a:xfrm flipV="1">
            <a:off x="3276600" y="4541838"/>
            <a:ext cx="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34" name="Line 18"/>
          <p:cNvSpPr>
            <a:spLocks noChangeShapeType="1"/>
          </p:cNvSpPr>
          <p:nvPr/>
        </p:nvSpPr>
        <p:spPr bwMode="auto">
          <a:xfrm>
            <a:off x="1219200" y="4541838"/>
            <a:ext cx="0" cy="685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35" name="Line 19"/>
          <p:cNvSpPr>
            <a:spLocks noChangeShapeType="1"/>
          </p:cNvSpPr>
          <p:nvPr/>
        </p:nvSpPr>
        <p:spPr bwMode="auto">
          <a:xfrm>
            <a:off x="1219200" y="5227638"/>
            <a:ext cx="6934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36" name="Line 20"/>
          <p:cNvSpPr>
            <a:spLocks noChangeShapeType="1"/>
          </p:cNvSpPr>
          <p:nvPr/>
        </p:nvSpPr>
        <p:spPr bwMode="auto">
          <a:xfrm>
            <a:off x="8153400" y="4541838"/>
            <a:ext cx="0" cy="685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572437"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71863"/>
            <a:ext cx="16525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2438" name="Text Box 22"/>
          <p:cNvSpPr txBox="1">
            <a:spLocks noChangeArrowheads="1"/>
          </p:cNvSpPr>
          <p:nvPr/>
        </p:nvSpPr>
        <p:spPr bwMode="auto">
          <a:xfrm>
            <a:off x="428625" y="4206875"/>
            <a:ext cx="1189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_tradnl" altLang="es-ES" sz="1600" b="1">
                <a:latin typeface="Arial" panose="020B0604020202020204" pitchFamily="34" charset="0"/>
              </a:rPr>
              <a:t>Central</a:t>
            </a:r>
          </a:p>
          <a:p>
            <a:pPr algn="ctr" eaLnBrk="0" hangingPunct="0"/>
            <a:r>
              <a:rPr lang="es-ES_tradnl" altLang="es-ES" sz="1600" b="1">
                <a:latin typeface="Arial" panose="020B0604020202020204" pitchFamily="34" charset="0"/>
              </a:rPr>
              <a:t>Telefónica</a:t>
            </a:r>
            <a:endParaRPr lang="es-ES" altLang="es-ES" sz="1600" b="1">
              <a:latin typeface="Arial" panose="020B0604020202020204" pitchFamily="34" charset="0"/>
            </a:endParaRPr>
          </a:p>
        </p:txBody>
      </p:sp>
      <p:pic>
        <p:nvPicPr>
          <p:cNvPr id="572439" name="Picture 2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929063"/>
            <a:ext cx="1082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72440"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941763"/>
            <a:ext cx="1082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2441" name="Text Box 25"/>
          <p:cNvSpPr txBox="1">
            <a:spLocks noChangeArrowheads="1"/>
          </p:cNvSpPr>
          <p:nvPr/>
        </p:nvSpPr>
        <p:spPr bwMode="auto">
          <a:xfrm>
            <a:off x="609600" y="685800"/>
            <a:ext cx="761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3200"/>
              <a:t>Atenuación de la señal descendente en ADSL</a:t>
            </a:r>
          </a:p>
        </p:txBody>
      </p:sp>
      <p:sp>
        <p:nvSpPr>
          <p:cNvPr id="572442" name="Text Box 26"/>
          <p:cNvSpPr txBox="1">
            <a:spLocks noChangeArrowheads="1"/>
          </p:cNvSpPr>
          <p:nvPr/>
        </p:nvSpPr>
        <p:spPr bwMode="auto">
          <a:xfrm>
            <a:off x="3192463" y="3443288"/>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339933"/>
                </a:solidFill>
                <a:latin typeface="Arial" panose="020B0604020202020204" pitchFamily="34" charset="0"/>
              </a:rPr>
              <a:t>A</a:t>
            </a:r>
          </a:p>
        </p:txBody>
      </p:sp>
      <p:sp>
        <p:nvSpPr>
          <p:cNvPr id="572443" name="Text Box 27"/>
          <p:cNvSpPr txBox="1">
            <a:spLocks noChangeArrowheads="1"/>
          </p:cNvSpPr>
          <p:nvPr/>
        </p:nvSpPr>
        <p:spPr bwMode="auto">
          <a:xfrm>
            <a:off x="8077200" y="3438525"/>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FF0000"/>
                </a:solidFill>
                <a:latin typeface="Arial" panose="020B0604020202020204" pitchFamily="34" charset="0"/>
              </a:rPr>
              <a:t>B</a:t>
            </a:r>
          </a:p>
        </p:txBody>
      </p:sp>
      <p:sp>
        <p:nvSpPr>
          <p:cNvPr id="572444" name="Line 28"/>
          <p:cNvSpPr>
            <a:spLocks noChangeShapeType="1"/>
          </p:cNvSpPr>
          <p:nvPr/>
        </p:nvSpPr>
        <p:spPr bwMode="auto">
          <a:xfrm>
            <a:off x="2057400" y="499903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45" name="Line 29"/>
          <p:cNvSpPr>
            <a:spLocks noChangeShapeType="1"/>
          </p:cNvSpPr>
          <p:nvPr/>
        </p:nvSpPr>
        <p:spPr bwMode="auto">
          <a:xfrm>
            <a:off x="5562600" y="515143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2446" name="Text Box 30"/>
          <p:cNvSpPr txBox="1">
            <a:spLocks noChangeArrowheads="1"/>
          </p:cNvSpPr>
          <p:nvPr/>
        </p:nvSpPr>
        <p:spPr bwMode="auto">
          <a:xfrm>
            <a:off x="4554538" y="4724400"/>
            <a:ext cx="207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Atenuación: 20 dB/Km</a:t>
            </a:r>
          </a:p>
        </p:txBody>
      </p:sp>
    </p:spTree>
    <p:extLst>
      <p:ext uri="{BB962C8B-B14F-4D97-AF65-F5344CB8AC3E}">
        <p14:creationId xmlns:p14="http://schemas.microsoft.com/office/powerpoint/2010/main" val="2061644997"/>
      </p:ext>
    </p:extLst>
  </p:cSld>
  <p:clrMapOvr>
    <a:masterClrMapping/>
  </p:clrMapOvr>
  <p:transition spd="med">
    <p:pull dir="l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arcador de número de diapositiva 2"/>
          <p:cNvSpPr>
            <a:spLocks noGrp="1"/>
          </p:cNvSpPr>
          <p:nvPr>
            <p:ph type="sldNum" sz="quarter" idx="4294967295"/>
          </p:nvPr>
        </p:nvSpPr>
        <p:spPr>
          <a:xfrm>
            <a:off x="6553200" y="6248400"/>
            <a:ext cx="1905000" cy="457200"/>
          </a:xfrm>
          <a:prstGeom prst="rect">
            <a:avLst/>
          </a:prstGeom>
        </p:spPr>
        <p:txBody>
          <a:bodyPr/>
          <a:lstStyle/>
          <a:p>
            <a:fld id="{7558A675-84F4-4C7D-AD81-63FB53B4DB49}" type="slidenum">
              <a:rPr lang="es-ES" altLang="es-ES"/>
              <a:pPr/>
              <a:t>65</a:t>
            </a:fld>
            <a:endParaRPr lang="es-ES" altLang="es-ES"/>
          </a:p>
        </p:txBody>
      </p:sp>
      <p:sp>
        <p:nvSpPr>
          <p:cNvPr id="574466" name="Line 2"/>
          <p:cNvSpPr>
            <a:spLocks noChangeShapeType="1"/>
          </p:cNvSpPr>
          <p:nvPr/>
        </p:nvSpPr>
        <p:spPr bwMode="auto">
          <a:xfrm>
            <a:off x="1524000" y="205422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67" name="Line 3"/>
          <p:cNvSpPr>
            <a:spLocks noChangeShapeType="1"/>
          </p:cNvSpPr>
          <p:nvPr/>
        </p:nvSpPr>
        <p:spPr bwMode="auto">
          <a:xfrm>
            <a:off x="1524000" y="2282825"/>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68" name="Line 4"/>
          <p:cNvSpPr>
            <a:spLocks noChangeShapeType="1"/>
          </p:cNvSpPr>
          <p:nvPr/>
        </p:nvSpPr>
        <p:spPr bwMode="auto">
          <a:xfrm flipH="1">
            <a:off x="1524000" y="1825625"/>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69" name="Line 5"/>
          <p:cNvSpPr>
            <a:spLocks noChangeShapeType="1"/>
          </p:cNvSpPr>
          <p:nvPr/>
        </p:nvSpPr>
        <p:spPr bwMode="auto">
          <a:xfrm>
            <a:off x="2667000" y="1825625"/>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0" name="Text Box 6"/>
          <p:cNvSpPr txBox="1">
            <a:spLocks noChangeArrowheads="1"/>
          </p:cNvSpPr>
          <p:nvPr/>
        </p:nvSpPr>
        <p:spPr bwMode="auto">
          <a:xfrm>
            <a:off x="2057400" y="1684338"/>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1 Km</a:t>
            </a:r>
          </a:p>
        </p:txBody>
      </p:sp>
      <p:sp>
        <p:nvSpPr>
          <p:cNvPr id="574471" name="Line 7"/>
          <p:cNvSpPr>
            <a:spLocks noChangeShapeType="1"/>
          </p:cNvSpPr>
          <p:nvPr/>
        </p:nvSpPr>
        <p:spPr bwMode="auto">
          <a:xfrm flipH="1">
            <a:off x="1524000" y="152400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2" name="Line 8"/>
          <p:cNvSpPr>
            <a:spLocks noChangeShapeType="1"/>
          </p:cNvSpPr>
          <p:nvPr/>
        </p:nvSpPr>
        <p:spPr bwMode="auto">
          <a:xfrm>
            <a:off x="5410200" y="1524000"/>
            <a:ext cx="281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3" name="Text Box 9"/>
          <p:cNvSpPr txBox="1">
            <a:spLocks noChangeArrowheads="1"/>
          </p:cNvSpPr>
          <p:nvPr/>
        </p:nvSpPr>
        <p:spPr bwMode="auto">
          <a:xfrm>
            <a:off x="4714875" y="1371600"/>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3 Km</a:t>
            </a:r>
          </a:p>
        </p:txBody>
      </p:sp>
      <p:sp>
        <p:nvSpPr>
          <p:cNvPr id="574474" name="Line 10"/>
          <p:cNvSpPr>
            <a:spLocks noChangeShapeType="1"/>
          </p:cNvSpPr>
          <p:nvPr/>
        </p:nvSpPr>
        <p:spPr bwMode="auto">
          <a:xfrm>
            <a:off x="3352800" y="2057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5" name="Line 11"/>
          <p:cNvSpPr>
            <a:spLocks noChangeShapeType="1"/>
          </p:cNvSpPr>
          <p:nvPr/>
        </p:nvSpPr>
        <p:spPr bwMode="auto">
          <a:xfrm>
            <a:off x="8229600" y="2057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6" name="Text Box 12"/>
          <p:cNvSpPr txBox="1">
            <a:spLocks noChangeArrowheads="1"/>
          </p:cNvSpPr>
          <p:nvPr/>
        </p:nvSpPr>
        <p:spPr bwMode="auto">
          <a:xfrm>
            <a:off x="3048000" y="5029200"/>
            <a:ext cx="568325"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solidFill>
                  <a:srgbClr val="339933"/>
                </a:solidFill>
                <a:latin typeface="Arial" panose="020B0604020202020204" pitchFamily="34" charset="0"/>
              </a:rPr>
              <a:t>0 dB</a:t>
            </a:r>
          </a:p>
        </p:txBody>
      </p:sp>
      <p:sp>
        <p:nvSpPr>
          <p:cNvPr id="574477" name="Text Box 13"/>
          <p:cNvSpPr txBox="1">
            <a:spLocks noChangeArrowheads="1"/>
          </p:cNvSpPr>
          <p:nvPr/>
        </p:nvSpPr>
        <p:spPr bwMode="auto">
          <a:xfrm>
            <a:off x="990600" y="5441950"/>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solidFill>
                  <a:srgbClr val="FF0000"/>
                </a:solidFill>
                <a:latin typeface="Arial" panose="020B0604020202020204" pitchFamily="34" charset="0"/>
              </a:rPr>
              <a:t>-60 dB</a:t>
            </a:r>
          </a:p>
        </p:txBody>
      </p:sp>
      <p:sp>
        <p:nvSpPr>
          <p:cNvPr id="574478" name="Line 14"/>
          <p:cNvSpPr>
            <a:spLocks noChangeShapeType="1"/>
          </p:cNvSpPr>
          <p:nvPr/>
        </p:nvSpPr>
        <p:spPr bwMode="auto">
          <a:xfrm>
            <a:off x="1371600" y="4114800"/>
            <a:ext cx="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79" name="Line 15"/>
          <p:cNvSpPr>
            <a:spLocks noChangeShapeType="1"/>
          </p:cNvSpPr>
          <p:nvPr/>
        </p:nvSpPr>
        <p:spPr bwMode="auto">
          <a:xfrm>
            <a:off x="1371600" y="4648200"/>
            <a:ext cx="1905000"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80" name="Line 16"/>
          <p:cNvSpPr>
            <a:spLocks noChangeShapeType="1"/>
          </p:cNvSpPr>
          <p:nvPr/>
        </p:nvSpPr>
        <p:spPr bwMode="auto">
          <a:xfrm flipV="1">
            <a:off x="3276600" y="4114800"/>
            <a:ext cx="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81" name="Line 17"/>
          <p:cNvSpPr>
            <a:spLocks noChangeShapeType="1"/>
          </p:cNvSpPr>
          <p:nvPr/>
        </p:nvSpPr>
        <p:spPr bwMode="auto">
          <a:xfrm>
            <a:off x="1219200" y="4114800"/>
            <a:ext cx="0" cy="685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82" name="Line 18"/>
          <p:cNvSpPr>
            <a:spLocks noChangeShapeType="1"/>
          </p:cNvSpPr>
          <p:nvPr/>
        </p:nvSpPr>
        <p:spPr bwMode="auto">
          <a:xfrm>
            <a:off x="1219200" y="4800600"/>
            <a:ext cx="6934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83" name="Line 19"/>
          <p:cNvSpPr>
            <a:spLocks noChangeShapeType="1"/>
          </p:cNvSpPr>
          <p:nvPr/>
        </p:nvSpPr>
        <p:spPr bwMode="auto">
          <a:xfrm>
            <a:off x="8153400" y="4114800"/>
            <a:ext cx="0" cy="685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574484"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4825"/>
            <a:ext cx="16525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4485" name="Text Box 21"/>
          <p:cNvSpPr txBox="1">
            <a:spLocks noChangeArrowheads="1"/>
          </p:cNvSpPr>
          <p:nvPr/>
        </p:nvSpPr>
        <p:spPr bwMode="auto">
          <a:xfrm>
            <a:off x="428625" y="3779838"/>
            <a:ext cx="1189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ES_tradnl" altLang="es-ES" sz="1600" b="1">
                <a:latin typeface="Arial" panose="020B0604020202020204" pitchFamily="34" charset="0"/>
              </a:rPr>
              <a:t>Central</a:t>
            </a:r>
          </a:p>
          <a:p>
            <a:pPr algn="ctr" eaLnBrk="0" hangingPunct="0"/>
            <a:r>
              <a:rPr lang="es-ES_tradnl" altLang="es-ES" sz="1600" b="1">
                <a:latin typeface="Arial" panose="020B0604020202020204" pitchFamily="34" charset="0"/>
              </a:rPr>
              <a:t>Telefónica</a:t>
            </a:r>
            <a:endParaRPr lang="es-ES" altLang="es-ES" sz="1600" b="1">
              <a:latin typeface="Arial" panose="020B0604020202020204" pitchFamily="34" charset="0"/>
            </a:endParaRPr>
          </a:p>
        </p:txBody>
      </p:sp>
      <p:pic>
        <p:nvPicPr>
          <p:cNvPr id="574486" name="Picture 2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502025"/>
            <a:ext cx="1082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74487" name="Picture 2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514725"/>
            <a:ext cx="1082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4488" name="Text Box 24"/>
          <p:cNvSpPr txBox="1">
            <a:spLocks noChangeArrowheads="1"/>
          </p:cNvSpPr>
          <p:nvPr/>
        </p:nvSpPr>
        <p:spPr bwMode="auto">
          <a:xfrm>
            <a:off x="7848600" y="5441950"/>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solidFill>
                  <a:srgbClr val="FF0000"/>
                </a:solidFill>
                <a:latin typeface="Arial" panose="020B0604020202020204" pitchFamily="34" charset="0"/>
              </a:rPr>
              <a:t>0 dB</a:t>
            </a:r>
          </a:p>
        </p:txBody>
      </p:sp>
      <p:sp>
        <p:nvSpPr>
          <p:cNvPr id="574489" name="Text Box 25"/>
          <p:cNvSpPr txBox="1">
            <a:spLocks noChangeArrowheads="1"/>
          </p:cNvSpPr>
          <p:nvPr/>
        </p:nvSpPr>
        <p:spPr bwMode="auto">
          <a:xfrm>
            <a:off x="2971800" y="5441950"/>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solidFill>
                  <a:srgbClr val="FF0000"/>
                </a:solidFill>
                <a:latin typeface="Arial" panose="020B0604020202020204" pitchFamily="34" charset="0"/>
              </a:rPr>
              <a:t>-40 dB</a:t>
            </a:r>
          </a:p>
        </p:txBody>
      </p:sp>
      <p:sp>
        <p:nvSpPr>
          <p:cNvPr id="574490" name="Text Box 26"/>
          <p:cNvSpPr txBox="1">
            <a:spLocks noChangeArrowheads="1"/>
          </p:cNvSpPr>
          <p:nvPr/>
        </p:nvSpPr>
        <p:spPr bwMode="auto">
          <a:xfrm>
            <a:off x="990600" y="5029200"/>
            <a:ext cx="725488"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solidFill>
                  <a:srgbClr val="339933"/>
                </a:solidFill>
                <a:latin typeface="Arial" panose="020B0604020202020204" pitchFamily="34" charset="0"/>
              </a:rPr>
              <a:t>-20 dB</a:t>
            </a:r>
          </a:p>
        </p:txBody>
      </p:sp>
      <p:sp>
        <p:nvSpPr>
          <p:cNvPr id="574491" name="Text Box 27"/>
          <p:cNvSpPr txBox="1">
            <a:spLocks noChangeArrowheads="1"/>
          </p:cNvSpPr>
          <p:nvPr/>
        </p:nvSpPr>
        <p:spPr bwMode="auto">
          <a:xfrm>
            <a:off x="609600" y="381000"/>
            <a:ext cx="7413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3200"/>
              <a:t>Atenuación de la señal ascendente en ADSL</a:t>
            </a:r>
          </a:p>
        </p:txBody>
      </p:sp>
      <p:sp>
        <p:nvSpPr>
          <p:cNvPr id="574492" name="Oval 28"/>
          <p:cNvSpPr>
            <a:spLocks noChangeArrowheads="1"/>
          </p:cNvSpPr>
          <p:nvPr/>
        </p:nvSpPr>
        <p:spPr bwMode="auto">
          <a:xfrm>
            <a:off x="914400" y="4876800"/>
            <a:ext cx="914400" cy="990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4493" name="Text Box 29"/>
          <p:cNvSpPr txBox="1">
            <a:spLocks noChangeArrowheads="1"/>
          </p:cNvSpPr>
          <p:nvPr/>
        </p:nvSpPr>
        <p:spPr bwMode="auto">
          <a:xfrm>
            <a:off x="2133600" y="6096000"/>
            <a:ext cx="1938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a:latin typeface="Arial" panose="020B0604020202020204" pitchFamily="34" charset="0"/>
              </a:rPr>
              <a:t>Competencia desigual</a:t>
            </a:r>
          </a:p>
        </p:txBody>
      </p:sp>
      <p:sp>
        <p:nvSpPr>
          <p:cNvPr id="574494" name="Line 30"/>
          <p:cNvSpPr>
            <a:spLocks noChangeShapeType="1"/>
          </p:cNvSpPr>
          <p:nvPr/>
        </p:nvSpPr>
        <p:spPr bwMode="auto">
          <a:xfrm flipH="1" flipV="1">
            <a:off x="1752600" y="5791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495" name="Text Box 31"/>
          <p:cNvSpPr txBox="1">
            <a:spLocks noChangeArrowheads="1"/>
          </p:cNvSpPr>
          <p:nvPr/>
        </p:nvSpPr>
        <p:spPr bwMode="auto">
          <a:xfrm>
            <a:off x="3192463" y="3097213"/>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339933"/>
                </a:solidFill>
                <a:latin typeface="Arial" panose="020B0604020202020204" pitchFamily="34" charset="0"/>
              </a:rPr>
              <a:t>A</a:t>
            </a:r>
          </a:p>
        </p:txBody>
      </p:sp>
      <p:sp>
        <p:nvSpPr>
          <p:cNvPr id="574496" name="Text Box 32"/>
          <p:cNvSpPr txBox="1">
            <a:spLocks noChangeArrowheads="1"/>
          </p:cNvSpPr>
          <p:nvPr/>
        </p:nvSpPr>
        <p:spPr bwMode="auto">
          <a:xfrm>
            <a:off x="8077200" y="3092450"/>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FF0000"/>
                </a:solidFill>
                <a:latin typeface="Arial" panose="020B0604020202020204" pitchFamily="34" charset="0"/>
              </a:rPr>
              <a:t>B</a:t>
            </a:r>
          </a:p>
        </p:txBody>
      </p:sp>
      <p:sp>
        <p:nvSpPr>
          <p:cNvPr id="574497" name="Text Box 33"/>
          <p:cNvSpPr txBox="1">
            <a:spLocks noChangeArrowheads="1"/>
          </p:cNvSpPr>
          <p:nvPr/>
        </p:nvSpPr>
        <p:spPr bwMode="auto">
          <a:xfrm>
            <a:off x="152400" y="4997450"/>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339933"/>
                </a:solidFill>
                <a:latin typeface="Arial" panose="020B0604020202020204" pitchFamily="34" charset="0"/>
              </a:rPr>
              <a:t>A</a:t>
            </a:r>
          </a:p>
        </p:txBody>
      </p:sp>
      <p:sp>
        <p:nvSpPr>
          <p:cNvPr id="574498" name="Text Box 34"/>
          <p:cNvSpPr txBox="1">
            <a:spLocks noChangeArrowheads="1"/>
          </p:cNvSpPr>
          <p:nvPr/>
        </p:nvSpPr>
        <p:spPr bwMode="auto">
          <a:xfrm>
            <a:off x="127000" y="5410200"/>
            <a:ext cx="3302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solidFill>
                  <a:srgbClr val="FF0000"/>
                </a:solidFill>
                <a:latin typeface="Arial" panose="020B0604020202020204" pitchFamily="34" charset="0"/>
              </a:rPr>
              <a:t>B</a:t>
            </a:r>
          </a:p>
        </p:txBody>
      </p:sp>
      <p:sp>
        <p:nvSpPr>
          <p:cNvPr id="574499" name="Line 35"/>
          <p:cNvSpPr>
            <a:spLocks noChangeShapeType="1"/>
          </p:cNvSpPr>
          <p:nvPr/>
        </p:nvSpPr>
        <p:spPr bwMode="auto">
          <a:xfrm rot="10800000">
            <a:off x="5334000" y="4724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500" name="Line 36"/>
          <p:cNvSpPr>
            <a:spLocks noChangeShapeType="1"/>
          </p:cNvSpPr>
          <p:nvPr/>
        </p:nvSpPr>
        <p:spPr bwMode="auto">
          <a:xfrm rot="10800000">
            <a:off x="1981200" y="4572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74501" name="Text Box 37"/>
          <p:cNvSpPr txBox="1">
            <a:spLocks noChangeArrowheads="1"/>
          </p:cNvSpPr>
          <p:nvPr/>
        </p:nvSpPr>
        <p:spPr bwMode="auto">
          <a:xfrm>
            <a:off x="4783138" y="4343400"/>
            <a:ext cx="207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a:latin typeface="Arial" panose="020B0604020202020204" pitchFamily="34" charset="0"/>
              </a:rPr>
              <a:t>Atenuación: 20 dB/Km</a:t>
            </a:r>
          </a:p>
        </p:txBody>
      </p:sp>
    </p:spTree>
    <p:extLst>
      <p:ext uri="{BB962C8B-B14F-4D97-AF65-F5344CB8AC3E}">
        <p14:creationId xmlns:p14="http://schemas.microsoft.com/office/powerpoint/2010/main" val="343361246"/>
      </p:ext>
    </p:extLst>
  </p:cSld>
  <p:clrMapOvr>
    <a:masterClrMapping/>
  </p:clrMapOvr>
  <p:transition spd="med">
    <p:pull dir="l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 </a:t>
            </a:r>
            <a:r>
              <a:rPr lang="es-ES_tradnl" sz="4000">
                <a:solidFill>
                  <a:schemeClr val="tx2"/>
                </a:solidFill>
              </a:rPr>
              <a:t>Frecuencias en ADSL</a:t>
            </a:r>
          </a:p>
        </p:txBody>
      </p:sp>
      <p:sp>
        <p:nvSpPr>
          <p:cNvPr id="72707" name="Rectangle 5"/>
          <p:cNvSpPr>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600"/>
              <a:t>ADSL utiliza frecuencias por encima de los 30-100 KHz para ser compatible con el servicio telefónico.</a:t>
            </a:r>
          </a:p>
          <a:p>
            <a:pPr marL="342900" indent="-342900">
              <a:lnSpc>
                <a:spcPct val="90000"/>
              </a:lnSpc>
              <a:spcBef>
                <a:spcPct val="20000"/>
              </a:spcBef>
              <a:buFontTx/>
              <a:buChar char="•"/>
            </a:pPr>
            <a:r>
              <a:rPr lang="es-ES_tradnl" sz="2600"/>
              <a:t>Se asigna un rango de frecuencias distinto en ascendente y descendente.</a:t>
            </a:r>
          </a:p>
          <a:p>
            <a:pPr marL="342900" indent="-342900">
              <a:lnSpc>
                <a:spcPct val="90000"/>
              </a:lnSpc>
              <a:spcBef>
                <a:spcPct val="20000"/>
              </a:spcBef>
              <a:buFontTx/>
              <a:buChar char="•"/>
            </a:pPr>
            <a:r>
              <a:rPr lang="es-ES_tradnl" sz="2600"/>
              <a:t>La comunicación es asimétrica. Se reserva una anchura mayor al descendente (1000 KHz) que al ascendente (100 KHz). El canal ascendente se sitúa en las frecuencias mas bajas.</a:t>
            </a:r>
          </a:p>
          <a:p>
            <a:pPr marL="342900" indent="-342900">
              <a:lnSpc>
                <a:spcPct val="90000"/>
              </a:lnSpc>
              <a:spcBef>
                <a:spcPct val="20000"/>
              </a:spcBef>
              <a:buFontTx/>
              <a:buChar char="•"/>
            </a:pPr>
            <a:r>
              <a:rPr lang="es-ES_tradnl" sz="2600"/>
              <a:t>La transmisión de caudales tan elevados se consigue con una técnica de modulación denominada DMT (Discrete Multi Tone)</a:t>
            </a:r>
            <a:endParaRPr lang="es-ES" sz="2600"/>
          </a:p>
        </p:txBody>
      </p:sp>
      <p:sp>
        <p:nvSpPr>
          <p:cNvPr id="7270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F9DDB3E-3D3E-4652-86C2-E76583569F81}" type="slidenum">
              <a:rPr lang="es-ES" sz="1400"/>
              <a:pPr eaLnBrk="1" hangingPunct="1"/>
              <a:t>66</a:t>
            </a:fld>
            <a:endParaRPr lang="es-ES" sz="1400"/>
          </a:p>
        </p:txBody>
      </p:sp>
    </p:spTree>
  </p:cSld>
  <p:clrMapOvr>
    <a:masterClrMapping/>
  </p:clrMapOvr>
  <p:transition>
    <p:pull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362200" y="457200"/>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3600"/>
              <a:t>Bucle de abonado típico</a:t>
            </a:r>
            <a:endParaRPr lang="es-ES" sz="3600"/>
          </a:p>
        </p:txBody>
      </p:sp>
      <p:sp>
        <p:nvSpPr>
          <p:cNvPr id="73731" name="Line 3"/>
          <p:cNvSpPr>
            <a:spLocks noChangeShapeType="1"/>
          </p:cNvSpPr>
          <p:nvPr/>
        </p:nvSpPr>
        <p:spPr bwMode="auto">
          <a:xfrm>
            <a:off x="2011363" y="2286000"/>
            <a:ext cx="0" cy="411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32" name="Line 4"/>
          <p:cNvSpPr>
            <a:spLocks noChangeShapeType="1"/>
          </p:cNvSpPr>
          <p:nvPr/>
        </p:nvSpPr>
        <p:spPr bwMode="auto">
          <a:xfrm>
            <a:off x="1995488" y="3765550"/>
            <a:ext cx="6172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33" name="Line 5"/>
          <p:cNvSpPr>
            <a:spLocks noChangeShapeType="1"/>
          </p:cNvSpPr>
          <p:nvPr/>
        </p:nvSpPr>
        <p:spPr bwMode="auto">
          <a:xfrm>
            <a:off x="4757738" y="1766888"/>
            <a:ext cx="0" cy="2057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34" name="Line 6"/>
          <p:cNvSpPr>
            <a:spLocks noChangeShapeType="1"/>
          </p:cNvSpPr>
          <p:nvPr/>
        </p:nvSpPr>
        <p:spPr bwMode="auto">
          <a:xfrm>
            <a:off x="7434263" y="2971800"/>
            <a:ext cx="0" cy="838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35" name="Line 7"/>
          <p:cNvSpPr>
            <a:spLocks noChangeShapeType="1"/>
          </p:cNvSpPr>
          <p:nvPr/>
        </p:nvSpPr>
        <p:spPr bwMode="auto">
          <a:xfrm>
            <a:off x="6900863" y="3810000"/>
            <a:ext cx="0" cy="1905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36" name="Line 8"/>
          <p:cNvSpPr>
            <a:spLocks noChangeShapeType="1"/>
          </p:cNvSpPr>
          <p:nvPr/>
        </p:nvSpPr>
        <p:spPr bwMode="auto">
          <a:xfrm>
            <a:off x="6900863" y="5715000"/>
            <a:ext cx="685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73737"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13" y="1295400"/>
            <a:ext cx="16525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8"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325" y="5029200"/>
            <a:ext cx="1082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39" name="Text Box 11"/>
          <p:cNvSpPr txBox="1">
            <a:spLocks noChangeArrowheads="1"/>
          </p:cNvSpPr>
          <p:nvPr/>
        </p:nvSpPr>
        <p:spPr bwMode="auto">
          <a:xfrm>
            <a:off x="265113" y="5410200"/>
            <a:ext cx="1639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000">
                <a:latin typeface="Arial" charset="0"/>
              </a:rPr>
              <a:t>Cable de</a:t>
            </a:r>
          </a:p>
          <a:p>
            <a:pPr algn="ctr"/>
            <a:r>
              <a:rPr lang="es-ES_tradnl" sz="2000">
                <a:latin typeface="Arial" charset="0"/>
              </a:rPr>
              <a:t>Alimentación</a:t>
            </a:r>
            <a:endParaRPr lang="es-ES" sz="2000">
              <a:latin typeface="Arial" charset="0"/>
            </a:endParaRPr>
          </a:p>
        </p:txBody>
      </p:sp>
      <p:sp>
        <p:nvSpPr>
          <p:cNvPr id="73740" name="Text Box 12"/>
          <p:cNvSpPr txBox="1">
            <a:spLocks noChangeArrowheads="1"/>
          </p:cNvSpPr>
          <p:nvPr/>
        </p:nvSpPr>
        <p:spPr bwMode="auto">
          <a:xfrm>
            <a:off x="3581400" y="5486400"/>
            <a:ext cx="151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000">
                <a:latin typeface="Arial" charset="0"/>
              </a:rPr>
              <a:t>Cable de</a:t>
            </a:r>
          </a:p>
          <a:p>
            <a:pPr algn="ctr"/>
            <a:r>
              <a:rPr lang="es-ES_tradnl" sz="2000">
                <a:latin typeface="Arial" charset="0"/>
              </a:rPr>
              <a:t>Distribución</a:t>
            </a:r>
            <a:endParaRPr lang="es-ES" sz="2000">
              <a:latin typeface="Arial" charset="0"/>
            </a:endParaRPr>
          </a:p>
        </p:txBody>
      </p:sp>
      <p:sp>
        <p:nvSpPr>
          <p:cNvPr id="73741" name="Text Box 13"/>
          <p:cNvSpPr txBox="1">
            <a:spLocks noChangeArrowheads="1"/>
          </p:cNvSpPr>
          <p:nvPr/>
        </p:nvSpPr>
        <p:spPr bwMode="auto">
          <a:xfrm>
            <a:off x="2490788" y="45212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Empalme</a:t>
            </a:r>
            <a:endParaRPr lang="es-ES" sz="1800">
              <a:latin typeface="Arial" charset="0"/>
            </a:endParaRPr>
          </a:p>
        </p:txBody>
      </p:sp>
      <p:sp>
        <p:nvSpPr>
          <p:cNvPr id="73742" name="Text Box 14"/>
          <p:cNvSpPr txBox="1">
            <a:spLocks noChangeArrowheads="1"/>
          </p:cNvSpPr>
          <p:nvPr/>
        </p:nvSpPr>
        <p:spPr bwMode="auto">
          <a:xfrm>
            <a:off x="4953000" y="18288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Puentes de derivación</a:t>
            </a:r>
          </a:p>
          <a:p>
            <a:pPr algn="ctr"/>
            <a:r>
              <a:rPr lang="es-ES_tradnl" sz="1800">
                <a:latin typeface="Arial" charset="0"/>
              </a:rPr>
              <a:t>(instalaciones anteriores)</a:t>
            </a:r>
            <a:endParaRPr lang="es-ES" sz="1800">
              <a:latin typeface="Arial" charset="0"/>
            </a:endParaRPr>
          </a:p>
        </p:txBody>
      </p:sp>
      <p:sp>
        <p:nvSpPr>
          <p:cNvPr id="73743" name="Line 15"/>
          <p:cNvSpPr>
            <a:spLocks noChangeShapeType="1"/>
          </p:cNvSpPr>
          <p:nvPr/>
        </p:nvSpPr>
        <p:spPr bwMode="auto">
          <a:xfrm flipH="1">
            <a:off x="4876800" y="2514600"/>
            <a:ext cx="838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44" name="Line 16"/>
          <p:cNvSpPr>
            <a:spLocks noChangeShapeType="1"/>
          </p:cNvSpPr>
          <p:nvPr/>
        </p:nvSpPr>
        <p:spPr bwMode="auto">
          <a:xfrm>
            <a:off x="6172200" y="25146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45" name="Line 17"/>
          <p:cNvSpPr>
            <a:spLocks noChangeShapeType="1"/>
          </p:cNvSpPr>
          <p:nvPr/>
        </p:nvSpPr>
        <p:spPr bwMode="auto">
          <a:xfrm flipV="1">
            <a:off x="4343400" y="38862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46" name="Line 18"/>
          <p:cNvSpPr>
            <a:spLocks noChangeShapeType="1"/>
          </p:cNvSpPr>
          <p:nvPr/>
        </p:nvSpPr>
        <p:spPr bwMode="auto">
          <a:xfrm flipV="1">
            <a:off x="3200400" y="39624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47" name="Oval 19"/>
          <p:cNvSpPr>
            <a:spLocks noChangeArrowheads="1"/>
          </p:cNvSpPr>
          <p:nvPr/>
        </p:nvSpPr>
        <p:spPr bwMode="auto">
          <a:xfrm>
            <a:off x="19050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48" name="Oval 20"/>
          <p:cNvSpPr>
            <a:spLocks noChangeArrowheads="1"/>
          </p:cNvSpPr>
          <p:nvPr/>
        </p:nvSpPr>
        <p:spPr bwMode="auto">
          <a:xfrm>
            <a:off x="73152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49" name="Oval 21"/>
          <p:cNvSpPr>
            <a:spLocks noChangeArrowheads="1"/>
          </p:cNvSpPr>
          <p:nvPr/>
        </p:nvSpPr>
        <p:spPr bwMode="auto">
          <a:xfrm>
            <a:off x="67818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50" name="Oval 22"/>
          <p:cNvSpPr>
            <a:spLocks noChangeArrowheads="1"/>
          </p:cNvSpPr>
          <p:nvPr/>
        </p:nvSpPr>
        <p:spPr bwMode="auto">
          <a:xfrm>
            <a:off x="62484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51" name="Oval 23"/>
          <p:cNvSpPr>
            <a:spLocks noChangeArrowheads="1"/>
          </p:cNvSpPr>
          <p:nvPr/>
        </p:nvSpPr>
        <p:spPr bwMode="auto">
          <a:xfrm>
            <a:off x="46482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52" name="Oval 24"/>
          <p:cNvSpPr>
            <a:spLocks noChangeArrowheads="1"/>
          </p:cNvSpPr>
          <p:nvPr/>
        </p:nvSpPr>
        <p:spPr bwMode="auto">
          <a:xfrm>
            <a:off x="3810000" y="3657600"/>
            <a:ext cx="22860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73753" name="Text Box 25"/>
          <p:cNvSpPr txBox="1">
            <a:spLocks noChangeArrowheads="1"/>
          </p:cNvSpPr>
          <p:nvPr/>
        </p:nvSpPr>
        <p:spPr bwMode="auto">
          <a:xfrm>
            <a:off x="958850" y="286385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1600 m</a:t>
            </a:r>
          </a:p>
          <a:p>
            <a:pPr algn="ctr"/>
            <a:r>
              <a:rPr lang="es-ES_tradnl" sz="1800">
                <a:latin typeface="Arial" charset="0"/>
              </a:rPr>
              <a:t>0,5 mm</a:t>
            </a:r>
            <a:endParaRPr lang="es-ES" sz="1800">
              <a:latin typeface="Arial" charset="0"/>
            </a:endParaRPr>
          </a:p>
        </p:txBody>
      </p:sp>
      <p:sp>
        <p:nvSpPr>
          <p:cNvPr id="73754" name="Text Box 26"/>
          <p:cNvSpPr txBox="1">
            <a:spLocks noChangeArrowheads="1"/>
          </p:cNvSpPr>
          <p:nvPr/>
        </p:nvSpPr>
        <p:spPr bwMode="auto">
          <a:xfrm>
            <a:off x="2482850" y="309245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1200 m</a:t>
            </a:r>
          </a:p>
          <a:p>
            <a:pPr algn="ctr"/>
            <a:r>
              <a:rPr lang="es-ES_tradnl" sz="1800">
                <a:latin typeface="Arial" charset="0"/>
              </a:rPr>
              <a:t>0,4 mm</a:t>
            </a:r>
            <a:endParaRPr lang="es-ES" sz="1800">
              <a:latin typeface="Arial" charset="0"/>
            </a:endParaRPr>
          </a:p>
        </p:txBody>
      </p:sp>
      <p:sp>
        <p:nvSpPr>
          <p:cNvPr id="73755" name="Text Box 27"/>
          <p:cNvSpPr txBox="1">
            <a:spLocks noChangeArrowheads="1"/>
          </p:cNvSpPr>
          <p:nvPr/>
        </p:nvSpPr>
        <p:spPr bwMode="auto">
          <a:xfrm>
            <a:off x="3778250" y="22098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200 m</a:t>
            </a:r>
          </a:p>
          <a:p>
            <a:pPr algn="ctr"/>
            <a:r>
              <a:rPr lang="es-ES_tradnl" sz="1800">
                <a:latin typeface="Arial" charset="0"/>
              </a:rPr>
              <a:t>0,4 mm</a:t>
            </a:r>
            <a:endParaRPr lang="es-ES" sz="1800">
              <a:latin typeface="Arial" charset="0"/>
            </a:endParaRPr>
          </a:p>
        </p:txBody>
      </p:sp>
      <p:sp>
        <p:nvSpPr>
          <p:cNvPr id="73756" name="Text Box 28"/>
          <p:cNvSpPr txBox="1">
            <a:spLocks noChangeArrowheads="1"/>
          </p:cNvSpPr>
          <p:nvPr/>
        </p:nvSpPr>
        <p:spPr bwMode="auto">
          <a:xfrm>
            <a:off x="5073650" y="393065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1300 m</a:t>
            </a:r>
          </a:p>
          <a:p>
            <a:pPr algn="ctr"/>
            <a:r>
              <a:rPr lang="es-ES_tradnl" sz="1800">
                <a:latin typeface="Arial" charset="0"/>
              </a:rPr>
              <a:t>0,4 mm</a:t>
            </a:r>
            <a:endParaRPr lang="es-ES" sz="1800">
              <a:latin typeface="Arial" charset="0"/>
            </a:endParaRPr>
          </a:p>
        </p:txBody>
      </p:sp>
      <p:sp>
        <p:nvSpPr>
          <p:cNvPr id="73757" name="Text Box 29"/>
          <p:cNvSpPr txBox="1">
            <a:spLocks noChangeArrowheads="1"/>
          </p:cNvSpPr>
          <p:nvPr/>
        </p:nvSpPr>
        <p:spPr bwMode="auto">
          <a:xfrm>
            <a:off x="7054850" y="39624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1100 m</a:t>
            </a:r>
          </a:p>
          <a:p>
            <a:pPr algn="ctr"/>
            <a:r>
              <a:rPr lang="es-ES_tradnl" sz="1800">
                <a:latin typeface="Arial" charset="0"/>
              </a:rPr>
              <a:t>0,4 mm</a:t>
            </a:r>
            <a:endParaRPr lang="es-ES" sz="1800">
              <a:latin typeface="Arial" charset="0"/>
            </a:endParaRPr>
          </a:p>
        </p:txBody>
      </p:sp>
      <p:sp>
        <p:nvSpPr>
          <p:cNvPr id="73758" name="Text Box 30"/>
          <p:cNvSpPr txBox="1">
            <a:spLocks noChangeArrowheads="1"/>
          </p:cNvSpPr>
          <p:nvPr/>
        </p:nvSpPr>
        <p:spPr bwMode="auto">
          <a:xfrm>
            <a:off x="7512050" y="286385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60 m</a:t>
            </a:r>
          </a:p>
          <a:p>
            <a:pPr algn="ctr"/>
            <a:r>
              <a:rPr lang="es-ES_tradnl" sz="1800">
                <a:latin typeface="Arial" charset="0"/>
              </a:rPr>
              <a:t>0,4 mm</a:t>
            </a:r>
            <a:endParaRPr lang="es-ES" sz="1800">
              <a:latin typeface="Arial" charset="0"/>
            </a:endParaRPr>
          </a:p>
        </p:txBody>
      </p:sp>
      <p:sp>
        <p:nvSpPr>
          <p:cNvPr id="73759" name="Text Box 31"/>
          <p:cNvSpPr txBox="1">
            <a:spLocks noChangeArrowheads="1"/>
          </p:cNvSpPr>
          <p:nvPr/>
        </p:nvSpPr>
        <p:spPr bwMode="auto">
          <a:xfrm>
            <a:off x="5867400" y="49530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a:latin typeface="Arial" charset="0"/>
              </a:rPr>
              <a:t>150 m</a:t>
            </a:r>
          </a:p>
          <a:p>
            <a:pPr algn="ctr"/>
            <a:r>
              <a:rPr lang="es-ES_tradnl" sz="1800">
                <a:latin typeface="Arial" charset="0"/>
              </a:rPr>
              <a:t>0,4 mm</a:t>
            </a:r>
            <a:endParaRPr lang="es-ES" sz="1800">
              <a:latin typeface="Arial" charset="0"/>
            </a:endParaRPr>
          </a:p>
        </p:txBody>
      </p:sp>
      <p:sp>
        <p:nvSpPr>
          <p:cNvPr id="73760" name="Line 32"/>
          <p:cNvSpPr>
            <a:spLocks noChangeShapeType="1"/>
          </p:cNvSpPr>
          <p:nvPr/>
        </p:nvSpPr>
        <p:spPr bwMode="auto">
          <a:xfrm flipV="1">
            <a:off x="1066800" y="4572000"/>
            <a:ext cx="762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61" name="Text Box 33"/>
          <p:cNvSpPr txBox="1">
            <a:spLocks noChangeArrowheads="1"/>
          </p:cNvSpPr>
          <p:nvPr/>
        </p:nvSpPr>
        <p:spPr bwMode="auto">
          <a:xfrm>
            <a:off x="1290638" y="2030413"/>
            <a:ext cx="1189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solidFill>
                  <a:schemeClr val="bg1"/>
                </a:solidFill>
                <a:latin typeface="Arial" charset="0"/>
              </a:rPr>
              <a:t>Central</a:t>
            </a:r>
          </a:p>
          <a:p>
            <a:pPr algn="ctr"/>
            <a:r>
              <a:rPr lang="es-ES_tradnl" sz="1600" b="1">
                <a:solidFill>
                  <a:schemeClr val="bg1"/>
                </a:solidFill>
                <a:latin typeface="Arial" charset="0"/>
              </a:rPr>
              <a:t>Telefónica</a:t>
            </a:r>
            <a:endParaRPr lang="es-ES" sz="1600" b="1">
              <a:solidFill>
                <a:schemeClr val="bg1"/>
              </a:solidFill>
              <a:latin typeface="Arial" charset="0"/>
            </a:endParaRPr>
          </a:p>
        </p:txBody>
      </p:sp>
      <p:sp>
        <p:nvSpPr>
          <p:cNvPr id="73762" name="Text Box 34"/>
          <p:cNvSpPr txBox="1">
            <a:spLocks noChangeArrowheads="1"/>
          </p:cNvSpPr>
          <p:nvPr/>
        </p:nvSpPr>
        <p:spPr bwMode="auto">
          <a:xfrm>
            <a:off x="7319963" y="5867400"/>
            <a:ext cx="1062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Abonado</a:t>
            </a:r>
          </a:p>
        </p:txBody>
      </p:sp>
      <p:sp>
        <p:nvSpPr>
          <p:cNvPr id="73763" name="3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A97AD93-A45C-4478-938E-5B1694AB274E}" type="slidenum">
              <a:rPr lang="es-ES" sz="1400"/>
              <a:pPr eaLnBrk="1" hangingPunct="1"/>
              <a:t>67</a:t>
            </a:fld>
            <a:endParaRPr lang="es-ES" sz="1400"/>
          </a:p>
        </p:txBody>
      </p:sp>
    </p:spTree>
  </p:cSld>
  <p:clrMapOvr>
    <a:masterClrMapping/>
  </p:clrMapOvr>
  <p:transition spd="med">
    <p:pull dir="l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s-ES_tradnl" sz="3600" smtClean="0"/>
              <a:t>Modulación DMT (Discrete MultiTone)</a:t>
            </a:r>
          </a:p>
        </p:txBody>
      </p:sp>
      <p:sp>
        <p:nvSpPr>
          <p:cNvPr id="74755" name="Rectangle 3"/>
          <p:cNvSpPr>
            <a:spLocks noGrp="1" noChangeArrowheads="1"/>
          </p:cNvSpPr>
          <p:nvPr>
            <p:ph type="body" idx="1"/>
          </p:nvPr>
        </p:nvSpPr>
        <p:spPr/>
        <p:txBody>
          <a:bodyPr/>
          <a:lstStyle/>
          <a:p>
            <a:pPr eaLnBrk="1" hangingPunct="1"/>
            <a:r>
              <a:rPr lang="es-ES_tradnl" sz="2400" smtClean="0"/>
              <a:t>256 subcanales (bins) de 4,3125 KHz de anchura (frecuencias 0-1104 KHz). Los bins más bajos se reservan para la voz, los siguientes se asignan al tráfico ascendente y  el resto al descendente.</a:t>
            </a:r>
            <a:endParaRPr lang="es-ES" sz="2400" smtClean="0"/>
          </a:p>
          <a:p>
            <a:pPr eaLnBrk="1" hangingPunct="1"/>
            <a:r>
              <a:rPr lang="es-ES_tradnl" sz="2400" smtClean="0"/>
              <a:t>Los datos se envían repartidos entre todos los bins</a:t>
            </a:r>
          </a:p>
          <a:p>
            <a:pPr eaLnBrk="1" hangingPunct="1"/>
            <a:r>
              <a:rPr lang="es-ES_tradnl" sz="2400" smtClean="0"/>
              <a:t>Cada bin tiene una atenuación relativamente constante.</a:t>
            </a:r>
          </a:p>
          <a:p>
            <a:pPr eaLnBrk="1" hangingPunct="1"/>
            <a:r>
              <a:rPr lang="es-ES_tradnl" sz="2400" smtClean="0"/>
              <a:t>En cada bin se usa la técnica de modulación óptima según su relación señal/ruido.</a:t>
            </a:r>
          </a:p>
          <a:p>
            <a:pPr eaLnBrk="1" hangingPunct="1"/>
            <a:r>
              <a:rPr lang="es-ES_tradnl" sz="2400" smtClean="0"/>
              <a:t>La necesidad de distribuir el tráfico en los bins requiere que el módem tenga un procesador muy potente.</a:t>
            </a:r>
          </a:p>
        </p:txBody>
      </p:sp>
      <p:sp>
        <p:nvSpPr>
          <p:cNvPr id="7475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BFD36D7-FDD8-41E0-8033-8521FCD05BB6}" type="slidenum">
              <a:rPr lang="es-ES" sz="1400"/>
              <a:pPr eaLnBrk="1" hangingPunct="1"/>
              <a:t>68</a:t>
            </a:fld>
            <a:endParaRPr lang="es-ES" sz="1400"/>
          </a:p>
        </p:txBody>
      </p:sp>
    </p:spTree>
  </p:cSld>
  <p:clrMapOvr>
    <a:masterClrMapping/>
  </p:clrMapOvr>
  <p:transition spd="med">
    <p:pull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685800" y="404813"/>
            <a:ext cx="7772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dirty="0">
                <a:solidFill>
                  <a:schemeClr val="tx2"/>
                </a:solidFill>
                <a:latin typeface="Arial" charset="0"/>
              </a:rPr>
              <a:t>Reparto de </a:t>
            </a:r>
            <a:r>
              <a:rPr lang="es-ES_tradnl" sz="4000" dirty="0" err="1">
                <a:solidFill>
                  <a:schemeClr val="tx2"/>
                </a:solidFill>
                <a:latin typeface="Arial" charset="0"/>
              </a:rPr>
              <a:t>bins</a:t>
            </a:r>
            <a:r>
              <a:rPr lang="es-ES_tradnl" sz="4000" dirty="0">
                <a:solidFill>
                  <a:schemeClr val="tx2"/>
                </a:solidFill>
                <a:latin typeface="Arial" charset="0"/>
              </a:rPr>
              <a:t> en ADSL </a:t>
            </a:r>
            <a:r>
              <a:rPr lang="es-ES_tradnl" sz="4000" dirty="0" smtClean="0">
                <a:solidFill>
                  <a:schemeClr val="tx2"/>
                </a:solidFill>
                <a:latin typeface="Arial" charset="0"/>
              </a:rPr>
              <a:t>DMT</a:t>
            </a:r>
          </a:p>
          <a:p>
            <a:pPr algn="ctr"/>
            <a:r>
              <a:rPr lang="es-ES_tradnl" sz="4000" dirty="0">
                <a:solidFill>
                  <a:schemeClr val="tx2"/>
                </a:solidFill>
                <a:latin typeface="Arial" charset="0"/>
              </a:rPr>
              <a:t>c</a:t>
            </a:r>
            <a:r>
              <a:rPr lang="es-ES_tradnl" sz="4000" dirty="0" smtClean="0">
                <a:solidFill>
                  <a:schemeClr val="tx2"/>
                </a:solidFill>
                <a:latin typeface="Arial" charset="0"/>
              </a:rPr>
              <a:t>on teléfono analógico</a:t>
            </a:r>
            <a:endParaRPr lang="es-ES" sz="4000" dirty="0">
              <a:solidFill>
                <a:schemeClr val="tx2"/>
              </a:solidFill>
              <a:latin typeface="Arial" charset="0"/>
            </a:endParaRPr>
          </a:p>
        </p:txBody>
      </p:sp>
      <p:graphicFrame>
        <p:nvGraphicFramePr>
          <p:cNvPr id="1035307" name="Group 43"/>
          <p:cNvGraphicFramePr>
            <a:graphicFrameLocks noGrp="1"/>
          </p:cNvGraphicFramePr>
          <p:nvPr>
            <p:extLst>
              <p:ext uri="{D42A27DB-BD31-4B8C-83A1-F6EECF244321}">
                <p14:modId xmlns:p14="http://schemas.microsoft.com/office/powerpoint/2010/main" val="3319616563"/>
              </p:ext>
            </p:extLst>
          </p:nvPr>
        </p:nvGraphicFramePr>
        <p:xfrm>
          <a:off x="1279525" y="1784350"/>
          <a:ext cx="6451600" cy="1997074"/>
        </p:xfrm>
        <a:graphic>
          <a:graphicData uri="http://schemas.openxmlformats.org/drawingml/2006/table">
            <a:tbl>
              <a:tblPr/>
              <a:tblGrid>
                <a:gridCol w="2484438"/>
                <a:gridCol w="974725"/>
                <a:gridCol w="2992437"/>
              </a:tblGrid>
              <a:tr h="701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Arial" charset="0"/>
                        </a:rPr>
                        <a:t>Servicio</a:t>
                      </a:r>
                      <a:endParaRPr kumimoji="0" lang="es-ES" sz="2000" b="1" i="0" u="none" strike="noStrike" cap="none" normalizeH="0" baseline="0" dirty="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Arial" charset="0"/>
                        </a:rPr>
                        <a:t>Bins</a:t>
                      </a:r>
                      <a:endParaRPr kumimoji="0" lang="es-ES" sz="2000" b="1"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Arial" charset="0"/>
                        </a:rPr>
                        <a:t>Rango frecuencias (KHz)</a:t>
                      </a:r>
                      <a:endParaRPr kumimoji="0" lang="es-ES" sz="2000" b="1"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Teléfono analógico</a:t>
                      </a:r>
                      <a:endParaRPr kumimoji="0" lang="es-ES" sz="2000" b="0" i="0" u="none" strike="noStrike" cap="none" normalizeH="0" baseline="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0-5</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0-25,875</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Tráfico ascendente</a:t>
                      </a:r>
                      <a:endParaRPr kumimoji="0" lang="es-ES" sz="2000" b="0" i="0" u="none" strike="noStrike" cap="none" normalizeH="0" baseline="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6-31</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25,875-138</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Tráfico descendente</a:t>
                      </a:r>
                      <a:endParaRPr kumimoji="0" lang="es-ES" sz="2000" b="0" i="0" u="none" strike="noStrike" cap="none" normalizeH="0" baseline="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32-255</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138-1104</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1" name="Text Box 36"/>
          <p:cNvSpPr txBox="1">
            <a:spLocks noChangeArrowheads="1"/>
          </p:cNvSpPr>
          <p:nvPr/>
        </p:nvSpPr>
        <p:spPr bwMode="auto">
          <a:xfrm>
            <a:off x="827088" y="4276725"/>
            <a:ext cx="75612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s-ES_tradnl" sz="2000">
                <a:latin typeface="Arial" charset="0"/>
              </a:rPr>
              <a:t>En la práctica los bins se asignan a cada servicio de forma que haya una banda de separación, para evitar interferencias. </a:t>
            </a:r>
          </a:p>
          <a:p>
            <a:pPr eaLnBrk="1" hangingPunct="1">
              <a:buFont typeface="Arial" charset="0"/>
              <a:buChar char="•"/>
            </a:pPr>
            <a:r>
              <a:rPr lang="es-ES_tradnl" sz="2000">
                <a:latin typeface="Arial" charset="0"/>
              </a:rPr>
              <a:t>La asignación de bins se elige independientemente para cada DSLAM (Digital Subscriber Line Access Multiplexer). El DSLAM es el equipo que conecta al usuario de ADSL en la central telefónica</a:t>
            </a:r>
            <a:endParaRPr lang="es-ES" sz="2000">
              <a:latin typeface="Arial" charset="0"/>
            </a:endParaRPr>
          </a:p>
        </p:txBody>
      </p:sp>
      <p:sp>
        <p:nvSpPr>
          <p:cNvPr id="75802" name="5 Marcador de número de diapositiva"/>
          <p:cNvSpPr>
            <a:spLocks noGrp="1"/>
          </p:cNvSpPr>
          <p:nvPr>
            <p:ph type="sldNum" sz="quarter" idx="10"/>
          </p:nvPr>
        </p:nvSpPr>
        <p:spPr>
          <a:xfrm>
            <a:off x="3492500" y="6465888"/>
            <a:ext cx="2232025" cy="34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A1F2040-4401-4565-9CFC-66B9BA9E36C6}" type="slidenum">
              <a:rPr lang="es-ES" sz="1400"/>
              <a:pPr eaLnBrk="1" hangingPunct="1"/>
              <a:t>69</a:t>
            </a:fld>
            <a:endParaRPr lang="es-ES" sz="140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Problemas de las señales de  banda ancha en cables metálicos</a:t>
            </a:r>
          </a:p>
        </p:txBody>
      </p:sp>
      <p:sp>
        <p:nvSpPr>
          <p:cNvPr id="15363"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3200"/>
              <a:t>Atenuación</a:t>
            </a:r>
          </a:p>
          <a:p>
            <a:pPr marL="742950" lvl="1" indent="-285750">
              <a:spcBef>
                <a:spcPct val="20000"/>
              </a:spcBef>
              <a:buFontTx/>
              <a:buChar char="–"/>
            </a:pPr>
            <a:r>
              <a:rPr lang="es-ES_tradnl" sz="2800"/>
              <a:t>Es la reducción de la potencia de la señal con la distancia.</a:t>
            </a:r>
          </a:p>
          <a:p>
            <a:pPr marL="742950" lvl="1" indent="-285750">
              <a:spcBef>
                <a:spcPct val="20000"/>
              </a:spcBef>
              <a:buFontTx/>
              <a:buChar char="–"/>
            </a:pPr>
            <a:r>
              <a:rPr lang="es-ES_tradnl" sz="2800"/>
              <a:t>Motivos:</a:t>
            </a:r>
          </a:p>
          <a:p>
            <a:pPr marL="1143000" lvl="2" indent="-228600">
              <a:spcBef>
                <a:spcPct val="20000"/>
              </a:spcBef>
              <a:buFontTx/>
              <a:buChar char="•"/>
            </a:pPr>
            <a:r>
              <a:rPr lang="es-ES_tradnl"/>
              <a:t>Resistencia del cable (calor)</a:t>
            </a:r>
          </a:p>
          <a:p>
            <a:pPr marL="1143000" lvl="2" indent="-228600">
              <a:spcBef>
                <a:spcPct val="20000"/>
              </a:spcBef>
              <a:buFontTx/>
              <a:buChar char="•"/>
            </a:pPr>
            <a:r>
              <a:rPr lang="es-ES_tradnl"/>
              <a:t>Emisión electromagnética al ambiente</a:t>
            </a:r>
          </a:p>
          <a:p>
            <a:pPr marL="742950" lvl="1" indent="-285750">
              <a:spcBef>
                <a:spcPct val="20000"/>
              </a:spcBef>
              <a:buFontTx/>
              <a:buChar char="–"/>
            </a:pPr>
            <a:r>
              <a:rPr lang="es-ES_tradnl" sz="2800"/>
              <a:t>La atenuación es el principal factor limitante de la capacidad de transmisión de datos en cables de cobre.</a:t>
            </a:r>
          </a:p>
        </p:txBody>
      </p:sp>
      <p:sp>
        <p:nvSpPr>
          <p:cNvPr id="15364"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5FE8D17-4836-49F9-98B7-51DD05D3C72B}" type="slidenum">
              <a:rPr lang="es-ES" sz="1400"/>
              <a:pPr eaLnBrk="1" hangingPunct="1"/>
              <a:t>7</a:t>
            </a:fld>
            <a:endParaRPr lang="es-ES" sz="1400"/>
          </a:p>
        </p:txBody>
      </p:sp>
    </p:spTree>
  </p:cSld>
  <p:clrMapOvr>
    <a:masterClrMapping/>
  </p:clrMapOvr>
  <p:transition>
    <p:pull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727075" y="134938"/>
            <a:ext cx="7623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38" tIns="34925" rIns="71438" bIns="34925" anchor="ctr"/>
          <a:lstStyle/>
          <a:p>
            <a:pPr algn="ctr" defTabSz="701675"/>
            <a:r>
              <a:rPr lang="es-ES" sz="4400">
                <a:solidFill>
                  <a:schemeClr val="tx2"/>
                </a:solidFill>
              </a:rPr>
              <a:t>ADSL DMT (ITU G.992.1)</a:t>
            </a:r>
          </a:p>
        </p:txBody>
      </p:sp>
      <p:sp>
        <p:nvSpPr>
          <p:cNvPr id="76803" name="Line 5"/>
          <p:cNvSpPr>
            <a:spLocks noChangeShapeType="1"/>
          </p:cNvSpPr>
          <p:nvPr/>
        </p:nvSpPr>
        <p:spPr bwMode="auto">
          <a:xfrm>
            <a:off x="927100" y="5341938"/>
            <a:ext cx="757396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76804" name="Line 6"/>
          <p:cNvSpPr>
            <a:spLocks noChangeShapeType="1"/>
          </p:cNvSpPr>
          <p:nvPr/>
        </p:nvSpPr>
        <p:spPr bwMode="auto">
          <a:xfrm flipV="1">
            <a:off x="982663" y="1487488"/>
            <a:ext cx="0" cy="386715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76805" name="Line 7"/>
          <p:cNvSpPr>
            <a:spLocks noChangeShapeType="1"/>
          </p:cNvSpPr>
          <p:nvPr/>
        </p:nvSpPr>
        <p:spPr bwMode="auto">
          <a:xfrm flipH="1">
            <a:off x="920750" y="5341938"/>
            <a:ext cx="73025"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76806" name="Line 8"/>
          <p:cNvSpPr>
            <a:spLocks noChangeShapeType="1"/>
          </p:cNvSpPr>
          <p:nvPr/>
        </p:nvSpPr>
        <p:spPr bwMode="auto">
          <a:xfrm>
            <a:off x="968375" y="2667000"/>
            <a:ext cx="225425" cy="0"/>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07" name="Line 9"/>
          <p:cNvSpPr>
            <a:spLocks noChangeShapeType="1"/>
          </p:cNvSpPr>
          <p:nvPr/>
        </p:nvSpPr>
        <p:spPr bwMode="auto">
          <a:xfrm>
            <a:off x="1193800" y="2667000"/>
            <a:ext cx="300038" cy="2625725"/>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08" name="Line 10"/>
          <p:cNvSpPr>
            <a:spLocks noChangeShapeType="1"/>
          </p:cNvSpPr>
          <p:nvPr/>
        </p:nvSpPr>
        <p:spPr bwMode="auto">
          <a:xfrm>
            <a:off x="3521075" y="2667000"/>
            <a:ext cx="601663" cy="2625725"/>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09" name="Line 11"/>
          <p:cNvSpPr>
            <a:spLocks noChangeShapeType="1"/>
          </p:cNvSpPr>
          <p:nvPr/>
        </p:nvSpPr>
        <p:spPr bwMode="auto">
          <a:xfrm>
            <a:off x="2695575" y="2667000"/>
            <a:ext cx="825500" cy="0"/>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10" name="Line 12"/>
          <p:cNvSpPr>
            <a:spLocks noChangeShapeType="1"/>
          </p:cNvSpPr>
          <p:nvPr/>
        </p:nvSpPr>
        <p:spPr bwMode="auto">
          <a:xfrm flipH="1">
            <a:off x="2168525" y="2667000"/>
            <a:ext cx="527050" cy="2625725"/>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11" name="Line 13"/>
          <p:cNvSpPr>
            <a:spLocks noChangeShapeType="1"/>
          </p:cNvSpPr>
          <p:nvPr/>
        </p:nvSpPr>
        <p:spPr bwMode="auto">
          <a:xfrm flipH="1">
            <a:off x="4271963" y="2667000"/>
            <a:ext cx="525462" cy="2625725"/>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12" name="Line 14"/>
          <p:cNvSpPr>
            <a:spLocks noChangeShapeType="1"/>
          </p:cNvSpPr>
          <p:nvPr/>
        </p:nvSpPr>
        <p:spPr bwMode="auto">
          <a:xfrm>
            <a:off x="7424738" y="2667000"/>
            <a:ext cx="600075" cy="2625725"/>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13" name="Line 15"/>
          <p:cNvSpPr>
            <a:spLocks noChangeShapeType="1"/>
          </p:cNvSpPr>
          <p:nvPr/>
        </p:nvSpPr>
        <p:spPr bwMode="auto">
          <a:xfrm>
            <a:off x="4797425" y="2667000"/>
            <a:ext cx="2627313" cy="0"/>
          </a:xfrm>
          <a:prstGeom prst="line">
            <a:avLst/>
          </a:prstGeom>
          <a:noFill/>
          <a:ln w="25400">
            <a:solidFill>
              <a:schemeClr val="tx1"/>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s-ES"/>
          </a:p>
        </p:txBody>
      </p:sp>
      <p:sp>
        <p:nvSpPr>
          <p:cNvPr id="76814" name="Rectangle 16"/>
          <p:cNvSpPr>
            <a:spLocks noChangeArrowheads="1"/>
          </p:cNvSpPr>
          <p:nvPr/>
        </p:nvSpPr>
        <p:spPr bwMode="auto">
          <a:xfrm>
            <a:off x="76200" y="5410200"/>
            <a:ext cx="787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2000" b="1">
                <a:latin typeface="Arial" charset="0"/>
              </a:rPr>
              <a:t>Fre</a:t>
            </a:r>
            <a:r>
              <a:rPr lang="es-ES_tradnl" sz="2000" b="1">
                <a:latin typeface="Arial" charset="0"/>
              </a:rPr>
              <a:t>c.</a:t>
            </a:r>
            <a:endParaRPr lang="es-ES" sz="2000" b="1">
              <a:latin typeface="Arial" charset="0"/>
            </a:endParaRPr>
          </a:p>
        </p:txBody>
      </p:sp>
      <p:sp>
        <p:nvSpPr>
          <p:cNvPr id="76815" name="Rectangle 17"/>
          <p:cNvSpPr>
            <a:spLocks noChangeArrowheads="1"/>
          </p:cNvSpPr>
          <p:nvPr/>
        </p:nvSpPr>
        <p:spPr bwMode="auto">
          <a:xfrm>
            <a:off x="881063" y="54403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1800" b="1">
                <a:latin typeface="Arial" charset="0"/>
              </a:rPr>
              <a:t>0</a:t>
            </a:r>
          </a:p>
        </p:txBody>
      </p:sp>
      <p:sp>
        <p:nvSpPr>
          <p:cNvPr id="76816" name="Rectangle 18"/>
          <p:cNvSpPr>
            <a:spLocks noChangeArrowheads="1"/>
          </p:cNvSpPr>
          <p:nvPr/>
        </p:nvSpPr>
        <p:spPr bwMode="auto">
          <a:xfrm>
            <a:off x="1181100" y="5440363"/>
            <a:ext cx="777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1800" b="1">
                <a:latin typeface="Arial" charset="0"/>
              </a:rPr>
              <a:t>4 kHz</a:t>
            </a:r>
          </a:p>
        </p:txBody>
      </p:sp>
      <p:sp>
        <p:nvSpPr>
          <p:cNvPr id="76817" name="Rectangle 19"/>
          <p:cNvSpPr>
            <a:spLocks noChangeArrowheads="1"/>
          </p:cNvSpPr>
          <p:nvPr/>
        </p:nvSpPr>
        <p:spPr bwMode="auto">
          <a:xfrm>
            <a:off x="7696200" y="5427663"/>
            <a:ext cx="129843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1800" b="1" dirty="0" smtClean="0">
                <a:latin typeface="Arial" charset="0"/>
              </a:rPr>
              <a:t>1.052 </a:t>
            </a:r>
            <a:r>
              <a:rPr lang="es-ES" sz="1800" b="1" dirty="0">
                <a:latin typeface="Arial" charset="0"/>
              </a:rPr>
              <a:t>MHz</a:t>
            </a:r>
          </a:p>
        </p:txBody>
      </p:sp>
      <p:sp>
        <p:nvSpPr>
          <p:cNvPr id="914452" name="Rectangle 20"/>
          <p:cNvSpPr>
            <a:spLocks noChangeArrowheads="1"/>
          </p:cNvSpPr>
          <p:nvPr/>
        </p:nvSpPr>
        <p:spPr bwMode="auto">
          <a:xfrm>
            <a:off x="5002213" y="1752600"/>
            <a:ext cx="2154237" cy="850900"/>
          </a:xfrm>
          <a:prstGeom prst="rect">
            <a:avLst/>
          </a:prstGeom>
          <a:noFill/>
          <a:ln w="9525">
            <a:noFill/>
            <a:miter lim="800000"/>
            <a:headEnd/>
            <a:tailEnd/>
          </a:ln>
          <a:effectLst/>
        </p:spPr>
        <p:txBody>
          <a:bodyPr wrap="none" lIns="90488" tIns="44450" rIns="90488" bIns="44450">
            <a:spAutoFit/>
          </a:bodyPr>
          <a:lstStyle/>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Canal</a:t>
            </a:r>
          </a:p>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Descendente</a:t>
            </a:r>
            <a:endParaRPr lang="es-ES" sz="2500" b="1">
              <a:solidFill>
                <a:srgbClr val="FF2A35"/>
              </a:solidFill>
              <a:effectLst>
                <a:outerShdw blurRad="38100" dist="38100" dir="2700000" algn="tl">
                  <a:srgbClr val="C0C0C0"/>
                </a:outerShdw>
              </a:effectLst>
              <a:latin typeface="Arial" charset="0"/>
              <a:cs typeface="+mn-cs"/>
            </a:endParaRPr>
          </a:p>
        </p:txBody>
      </p:sp>
      <p:sp>
        <p:nvSpPr>
          <p:cNvPr id="914453" name="Rectangle 21"/>
          <p:cNvSpPr>
            <a:spLocks noChangeArrowheads="1"/>
          </p:cNvSpPr>
          <p:nvPr/>
        </p:nvSpPr>
        <p:spPr bwMode="auto">
          <a:xfrm>
            <a:off x="2174875" y="1752600"/>
            <a:ext cx="1978025" cy="850900"/>
          </a:xfrm>
          <a:prstGeom prst="rect">
            <a:avLst/>
          </a:prstGeom>
          <a:noFill/>
          <a:ln w="9525">
            <a:noFill/>
            <a:miter lim="800000"/>
            <a:headEnd/>
            <a:tailEnd/>
          </a:ln>
          <a:effectLst/>
        </p:spPr>
        <p:txBody>
          <a:bodyPr wrap="none" lIns="90488" tIns="44450" rIns="90488" bIns="44450">
            <a:spAutoFit/>
          </a:bodyPr>
          <a:lstStyle/>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Canal</a:t>
            </a:r>
          </a:p>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Ascendente</a:t>
            </a:r>
            <a:endParaRPr lang="es-ES" sz="2500" b="1">
              <a:solidFill>
                <a:srgbClr val="FF2A35"/>
              </a:solidFill>
              <a:effectLst>
                <a:outerShdw blurRad="38100" dist="38100" dir="2700000" algn="tl">
                  <a:srgbClr val="C0C0C0"/>
                </a:outerShdw>
              </a:effectLst>
              <a:latin typeface="Arial" charset="0"/>
              <a:cs typeface="+mn-cs"/>
            </a:endParaRPr>
          </a:p>
        </p:txBody>
      </p:sp>
      <p:sp>
        <p:nvSpPr>
          <p:cNvPr id="914454" name="Rectangle 22"/>
          <p:cNvSpPr>
            <a:spLocks noChangeArrowheads="1"/>
          </p:cNvSpPr>
          <p:nvPr/>
        </p:nvSpPr>
        <p:spPr bwMode="auto">
          <a:xfrm>
            <a:off x="200025" y="1739900"/>
            <a:ext cx="1714500" cy="850900"/>
          </a:xfrm>
          <a:prstGeom prst="rect">
            <a:avLst/>
          </a:prstGeom>
          <a:noFill/>
          <a:ln w="9525">
            <a:noFill/>
            <a:miter lim="800000"/>
            <a:headEnd/>
            <a:tailEnd/>
          </a:ln>
          <a:effectLst/>
        </p:spPr>
        <p:txBody>
          <a:bodyPr wrap="none" lIns="90488" tIns="44450" rIns="90488" bIns="44450">
            <a:spAutoFit/>
          </a:bodyPr>
          <a:lstStyle/>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Teléfono</a:t>
            </a:r>
          </a:p>
          <a:p>
            <a:pPr algn="ctr" defTabSz="887413" eaLnBrk="0" hangingPunct="0">
              <a:defRPr/>
            </a:pPr>
            <a:r>
              <a:rPr lang="es-ES_tradnl" sz="2500" b="1">
                <a:solidFill>
                  <a:srgbClr val="FF2A35"/>
                </a:solidFill>
                <a:effectLst>
                  <a:outerShdw blurRad="38100" dist="38100" dir="2700000" algn="tl">
                    <a:srgbClr val="C0C0C0"/>
                  </a:outerShdw>
                </a:effectLst>
                <a:latin typeface="Arial" charset="0"/>
                <a:cs typeface="+mn-cs"/>
              </a:rPr>
              <a:t>Analógico</a:t>
            </a:r>
            <a:endParaRPr lang="es-ES" sz="2500" b="1">
              <a:solidFill>
                <a:srgbClr val="FF2A35"/>
              </a:solidFill>
              <a:effectLst>
                <a:outerShdw blurRad="38100" dist="38100" dir="2700000" algn="tl">
                  <a:srgbClr val="C0C0C0"/>
                </a:outerShdw>
              </a:effectLst>
              <a:latin typeface="Arial" charset="0"/>
              <a:cs typeface="+mn-cs"/>
            </a:endParaRPr>
          </a:p>
        </p:txBody>
      </p:sp>
      <p:grpSp>
        <p:nvGrpSpPr>
          <p:cNvPr id="76821" name="Group 23"/>
          <p:cNvGrpSpPr>
            <a:grpSpLocks/>
          </p:cNvGrpSpPr>
          <p:nvPr/>
        </p:nvGrpSpPr>
        <p:grpSpPr bwMode="auto">
          <a:xfrm>
            <a:off x="4724400" y="2667000"/>
            <a:ext cx="373063" cy="2711450"/>
            <a:chOff x="2976" y="1680"/>
            <a:chExt cx="235" cy="1708"/>
          </a:xfrm>
        </p:grpSpPr>
        <p:sp>
          <p:nvSpPr>
            <p:cNvPr id="76859" name="Arc 24"/>
            <p:cNvSpPr>
              <a:spLocks/>
            </p:cNvSpPr>
            <p:nvPr/>
          </p:nvSpPr>
          <p:spPr bwMode="auto">
            <a:xfrm>
              <a:off x="3068" y="1680"/>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60" name="Arc 25"/>
            <p:cNvSpPr>
              <a:spLocks/>
            </p:cNvSpPr>
            <p:nvPr/>
          </p:nvSpPr>
          <p:spPr bwMode="auto">
            <a:xfrm>
              <a:off x="2976"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2" name="Group 26"/>
          <p:cNvGrpSpPr>
            <a:grpSpLocks/>
          </p:cNvGrpSpPr>
          <p:nvPr/>
        </p:nvGrpSpPr>
        <p:grpSpPr bwMode="auto">
          <a:xfrm>
            <a:off x="6376988" y="2668588"/>
            <a:ext cx="373062" cy="2709862"/>
            <a:chOff x="4017" y="1681"/>
            <a:chExt cx="235" cy="1707"/>
          </a:xfrm>
        </p:grpSpPr>
        <p:sp>
          <p:nvSpPr>
            <p:cNvPr id="76857" name="Arc 27"/>
            <p:cNvSpPr>
              <a:spLocks/>
            </p:cNvSpPr>
            <p:nvPr/>
          </p:nvSpPr>
          <p:spPr bwMode="auto">
            <a:xfrm>
              <a:off x="4109" y="1681"/>
              <a:ext cx="143" cy="1654"/>
            </a:xfrm>
            <a:custGeom>
              <a:avLst/>
              <a:gdLst>
                <a:gd name="T0" fmla="*/ 0 w 21753"/>
                <a:gd name="T1" fmla="*/ 0 h 21600"/>
                <a:gd name="T2" fmla="*/ 143 w 21753"/>
                <a:gd name="T3" fmla="*/ 1653 h 21600"/>
                <a:gd name="T4" fmla="*/ 1 w 21753"/>
                <a:gd name="T5" fmla="*/ 1654 h 21600"/>
                <a:gd name="T6" fmla="*/ 0 60000 65536"/>
                <a:gd name="T7" fmla="*/ 0 60000 65536"/>
                <a:gd name="T8" fmla="*/ 0 60000 65536"/>
              </a:gdLst>
              <a:ahLst/>
              <a:cxnLst>
                <a:cxn ang="T6">
                  <a:pos x="T0" y="T1"/>
                </a:cxn>
                <a:cxn ang="T7">
                  <a:pos x="T2" y="T3"/>
                </a:cxn>
                <a:cxn ang="T8">
                  <a:pos x="T4" y="T5"/>
                </a:cxn>
              </a:cxnLst>
              <a:rect l="0" t="0" r="r" b="b"/>
              <a:pathLst>
                <a:path w="21753" h="21600" fill="none" extrusionOk="0">
                  <a:moveTo>
                    <a:pt x="-1" y="0"/>
                  </a:moveTo>
                  <a:cubicBezTo>
                    <a:pt x="50" y="0"/>
                    <a:pt x="101" y="-1"/>
                    <a:pt x="153" y="0"/>
                  </a:cubicBezTo>
                  <a:cubicBezTo>
                    <a:pt x="12077" y="0"/>
                    <a:pt x="21745" y="9662"/>
                    <a:pt x="21752" y="21587"/>
                  </a:cubicBezTo>
                </a:path>
                <a:path w="21753" h="21600" stroke="0" extrusionOk="0">
                  <a:moveTo>
                    <a:pt x="-1" y="0"/>
                  </a:moveTo>
                  <a:cubicBezTo>
                    <a:pt x="50" y="0"/>
                    <a:pt x="101" y="-1"/>
                    <a:pt x="153" y="0"/>
                  </a:cubicBezTo>
                  <a:cubicBezTo>
                    <a:pt x="12077" y="0"/>
                    <a:pt x="21745" y="9662"/>
                    <a:pt x="21752" y="21587"/>
                  </a:cubicBezTo>
                  <a:lnTo>
                    <a:pt x="153"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58" name="Arc 28"/>
            <p:cNvSpPr>
              <a:spLocks/>
            </p:cNvSpPr>
            <p:nvPr/>
          </p:nvSpPr>
          <p:spPr bwMode="auto">
            <a:xfrm>
              <a:off x="4017"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3" name="Group 29"/>
          <p:cNvGrpSpPr>
            <a:grpSpLocks/>
          </p:cNvGrpSpPr>
          <p:nvPr/>
        </p:nvGrpSpPr>
        <p:grpSpPr bwMode="auto">
          <a:xfrm>
            <a:off x="6824663" y="2668588"/>
            <a:ext cx="377825" cy="2709862"/>
            <a:chOff x="4299" y="1681"/>
            <a:chExt cx="238" cy="1707"/>
          </a:xfrm>
        </p:grpSpPr>
        <p:sp>
          <p:nvSpPr>
            <p:cNvPr id="76855" name="Arc 30"/>
            <p:cNvSpPr>
              <a:spLocks/>
            </p:cNvSpPr>
            <p:nvPr/>
          </p:nvSpPr>
          <p:spPr bwMode="auto">
            <a:xfrm>
              <a:off x="4393" y="1681"/>
              <a:ext cx="144" cy="1654"/>
            </a:xfrm>
            <a:custGeom>
              <a:avLst/>
              <a:gdLst>
                <a:gd name="T0" fmla="*/ 0 w 21752"/>
                <a:gd name="T1" fmla="*/ 0 h 21600"/>
                <a:gd name="T2" fmla="*/ 144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56" name="Arc 31"/>
            <p:cNvSpPr>
              <a:spLocks/>
            </p:cNvSpPr>
            <p:nvPr/>
          </p:nvSpPr>
          <p:spPr bwMode="auto">
            <a:xfrm>
              <a:off x="4299" y="1681"/>
              <a:ext cx="95" cy="1707"/>
            </a:xfrm>
            <a:custGeom>
              <a:avLst/>
              <a:gdLst>
                <a:gd name="T0" fmla="*/ 0 w 21594"/>
                <a:gd name="T1" fmla="*/ 1666 h 21599"/>
                <a:gd name="T2" fmla="*/ 94 w 21594"/>
                <a:gd name="T3" fmla="*/ 0 h 21599"/>
                <a:gd name="T4" fmla="*/ 95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0"/>
                  </a:moveTo>
                  <a:cubicBezTo>
                    <a:pt x="279" y="9444"/>
                    <a:pt x="9728" y="122"/>
                    <a:pt x="21367" y="0"/>
                  </a:cubicBezTo>
                </a:path>
                <a:path w="21594" h="21599" stroke="0" extrusionOk="0">
                  <a:moveTo>
                    <a:pt x="0" y="21080"/>
                  </a:moveTo>
                  <a:cubicBezTo>
                    <a:pt x="279" y="9444"/>
                    <a:pt x="9728" y="122"/>
                    <a:pt x="21367" y="0"/>
                  </a:cubicBezTo>
                  <a:lnTo>
                    <a:pt x="21594" y="21599"/>
                  </a:lnTo>
                  <a:lnTo>
                    <a:pt x="0" y="2108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4" name="Group 32"/>
          <p:cNvGrpSpPr>
            <a:grpSpLocks/>
          </p:cNvGrpSpPr>
          <p:nvPr/>
        </p:nvGrpSpPr>
        <p:grpSpPr bwMode="auto">
          <a:xfrm>
            <a:off x="3373438" y="2668588"/>
            <a:ext cx="373062" cy="2709862"/>
            <a:chOff x="2125" y="1681"/>
            <a:chExt cx="235" cy="1707"/>
          </a:xfrm>
        </p:grpSpPr>
        <p:sp>
          <p:nvSpPr>
            <p:cNvPr id="76853" name="Arc 33"/>
            <p:cNvSpPr>
              <a:spLocks/>
            </p:cNvSpPr>
            <p:nvPr/>
          </p:nvSpPr>
          <p:spPr bwMode="auto">
            <a:xfrm>
              <a:off x="2217" y="1681"/>
              <a:ext cx="143" cy="1654"/>
            </a:xfrm>
            <a:custGeom>
              <a:avLst/>
              <a:gdLst>
                <a:gd name="T0" fmla="*/ 0 w 21753"/>
                <a:gd name="T1" fmla="*/ 0 h 21600"/>
                <a:gd name="T2" fmla="*/ 143 w 21753"/>
                <a:gd name="T3" fmla="*/ 1653 h 21600"/>
                <a:gd name="T4" fmla="*/ 1 w 21753"/>
                <a:gd name="T5" fmla="*/ 1654 h 21600"/>
                <a:gd name="T6" fmla="*/ 0 60000 65536"/>
                <a:gd name="T7" fmla="*/ 0 60000 65536"/>
                <a:gd name="T8" fmla="*/ 0 60000 65536"/>
              </a:gdLst>
              <a:ahLst/>
              <a:cxnLst>
                <a:cxn ang="T6">
                  <a:pos x="T0" y="T1"/>
                </a:cxn>
                <a:cxn ang="T7">
                  <a:pos x="T2" y="T3"/>
                </a:cxn>
                <a:cxn ang="T8">
                  <a:pos x="T4" y="T5"/>
                </a:cxn>
              </a:cxnLst>
              <a:rect l="0" t="0" r="r" b="b"/>
              <a:pathLst>
                <a:path w="21753" h="21600" fill="none" extrusionOk="0">
                  <a:moveTo>
                    <a:pt x="-1" y="0"/>
                  </a:moveTo>
                  <a:cubicBezTo>
                    <a:pt x="50" y="0"/>
                    <a:pt x="101" y="-1"/>
                    <a:pt x="153" y="0"/>
                  </a:cubicBezTo>
                  <a:cubicBezTo>
                    <a:pt x="12077" y="0"/>
                    <a:pt x="21745" y="9662"/>
                    <a:pt x="21752" y="21587"/>
                  </a:cubicBezTo>
                </a:path>
                <a:path w="21753" h="21600" stroke="0" extrusionOk="0">
                  <a:moveTo>
                    <a:pt x="-1" y="0"/>
                  </a:moveTo>
                  <a:cubicBezTo>
                    <a:pt x="50" y="0"/>
                    <a:pt x="101" y="-1"/>
                    <a:pt x="153" y="0"/>
                  </a:cubicBezTo>
                  <a:cubicBezTo>
                    <a:pt x="12077" y="0"/>
                    <a:pt x="21745" y="9662"/>
                    <a:pt x="21752" y="21587"/>
                  </a:cubicBezTo>
                  <a:lnTo>
                    <a:pt x="153"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54" name="Arc 34"/>
            <p:cNvSpPr>
              <a:spLocks/>
            </p:cNvSpPr>
            <p:nvPr/>
          </p:nvSpPr>
          <p:spPr bwMode="auto">
            <a:xfrm>
              <a:off x="2125"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5" name="Group 35"/>
          <p:cNvGrpSpPr>
            <a:grpSpLocks/>
          </p:cNvGrpSpPr>
          <p:nvPr/>
        </p:nvGrpSpPr>
        <p:grpSpPr bwMode="auto">
          <a:xfrm>
            <a:off x="2998788" y="2668588"/>
            <a:ext cx="373062" cy="2709862"/>
            <a:chOff x="1889" y="1681"/>
            <a:chExt cx="235" cy="1707"/>
          </a:xfrm>
        </p:grpSpPr>
        <p:sp>
          <p:nvSpPr>
            <p:cNvPr id="76851" name="Arc 36"/>
            <p:cNvSpPr>
              <a:spLocks/>
            </p:cNvSpPr>
            <p:nvPr/>
          </p:nvSpPr>
          <p:spPr bwMode="auto">
            <a:xfrm>
              <a:off x="1981" y="1681"/>
              <a:ext cx="143" cy="1654"/>
            </a:xfrm>
            <a:custGeom>
              <a:avLst/>
              <a:gdLst>
                <a:gd name="T0" fmla="*/ 0 w 21753"/>
                <a:gd name="T1" fmla="*/ 0 h 21600"/>
                <a:gd name="T2" fmla="*/ 143 w 21753"/>
                <a:gd name="T3" fmla="*/ 1653 h 21600"/>
                <a:gd name="T4" fmla="*/ 1 w 21753"/>
                <a:gd name="T5" fmla="*/ 1654 h 21600"/>
                <a:gd name="T6" fmla="*/ 0 60000 65536"/>
                <a:gd name="T7" fmla="*/ 0 60000 65536"/>
                <a:gd name="T8" fmla="*/ 0 60000 65536"/>
              </a:gdLst>
              <a:ahLst/>
              <a:cxnLst>
                <a:cxn ang="T6">
                  <a:pos x="T0" y="T1"/>
                </a:cxn>
                <a:cxn ang="T7">
                  <a:pos x="T2" y="T3"/>
                </a:cxn>
                <a:cxn ang="T8">
                  <a:pos x="T4" y="T5"/>
                </a:cxn>
              </a:cxnLst>
              <a:rect l="0" t="0" r="r" b="b"/>
              <a:pathLst>
                <a:path w="21753" h="21600" fill="none" extrusionOk="0">
                  <a:moveTo>
                    <a:pt x="-1" y="0"/>
                  </a:moveTo>
                  <a:cubicBezTo>
                    <a:pt x="50" y="0"/>
                    <a:pt x="101" y="-1"/>
                    <a:pt x="153" y="0"/>
                  </a:cubicBezTo>
                  <a:cubicBezTo>
                    <a:pt x="12077" y="0"/>
                    <a:pt x="21745" y="9662"/>
                    <a:pt x="21752" y="21587"/>
                  </a:cubicBezTo>
                </a:path>
                <a:path w="21753" h="21600" stroke="0" extrusionOk="0">
                  <a:moveTo>
                    <a:pt x="-1" y="0"/>
                  </a:moveTo>
                  <a:cubicBezTo>
                    <a:pt x="50" y="0"/>
                    <a:pt x="101" y="-1"/>
                    <a:pt x="153" y="0"/>
                  </a:cubicBezTo>
                  <a:cubicBezTo>
                    <a:pt x="12077" y="0"/>
                    <a:pt x="21745" y="9662"/>
                    <a:pt x="21752" y="21587"/>
                  </a:cubicBezTo>
                  <a:lnTo>
                    <a:pt x="153"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52" name="Arc 37"/>
            <p:cNvSpPr>
              <a:spLocks/>
            </p:cNvSpPr>
            <p:nvPr/>
          </p:nvSpPr>
          <p:spPr bwMode="auto">
            <a:xfrm>
              <a:off x="1889"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6" name="Group 38"/>
          <p:cNvGrpSpPr>
            <a:grpSpLocks/>
          </p:cNvGrpSpPr>
          <p:nvPr/>
        </p:nvGrpSpPr>
        <p:grpSpPr bwMode="auto">
          <a:xfrm>
            <a:off x="2624138" y="2668588"/>
            <a:ext cx="373062" cy="2709862"/>
            <a:chOff x="1653" y="1681"/>
            <a:chExt cx="235" cy="1707"/>
          </a:xfrm>
        </p:grpSpPr>
        <p:sp>
          <p:nvSpPr>
            <p:cNvPr id="76849" name="Arc 39"/>
            <p:cNvSpPr>
              <a:spLocks/>
            </p:cNvSpPr>
            <p:nvPr/>
          </p:nvSpPr>
          <p:spPr bwMode="auto">
            <a:xfrm>
              <a:off x="1745" y="1681"/>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50" name="Arc 40"/>
            <p:cNvSpPr>
              <a:spLocks/>
            </p:cNvSpPr>
            <p:nvPr/>
          </p:nvSpPr>
          <p:spPr bwMode="auto">
            <a:xfrm>
              <a:off x="1653"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7" name="Group 41"/>
          <p:cNvGrpSpPr>
            <a:grpSpLocks/>
          </p:cNvGrpSpPr>
          <p:nvPr/>
        </p:nvGrpSpPr>
        <p:grpSpPr bwMode="auto">
          <a:xfrm>
            <a:off x="7204075" y="2668588"/>
            <a:ext cx="373063" cy="2709862"/>
            <a:chOff x="4538" y="1681"/>
            <a:chExt cx="235" cy="1707"/>
          </a:xfrm>
        </p:grpSpPr>
        <p:sp>
          <p:nvSpPr>
            <p:cNvPr id="76847" name="Arc 42"/>
            <p:cNvSpPr>
              <a:spLocks/>
            </p:cNvSpPr>
            <p:nvPr/>
          </p:nvSpPr>
          <p:spPr bwMode="auto">
            <a:xfrm>
              <a:off x="4630" y="1681"/>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48" name="Arc 43"/>
            <p:cNvSpPr>
              <a:spLocks/>
            </p:cNvSpPr>
            <p:nvPr/>
          </p:nvSpPr>
          <p:spPr bwMode="auto">
            <a:xfrm>
              <a:off x="4538"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8" name="Group 44"/>
          <p:cNvGrpSpPr>
            <a:grpSpLocks/>
          </p:cNvGrpSpPr>
          <p:nvPr/>
        </p:nvGrpSpPr>
        <p:grpSpPr bwMode="auto">
          <a:xfrm>
            <a:off x="5173663" y="2668588"/>
            <a:ext cx="376237" cy="2709862"/>
            <a:chOff x="3259" y="1681"/>
            <a:chExt cx="237" cy="1707"/>
          </a:xfrm>
        </p:grpSpPr>
        <p:sp>
          <p:nvSpPr>
            <p:cNvPr id="76845" name="Arc 45"/>
            <p:cNvSpPr>
              <a:spLocks/>
            </p:cNvSpPr>
            <p:nvPr/>
          </p:nvSpPr>
          <p:spPr bwMode="auto">
            <a:xfrm>
              <a:off x="3353" y="1681"/>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46" name="Arc 46"/>
            <p:cNvSpPr>
              <a:spLocks/>
            </p:cNvSpPr>
            <p:nvPr/>
          </p:nvSpPr>
          <p:spPr bwMode="auto">
            <a:xfrm>
              <a:off x="3259" y="1681"/>
              <a:ext cx="95" cy="1707"/>
            </a:xfrm>
            <a:custGeom>
              <a:avLst/>
              <a:gdLst>
                <a:gd name="T0" fmla="*/ 0 w 21594"/>
                <a:gd name="T1" fmla="*/ 1666 h 21599"/>
                <a:gd name="T2" fmla="*/ 94 w 21594"/>
                <a:gd name="T3" fmla="*/ 0 h 21599"/>
                <a:gd name="T4" fmla="*/ 95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0"/>
                  </a:moveTo>
                  <a:cubicBezTo>
                    <a:pt x="279" y="9444"/>
                    <a:pt x="9728" y="122"/>
                    <a:pt x="21367" y="0"/>
                  </a:cubicBezTo>
                </a:path>
                <a:path w="21594" h="21599" stroke="0" extrusionOk="0">
                  <a:moveTo>
                    <a:pt x="0" y="21080"/>
                  </a:moveTo>
                  <a:cubicBezTo>
                    <a:pt x="279" y="9444"/>
                    <a:pt x="9728" y="122"/>
                    <a:pt x="21367" y="0"/>
                  </a:cubicBezTo>
                  <a:lnTo>
                    <a:pt x="21594" y="21599"/>
                  </a:lnTo>
                  <a:lnTo>
                    <a:pt x="0" y="2108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29" name="Group 47"/>
          <p:cNvGrpSpPr>
            <a:grpSpLocks/>
          </p:cNvGrpSpPr>
          <p:nvPr/>
        </p:nvGrpSpPr>
        <p:grpSpPr bwMode="auto">
          <a:xfrm>
            <a:off x="5626100" y="2668588"/>
            <a:ext cx="374650" cy="2709862"/>
            <a:chOff x="3544" y="1681"/>
            <a:chExt cx="236" cy="1707"/>
          </a:xfrm>
        </p:grpSpPr>
        <p:sp>
          <p:nvSpPr>
            <p:cNvPr id="76843" name="Arc 48"/>
            <p:cNvSpPr>
              <a:spLocks/>
            </p:cNvSpPr>
            <p:nvPr/>
          </p:nvSpPr>
          <p:spPr bwMode="auto">
            <a:xfrm>
              <a:off x="3637" y="1681"/>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44" name="Arc 49"/>
            <p:cNvSpPr>
              <a:spLocks/>
            </p:cNvSpPr>
            <p:nvPr/>
          </p:nvSpPr>
          <p:spPr bwMode="auto">
            <a:xfrm>
              <a:off x="3544"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76830" name="Group 50"/>
          <p:cNvGrpSpPr>
            <a:grpSpLocks/>
          </p:cNvGrpSpPr>
          <p:nvPr/>
        </p:nvGrpSpPr>
        <p:grpSpPr bwMode="auto">
          <a:xfrm>
            <a:off x="6002338" y="2668588"/>
            <a:ext cx="373062" cy="2709862"/>
            <a:chOff x="3781" y="1681"/>
            <a:chExt cx="235" cy="1707"/>
          </a:xfrm>
        </p:grpSpPr>
        <p:sp>
          <p:nvSpPr>
            <p:cNvPr id="76841" name="Arc 51"/>
            <p:cNvSpPr>
              <a:spLocks/>
            </p:cNvSpPr>
            <p:nvPr/>
          </p:nvSpPr>
          <p:spPr bwMode="auto">
            <a:xfrm>
              <a:off x="3873" y="1681"/>
              <a:ext cx="143" cy="1654"/>
            </a:xfrm>
            <a:custGeom>
              <a:avLst/>
              <a:gdLst>
                <a:gd name="T0" fmla="*/ 0 w 21752"/>
                <a:gd name="T1" fmla="*/ 0 h 21600"/>
                <a:gd name="T2" fmla="*/ 143 w 21752"/>
                <a:gd name="T3" fmla="*/ 1653 h 21600"/>
                <a:gd name="T4" fmla="*/ 1 w 21752"/>
                <a:gd name="T5" fmla="*/ 1654 h 21600"/>
                <a:gd name="T6" fmla="*/ 0 60000 65536"/>
                <a:gd name="T7" fmla="*/ 0 60000 65536"/>
                <a:gd name="T8" fmla="*/ 0 60000 65536"/>
              </a:gdLst>
              <a:ahLst/>
              <a:cxnLst>
                <a:cxn ang="T6">
                  <a:pos x="T0" y="T1"/>
                </a:cxn>
                <a:cxn ang="T7">
                  <a:pos x="T2" y="T3"/>
                </a:cxn>
                <a:cxn ang="T8">
                  <a:pos x="T4" y="T5"/>
                </a:cxn>
              </a:cxnLst>
              <a:rect l="0" t="0" r="r" b="b"/>
              <a:pathLst>
                <a:path w="21752" h="21600" fill="none" extrusionOk="0">
                  <a:moveTo>
                    <a:pt x="-1" y="0"/>
                  </a:moveTo>
                  <a:cubicBezTo>
                    <a:pt x="50" y="0"/>
                    <a:pt x="101" y="-1"/>
                    <a:pt x="152" y="0"/>
                  </a:cubicBezTo>
                  <a:cubicBezTo>
                    <a:pt x="12076" y="0"/>
                    <a:pt x="21744" y="9662"/>
                    <a:pt x="21751" y="21587"/>
                  </a:cubicBezTo>
                </a:path>
                <a:path w="21752" h="21600" stroke="0" extrusionOk="0">
                  <a:moveTo>
                    <a:pt x="-1" y="0"/>
                  </a:moveTo>
                  <a:cubicBezTo>
                    <a:pt x="50" y="0"/>
                    <a:pt x="101" y="-1"/>
                    <a:pt x="152" y="0"/>
                  </a:cubicBezTo>
                  <a:cubicBezTo>
                    <a:pt x="12076" y="0"/>
                    <a:pt x="21744" y="9662"/>
                    <a:pt x="21751" y="21587"/>
                  </a:cubicBezTo>
                  <a:lnTo>
                    <a:pt x="152" y="21600"/>
                  </a:lnTo>
                  <a:lnTo>
                    <a:pt x="-1" y="0"/>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76842" name="Arc 52"/>
            <p:cNvSpPr>
              <a:spLocks/>
            </p:cNvSpPr>
            <p:nvPr/>
          </p:nvSpPr>
          <p:spPr bwMode="auto">
            <a:xfrm>
              <a:off x="3781" y="1681"/>
              <a:ext cx="94" cy="1707"/>
            </a:xfrm>
            <a:custGeom>
              <a:avLst/>
              <a:gdLst>
                <a:gd name="T0" fmla="*/ 0 w 21594"/>
                <a:gd name="T1" fmla="*/ 1666 h 21599"/>
                <a:gd name="T2" fmla="*/ 93 w 21594"/>
                <a:gd name="T3" fmla="*/ 0 h 21599"/>
                <a:gd name="T4" fmla="*/ 94 w 21594"/>
                <a:gd name="T5" fmla="*/ 1707 h 21599"/>
                <a:gd name="T6" fmla="*/ 0 60000 65536"/>
                <a:gd name="T7" fmla="*/ 0 60000 65536"/>
                <a:gd name="T8" fmla="*/ 0 60000 65536"/>
              </a:gdLst>
              <a:ahLst/>
              <a:cxnLst>
                <a:cxn ang="T6">
                  <a:pos x="T0" y="T1"/>
                </a:cxn>
                <a:cxn ang="T7">
                  <a:pos x="T2" y="T3"/>
                </a:cxn>
                <a:cxn ang="T8">
                  <a:pos x="T4" y="T5"/>
                </a:cxn>
              </a:cxnLst>
              <a:rect l="0" t="0" r="r" b="b"/>
              <a:pathLst>
                <a:path w="21594" h="21599" fill="none" extrusionOk="0">
                  <a:moveTo>
                    <a:pt x="0" y="21083"/>
                  </a:moveTo>
                  <a:cubicBezTo>
                    <a:pt x="278" y="9446"/>
                    <a:pt x="9726" y="123"/>
                    <a:pt x="21365" y="0"/>
                  </a:cubicBezTo>
                </a:path>
                <a:path w="21594" h="21599" stroke="0" extrusionOk="0">
                  <a:moveTo>
                    <a:pt x="0" y="21083"/>
                  </a:moveTo>
                  <a:cubicBezTo>
                    <a:pt x="278" y="9446"/>
                    <a:pt x="9726" y="123"/>
                    <a:pt x="21365" y="0"/>
                  </a:cubicBezTo>
                  <a:lnTo>
                    <a:pt x="21594" y="21599"/>
                  </a:lnTo>
                  <a:lnTo>
                    <a:pt x="0" y="21083"/>
                  </a:lnTo>
                  <a:close/>
                </a:path>
              </a:pathLst>
            </a:custGeom>
            <a:noFill/>
            <a:ln w="12700" cap="rnd">
              <a:solidFill>
                <a:schemeClr val="bg2"/>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76831" name="Rectangle 53"/>
          <p:cNvSpPr>
            <a:spLocks noChangeArrowheads="1"/>
          </p:cNvSpPr>
          <p:nvPr/>
        </p:nvSpPr>
        <p:spPr bwMode="auto">
          <a:xfrm>
            <a:off x="1952625" y="5440363"/>
            <a:ext cx="904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1800" b="1">
                <a:latin typeface="Arial" charset="0"/>
              </a:rPr>
              <a:t>30 kHz</a:t>
            </a:r>
          </a:p>
        </p:txBody>
      </p:sp>
      <p:sp>
        <p:nvSpPr>
          <p:cNvPr id="76832" name="Rectangle 54"/>
          <p:cNvSpPr>
            <a:spLocks noChangeArrowheads="1"/>
          </p:cNvSpPr>
          <p:nvPr/>
        </p:nvSpPr>
        <p:spPr bwMode="auto">
          <a:xfrm>
            <a:off x="3665158" y="5440363"/>
            <a:ext cx="155491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887413" eaLnBrk="0" hangingPunct="0"/>
            <a:r>
              <a:rPr lang="es-ES" sz="1800" b="1" dirty="0" smtClean="0">
                <a:latin typeface="Arial" charset="0"/>
              </a:rPr>
              <a:t>129  164 </a:t>
            </a:r>
            <a:r>
              <a:rPr lang="es-ES" sz="1800" b="1" dirty="0">
                <a:latin typeface="Arial" charset="0"/>
              </a:rPr>
              <a:t>kHz</a:t>
            </a:r>
          </a:p>
        </p:txBody>
      </p:sp>
      <p:sp>
        <p:nvSpPr>
          <p:cNvPr id="76833" name="Text Box 55"/>
          <p:cNvSpPr txBox="1">
            <a:spLocks noChangeArrowheads="1"/>
          </p:cNvSpPr>
          <p:nvPr/>
        </p:nvSpPr>
        <p:spPr bwMode="auto">
          <a:xfrm>
            <a:off x="76200" y="5805264"/>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a:t>Bin</a:t>
            </a:r>
            <a:endParaRPr lang="es-ES" b="1" i="1"/>
          </a:p>
        </p:txBody>
      </p:sp>
      <p:sp>
        <p:nvSpPr>
          <p:cNvPr id="76834" name="Text Box 56"/>
          <p:cNvSpPr txBox="1">
            <a:spLocks noChangeArrowheads="1"/>
          </p:cNvSpPr>
          <p:nvPr/>
        </p:nvSpPr>
        <p:spPr bwMode="auto">
          <a:xfrm>
            <a:off x="1066800" y="580526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a:t>0</a:t>
            </a:r>
            <a:endParaRPr lang="es-ES" b="1" i="1"/>
          </a:p>
        </p:txBody>
      </p:sp>
      <p:sp>
        <p:nvSpPr>
          <p:cNvPr id="76835" name="Text Box 57"/>
          <p:cNvSpPr txBox="1">
            <a:spLocks noChangeArrowheads="1"/>
          </p:cNvSpPr>
          <p:nvPr/>
        </p:nvSpPr>
        <p:spPr bwMode="auto">
          <a:xfrm>
            <a:off x="3657600" y="580526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dirty="0" smtClean="0"/>
              <a:t>29</a:t>
            </a:r>
            <a:endParaRPr lang="es-ES" b="1" i="1" dirty="0"/>
          </a:p>
        </p:txBody>
      </p:sp>
      <p:sp>
        <p:nvSpPr>
          <p:cNvPr id="76836" name="Text Box 58"/>
          <p:cNvSpPr txBox="1">
            <a:spLocks noChangeArrowheads="1"/>
          </p:cNvSpPr>
          <p:nvPr/>
        </p:nvSpPr>
        <p:spPr bwMode="auto">
          <a:xfrm>
            <a:off x="4343400" y="5805264"/>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dirty="0" smtClean="0"/>
              <a:t>38</a:t>
            </a:r>
            <a:endParaRPr lang="es-ES" b="1" i="1" dirty="0"/>
          </a:p>
        </p:txBody>
      </p:sp>
      <p:sp>
        <p:nvSpPr>
          <p:cNvPr id="76837" name="Text Box 59"/>
          <p:cNvSpPr txBox="1">
            <a:spLocks noChangeArrowheads="1"/>
          </p:cNvSpPr>
          <p:nvPr/>
        </p:nvSpPr>
        <p:spPr bwMode="auto">
          <a:xfrm>
            <a:off x="7848600" y="5805264"/>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dirty="0" smtClean="0"/>
              <a:t>243</a:t>
            </a:r>
            <a:endParaRPr lang="es-ES" b="1" i="1" dirty="0"/>
          </a:p>
        </p:txBody>
      </p:sp>
      <p:sp>
        <p:nvSpPr>
          <p:cNvPr id="76838" name="Text Box 60"/>
          <p:cNvSpPr txBox="1">
            <a:spLocks noChangeArrowheads="1"/>
          </p:cNvSpPr>
          <p:nvPr/>
        </p:nvSpPr>
        <p:spPr bwMode="auto">
          <a:xfrm>
            <a:off x="2051720" y="580526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i="1" dirty="0"/>
              <a:t>7</a:t>
            </a:r>
            <a:endParaRPr lang="es-ES" b="1" i="1" dirty="0"/>
          </a:p>
        </p:txBody>
      </p:sp>
      <p:sp>
        <p:nvSpPr>
          <p:cNvPr id="76839" name="Text Box 61"/>
          <p:cNvSpPr txBox="1">
            <a:spLocks noChangeArrowheads="1"/>
          </p:cNvSpPr>
          <p:nvPr/>
        </p:nvSpPr>
        <p:spPr bwMode="auto">
          <a:xfrm rot="-5400000">
            <a:off x="-192881" y="3481214"/>
            <a:ext cx="1598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b="1" dirty="0"/>
              <a:t>Amplitud</a:t>
            </a:r>
            <a:endParaRPr lang="es-ES" b="1" dirty="0"/>
          </a:p>
        </p:txBody>
      </p:sp>
      <p:sp>
        <p:nvSpPr>
          <p:cNvPr id="76840" name="6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96AFC753-9BEF-4382-B0DD-2DE57B09D71E}" type="slidenum">
              <a:rPr lang="es-ES" sz="1400"/>
              <a:pPr eaLnBrk="1" hangingPunct="1"/>
              <a:t>70</a:t>
            </a:fld>
            <a:endParaRPr lang="es-ES" sz="1400"/>
          </a:p>
        </p:txBody>
      </p:sp>
    </p:spTree>
  </p:cSld>
  <p:clrMapOvr>
    <a:masterClrMapping/>
  </p:clrMapOvr>
  <p:transition>
    <p:pull dir="l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685800" y="404813"/>
            <a:ext cx="7772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dirty="0">
                <a:solidFill>
                  <a:schemeClr val="tx2"/>
                </a:solidFill>
                <a:latin typeface="Arial" charset="0"/>
              </a:rPr>
              <a:t>Reparto de </a:t>
            </a:r>
            <a:r>
              <a:rPr lang="es-ES_tradnl" sz="4000" dirty="0" err="1">
                <a:solidFill>
                  <a:schemeClr val="tx2"/>
                </a:solidFill>
                <a:latin typeface="Arial" charset="0"/>
              </a:rPr>
              <a:t>bins</a:t>
            </a:r>
            <a:r>
              <a:rPr lang="es-ES_tradnl" sz="4000" dirty="0">
                <a:solidFill>
                  <a:schemeClr val="tx2"/>
                </a:solidFill>
                <a:latin typeface="Arial" charset="0"/>
              </a:rPr>
              <a:t> en ADSL </a:t>
            </a:r>
            <a:r>
              <a:rPr lang="es-ES_tradnl" sz="4000" dirty="0" smtClean="0">
                <a:solidFill>
                  <a:schemeClr val="tx2"/>
                </a:solidFill>
                <a:latin typeface="Arial" charset="0"/>
              </a:rPr>
              <a:t>DMT</a:t>
            </a:r>
          </a:p>
          <a:p>
            <a:pPr algn="ctr"/>
            <a:r>
              <a:rPr lang="es-ES_tradnl" sz="4000" dirty="0">
                <a:solidFill>
                  <a:schemeClr val="tx2"/>
                </a:solidFill>
                <a:latin typeface="Arial" charset="0"/>
              </a:rPr>
              <a:t>c</a:t>
            </a:r>
            <a:r>
              <a:rPr lang="es-ES_tradnl" sz="4000" dirty="0" smtClean="0">
                <a:solidFill>
                  <a:schemeClr val="tx2"/>
                </a:solidFill>
                <a:latin typeface="Arial" charset="0"/>
              </a:rPr>
              <a:t>on RDSI</a:t>
            </a:r>
            <a:endParaRPr lang="es-ES" sz="4000" dirty="0">
              <a:solidFill>
                <a:schemeClr val="tx2"/>
              </a:solidFill>
              <a:latin typeface="Arial" charset="0"/>
            </a:endParaRPr>
          </a:p>
        </p:txBody>
      </p:sp>
      <p:graphicFrame>
        <p:nvGraphicFramePr>
          <p:cNvPr id="1035307" name="Group 43"/>
          <p:cNvGraphicFramePr>
            <a:graphicFrameLocks noGrp="1"/>
          </p:cNvGraphicFramePr>
          <p:nvPr>
            <p:extLst>
              <p:ext uri="{D42A27DB-BD31-4B8C-83A1-F6EECF244321}">
                <p14:modId xmlns:p14="http://schemas.microsoft.com/office/powerpoint/2010/main" val="1913523501"/>
              </p:ext>
            </p:extLst>
          </p:nvPr>
        </p:nvGraphicFramePr>
        <p:xfrm>
          <a:off x="1279525" y="1784350"/>
          <a:ext cx="6451600" cy="1997074"/>
        </p:xfrm>
        <a:graphic>
          <a:graphicData uri="http://schemas.openxmlformats.org/drawingml/2006/table">
            <a:tbl>
              <a:tblPr/>
              <a:tblGrid>
                <a:gridCol w="2484438"/>
                <a:gridCol w="974725"/>
                <a:gridCol w="2992437"/>
              </a:tblGrid>
              <a:tr h="701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Arial" charset="0"/>
                        </a:rPr>
                        <a:t>Servicio</a:t>
                      </a:r>
                      <a:endParaRPr kumimoji="0" lang="es-ES" sz="2000" b="1" i="0" u="none" strike="noStrike" cap="none" normalizeH="0" baseline="0" dirty="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Arial" charset="0"/>
                        </a:rPr>
                        <a:t>Bins</a:t>
                      </a:r>
                      <a:endParaRPr kumimoji="0" lang="es-ES" sz="2000" b="1"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Arial" charset="0"/>
                        </a:rPr>
                        <a:t>Rango frecuencias (KHz)</a:t>
                      </a:r>
                      <a:endParaRPr kumimoji="0" lang="es-ES" sz="2000" b="1"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RDSI</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0-31</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0-138</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Tráfico ascendente</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32-64</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138 - 280,3125</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Tráfico descendente</a:t>
                      </a:r>
                      <a:endParaRPr kumimoji="0" lang="es-ES" sz="2000" b="0" i="0" u="none" strike="noStrike" cap="none" normalizeH="0" baseline="0" smtClean="0">
                        <a:ln>
                          <a:noFill/>
                        </a:ln>
                        <a:solidFill>
                          <a:schemeClr val="tx1"/>
                        </a:solidFill>
                        <a:effectLst/>
                        <a:latin typeface="Arial"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65-255</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charset="0"/>
                        </a:rPr>
                        <a:t>280,3125 - 1104</a:t>
                      </a:r>
                      <a:endParaRPr kumimoji="0" lang="es-ES" sz="2000" b="0" i="0" u="none" strike="noStrike" cap="none" normalizeH="0" baseline="0" dirty="0" smtClean="0">
                        <a:ln>
                          <a:noFill/>
                        </a:ln>
                        <a:solidFill>
                          <a:schemeClr val="tx1"/>
                        </a:solidFill>
                        <a:effectLst/>
                        <a:latin typeface="Arial"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1" name="Text Box 36"/>
          <p:cNvSpPr txBox="1">
            <a:spLocks noChangeArrowheads="1"/>
          </p:cNvSpPr>
          <p:nvPr/>
        </p:nvSpPr>
        <p:spPr bwMode="auto">
          <a:xfrm>
            <a:off x="827088" y="4276725"/>
            <a:ext cx="75612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charset="0"/>
              <a:buChar char="•"/>
            </a:pPr>
            <a:r>
              <a:rPr lang="es-ES_tradnl" sz="2000">
                <a:latin typeface="Arial" charset="0"/>
              </a:rPr>
              <a:t>En la práctica los bins se asignan a cada servicio de forma que haya una banda de separación, para evitar interferencias. </a:t>
            </a:r>
          </a:p>
          <a:p>
            <a:pPr eaLnBrk="1" hangingPunct="1">
              <a:buFont typeface="Arial" charset="0"/>
              <a:buChar char="•"/>
            </a:pPr>
            <a:r>
              <a:rPr lang="es-ES_tradnl" sz="2000">
                <a:latin typeface="Arial" charset="0"/>
              </a:rPr>
              <a:t>La asignación de bins se elige independientemente para cada DSLAM (Digital Subscriber Line Access Multiplexer). El DSLAM es el equipo que conecta al usuario de ADSL en la central telefónica</a:t>
            </a:r>
            <a:endParaRPr lang="es-ES" sz="2000">
              <a:latin typeface="Arial" charset="0"/>
            </a:endParaRPr>
          </a:p>
        </p:txBody>
      </p:sp>
      <p:sp>
        <p:nvSpPr>
          <p:cNvPr id="75802" name="5 Marcador de número de diapositiva"/>
          <p:cNvSpPr>
            <a:spLocks noGrp="1"/>
          </p:cNvSpPr>
          <p:nvPr>
            <p:ph type="sldNum" sz="quarter" idx="10"/>
          </p:nvPr>
        </p:nvSpPr>
        <p:spPr>
          <a:xfrm>
            <a:off x="3492500" y="6465888"/>
            <a:ext cx="2232025" cy="34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A1F2040-4401-4565-9CFC-66B9BA9E36C6}" type="slidenum">
              <a:rPr lang="es-ES" sz="1400"/>
              <a:pPr eaLnBrk="1" hangingPunct="1"/>
              <a:t>71</a:t>
            </a:fld>
            <a:endParaRPr lang="es-ES" sz="1400"/>
          </a:p>
        </p:txBody>
      </p:sp>
    </p:spTree>
    <p:extLst>
      <p:ext uri="{BB962C8B-B14F-4D97-AF65-F5344CB8AC3E}">
        <p14:creationId xmlns:p14="http://schemas.microsoft.com/office/powerpoint/2010/main" val="963784162"/>
      </p:ext>
    </p:extLst>
  </p:cSld>
  <p:clrMapOvr>
    <a:masterClrMapping/>
  </p:clrMapOvr>
  <p:transition>
    <p:pull dir="l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1066800" y="4572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3200"/>
              <a:t>Modulaciones en una conexión ADSL DMT</a:t>
            </a:r>
            <a:endParaRPr lang="es-ES" sz="3200"/>
          </a:p>
        </p:txBody>
      </p:sp>
      <p:sp>
        <p:nvSpPr>
          <p:cNvPr id="77827" name="Text Box 5"/>
          <p:cNvSpPr txBox="1">
            <a:spLocks noChangeArrowheads="1"/>
          </p:cNvSpPr>
          <p:nvPr/>
        </p:nvSpPr>
        <p:spPr bwMode="auto">
          <a:xfrm>
            <a:off x="1219200" y="6080125"/>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2000"/>
              <a:t>4 Ksímbolos/s por bin.     Eficiencia máxima: 16 bits/símbolo</a:t>
            </a:r>
            <a:endParaRPr lang="es-ES" sz="2000"/>
          </a:p>
        </p:txBody>
      </p:sp>
      <p:sp>
        <p:nvSpPr>
          <p:cNvPr id="77828" name="Line 6"/>
          <p:cNvSpPr>
            <a:spLocks noChangeShapeType="1"/>
          </p:cNvSpPr>
          <p:nvPr/>
        </p:nvSpPr>
        <p:spPr bwMode="auto">
          <a:xfrm flipH="1">
            <a:off x="533400" y="1214438"/>
            <a:ext cx="7938" cy="393541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77829" name="Line 7"/>
          <p:cNvSpPr>
            <a:spLocks noChangeShapeType="1"/>
          </p:cNvSpPr>
          <p:nvPr/>
        </p:nvSpPr>
        <p:spPr bwMode="auto">
          <a:xfrm>
            <a:off x="519113" y="5149850"/>
            <a:ext cx="79883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7830" name="Line 8"/>
          <p:cNvSpPr>
            <a:spLocks noChangeShapeType="1"/>
          </p:cNvSpPr>
          <p:nvPr/>
        </p:nvSpPr>
        <p:spPr bwMode="auto">
          <a:xfrm flipH="1">
            <a:off x="2201863" y="1558925"/>
            <a:ext cx="7937"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1" name="Line 9"/>
          <p:cNvSpPr>
            <a:spLocks noChangeShapeType="1"/>
          </p:cNvSpPr>
          <p:nvPr/>
        </p:nvSpPr>
        <p:spPr bwMode="auto">
          <a:xfrm flipH="1">
            <a:off x="2917825" y="1579563"/>
            <a:ext cx="7938" cy="3992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2" name="Line 10"/>
          <p:cNvSpPr>
            <a:spLocks noChangeShapeType="1"/>
          </p:cNvSpPr>
          <p:nvPr/>
        </p:nvSpPr>
        <p:spPr bwMode="auto">
          <a:xfrm flipH="1">
            <a:off x="6461125" y="1549400"/>
            <a:ext cx="7938"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3" name="Line 11"/>
          <p:cNvSpPr>
            <a:spLocks noChangeShapeType="1"/>
          </p:cNvSpPr>
          <p:nvPr/>
        </p:nvSpPr>
        <p:spPr bwMode="auto">
          <a:xfrm flipH="1">
            <a:off x="7158038" y="1606550"/>
            <a:ext cx="7937"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4" name="Line 12"/>
          <p:cNvSpPr>
            <a:spLocks noChangeShapeType="1"/>
          </p:cNvSpPr>
          <p:nvPr/>
        </p:nvSpPr>
        <p:spPr bwMode="auto">
          <a:xfrm flipH="1">
            <a:off x="7866063" y="1604963"/>
            <a:ext cx="7937" cy="3992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5" name="Line 13"/>
          <p:cNvSpPr>
            <a:spLocks noChangeShapeType="1"/>
          </p:cNvSpPr>
          <p:nvPr/>
        </p:nvSpPr>
        <p:spPr bwMode="auto">
          <a:xfrm flipH="1">
            <a:off x="3617913" y="1606550"/>
            <a:ext cx="7937"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6" name="Line 14"/>
          <p:cNvSpPr>
            <a:spLocks noChangeShapeType="1"/>
          </p:cNvSpPr>
          <p:nvPr/>
        </p:nvSpPr>
        <p:spPr bwMode="auto">
          <a:xfrm flipH="1">
            <a:off x="4335463" y="1606550"/>
            <a:ext cx="7937"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7" name="Line 15"/>
          <p:cNvSpPr>
            <a:spLocks noChangeShapeType="1"/>
          </p:cNvSpPr>
          <p:nvPr/>
        </p:nvSpPr>
        <p:spPr bwMode="auto">
          <a:xfrm flipH="1">
            <a:off x="5035550" y="1604963"/>
            <a:ext cx="7938" cy="3992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8" name="Line 16"/>
          <p:cNvSpPr>
            <a:spLocks noChangeShapeType="1"/>
          </p:cNvSpPr>
          <p:nvPr/>
        </p:nvSpPr>
        <p:spPr bwMode="auto">
          <a:xfrm flipH="1">
            <a:off x="5743575" y="1590675"/>
            <a:ext cx="7938"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39" name="Line 17"/>
          <p:cNvSpPr>
            <a:spLocks noChangeShapeType="1"/>
          </p:cNvSpPr>
          <p:nvPr/>
        </p:nvSpPr>
        <p:spPr bwMode="auto">
          <a:xfrm>
            <a:off x="2741613" y="5464175"/>
            <a:ext cx="1762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7840" name="Line 18"/>
          <p:cNvSpPr>
            <a:spLocks noChangeShapeType="1"/>
          </p:cNvSpPr>
          <p:nvPr/>
        </p:nvSpPr>
        <p:spPr bwMode="auto">
          <a:xfrm flipH="1">
            <a:off x="2203450" y="5457825"/>
            <a:ext cx="196850" cy="3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7841" name="Text Box 19"/>
          <p:cNvSpPr txBox="1">
            <a:spLocks noChangeArrowheads="1"/>
          </p:cNvSpPr>
          <p:nvPr/>
        </p:nvSpPr>
        <p:spPr bwMode="auto">
          <a:xfrm>
            <a:off x="3773488" y="5622925"/>
            <a:ext cx="1255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Frecuencia</a:t>
            </a:r>
          </a:p>
        </p:txBody>
      </p:sp>
      <p:sp>
        <p:nvSpPr>
          <p:cNvPr id="77842" name="Text Box 20"/>
          <p:cNvSpPr txBox="1">
            <a:spLocks noChangeArrowheads="1"/>
          </p:cNvSpPr>
          <p:nvPr/>
        </p:nvSpPr>
        <p:spPr bwMode="auto">
          <a:xfrm rot="-5400000">
            <a:off x="-143669" y="2810669"/>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Energía</a:t>
            </a:r>
          </a:p>
        </p:txBody>
      </p:sp>
      <p:sp>
        <p:nvSpPr>
          <p:cNvPr id="77843" name="Text Box 21"/>
          <p:cNvSpPr txBox="1">
            <a:spLocks noChangeArrowheads="1"/>
          </p:cNvSpPr>
          <p:nvPr/>
        </p:nvSpPr>
        <p:spPr bwMode="auto">
          <a:xfrm>
            <a:off x="381000" y="5562600"/>
            <a:ext cx="696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0 MHz</a:t>
            </a:r>
          </a:p>
        </p:txBody>
      </p:sp>
      <p:sp>
        <p:nvSpPr>
          <p:cNvPr id="77844" name="Text Box 22"/>
          <p:cNvSpPr txBox="1">
            <a:spLocks noChangeArrowheads="1"/>
          </p:cNvSpPr>
          <p:nvPr/>
        </p:nvSpPr>
        <p:spPr bwMode="auto">
          <a:xfrm>
            <a:off x="7761288" y="5562600"/>
            <a:ext cx="696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 MHz</a:t>
            </a:r>
          </a:p>
        </p:txBody>
      </p:sp>
      <p:sp>
        <p:nvSpPr>
          <p:cNvPr id="77845" name="Text Box 23"/>
          <p:cNvSpPr txBox="1">
            <a:spLocks noChangeArrowheads="1"/>
          </p:cNvSpPr>
          <p:nvPr/>
        </p:nvSpPr>
        <p:spPr bwMode="auto">
          <a:xfrm>
            <a:off x="7162800" y="4038600"/>
            <a:ext cx="676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Sin</a:t>
            </a:r>
          </a:p>
          <a:p>
            <a:pPr algn="ctr"/>
            <a:r>
              <a:rPr lang="es-ES" sz="1400" b="1">
                <a:latin typeface="Arial" charset="0"/>
              </a:rPr>
              <a:t>Datos</a:t>
            </a:r>
          </a:p>
        </p:txBody>
      </p:sp>
      <p:sp>
        <p:nvSpPr>
          <p:cNvPr id="77846" name="Text Box 24"/>
          <p:cNvSpPr txBox="1">
            <a:spLocks noChangeArrowheads="1"/>
          </p:cNvSpPr>
          <p:nvPr/>
        </p:nvSpPr>
        <p:spPr bwMode="auto">
          <a:xfrm>
            <a:off x="6472238" y="449580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QPSK</a:t>
            </a:r>
          </a:p>
        </p:txBody>
      </p:sp>
      <p:sp>
        <p:nvSpPr>
          <p:cNvPr id="77847" name="Text Box 25"/>
          <p:cNvSpPr txBox="1">
            <a:spLocks noChangeArrowheads="1"/>
          </p:cNvSpPr>
          <p:nvPr/>
        </p:nvSpPr>
        <p:spPr bwMode="auto">
          <a:xfrm>
            <a:off x="5689600"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16 QAM</a:t>
            </a:r>
          </a:p>
        </p:txBody>
      </p:sp>
      <p:sp>
        <p:nvSpPr>
          <p:cNvPr id="77848" name="Text Box 26"/>
          <p:cNvSpPr txBox="1">
            <a:spLocks noChangeArrowheads="1"/>
          </p:cNvSpPr>
          <p:nvPr/>
        </p:nvSpPr>
        <p:spPr bwMode="auto">
          <a:xfrm>
            <a:off x="4979988"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64 QAM</a:t>
            </a:r>
          </a:p>
        </p:txBody>
      </p:sp>
      <p:sp>
        <p:nvSpPr>
          <p:cNvPr id="77849" name="Text Box 27"/>
          <p:cNvSpPr txBox="1">
            <a:spLocks noChangeArrowheads="1"/>
          </p:cNvSpPr>
          <p:nvPr/>
        </p:nvSpPr>
        <p:spPr bwMode="auto">
          <a:xfrm>
            <a:off x="2852738"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64 QAM</a:t>
            </a:r>
          </a:p>
        </p:txBody>
      </p:sp>
      <p:sp>
        <p:nvSpPr>
          <p:cNvPr id="77850" name="Text Box 28"/>
          <p:cNvSpPr txBox="1">
            <a:spLocks noChangeArrowheads="1"/>
          </p:cNvSpPr>
          <p:nvPr/>
        </p:nvSpPr>
        <p:spPr bwMode="auto">
          <a:xfrm>
            <a:off x="3565525"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64 QAM</a:t>
            </a:r>
          </a:p>
        </p:txBody>
      </p:sp>
      <p:sp>
        <p:nvSpPr>
          <p:cNvPr id="77851" name="Text Box 29"/>
          <p:cNvSpPr txBox="1">
            <a:spLocks noChangeArrowheads="1"/>
          </p:cNvSpPr>
          <p:nvPr/>
        </p:nvSpPr>
        <p:spPr bwMode="auto">
          <a:xfrm>
            <a:off x="4273550"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64 QAM</a:t>
            </a:r>
          </a:p>
        </p:txBody>
      </p:sp>
      <p:sp>
        <p:nvSpPr>
          <p:cNvPr id="77852" name="Text Box 30"/>
          <p:cNvSpPr txBox="1">
            <a:spLocks noChangeArrowheads="1"/>
          </p:cNvSpPr>
          <p:nvPr/>
        </p:nvSpPr>
        <p:spPr bwMode="auto">
          <a:xfrm>
            <a:off x="2133600" y="4495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16 QAM</a:t>
            </a:r>
          </a:p>
        </p:txBody>
      </p:sp>
      <p:sp>
        <p:nvSpPr>
          <p:cNvPr id="77853" name="Text Box 31"/>
          <p:cNvSpPr txBox="1">
            <a:spLocks noChangeArrowheads="1"/>
          </p:cNvSpPr>
          <p:nvPr/>
        </p:nvSpPr>
        <p:spPr bwMode="auto">
          <a:xfrm>
            <a:off x="2339975" y="5300663"/>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Bin</a:t>
            </a:r>
          </a:p>
        </p:txBody>
      </p:sp>
      <p:sp>
        <p:nvSpPr>
          <p:cNvPr id="77854" name="Line 32"/>
          <p:cNvSpPr>
            <a:spLocks noChangeShapeType="1"/>
          </p:cNvSpPr>
          <p:nvPr/>
        </p:nvSpPr>
        <p:spPr bwMode="auto">
          <a:xfrm>
            <a:off x="2203450" y="2857500"/>
            <a:ext cx="723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55" name="Line 33"/>
          <p:cNvSpPr>
            <a:spLocks noChangeShapeType="1"/>
          </p:cNvSpPr>
          <p:nvPr/>
        </p:nvSpPr>
        <p:spPr bwMode="auto">
          <a:xfrm>
            <a:off x="2921000" y="2057400"/>
            <a:ext cx="71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56" name="Line 34"/>
          <p:cNvSpPr>
            <a:spLocks noChangeShapeType="1"/>
          </p:cNvSpPr>
          <p:nvPr/>
        </p:nvSpPr>
        <p:spPr bwMode="auto">
          <a:xfrm>
            <a:off x="3625850" y="2171700"/>
            <a:ext cx="723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57" name="Line 35"/>
          <p:cNvSpPr>
            <a:spLocks noChangeShapeType="1"/>
          </p:cNvSpPr>
          <p:nvPr/>
        </p:nvSpPr>
        <p:spPr bwMode="auto">
          <a:xfrm>
            <a:off x="5753100" y="2838450"/>
            <a:ext cx="717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58" name="Line 36"/>
          <p:cNvSpPr>
            <a:spLocks noChangeShapeType="1"/>
          </p:cNvSpPr>
          <p:nvPr/>
        </p:nvSpPr>
        <p:spPr bwMode="auto">
          <a:xfrm>
            <a:off x="6477000" y="4362450"/>
            <a:ext cx="673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59" name="Line 37"/>
          <p:cNvSpPr>
            <a:spLocks noChangeShapeType="1"/>
          </p:cNvSpPr>
          <p:nvPr/>
        </p:nvSpPr>
        <p:spPr bwMode="auto">
          <a:xfrm flipV="1">
            <a:off x="4343400" y="2205038"/>
            <a:ext cx="693738" cy="4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60" name="Line 38"/>
          <p:cNvSpPr>
            <a:spLocks noChangeShapeType="1"/>
          </p:cNvSpPr>
          <p:nvPr/>
        </p:nvSpPr>
        <p:spPr bwMode="auto">
          <a:xfrm flipV="1">
            <a:off x="5043488" y="2471738"/>
            <a:ext cx="700087" cy="4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7861" name="Freeform 39"/>
          <p:cNvSpPr>
            <a:spLocks/>
          </p:cNvSpPr>
          <p:nvPr/>
        </p:nvSpPr>
        <p:spPr bwMode="auto">
          <a:xfrm>
            <a:off x="609600" y="1868488"/>
            <a:ext cx="7524750" cy="3284537"/>
          </a:xfrm>
          <a:custGeom>
            <a:avLst/>
            <a:gdLst>
              <a:gd name="T0" fmla="*/ 0 w 4740"/>
              <a:gd name="T1" fmla="*/ 2147483647 h 2069"/>
              <a:gd name="T2" fmla="*/ 282257500 w 4740"/>
              <a:gd name="T3" fmla="*/ 2147483647 h 2069"/>
              <a:gd name="T4" fmla="*/ 645160000 w 4740"/>
              <a:gd name="T5" fmla="*/ 2147483647 h 2069"/>
              <a:gd name="T6" fmla="*/ 1088707500 w 4740"/>
              <a:gd name="T7" fmla="*/ 2147483647 h 2069"/>
              <a:gd name="T8" fmla="*/ 1370965000 w 4740"/>
              <a:gd name="T9" fmla="*/ 2147483647 h 2069"/>
              <a:gd name="T10" fmla="*/ 1824593125 w 4740"/>
              <a:gd name="T11" fmla="*/ 2147483647 h 2069"/>
              <a:gd name="T12" fmla="*/ 2147483647 w 4740"/>
              <a:gd name="T13" fmla="*/ 2147483647 h 2069"/>
              <a:gd name="T14" fmla="*/ 2147483647 w 4740"/>
              <a:gd name="T15" fmla="*/ 2147483647 h 2069"/>
              <a:gd name="T16" fmla="*/ 2147483647 w 4740"/>
              <a:gd name="T17" fmla="*/ 2147483647 h 2069"/>
              <a:gd name="T18" fmla="*/ 2147483647 w 4740"/>
              <a:gd name="T19" fmla="*/ 1494451635 h 2069"/>
              <a:gd name="T20" fmla="*/ 2147483647 w 4740"/>
              <a:gd name="T21" fmla="*/ 1071065449 h 2069"/>
              <a:gd name="T22" fmla="*/ 2147483647 w 4740"/>
              <a:gd name="T23" fmla="*/ 597276147 h 2069"/>
              <a:gd name="T24" fmla="*/ 2147483647 w 4740"/>
              <a:gd name="T25" fmla="*/ 284776819 h 2069"/>
              <a:gd name="T26" fmla="*/ 2147483647 w 4740"/>
              <a:gd name="T27" fmla="*/ 63003103 h 2069"/>
              <a:gd name="T28" fmla="*/ 2147483647 w 4740"/>
              <a:gd name="T29" fmla="*/ 2519362 h 2069"/>
              <a:gd name="T30" fmla="*/ 2147483647 w 4740"/>
              <a:gd name="T31" fmla="*/ 52922479 h 2069"/>
              <a:gd name="T32" fmla="*/ 2147483647 w 4740"/>
              <a:gd name="T33" fmla="*/ 234373702 h 2069"/>
              <a:gd name="T34" fmla="*/ 2147483647 w 4740"/>
              <a:gd name="T35" fmla="*/ 425905548 h 2069"/>
              <a:gd name="T36" fmla="*/ 2147483647 w 4740"/>
              <a:gd name="T37" fmla="*/ 526711782 h 2069"/>
              <a:gd name="T38" fmla="*/ 2147483647 w 4740"/>
              <a:gd name="T39" fmla="*/ 536792406 h 2069"/>
              <a:gd name="T40" fmla="*/ 2147483647 w 4740"/>
              <a:gd name="T41" fmla="*/ 456147418 h 2069"/>
              <a:gd name="T42" fmla="*/ 2147483647 w 4740"/>
              <a:gd name="T43" fmla="*/ 456147418 h 2069"/>
              <a:gd name="T44" fmla="*/ 2147483647 w 4740"/>
              <a:gd name="T45" fmla="*/ 526711782 h 2069"/>
              <a:gd name="T46" fmla="*/ 2147483647 w 4740"/>
              <a:gd name="T47" fmla="*/ 667840511 h 2069"/>
              <a:gd name="T48" fmla="*/ 2147483647 w 4740"/>
              <a:gd name="T49" fmla="*/ 859372357 h 2069"/>
              <a:gd name="T50" fmla="*/ 2147483647 w 4740"/>
              <a:gd name="T51" fmla="*/ 1060984826 h 2069"/>
              <a:gd name="T52" fmla="*/ 2147483647 w 4740"/>
              <a:gd name="T53" fmla="*/ 1192032931 h 2069"/>
              <a:gd name="T54" fmla="*/ 2147483647 w 4740"/>
              <a:gd name="T55" fmla="*/ 1393645400 h 2069"/>
              <a:gd name="T56" fmla="*/ 2147483647 w 4740"/>
              <a:gd name="T57" fmla="*/ 1504532258 h 2069"/>
              <a:gd name="T58" fmla="*/ 2147483647 w 4740"/>
              <a:gd name="T59" fmla="*/ 1544854752 h 2069"/>
              <a:gd name="T60" fmla="*/ 2147483647 w 4740"/>
              <a:gd name="T61" fmla="*/ 1625499740 h 2069"/>
              <a:gd name="T62" fmla="*/ 2147483647 w 4740"/>
              <a:gd name="T63" fmla="*/ 1786789715 h 2069"/>
              <a:gd name="T64" fmla="*/ 2147483647 w 4740"/>
              <a:gd name="T65" fmla="*/ 2119450290 h 2069"/>
              <a:gd name="T66" fmla="*/ 2147483647 w 4740"/>
              <a:gd name="T67" fmla="*/ 2147483647 h 2069"/>
              <a:gd name="T68" fmla="*/ 2147483647 w 4740"/>
              <a:gd name="T69" fmla="*/ 2147483647 h 2069"/>
              <a:gd name="T70" fmla="*/ 2147483647 w 4740"/>
              <a:gd name="T71" fmla="*/ 2147483647 h 2069"/>
              <a:gd name="T72" fmla="*/ 2147483647 w 4740"/>
              <a:gd name="T73" fmla="*/ 2147483647 h 2069"/>
              <a:gd name="T74" fmla="*/ 2147483647 w 4740"/>
              <a:gd name="T75" fmla="*/ 2147483647 h 2069"/>
              <a:gd name="T76" fmla="*/ 2147483647 w 4740"/>
              <a:gd name="T77" fmla="*/ 2147483647 h 2069"/>
              <a:gd name="T78" fmla="*/ 2147483647 w 4740"/>
              <a:gd name="T79" fmla="*/ 2147483647 h 2069"/>
              <a:gd name="T80" fmla="*/ 2147483647 w 4740"/>
              <a:gd name="T81" fmla="*/ 2147483647 h 2069"/>
              <a:gd name="T82" fmla="*/ 2147483647 w 4740"/>
              <a:gd name="T83" fmla="*/ 2147483647 h 2069"/>
              <a:gd name="T84" fmla="*/ 2147483647 w 4740"/>
              <a:gd name="T85" fmla="*/ 2147483647 h 2069"/>
              <a:gd name="T86" fmla="*/ 2147483647 w 4740"/>
              <a:gd name="T87" fmla="*/ 2147483647 h 2069"/>
              <a:gd name="T88" fmla="*/ 2147483647 w 4740"/>
              <a:gd name="T89" fmla="*/ 2147483647 h 2069"/>
              <a:gd name="T90" fmla="*/ 2147483647 w 4740"/>
              <a:gd name="T91" fmla="*/ 2147483647 h 2069"/>
              <a:gd name="T92" fmla="*/ 2147483647 w 4740"/>
              <a:gd name="T93" fmla="*/ 2147483647 h 20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0"/>
              <a:gd name="T142" fmla="*/ 0 h 2069"/>
              <a:gd name="T143" fmla="*/ 4740 w 4740"/>
              <a:gd name="T144" fmla="*/ 2069 h 20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0" h="2069">
                <a:moveTo>
                  <a:pt x="0" y="2057"/>
                </a:moveTo>
                <a:cubicBezTo>
                  <a:pt x="34" y="2057"/>
                  <a:pt x="69" y="2058"/>
                  <a:pt x="112" y="2049"/>
                </a:cubicBezTo>
                <a:cubicBezTo>
                  <a:pt x="155" y="2040"/>
                  <a:pt x="203" y="2027"/>
                  <a:pt x="256" y="2005"/>
                </a:cubicBezTo>
                <a:cubicBezTo>
                  <a:pt x="309" y="1983"/>
                  <a:pt x="384" y="1945"/>
                  <a:pt x="432" y="1917"/>
                </a:cubicBezTo>
                <a:cubicBezTo>
                  <a:pt x="480" y="1889"/>
                  <a:pt x="495" y="1881"/>
                  <a:pt x="544" y="1837"/>
                </a:cubicBezTo>
                <a:cubicBezTo>
                  <a:pt x="593" y="1793"/>
                  <a:pt x="672" y="1719"/>
                  <a:pt x="724" y="1653"/>
                </a:cubicBezTo>
                <a:cubicBezTo>
                  <a:pt x="776" y="1587"/>
                  <a:pt x="822" y="1509"/>
                  <a:pt x="856" y="1441"/>
                </a:cubicBezTo>
                <a:cubicBezTo>
                  <a:pt x="890" y="1373"/>
                  <a:pt x="905" y="1324"/>
                  <a:pt x="928" y="1245"/>
                </a:cubicBezTo>
                <a:cubicBezTo>
                  <a:pt x="951" y="1166"/>
                  <a:pt x="981" y="1078"/>
                  <a:pt x="996" y="969"/>
                </a:cubicBezTo>
                <a:cubicBezTo>
                  <a:pt x="1011" y="860"/>
                  <a:pt x="1005" y="684"/>
                  <a:pt x="1020" y="593"/>
                </a:cubicBezTo>
                <a:cubicBezTo>
                  <a:pt x="1035" y="502"/>
                  <a:pt x="1048" y="484"/>
                  <a:pt x="1084" y="425"/>
                </a:cubicBezTo>
                <a:cubicBezTo>
                  <a:pt x="1120" y="366"/>
                  <a:pt x="1178" y="289"/>
                  <a:pt x="1236" y="237"/>
                </a:cubicBezTo>
                <a:cubicBezTo>
                  <a:pt x="1294" y="185"/>
                  <a:pt x="1357" y="148"/>
                  <a:pt x="1432" y="113"/>
                </a:cubicBezTo>
                <a:cubicBezTo>
                  <a:pt x="1507" y="78"/>
                  <a:pt x="1609" y="44"/>
                  <a:pt x="1684" y="25"/>
                </a:cubicBezTo>
                <a:cubicBezTo>
                  <a:pt x="1759" y="6"/>
                  <a:pt x="1822" y="2"/>
                  <a:pt x="1884" y="1"/>
                </a:cubicBezTo>
                <a:cubicBezTo>
                  <a:pt x="1946" y="0"/>
                  <a:pt x="2005" y="6"/>
                  <a:pt x="2056" y="21"/>
                </a:cubicBezTo>
                <a:cubicBezTo>
                  <a:pt x="2107" y="36"/>
                  <a:pt x="2151" y="68"/>
                  <a:pt x="2192" y="93"/>
                </a:cubicBezTo>
                <a:cubicBezTo>
                  <a:pt x="2233" y="118"/>
                  <a:pt x="2268" y="150"/>
                  <a:pt x="2300" y="169"/>
                </a:cubicBezTo>
                <a:cubicBezTo>
                  <a:pt x="2332" y="188"/>
                  <a:pt x="2344" y="202"/>
                  <a:pt x="2384" y="209"/>
                </a:cubicBezTo>
                <a:cubicBezTo>
                  <a:pt x="2424" y="216"/>
                  <a:pt x="2489" y="218"/>
                  <a:pt x="2540" y="213"/>
                </a:cubicBezTo>
                <a:cubicBezTo>
                  <a:pt x="2591" y="208"/>
                  <a:pt x="2643" y="186"/>
                  <a:pt x="2692" y="181"/>
                </a:cubicBezTo>
                <a:cubicBezTo>
                  <a:pt x="2741" y="176"/>
                  <a:pt x="2781" y="176"/>
                  <a:pt x="2832" y="181"/>
                </a:cubicBezTo>
                <a:cubicBezTo>
                  <a:pt x="2883" y="186"/>
                  <a:pt x="2948" y="195"/>
                  <a:pt x="2996" y="209"/>
                </a:cubicBezTo>
                <a:cubicBezTo>
                  <a:pt x="3044" y="223"/>
                  <a:pt x="3083" y="243"/>
                  <a:pt x="3120" y="265"/>
                </a:cubicBezTo>
                <a:cubicBezTo>
                  <a:pt x="3157" y="287"/>
                  <a:pt x="3184" y="315"/>
                  <a:pt x="3216" y="341"/>
                </a:cubicBezTo>
                <a:cubicBezTo>
                  <a:pt x="3248" y="367"/>
                  <a:pt x="3289" y="399"/>
                  <a:pt x="3312" y="421"/>
                </a:cubicBezTo>
                <a:cubicBezTo>
                  <a:pt x="3335" y="443"/>
                  <a:pt x="3330" y="451"/>
                  <a:pt x="3352" y="473"/>
                </a:cubicBezTo>
                <a:cubicBezTo>
                  <a:pt x="3374" y="495"/>
                  <a:pt x="3405" y="532"/>
                  <a:pt x="3444" y="553"/>
                </a:cubicBezTo>
                <a:cubicBezTo>
                  <a:pt x="3483" y="574"/>
                  <a:pt x="3545" y="587"/>
                  <a:pt x="3588" y="597"/>
                </a:cubicBezTo>
                <a:cubicBezTo>
                  <a:pt x="3631" y="607"/>
                  <a:pt x="3672" y="605"/>
                  <a:pt x="3700" y="613"/>
                </a:cubicBezTo>
                <a:cubicBezTo>
                  <a:pt x="3728" y="621"/>
                  <a:pt x="3739" y="629"/>
                  <a:pt x="3756" y="645"/>
                </a:cubicBezTo>
                <a:cubicBezTo>
                  <a:pt x="3773" y="661"/>
                  <a:pt x="3788" y="676"/>
                  <a:pt x="3804" y="709"/>
                </a:cubicBezTo>
                <a:cubicBezTo>
                  <a:pt x="3820" y="742"/>
                  <a:pt x="3838" y="800"/>
                  <a:pt x="3852" y="841"/>
                </a:cubicBezTo>
                <a:cubicBezTo>
                  <a:pt x="3866" y="882"/>
                  <a:pt x="3877" y="918"/>
                  <a:pt x="3888" y="957"/>
                </a:cubicBezTo>
                <a:cubicBezTo>
                  <a:pt x="3899" y="996"/>
                  <a:pt x="3903" y="1031"/>
                  <a:pt x="3916" y="1077"/>
                </a:cubicBezTo>
                <a:cubicBezTo>
                  <a:pt x="3929" y="1123"/>
                  <a:pt x="3953" y="1187"/>
                  <a:pt x="3968" y="1233"/>
                </a:cubicBezTo>
                <a:cubicBezTo>
                  <a:pt x="3983" y="1279"/>
                  <a:pt x="3991" y="1317"/>
                  <a:pt x="4004" y="1353"/>
                </a:cubicBezTo>
                <a:cubicBezTo>
                  <a:pt x="4017" y="1389"/>
                  <a:pt x="4029" y="1422"/>
                  <a:pt x="4044" y="1449"/>
                </a:cubicBezTo>
                <a:cubicBezTo>
                  <a:pt x="4059" y="1476"/>
                  <a:pt x="4079" y="1485"/>
                  <a:pt x="4096" y="1513"/>
                </a:cubicBezTo>
                <a:cubicBezTo>
                  <a:pt x="4113" y="1541"/>
                  <a:pt x="4130" y="1581"/>
                  <a:pt x="4148" y="1617"/>
                </a:cubicBezTo>
                <a:cubicBezTo>
                  <a:pt x="4166" y="1653"/>
                  <a:pt x="4188" y="1697"/>
                  <a:pt x="4204" y="1729"/>
                </a:cubicBezTo>
                <a:cubicBezTo>
                  <a:pt x="4220" y="1761"/>
                  <a:pt x="4229" y="1784"/>
                  <a:pt x="4244" y="1809"/>
                </a:cubicBezTo>
                <a:cubicBezTo>
                  <a:pt x="4259" y="1834"/>
                  <a:pt x="4276" y="1855"/>
                  <a:pt x="4296" y="1877"/>
                </a:cubicBezTo>
                <a:cubicBezTo>
                  <a:pt x="4316" y="1899"/>
                  <a:pt x="4339" y="1922"/>
                  <a:pt x="4364" y="1941"/>
                </a:cubicBezTo>
                <a:cubicBezTo>
                  <a:pt x="4389" y="1960"/>
                  <a:pt x="4413" y="1977"/>
                  <a:pt x="4444" y="1993"/>
                </a:cubicBezTo>
                <a:cubicBezTo>
                  <a:pt x="4475" y="2009"/>
                  <a:pt x="4499" y="2024"/>
                  <a:pt x="4548" y="2037"/>
                </a:cubicBezTo>
                <a:cubicBezTo>
                  <a:pt x="4597" y="2050"/>
                  <a:pt x="4668" y="2059"/>
                  <a:pt x="4740" y="2069"/>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7862" name="3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C4B40645-3AAE-4C91-AEC9-142C78172EA5}" type="slidenum">
              <a:rPr lang="es-ES" sz="1400"/>
              <a:pPr eaLnBrk="1" hangingPunct="1"/>
              <a:t>72</a:t>
            </a:fld>
            <a:endParaRPr lang="es-ES" sz="1400"/>
          </a:p>
        </p:txBody>
      </p:sp>
    </p:spTree>
  </p:cSld>
  <p:clrMapOvr>
    <a:masterClrMapping/>
  </p:clrMapOvr>
  <p:transition>
    <p:pull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381000" y="3810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Proceso de negociación de ADSL DMT</a:t>
            </a:r>
            <a:endParaRPr lang="es-ES" sz="3200"/>
          </a:p>
        </p:txBody>
      </p:sp>
      <p:grpSp>
        <p:nvGrpSpPr>
          <p:cNvPr id="2" name="Group 5"/>
          <p:cNvGrpSpPr>
            <a:grpSpLocks/>
          </p:cNvGrpSpPr>
          <p:nvPr/>
        </p:nvGrpSpPr>
        <p:grpSpPr bwMode="auto">
          <a:xfrm>
            <a:off x="304800" y="4705350"/>
            <a:ext cx="8032750" cy="1703388"/>
            <a:chOff x="192" y="2964"/>
            <a:chExt cx="5060" cy="1073"/>
          </a:xfrm>
        </p:grpSpPr>
        <p:grpSp>
          <p:nvGrpSpPr>
            <p:cNvPr id="78899" name="Group 6"/>
            <p:cNvGrpSpPr>
              <a:grpSpLocks/>
            </p:cNvGrpSpPr>
            <p:nvPr/>
          </p:nvGrpSpPr>
          <p:grpSpPr bwMode="auto">
            <a:xfrm>
              <a:off x="3392" y="2964"/>
              <a:ext cx="1600" cy="876"/>
              <a:chOff x="4075" y="1342"/>
              <a:chExt cx="1600" cy="876"/>
            </a:xfrm>
          </p:grpSpPr>
          <p:sp>
            <p:nvSpPr>
              <p:cNvPr id="78903" name="Line 7"/>
              <p:cNvSpPr>
                <a:spLocks noChangeShapeType="1"/>
              </p:cNvSpPr>
              <p:nvPr/>
            </p:nvSpPr>
            <p:spPr bwMode="auto">
              <a:xfrm flipV="1">
                <a:off x="4075" y="1342"/>
                <a:ext cx="2" cy="87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4" name="Line 8"/>
              <p:cNvSpPr>
                <a:spLocks noChangeShapeType="1"/>
              </p:cNvSpPr>
              <p:nvPr/>
            </p:nvSpPr>
            <p:spPr bwMode="auto">
              <a:xfrm>
                <a:off x="4075" y="2216"/>
                <a:ext cx="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5" name="Line 9"/>
              <p:cNvSpPr>
                <a:spLocks noChangeShapeType="1"/>
              </p:cNvSpPr>
              <p:nvPr/>
            </p:nvSpPr>
            <p:spPr bwMode="auto">
              <a:xfrm flipV="1">
                <a:off x="4128" y="1992"/>
                <a:ext cx="0" cy="2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6" name="Line 10"/>
              <p:cNvSpPr>
                <a:spLocks noChangeShapeType="1"/>
              </p:cNvSpPr>
              <p:nvPr/>
            </p:nvSpPr>
            <p:spPr bwMode="auto">
              <a:xfrm flipV="1">
                <a:off x="4226" y="1557"/>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7" name="Line 11"/>
              <p:cNvSpPr>
                <a:spLocks noChangeShapeType="1"/>
              </p:cNvSpPr>
              <p:nvPr/>
            </p:nvSpPr>
            <p:spPr bwMode="auto">
              <a:xfrm flipV="1">
                <a:off x="4319" y="1554"/>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8" name="Line 12"/>
              <p:cNvSpPr>
                <a:spLocks noChangeShapeType="1"/>
              </p:cNvSpPr>
              <p:nvPr/>
            </p:nvSpPr>
            <p:spPr bwMode="auto">
              <a:xfrm flipV="1">
                <a:off x="4418" y="1553"/>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09" name="Line 13"/>
              <p:cNvSpPr>
                <a:spLocks noChangeShapeType="1"/>
              </p:cNvSpPr>
              <p:nvPr/>
            </p:nvSpPr>
            <p:spPr bwMode="auto">
              <a:xfrm flipV="1">
                <a:off x="4514" y="1613"/>
                <a:ext cx="0" cy="6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0" name="Line 14"/>
              <p:cNvSpPr>
                <a:spLocks noChangeShapeType="1"/>
              </p:cNvSpPr>
              <p:nvPr/>
            </p:nvSpPr>
            <p:spPr bwMode="auto">
              <a:xfrm flipV="1">
                <a:off x="4612" y="1663"/>
                <a:ext cx="0" cy="5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1" name="Line 15"/>
              <p:cNvSpPr>
                <a:spLocks noChangeShapeType="1"/>
              </p:cNvSpPr>
              <p:nvPr/>
            </p:nvSpPr>
            <p:spPr bwMode="auto">
              <a:xfrm flipV="1">
                <a:off x="4708" y="1725"/>
                <a:ext cx="0" cy="4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2" name="Line 16"/>
              <p:cNvSpPr>
                <a:spLocks noChangeShapeType="1"/>
              </p:cNvSpPr>
              <p:nvPr/>
            </p:nvSpPr>
            <p:spPr bwMode="auto">
              <a:xfrm flipV="1">
                <a:off x="4811" y="1772"/>
                <a:ext cx="0" cy="44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3" name="Line 17"/>
              <p:cNvSpPr>
                <a:spLocks noChangeShapeType="1"/>
              </p:cNvSpPr>
              <p:nvPr/>
            </p:nvSpPr>
            <p:spPr bwMode="auto">
              <a:xfrm flipH="1" flipV="1">
                <a:off x="4905" y="1829"/>
                <a:ext cx="0" cy="3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4" name="Line 18"/>
              <p:cNvSpPr>
                <a:spLocks noChangeShapeType="1"/>
              </p:cNvSpPr>
              <p:nvPr/>
            </p:nvSpPr>
            <p:spPr bwMode="auto">
              <a:xfrm>
                <a:off x="4128" y="1995"/>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5" name="Line 19"/>
              <p:cNvSpPr>
                <a:spLocks noChangeShapeType="1"/>
              </p:cNvSpPr>
              <p:nvPr/>
            </p:nvSpPr>
            <p:spPr bwMode="auto">
              <a:xfrm>
                <a:off x="4424" y="1611"/>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6" name="Line 20"/>
              <p:cNvSpPr>
                <a:spLocks noChangeShapeType="1"/>
              </p:cNvSpPr>
              <p:nvPr/>
            </p:nvSpPr>
            <p:spPr bwMode="auto">
              <a:xfrm>
                <a:off x="4518" y="1668"/>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7" name="Line 21"/>
              <p:cNvSpPr>
                <a:spLocks noChangeShapeType="1"/>
              </p:cNvSpPr>
              <p:nvPr/>
            </p:nvSpPr>
            <p:spPr bwMode="auto">
              <a:xfrm>
                <a:off x="4611" y="1724"/>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8" name="Line 22"/>
              <p:cNvSpPr>
                <a:spLocks noChangeShapeType="1"/>
              </p:cNvSpPr>
              <p:nvPr/>
            </p:nvSpPr>
            <p:spPr bwMode="auto">
              <a:xfrm>
                <a:off x="4223" y="1555"/>
                <a:ext cx="196"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19" name="Line 23"/>
              <p:cNvSpPr>
                <a:spLocks noChangeShapeType="1"/>
              </p:cNvSpPr>
              <p:nvPr/>
            </p:nvSpPr>
            <p:spPr bwMode="auto">
              <a:xfrm>
                <a:off x="4716" y="1775"/>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0" name="Line 24"/>
              <p:cNvSpPr>
                <a:spLocks noChangeShapeType="1"/>
              </p:cNvSpPr>
              <p:nvPr/>
            </p:nvSpPr>
            <p:spPr bwMode="auto">
              <a:xfrm>
                <a:off x="4807" y="1831"/>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1" name="Line 25"/>
              <p:cNvSpPr>
                <a:spLocks noChangeShapeType="1"/>
              </p:cNvSpPr>
              <p:nvPr/>
            </p:nvSpPr>
            <p:spPr bwMode="auto">
              <a:xfrm>
                <a:off x="4907" y="1889"/>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2" name="Line 26"/>
              <p:cNvSpPr>
                <a:spLocks noChangeShapeType="1"/>
              </p:cNvSpPr>
              <p:nvPr/>
            </p:nvSpPr>
            <p:spPr bwMode="auto">
              <a:xfrm flipH="1" flipV="1">
                <a:off x="5009" y="1891"/>
                <a:ext cx="0" cy="3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3" name="Line 27"/>
              <p:cNvSpPr>
                <a:spLocks noChangeShapeType="1"/>
              </p:cNvSpPr>
              <p:nvPr/>
            </p:nvSpPr>
            <p:spPr bwMode="auto">
              <a:xfrm flipH="1" flipV="1">
                <a:off x="5106" y="1944"/>
                <a:ext cx="0" cy="2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4" name="Line 28"/>
              <p:cNvSpPr>
                <a:spLocks noChangeShapeType="1"/>
              </p:cNvSpPr>
              <p:nvPr/>
            </p:nvSpPr>
            <p:spPr bwMode="auto">
              <a:xfrm flipH="1" flipV="1">
                <a:off x="5205" y="1997"/>
                <a:ext cx="0" cy="2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5" name="Line 29"/>
              <p:cNvSpPr>
                <a:spLocks noChangeShapeType="1"/>
              </p:cNvSpPr>
              <p:nvPr/>
            </p:nvSpPr>
            <p:spPr bwMode="auto">
              <a:xfrm flipV="1">
                <a:off x="5299" y="2052"/>
                <a:ext cx="1" cy="1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6" name="Line 30"/>
              <p:cNvSpPr>
                <a:spLocks noChangeShapeType="1"/>
              </p:cNvSpPr>
              <p:nvPr/>
            </p:nvSpPr>
            <p:spPr bwMode="auto">
              <a:xfrm>
                <a:off x="5011" y="1945"/>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7" name="Line 31"/>
              <p:cNvSpPr>
                <a:spLocks noChangeShapeType="1"/>
              </p:cNvSpPr>
              <p:nvPr/>
            </p:nvSpPr>
            <p:spPr bwMode="auto">
              <a:xfrm>
                <a:off x="5106" y="1997"/>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928" name="Line 32"/>
              <p:cNvSpPr>
                <a:spLocks noChangeShapeType="1"/>
              </p:cNvSpPr>
              <p:nvPr/>
            </p:nvSpPr>
            <p:spPr bwMode="auto">
              <a:xfrm>
                <a:off x="5205" y="2054"/>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78900" name="Text Box 33"/>
            <p:cNvSpPr txBox="1">
              <a:spLocks noChangeArrowheads="1"/>
            </p:cNvSpPr>
            <p:nvPr/>
          </p:nvSpPr>
          <p:spPr bwMode="auto">
            <a:xfrm>
              <a:off x="192" y="3150"/>
              <a:ext cx="2362"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a:latin typeface="Arial" charset="0"/>
                </a:rPr>
                <a:t>3: En base a la relación señal/ruido se decide la codificación a emplear en cada bin, y con ello la cantidad de bits por segundo enviados en cada uno</a:t>
              </a:r>
            </a:p>
          </p:txBody>
        </p:sp>
        <p:sp>
          <p:nvSpPr>
            <p:cNvPr id="78901" name="Text Box 34"/>
            <p:cNvSpPr txBox="1">
              <a:spLocks noChangeArrowheads="1"/>
            </p:cNvSpPr>
            <p:nvPr/>
          </p:nvSpPr>
          <p:spPr bwMode="auto">
            <a:xfrm>
              <a:off x="4224" y="3845"/>
              <a:ext cx="10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Frecuencia (KHz)</a:t>
              </a:r>
            </a:p>
          </p:txBody>
        </p:sp>
        <p:sp>
          <p:nvSpPr>
            <p:cNvPr id="78902" name="Text Box 35"/>
            <p:cNvSpPr txBox="1">
              <a:spLocks noChangeArrowheads="1"/>
            </p:cNvSpPr>
            <p:nvPr/>
          </p:nvSpPr>
          <p:spPr bwMode="auto">
            <a:xfrm>
              <a:off x="2715" y="3010"/>
              <a:ext cx="6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Eficiencia</a:t>
              </a:r>
            </a:p>
            <a:p>
              <a:r>
                <a:rPr lang="es-ES" sz="1400" b="1">
                  <a:latin typeface="Arial" charset="0"/>
                </a:rPr>
                <a:t>(bits/s/bin)</a:t>
              </a:r>
            </a:p>
          </p:txBody>
        </p:sp>
      </p:grpSp>
      <p:grpSp>
        <p:nvGrpSpPr>
          <p:cNvPr id="4" name="Group 36"/>
          <p:cNvGrpSpPr>
            <a:grpSpLocks/>
          </p:cNvGrpSpPr>
          <p:nvPr/>
        </p:nvGrpSpPr>
        <p:grpSpPr bwMode="auto">
          <a:xfrm>
            <a:off x="288925" y="2895600"/>
            <a:ext cx="8048625" cy="1730375"/>
            <a:chOff x="182" y="1824"/>
            <a:chExt cx="5070" cy="1090"/>
          </a:xfrm>
        </p:grpSpPr>
        <p:grpSp>
          <p:nvGrpSpPr>
            <p:cNvPr id="78892" name="Group 37"/>
            <p:cNvGrpSpPr>
              <a:grpSpLocks/>
            </p:cNvGrpSpPr>
            <p:nvPr/>
          </p:nvGrpSpPr>
          <p:grpSpPr bwMode="auto">
            <a:xfrm>
              <a:off x="3344" y="1824"/>
              <a:ext cx="1611" cy="876"/>
              <a:chOff x="2112" y="1340"/>
              <a:chExt cx="1611" cy="876"/>
            </a:xfrm>
          </p:grpSpPr>
          <p:sp>
            <p:nvSpPr>
              <p:cNvPr id="78896" name="Line 38"/>
              <p:cNvSpPr>
                <a:spLocks noChangeShapeType="1"/>
              </p:cNvSpPr>
              <p:nvPr/>
            </p:nvSpPr>
            <p:spPr bwMode="auto">
              <a:xfrm flipV="1">
                <a:off x="2123" y="1340"/>
                <a:ext cx="2" cy="87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897" name="Line 39"/>
              <p:cNvSpPr>
                <a:spLocks noChangeShapeType="1"/>
              </p:cNvSpPr>
              <p:nvPr/>
            </p:nvSpPr>
            <p:spPr bwMode="auto">
              <a:xfrm>
                <a:off x="2123" y="2214"/>
                <a:ext cx="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898" name="Freeform 40"/>
              <p:cNvSpPr>
                <a:spLocks/>
              </p:cNvSpPr>
              <p:nvPr/>
            </p:nvSpPr>
            <p:spPr bwMode="auto">
              <a:xfrm>
                <a:off x="2112" y="1489"/>
                <a:ext cx="1331" cy="727"/>
              </a:xfrm>
              <a:custGeom>
                <a:avLst/>
                <a:gdLst>
                  <a:gd name="T0" fmla="*/ 0 w 1331"/>
                  <a:gd name="T1" fmla="*/ 719 h 727"/>
                  <a:gd name="T2" fmla="*/ 14 w 1331"/>
                  <a:gd name="T3" fmla="*/ 713 h 727"/>
                  <a:gd name="T4" fmla="*/ 21 w 1331"/>
                  <a:gd name="T5" fmla="*/ 628 h 727"/>
                  <a:gd name="T6" fmla="*/ 27 w 1331"/>
                  <a:gd name="T7" fmla="*/ 514 h 727"/>
                  <a:gd name="T8" fmla="*/ 38 w 1331"/>
                  <a:gd name="T9" fmla="*/ 428 h 727"/>
                  <a:gd name="T10" fmla="*/ 54 w 1331"/>
                  <a:gd name="T11" fmla="*/ 320 h 727"/>
                  <a:gd name="T12" fmla="*/ 84 w 1331"/>
                  <a:gd name="T13" fmla="*/ 215 h 727"/>
                  <a:gd name="T14" fmla="*/ 125 w 1331"/>
                  <a:gd name="T15" fmla="*/ 131 h 727"/>
                  <a:gd name="T16" fmla="*/ 162 w 1331"/>
                  <a:gd name="T17" fmla="*/ 56 h 727"/>
                  <a:gd name="T18" fmla="*/ 198 w 1331"/>
                  <a:gd name="T19" fmla="*/ 16 h 727"/>
                  <a:gd name="T20" fmla="*/ 230 w 1331"/>
                  <a:gd name="T21" fmla="*/ 2 h 727"/>
                  <a:gd name="T22" fmla="*/ 266 w 1331"/>
                  <a:gd name="T23" fmla="*/ 2 h 727"/>
                  <a:gd name="T24" fmla="*/ 353 w 1331"/>
                  <a:gd name="T25" fmla="*/ 17 h 727"/>
                  <a:gd name="T26" fmla="*/ 477 w 1331"/>
                  <a:gd name="T27" fmla="*/ 37 h 727"/>
                  <a:gd name="T28" fmla="*/ 593 w 1331"/>
                  <a:gd name="T29" fmla="*/ 61 h 727"/>
                  <a:gd name="T30" fmla="*/ 722 w 1331"/>
                  <a:gd name="T31" fmla="*/ 103 h 727"/>
                  <a:gd name="T32" fmla="*/ 836 w 1331"/>
                  <a:gd name="T33" fmla="*/ 149 h 727"/>
                  <a:gd name="T34" fmla="*/ 950 w 1331"/>
                  <a:gd name="T35" fmla="*/ 200 h 727"/>
                  <a:gd name="T36" fmla="*/ 1056 w 1331"/>
                  <a:gd name="T37" fmla="*/ 254 h 727"/>
                  <a:gd name="T38" fmla="*/ 1157 w 1331"/>
                  <a:gd name="T39" fmla="*/ 317 h 727"/>
                  <a:gd name="T40" fmla="*/ 1235 w 1331"/>
                  <a:gd name="T41" fmla="*/ 407 h 727"/>
                  <a:gd name="T42" fmla="*/ 1287 w 1331"/>
                  <a:gd name="T43" fmla="*/ 520 h 727"/>
                  <a:gd name="T44" fmla="*/ 1316 w 1331"/>
                  <a:gd name="T45" fmla="*/ 604 h 727"/>
                  <a:gd name="T46" fmla="*/ 1329 w 1331"/>
                  <a:gd name="T47" fmla="*/ 698 h 727"/>
                  <a:gd name="T48" fmla="*/ 1331 w 1331"/>
                  <a:gd name="T49" fmla="*/ 727 h 7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1"/>
                  <a:gd name="T76" fmla="*/ 0 h 727"/>
                  <a:gd name="T77" fmla="*/ 1331 w 1331"/>
                  <a:gd name="T78" fmla="*/ 727 h 7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1" h="727">
                    <a:moveTo>
                      <a:pt x="0" y="719"/>
                    </a:moveTo>
                    <a:lnTo>
                      <a:pt x="14" y="713"/>
                    </a:lnTo>
                    <a:cubicBezTo>
                      <a:pt x="17" y="698"/>
                      <a:pt x="19" y="661"/>
                      <a:pt x="21" y="628"/>
                    </a:cubicBezTo>
                    <a:cubicBezTo>
                      <a:pt x="23" y="595"/>
                      <a:pt x="24" y="547"/>
                      <a:pt x="27" y="514"/>
                    </a:cubicBezTo>
                    <a:cubicBezTo>
                      <a:pt x="30" y="481"/>
                      <a:pt x="33" y="460"/>
                      <a:pt x="38" y="428"/>
                    </a:cubicBezTo>
                    <a:cubicBezTo>
                      <a:pt x="43" y="396"/>
                      <a:pt x="46" y="355"/>
                      <a:pt x="54" y="320"/>
                    </a:cubicBezTo>
                    <a:cubicBezTo>
                      <a:pt x="62" y="285"/>
                      <a:pt x="72" y="246"/>
                      <a:pt x="84" y="215"/>
                    </a:cubicBezTo>
                    <a:cubicBezTo>
                      <a:pt x="96" y="184"/>
                      <a:pt x="112" y="157"/>
                      <a:pt x="125" y="131"/>
                    </a:cubicBezTo>
                    <a:cubicBezTo>
                      <a:pt x="138" y="105"/>
                      <a:pt x="150" y="75"/>
                      <a:pt x="162" y="56"/>
                    </a:cubicBezTo>
                    <a:cubicBezTo>
                      <a:pt x="174" y="37"/>
                      <a:pt x="187" y="25"/>
                      <a:pt x="198" y="16"/>
                    </a:cubicBezTo>
                    <a:cubicBezTo>
                      <a:pt x="209" y="7"/>
                      <a:pt x="219" y="4"/>
                      <a:pt x="230" y="2"/>
                    </a:cubicBezTo>
                    <a:cubicBezTo>
                      <a:pt x="241" y="0"/>
                      <a:pt x="246" y="0"/>
                      <a:pt x="266" y="2"/>
                    </a:cubicBezTo>
                    <a:cubicBezTo>
                      <a:pt x="286" y="4"/>
                      <a:pt x="318" y="11"/>
                      <a:pt x="353" y="17"/>
                    </a:cubicBezTo>
                    <a:cubicBezTo>
                      <a:pt x="388" y="23"/>
                      <a:pt x="437" y="30"/>
                      <a:pt x="477" y="37"/>
                    </a:cubicBezTo>
                    <a:cubicBezTo>
                      <a:pt x="517" y="44"/>
                      <a:pt x="552" y="50"/>
                      <a:pt x="593" y="61"/>
                    </a:cubicBezTo>
                    <a:cubicBezTo>
                      <a:pt x="634" y="72"/>
                      <a:pt x="682" y="88"/>
                      <a:pt x="722" y="103"/>
                    </a:cubicBezTo>
                    <a:cubicBezTo>
                      <a:pt x="762" y="118"/>
                      <a:pt x="798" y="133"/>
                      <a:pt x="836" y="149"/>
                    </a:cubicBezTo>
                    <a:cubicBezTo>
                      <a:pt x="874" y="165"/>
                      <a:pt x="913" y="183"/>
                      <a:pt x="950" y="200"/>
                    </a:cubicBezTo>
                    <a:cubicBezTo>
                      <a:pt x="987" y="217"/>
                      <a:pt x="1022" y="235"/>
                      <a:pt x="1056" y="254"/>
                    </a:cubicBezTo>
                    <a:cubicBezTo>
                      <a:pt x="1090" y="273"/>
                      <a:pt x="1127" y="291"/>
                      <a:pt x="1157" y="317"/>
                    </a:cubicBezTo>
                    <a:cubicBezTo>
                      <a:pt x="1187" y="343"/>
                      <a:pt x="1213" y="373"/>
                      <a:pt x="1235" y="407"/>
                    </a:cubicBezTo>
                    <a:cubicBezTo>
                      <a:pt x="1257" y="441"/>
                      <a:pt x="1274" y="487"/>
                      <a:pt x="1287" y="520"/>
                    </a:cubicBezTo>
                    <a:cubicBezTo>
                      <a:pt x="1300" y="553"/>
                      <a:pt x="1309" y="574"/>
                      <a:pt x="1316" y="604"/>
                    </a:cubicBezTo>
                    <a:cubicBezTo>
                      <a:pt x="1323" y="634"/>
                      <a:pt x="1327" y="678"/>
                      <a:pt x="1329" y="698"/>
                    </a:cubicBezTo>
                    <a:cubicBezTo>
                      <a:pt x="1331" y="718"/>
                      <a:pt x="1331" y="722"/>
                      <a:pt x="1331" y="727"/>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78893" name="Text Box 41"/>
            <p:cNvSpPr txBox="1">
              <a:spLocks noChangeArrowheads="1"/>
            </p:cNvSpPr>
            <p:nvPr/>
          </p:nvSpPr>
          <p:spPr bwMode="auto">
            <a:xfrm>
              <a:off x="182" y="1940"/>
              <a:ext cx="2362"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a:latin typeface="Arial" charset="0"/>
                </a:rPr>
                <a:t>2: A partir de los resultados obtenidos se determina la relación señal/ruido para el enlace a cada una de las frecuencias que se van a utilizar</a:t>
              </a:r>
            </a:p>
          </p:txBody>
        </p:sp>
        <p:sp>
          <p:nvSpPr>
            <p:cNvPr id="78894" name="Text Box 42"/>
            <p:cNvSpPr txBox="1">
              <a:spLocks noChangeArrowheads="1"/>
            </p:cNvSpPr>
            <p:nvPr/>
          </p:nvSpPr>
          <p:spPr bwMode="auto">
            <a:xfrm>
              <a:off x="4224" y="2722"/>
              <a:ext cx="10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Frecuencia (KHz)</a:t>
              </a:r>
            </a:p>
          </p:txBody>
        </p:sp>
        <p:sp>
          <p:nvSpPr>
            <p:cNvPr id="78895" name="Text Box 43"/>
            <p:cNvSpPr txBox="1">
              <a:spLocks noChangeArrowheads="1"/>
            </p:cNvSpPr>
            <p:nvPr/>
          </p:nvSpPr>
          <p:spPr bwMode="auto">
            <a:xfrm>
              <a:off x="2653" y="1858"/>
              <a:ext cx="71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Relación</a:t>
              </a:r>
            </a:p>
            <a:p>
              <a:pPr algn="ctr"/>
              <a:r>
                <a:rPr lang="es-ES" sz="1400" b="1">
                  <a:latin typeface="Arial" charset="0"/>
                </a:rPr>
                <a:t>señal/ruido</a:t>
              </a:r>
            </a:p>
            <a:p>
              <a:pPr algn="ctr"/>
              <a:r>
                <a:rPr lang="es-ES" sz="1400" b="1">
                  <a:latin typeface="Arial" charset="0"/>
                </a:rPr>
                <a:t>(dB)</a:t>
              </a:r>
            </a:p>
          </p:txBody>
        </p:sp>
      </p:grpSp>
      <p:grpSp>
        <p:nvGrpSpPr>
          <p:cNvPr id="6" name="Group 44"/>
          <p:cNvGrpSpPr>
            <a:grpSpLocks/>
          </p:cNvGrpSpPr>
          <p:nvPr/>
        </p:nvGrpSpPr>
        <p:grpSpPr bwMode="auto">
          <a:xfrm>
            <a:off x="288925" y="1127125"/>
            <a:ext cx="8051800" cy="1700213"/>
            <a:chOff x="182" y="710"/>
            <a:chExt cx="5072" cy="1071"/>
          </a:xfrm>
        </p:grpSpPr>
        <p:grpSp>
          <p:nvGrpSpPr>
            <p:cNvPr id="78855" name="Group 45"/>
            <p:cNvGrpSpPr>
              <a:grpSpLocks/>
            </p:cNvGrpSpPr>
            <p:nvPr/>
          </p:nvGrpSpPr>
          <p:grpSpPr bwMode="auto">
            <a:xfrm>
              <a:off x="3328" y="710"/>
              <a:ext cx="1600" cy="874"/>
              <a:chOff x="192" y="1334"/>
              <a:chExt cx="1600" cy="874"/>
            </a:xfrm>
          </p:grpSpPr>
          <p:sp>
            <p:nvSpPr>
              <p:cNvPr id="78859" name="Rectangle 46"/>
              <p:cNvSpPr>
                <a:spLocks noChangeArrowheads="1"/>
              </p:cNvSpPr>
              <p:nvPr/>
            </p:nvSpPr>
            <p:spPr bwMode="auto">
              <a:xfrm>
                <a:off x="1529"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0" name="Rectangle 47"/>
              <p:cNvSpPr>
                <a:spLocks noChangeArrowheads="1"/>
              </p:cNvSpPr>
              <p:nvPr/>
            </p:nvSpPr>
            <p:spPr bwMode="auto">
              <a:xfrm>
                <a:off x="1426"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1" name="Rectangle 48"/>
              <p:cNvSpPr>
                <a:spLocks noChangeArrowheads="1"/>
              </p:cNvSpPr>
              <p:nvPr/>
            </p:nvSpPr>
            <p:spPr bwMode="auto">
              <a:xfrm>
                <a:off x="1323"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2" name="Rectangle 49"/>
              <p:cNvSpPr>
                <a:spLocks noChangeArrowheads="1"/>
              </p:cNvSpPr>
              <p:nvPr/>
            </p:nvSpPr>
            <p:spPr bwMode="auto">
              <a:xfrm>
                <a:off x="1221" y="1744"/>
                <a:ext cx="10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3" name="Rectangle 50"/>
              <p:cNvSpPr>
                <a:spLocks noChangeArrowheads="1"/>
              </p:cNvSpPr>
              <p:nvPr/>
            </p:nvSpPr>
            <p:spPr bwMode="auto">
              <a:xfrm>
                <a:off x="1118"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4" name="Rectangle 51"/>
              <p:cNvSpPr>
                <a:spLocks noChangeArrowheads="1"/>
              </p:cNvSpPr>
              <p:nvPr/>
            </p:nvSpPr>
            <p:spPr bwMode="auto">
              <a:xfrm>
                <a:off x="1015"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5" name="Rectangle 52"/>
              <p:cNvSpPr>
                <a:spLocks noChangeArrowheads="1"/>
              </p:cNvSpPr>
              <p:nvPr/>
            </p:nvSpPr>
            <p:spPr bwMode="auto">
              <a:xfrm>
                <a:off x="912"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6" name="Rectangle 53"/>
              <p:cNvSpPr>
                <a:spLocks noChangeArrowheads="1"/>
              </p:cNvSpPr>
              <p:nvPr/>
            </p:nvSpPr>
            <p:spPr bwMode="auto">
              <a:xfrm>
                <a:off x="809"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7" name="Rectangle 54"/>
              <p:cNvSpPr>
                <a:spLocks noChangeArrowheads="1"/>
              </p:cNvSpPr>
              <p:nvPr/>
            </p:nvSpPr>
            <p:spPr bwMode="auto">
              <a:xfrm>
                <a:off x="706"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8" name="Rectangle 55"/>
              <p:cNvSpPr>
                <a:spLocks noChangeArrowheads="1"/>
              </p:cNvSpPr>
              <p:nvPr/>
            </p:nvSpPr>
            <p:spPr bwMode="auto">
              <a:xfrm>
                <a:off x="603"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69" name="Rectangle 56"/>
              <p:cNvSpPr>
                <a:spLocks noChangeArrowheads="1"/>
              </p:cNvSpPr>
              <p:nvPr/>
            </p:nvSpPr>
            <p:spPr bwMode="auto">
              <a:xfrm>
                <a:off x="501" y="1744"/>
                <a:ext cx="10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70" name="Rectangle 57"/>
              <p:cNvSpPr>
                <a:spLocks noChangeArrowheads="1"/>
              </p:cNvSpPr>
              <p:nvPr/>
            </p:nvSpPr>
            <p:spPr bwMode="auto">
              <a:xfrm>
                <a:off x="398"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71" name="Rectangle 58"/>
              <p:cNvSpPr>
                <a:spLocks noChangeArrowheads="1"/>
              </p:cNvSpPr>
              <p:nvPr/>
            </p:nvSpPr>
            <p:spPr bwMode="auto">
              <a:xfrm>
                <a:off x="295"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72" name="Rectangle 59"/>
              <p:cNvSpPr>
                <a:spLocks noChangeArrowheads="1"/>
              </p:cNvSpPr>
              <p:nvPr/>
            </p:nvSpPr>
            <p:spPr bwMode="auto">
              <a:xfrm>
                <a:off x="192"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8873" name="Line 60"/>
              <p:cNvSpPr>
                <a:spLocks noChangeShapeType="1"/>
              </p:cNvSpPr>
              <p:nvPr/>
            </p:nvSpPr>
            <p:spPr bwMode="auto">
              <a:xfrm>
                <a:off x="192" y="1744"/>
                <a:ext cx="144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4" name="Line 61"/>
              <p:cNvSpPr>
                <a:spLocks noChangeShapeType="1"/>
              </p:cNvSpPr>
              <p:nvPr/>
            </p:nvSpPr>
            <p:spPr bwMode="auto">
              <a:xfrm>
                <a:off x="192" y="2208"/>
                <a:ext cx="144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5" name="Line 62"/>
              <p:cNvSpPr>
                <a:spLocks noChangeShapeType="1"/>
              </p:cNvSpPr>
              <p:nvPr/>
            </p:nvSpPr>
            <p:spPr bwMode="auto">
              <a:xfrm>
                <a:off x="192" y="1744"/>
                <a:ext cx="0" cy="464"/>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6" name="Line 63"/>
              <p:cNvSpPr>
                <a:spLocks noChangeShapeType="1"/>
              </p:cNvSpPr>
              <p:nvPr/>
            </p:nvSpPr>
            <p:spPr bwMode="auto">
              <a:xfrm>
                <a:off x="295"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7" name="Line 64"/>
              <p:cNvSpPr>
                <a:spLocks noChangeShapeType="1"/>
              </p:cNvSpPr>
              <p:nvPr/>
            </p:nvSpPr>
            <p:spPr bwMode="auto">
              <a:xfrm>
                <a:off x="398"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8" name="Line 65"/>
              <p:cNvSpPr>
                <a:spLocks noChangeShapeType="1"/>
              </p:cNvSpPr>
              <p:nvPr/>
            </p:nvSpPr>
            <p:spPr bwMode="auto">
              <a:xfrm>
                <a:off x="501"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79" name="Line 66"/>
              <p:cNvSpPr>
                <a:spLocks noChangeShapeType="1"/>
              </p:cNvSpPr>
              <p:nvPr/>
            </p:nvSpPr>
            <p:spPr bwMode="auto">
              <a:xfrm>
                <a:off x="603"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0" name="Line 67"/>
              <p:cNvSpPr>
                <a:spLocks noChangeShapeType="1"/>
              </p:cNvSpPr>
              <p:nvPr/>
            </p:nvSpPr>
            <p:spPr bwMode="auto">
              <a:xfrm>
                <a:off x="706"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1" name="Line 68"/>
              <p:cNvSpPr>
                <a:spLocks noChangeShapeType="1"/>
              </p:cNvSpPr>
              <p:nvPr/>
            </p:nvSpPr>
            <p:spPr bwMode="auto">
              <a:xfrm>
                <a:off x="809"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2" name="Line 69"/>
              <p:cNvSpPr>
                <a:spLocks noChangeShapeType="1"/>
              </p:cNvSpPr>
              <p:nvPr/>
            </p:nvSpPr>
            <p:spPr bwMode="auto">
              <a:xfrm>
                <a:off x="912"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3" name="Line 70"/>
              <p:cNvSpPr>
                <a:spLocks noChangeShapeType="1"/>
              </p:cNvSpPr>
              <p:nvPr/>
            </p:nvSpPr>
            <p:spPr bwMode="auto">
              <a:xfrm>
                <a:off x="1015"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4" name="Line 71"/>
              <p:cNvSpPr>
                <a:spLocks noChangeShapeType="1"/>
              </p:cNvSpPr>
              <p:nvPr/>
            </p:nvSpPr>
            <p:spPr bwMode="auto">
              <a:xfrm>
                <a:off x="1118"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5" name="Line 72"/>
              <p:cNvSpPr>
                <a:spLocks noChangeShapeType="1"/>
              </p:cNvSpPr>
              <p:nvPr/>
            </p:nvSpPr>
            <p:spPr bwMode="auto">
              <a:xfrm>
                <a:off x="1221"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6" name="Line 73"/>
              <p:cNvSpPr>
                <a:spLocks noChangeShapeType="1"/>
              </p:cNvSpPr>
              <p:nvPr/>
            </p:nvSpPr>
            <p:spPr bwMode="auto">
              <a:xfrm>
                <a:off x="1323"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7" name="Line 74"/>
              <p:cNvSpPr>
                <a:spLocks noChangeShapeType="1"/>
              </p:cNvSpPr>
              <p:nvPr/>
            </p:nvSpPr>
            <p:spPr bwMode="auto">
              <a:xfrm>
                <a:off x="1426"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8" name="Line 75"/>
              <p:cNvSpPr>
                <a:spLocks noChangeShapeType="1"/>
              </p:cNvSpPr>
              <p:nvPr/>
            </p:nvSpPr>
            <p:spPr bwMode="auto">
              <a:xfrm>
                <a:off x="1529"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89" name="Line 76"/>
              <p:cNvSpPr>
                <a:spLocks noChangeShapeType="1"/>
              </p:cNvSpPr>
              <p:nvPr/>
            </p:nvSpPr>
            <p:spPr bwMode="auto">
              <a:xfrm>
                <a:off x="1632" y="1744"/>
                <a:ext cx="0" cy="464"/>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8890" name="Line 77"/>
              <p:cNvSpPr>
                <a:spLocks noChangeShapeType="1"/>
              </p:cNvSpPr>
              <p:nvPr/>
            </p:nvSpPr>
            <p:spPr bwMode="auto">
              <a:xfrm flipV="1">
                <a:off x="192" y="1334"/>
                <a:ext cx="2" cy="87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8891" name="Line 78"/>
              <p:cNvSpPr>
                <a:spLocks noChangeShapeType="1"/>
              </p:cNvSpPr>
              <p:nvPr/>
            </p:nvSpPr>
            <p:spPr bwMode="auto">
              <a:xfrm>
                <a:off x="192" y="2208"/>
                <a:ext cx="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78856" name="Text Box 79"/>
            <p:cNvSpPr txBox="1">
              <a:spLocks noChangeArrowheads="1"/>
            </p:cNvSpPr>
            <p:nvPr/>
          </p:nvSpPr>
          <p:spPr bwMode="auto">
            <a:xfrm>
              <a:off x="182" y="960"/>
              <a:ext cx="236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a:latin typeface="Arial" charset="0"/>
                </a:rPr>
                <a:t>1: Se envía una señal de prueba en toda la gama de frecuencias para determinar la calidad de cada bin</a:t>
              </a:r>
            </a:p>
          </p:txBody>
        </p:sp>
        <p:sp>
          <p:nvSpPr>
            <p:cNvPr id="78857" name="Text Box 80"/>
            <p:cNvSpPr txBox="1">
              <a:spLocks noChangeArrowheads="1"/>
            </p:cNvSpPr>
            <p:nvPr/>
          </p:nvSpPr>
          <p:spPr bwMode="auto">
            <a:xfrm>
              <a:off x="4226" y="1589"/>
              <a:ext cx="10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Frecuencia (KHz)</a:t>
              </a:r>
            </a:p>
          </p:txBody>
        </p:sp>
        <p:sp>
          <p:nvSpPr>
            <p:cNvPr id="78858" name="Text Box 81"/>
            <p:cNvSpPr txBox="1">
              <a:spLocks noChangeArrowheads="1"/>
            </p:cNvSpPr>
            <p:nvPr/>
          </p:nvSpPr>
          <p:spPr bwMode="auto">
            <a:xfrm>
              <a:off x="2753" y="802"/>
              <a:ext cx="5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Señal de</a:t>
              </a:r>
            </a:p>
            <a:p>
              <a:r>
                <a:rPr lang="es-ES" sz="1400" b="1">
                  <a:latin typeface="Arial" charset="0"/>
                </a:rPr>
                <a:t>prueba</a:t>
              </a:r>
            </a:p>
          </p:txBody>
        </p:sp>
      </p:grpSp>
      <p:sp>
        <p:nvSpPr>
          <p:cNvPr id="78854" name="8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D5B271B-6DD1-43FF-A4BA-3F231605D7BA}" type="slidenum">
              <a:rPr lang="es-ES" sz="1400"/>
              <a:pPr eaLnBrk="1" hangingPunct="1"/>
              <a:t>73</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1447800" y="381000"/>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3200"/>
              <a:t>Intereferencias externas en ADSL</a:t>
            </a:r>
            <a:endParaRPr lang="es-ES" sz="3200"/>
          </a:p>
        </p:txBody>
      </p:sp>
      <p:grpSp>
        <p:nvGrpSpPr>
          <p:cNvPr id="79875" name="Group 5"/>
          <p:cNvGrpSpPr>
            <a:grpSpLocks/>
          </p:cNvGrpSpPr>
          <p:nvPr/>
        </p:nvGrpSpPr>
        <p:grpSpPr bwMode="auto">
          <a:xfrm>
            <a:off x="5283200" y="1127125"/>
            <a:ext cx="2540000" cy="1387475"/>
            <a:chOff x="192" y="1334"/>
            <a:chExt cx="1600" cy="874"/>
          </a:xfrm>
        </p:grpSpPr>
        <p:sp>
          <p:nvSpPr>
            <p:cNvPr id="79923" name="Rectangle 6"/>
            <p:cNvSpPr>
              <a:spLocks noChangeArrowheads="1"/>
            </p:cNvSpPr>
            <p:nvPr/>
          </p:nvSpPr>
          <p:spPr bwMode="auto">
            <a:xfrm>
              <a:off x="1529"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4" name="Rectangle 7"/>
            <p:cNvSpPr>
              <a:spLocks noChangeArrowheads="1"/>
            </p:cNvSpPr>
            <p:nvPr/>
          </p:nvSpPr>
          <p:spPr bwMode="auto">
            <a:xfrm>
              <a:off x="1426"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5" name="Rectangle 8"/>
            <p:cNvSpPr>
              <a:spLocks noChangeArrowheads="1"/>
            </p:cNvSpPr>
            <p:nvPr/>
          </p:nvSpPr>
          <p:spPr bwMode="auto">
            <a:xfrm>
              <a:off x="1323"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6" name="Rectangle 9"/>
            <p:cNvSpPr>
              <a:spLocks noChangeArrowheads="1"/>
            </p:cNvSpPr>
            <p:nvPr/>
          </p:nvSpPr>
          <p:spPr bwMode="auto">
            <a:xfrm>
              <a:off x="1221" y="1744"/>
              <a:ext cx="10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7" name="Rectangle 10"/>
            <p:cNvSpPr>
              <a:spLocks noChangeArrowheads="1"/>
            </p:cNvSpPr>
            <p:nvPr/>
          </p:nvSpPr>
          <p:spPr bwMode="auto">
            <a:xfrm>
              <a:off x="1118"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8" name="Rectangle 11"/>
            <p:cNvSpPr>
              <a:spLocks noChangeArrowheads="1"/>
            </p:cNvSpPr>
            <p:nvPr/>
          </p:nvSpPr>
          <p:spPr bwMode="auto">
            <a:xfrm>
              <a:off x="1015"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29" name="Rectangle 12"/>
            <p:cNvSpPr>
              <a:spLocks noChangeArrowheads="1"/>
            </p:cNvSpPr>
            <p:nvPr/>
          </p:nvSpPr>
          <p:spPr bwMode="auto">
            <a:xfrm>
              <a:off x="912"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0" name="Rectangle 13"/>
            <p:cNvSpPr>
              <a:spLocks noChangeArrowheads="1"/>
            </p:cNvSpPr>
            <p:nvPr/>
          </p:nvSpPr>
          <p:spPr bwMode="auto">
            <a:xfrm>
              <a:off x="809"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1" name="Rectangle 14"/>
            <p:cNvSpPr>
              <a:spLocks noChangeArrowheads="1"/>
            </p:cNvSpPr>
            <p:nvPr/>
          </p:nvSpPr>
          <p:spPr bwMode="auto">
            <a:xfrm>
              <a:off x="706"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2" name="Rectangle 15"/>
            <p:cNvSpPr>
              <a:spLocks noChangeArrowheads="1"/>
            </p:cNvSpPr>
            <p:nvPr/>
          </p:nvSpPr>
          <p:spPr bwMode="auto">
            <a:xfrm>
              <a:off x="603"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3" name="Rectangle 16"/>
            <p:cNvSpPr>
              <a:spLocks noChangeArrowheads="1"/>
            </p:cNvSpPr>
            <p:nvPr/>
          </p:nvSpPr>
          <p:spPr bwMode="auto">
            <a:xfrm>
              <a:off x="501" y="1744"/>
              <a:ext cx="10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4" name="Rectangle 17"/>
            <p:cNvSpPr>
              <a:spLocks noChangeArrowheads="1"/>
            </p:cNvSpPr>
            <p:nvPr/>
          </p:nvSpPr>
          <p:spPr bwMode="auto">
            <a:xfrm>
              <a:off x="398"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5" name="Rectangle 18"/>
            <p:cNvSpPr>
              <a:spLocks noChangeArrowheads="1"/>
            </p:cNvSpPr>
            <p:nvPr/>
          </p:nvSpPr>
          <p:spPr bwMode="auto">
            <a:xfrm>
              <a:off x="295"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6" name="Rectangle 19"/>
            <p:cNvSpPr>
              <a:spLocks noChangeArrowheads="1"/>
            </p:cNvSpPr>
            <p:nvPr/>
          </p:nvSpPr>
          <p:spPr bwMode="auto">
            <a:xfrm>
              <a:off x="192" y="1744"/>
              <a:ext cx="103"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8100" rIns="38100"/>
            <a:lstStyle/>
            <a:p>
              <a:pPr>
                <a:spcBef>
                  <a:spcPct val="20000"/>
                </a:spcBef>
              </a:pPr>
              <a:endParaRPr lang="es-ES" sz="1400"/>
            </a:p>
          </p:txBody>
        </p:sp>
        <p:sp>
          <p:nvSpPr>
            <p:cNvPr id="79937" name="Line 20"/>
            <p:cNvSpPr>
              <a:spLocks noChangeShapeType="1"/>
            </p:cNvSpPr>
            <p:nvPr/>
          </p:nvSpPr>
          <p:spPr bwMode="auto">
            <a:xfrm>
              <a:off x="192" y="1744"/>
              <a:ext cx="144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38" name="Line 21"/>
            <p:cNvSpPr>
              <a:spLocks noChangeShapeType="1"/>
            </p:cNvSpPr>
            <p:nvPr/>
          </p:nvSpPr>
          <p:spPr bwMode="auto">
            <a:xfrm>
              <a:off x="192" y="2208"/>
              <a:ext cx="144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39" name="Line 22"/>
            <p:cNvSpPr>
              <a:spLocks noChangeShapeType="1"/>
            </p:cNvSpPr>
            <p:nvPr/>
          </p:nvSpPr>
          <p:spPr bwMode="auto">
            <a:xfrm>
              <a:off x="192" y="1744"/>
              <a:ext cx="0" cy="464"/>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0" name="Line 23"/>
            <p:cNvSpPr>
              <a:spLocks noChangeShapeType="1"/>
            </p:cNvSpPr>
            <p:nvPr/>
          </p:nvSpPr>
          <p:spPr bwMode="auto">
            <a:xfrm>
              <a:off x="295"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1" name="Line 24"/>
            <p:cNvSpPr>
              <a:spLocks noChangeShapeType="1"/>
            </p:cNvSpPr>
            <p:nvPr/>
          </p:nvSpPr>
          <p:spPr bwMode="auto">
            <a:xfrm>
              <a:off x="398"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2" name="Line 25"/>
            <p:cNvSpPr>
              <a:spLocks noChangeShapeType="1"/>
            </p:cNvSpPr>
            <p:nvPr/>
          </p:nvSpPr>
          <p:spPr bwMode="auto">
            <a:xfrm>
              <a:off x="501"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3" name="Line 26"/>
            <p:cNvSpPr>
              <a:spLocks noChangeShapeType="1"/>
            </p:cNvSpPr>
            <p:nvPr/>
          </p:nvSpPr>
          <p:spPr bwMode="auto">
            <a:xfrm>
              <a:off x="603"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4" name="Line 27"/>
            <p:cNvSpPr>
              <a:spLocks noChangeShapeType="1"/>
            </p:cNvSpPr>
            <p:nvPr/>
          </p:nvSpPr>
          <p:spPr bwMode="auto">
            <a:xfrm>
              <a:off x="706"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5" name="Line 28"/>
            <p:cNvSpPr>
              <a:spLocks noChangeShapeType="1"/>
            </p:cNvSpPr>
            <p:nvPr/>
          </p:nvSpPr>
          <p:spPr bwMode="auto">
            <a:xfrm>
              <a:off x="809"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6" name="Line 29"/>
            <p:cNvSpPr>
              <a:spLocks noChangeShapeType="1"/>
            </p:cNvSpPr>
            <p:nvPr/>
          </p:nvSpPr>
          <p:spPr bwMode="auto">
            <a:xfrm>
              <a:off x="912"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7" name="Line 30"/>
            <p:cNvSpPr>
              <a:spLocks noChangeShapeType="1"/>
            </p:cNvSpPr>
            <p:nvPr/>
          </p:nvSpPr>
          <p:spPr bwMode="auto">
            <a:xfrm>
              <a:off x="1015"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8" name="Line 31"/>
            <p:cNvSpPr>
              <a:spLocks noChangeShapeType="1"/>
            </p:cNvSpPr>
            <p:nvPr/>
          </p:nvSpPr>
          <p:spPr bwMode="auto">
            <a:xfrm>
              <a:off x="1118"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49" name="Line 32"/>
            <p:cNvSpPr>
              <a:spLocks noChangeShapeType="1"/>
            </p:cNvSpPr>
            <p:nvPr/>
          </p:nvSpPr>
          <p:spPr bwMode="auto">
            <a:xfrm>
              <a:off x="1221"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50" name="Line 33"/>
            <p:cNvSpPr>
              <a:spLocks noChangeShapeType="1"/>
            </p:cNvSpPr>
            <p:nvPr/>
          </p:nvSpPr>
          <p:spPr bwMode="auto">
            <a:xfrm>
              <a:off x="1323"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51" name="Line 34"/>
            <p:cNvSpPr>
              <a:spLocks noChangeShapeType="1"/>
            </p:cNvSpPr>
            <p:nvPr/>
          </p:nvSpPr>
          <p:spPr bwMode="auto">
            <a:xfrm>
              <a:off x="1426"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52" name="Line 35"/>
            <p:cNvSpPr>
              <a:spLocks noChangeShapeType="1"/>
            </p:cNvSpPr>
            <p:nvPr/>
          </p:nvSpPr>
          <p:spPr bwMode="auto">
            <a:xfrm>
              <a:off x="1529" y="1744"/>
              <a:ext cx="0" cy="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53" name="Line 36"/>
            <p:cNvSpPr>
              <a:spLocks noChangeShapeType="1"/>
            </p:cNvSpPr>
            <p:nvPr/>
          </p:nvSpPr>
          <p:spPr bwMode="auto">
            <a:xfrm>
              <a:off x="1632" y="1744"/>
              <a:ext cx="0" cy="464"/>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38100" rIns="38100"/>
            <a:lstStyle/>
            <a:p>
              <a:endParaRPr lang="es-ES"/>
            </a:p>
          </p:txBody>
        </p:sp>
        <p:sp>
          <p:nvSpPr>
            <p:cNvPr id="79954" name="Line 37"/>
            <p:cNvSpPr>
              <a:spLocks noChangeShapeType="1"/>
            </p:cNvSpPr>
            <p:nvPr/>
          </p:nvSpPr>
          <p:spPr bwMode="auto">
            <a:xfrm flipV="1">
              <a:off x="192" y="1334"/>
              <a:ext cx="2" cy="87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55" name="Line 38"/>
            <p:cNvSpPr>
              <a:spLocks noChangeShapeType="1"/>
            </p:cNvSpPr>
            <p:nvPr/>
          </p:nvSpPr>
          <p:spPr bwMode="auto">
            <a:xfrm>
              <a:off x="192" y="2208"/>
              <a:ext cx="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79876" name="Line 39"/>
          <p:cNvSpPr>
            <a:spLocks noChangeShapeType="1"/>
          </p:cNvSpPr>
          <p:nvPr/>
        </p:nvSpPr>
        <p:spPr bwMode="auto">
          <a:xfrm flipV="1">
            <a:off x="5326063" y="2895600"/>
            <a:ext cx="3175" cy="13874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77" name="Line 40"/>
          <p:cNvSpPr>
            <a:spLocks noChangeShapeType="1"/>
          </p:cNvSpPr>
          <p:nvPr/>
        </p:nvSpPr>
        <p:spPr bwMode="auto">
          <a:xfrm>
            <a:off x="5326063" y="4283075"/>
            <a:ext cx="254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78" name="Text Box 41"/>
          <p:cNvSpPr txBox="1">
            <a:spLocks noChangeArrowheads="1"/>
          </p:cNvSpPr>
          <p:nvPr/>
        </p:nvSpPr>
        <p:spPr bwMode="auto">
          <a:xfrm>
            <a:off x="288925" y="1524000"/>
            <a:ext cx="37496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latin typeface="Arial" charset="0"/>
              </a:rPr>
              <a:t>Se muestra aquí la influencia de algunas interferencias en el resultado del proceso de negociación. Como antes se envía una señal de prueba en toda la gama de frecuencias para determinar la calidad de cada bin</a:t>
            </a:r>
          </a:p>
        </p:txBody>
      </p:sp>
      <p:sp>
        <p:nvSpPr>
          <p:cNvPr id="79879" name="Text Box 42"/>
          <p:cNvSpPr txBox="1">
            <a:spLocks noChangeArrowheads="1"/>
          </p:cNvSpPr>
          <p:nvPr/>
        </p:nvSpPr>
        <p:spPr bwMode="auto">
          <a:xfrm>
            <a:off x="288925" y="3079750"/>
            <a:ext cx="37496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latin typeface="Arial" charset="0"/>
              </a:rPr>
              <a:t>En este caso tenemos una derivación debida a un cable no retirado de una instalación anterior. Esto produce una pérdida de calidad de la señal en una determinada frecuencia. También hay una interferencia de emisora de AM</a:t>
            </a:r>
          </a:p>
        </p:txBody>
      </p:sp>
      <p:sp>
        <p:nvSpPr>
          <p:cNvPr id="79880" name="Text Box 43"/>
          <p:cNvSpPr txBox="1">
            <a:spLocks noChangeArrowheads="1"/>
          </p:cNvSpPr>
          <p:nvPr/>
        </p:nvSpPr>
        <p:spPr bwMode="auto">
          <a:xfrm>
            <a:off x="6708775" y="2544763"/>
            <a:ext cx="1427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Frecuencia (KHz)</a:t>
            </a:r>
          </a:p>
        </p:txBody>
      </p:sp>
      <p:sp>
        <p:nvSpPr>
          <p:cNvPr id="79881" name="Text Box 44"/>
          <p:cNvSpPr txBox="1">
            <a:spLocks noChangeArrowheads="1"/>
          </p:cNvSpPr>
          <p:nvPr/>
        </p:nvSpPr>
        <p:spPr bwMode="auto">
          <a:xfrm>
            <a:off x="6705600" y="4343400"/>
            <a:ext cx="1427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Frecuencia (KHz)</a:t>
            </a:r>
          </a:p>
        </p:txBody>
      </p:sp>
      <p:sp>
        <p:nvSpPr>
          <p:cNvPr id="79882" name="Text Box 45"/>
          <p:cNvSpPr txBox="1">
            <a:spLocks noChangeArrowheads="1"/>
          </p:cNvSpPr>
          <p:nvPr/>
        </p:nvSpPr>
        <p:spPr bwMode="auto">
          <a:xfrm>
            <a:off x="4276725" y="2971800"/>
            <a:ext cx="9985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200" b="1">
                <a:latin typeface="Arial" charset="0"/>
              </a:rPr>
              <a:t>Relación</a:t>
            </a:r>
          </a:p>
          <a:p>
            <a:pPr algn="ctr"/>
            <a:r>
              <a:rPr lang="es-ES" sz="1200" b="1">
                <a:latin typeface="Arial" charset="0"/>
              </a:rPr>
              <a:t>señal/ruido</a:t>
            </a:r>
          </a:p>
          <a:p>
            <a:pPr algn="ctr"/>
            <a:r>
              <a:rPr lang="es-ES" sz="1200" b="1">
                <a:latin typeface="Arial" charset="0"/>
              </a:rPr>
              <a:t>(dB)</a:t>
            </a:r>
          </a:p>
        </p:txBody>
      </p:sp>
      <p:sp>
        <p:nvSpPr>
          <p:cNvPr id="79883" name="Text Box 46"/>
          <p:cNvSpPr txBox="1">
            <a:spLocks noChangeArrowheads="1"/>
          </p:cNvSpPr>
          <p:nvPr/>
        </p:nvSpPr>
        <p:spPr bwMode="auto">
          <a:xfrm>
            <a:off x="4370388" y="12954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Señal de</a:t>
            </a:r>
          </a:p>
          <a:p>
            <a:r>
              <a:rPr lang="es-ES" sz="1200" b="1">
                <a:latin typeface="Arial" charset="0"/>
              </a:rPr>
              <a:t>prueba</a:t>
            </a:r>
          </a:p>
        </p:txBody>
      </p:sp>
      <p:grpSp>
        <p:nvGrpSpPr>
          <p:cNvPr id="79884" name="Group 47"/>
          <p:cNvGrpSpPr>
            <a:grpSpLocks/>
          </p:cNvGrpSpPr>
          <p:nvPr/>
        </p:nvGrpSpPr>
        <p:grpSpPr bwMode="auto">
          <a:xfrm>
            <a:off x="5343525" y="3159125"/>
            <a:ext cx="2009775" cy="1135063"/>
            <a:chOff x="2112" y="2806"/>
            <a:chExt cx="1266" cy="715"/>
          </a:xfrm>
        </p:grpSpPr>
        <p:sp>
          <p:nvSpPr>
            <p:cNvPr id="79921" name="Freeform 48"/>
            <p:cNvSpPr>
              <a:spLocks/>
            </p:cNvSpPr>
            <p:nvPr/>
          </p:nvSpPr>
          <p:spPr bwMode="auto">
            <a:xfrm>
              <a:off x="2112" y="2806"/>
              <a:ext cx="1266" cy="715"/>
            </a:xfrm>
            <a:custGeom>
              <a:avLst/>
              <a:gdLst>
                <a:gd name="T0" fmla="*/ 0 w 1266"/>
                <a:gd name="T1" fmla="*/ 698 h 715"/>
                <a:gd name="T2" fmla="*/ 11 w 1266"/>
                <a:gd name="T3" fmla="*/ 640 h 715"/>
                <a:gd name="T4" fmla="*/ 21 w 1266"/>
                <a:gd name="T5" fmla="*/ 566 h 715"/>
                <a:gd name="T6" fmla="*/ 36 w 1266"/>
                <a:gd name="T7" fmla="*/ 460 h 715"/>
                <a:gd name="T8" fmla="*/ 63 w 1266"/>
                <a:gd name="T9" fmla="*/ 311 h 715"/>
                <a:gd name="T10" fmla="*/ 81 w 1266"/>
                <a:gd name="T11" fmla="*/ 223 h 715"/>
                <a:gd name="T12" fmla="*/ 110 w 1266"/>
                <a:gd name="T13" fmla="*/ 127 h 715"/>
                <a:gd name="T14" fmla="*/ 132 w 1266"/>
                <a:gd name="T15" fmla="*/ 68 h 715"/>
                <a:gd name="T16" fmla="*/ 191 w 1266"/>
                <a:gd name="T17" fmla="*/ 25 h 715"/>
                <a:gd name="T18" fmla="*/ 257 w 1266"/>
                <a:gd name="T19" fmla="*/ 5 h 715"/>
                <a:gd name="T20" fmla="*/ 309 w 1266"/>
                <a:gd name="T21" fmla="*/ 8 h 715"/>
                <a:gd name="T22" fmla="*/ 384 w 1266"/>
                <a:gd name="T23" fmla="*/ 53 h 715"/>
                <a:gd name="T24" fmla="*/ 438 w 1266"/>
                <a:gd name="T25" fmla="*/ 118 h 715"/>
                <a:gd name="T26" fmla="*/ 464 w 1266"/>
                <a:gd name="T27" fmla="*/ 169 h 715"/>
                <a:gd name="T28" fmla="*/ 489 w 1266"/>
                <a:gd name="T29" fmla="*/ 224 h 715"/>
                <a:gd name="T30" fmla="*/ 489 w 1266"/>
                <a:gd name="T31" fmla="*/ 326 h 715"/>
                <a:gd name="T32" fmla="*/ 486 w 1266"/>
                <a:gd name="T33" fmla="*/ 383 h 715"/>
                <a:gd name="T34" fmla="*/ 497 w 1266"/>
                <a:gd name="T35" fmla="*/ 365 h 715"/>
                <a:gd name="T36" fmla="*/ 504 w 1266"/>
                <a:gd name="T37" fmla="*/ 295 h 715"/>
                <a:gd name="T38" fmla="*/ 513 w 1266"/>
                <a:gd name="T39" fmla="*/ 227 h 715"/>
                <a:gd name="T40" fmla="*/ 534 w 1266"/>
                <a:gd name="T41" fmla="*/ 169 h 715"/>
                <a:gd name="T42" fmla="*/ 588 w 1266"/>
                <a:gd name="T43" fmla="*/ 130 h 715"/>
                <a:gd name="T44" fmla="*/ 641 w 1266"/>
                <a:gd name="T45" fmla="*/ 112 h 715"/>
                <a:gd name="T46" fmla="*/ 714 w 1266"/>
                <a:gd name="T47" fmla="*/ 124 h 715"/>
                <a:gd name="T48" fmla="*/ 834 w 1266"/>
                <a:gd name="T49" fmla="*/ 169 h 715"/>
                <a:gd name="T50" fmla="*/ 917 w 1266"/>
                <a:gd name="T51" fmla="*/ 217 h 715"/>
                <a:gd name="T52" fmla="*/ 993 w 1266"/>
                <a:gd name="T53" fmla="*/ 259 h 715"/>
                <a:gd name="T54" fmla="*/ 1077 w 1266"/>
                <a:gd name="T55" fmla="*/ 329 h 715"/>
                <a:gd name="T56" fmla="*/ 1130 w 1266"/>
                <a:gd name="T57" fmla="*/ 398 h 715"/>
                <a:gd name="T58" fmla="*/ 1202 w 1266"/>
                <a:gd name="T59" fmla="*/ 514 h 715"/>
                <a:gd name="T60" fmla="*/ 1254 w 1266"/>
                <a:gd name="T61" fmla="*/ 662 h 715"/>
                <a:gd name="T62" fmla="*/ 1266 w 1266"/>
                <a:gd name="T63" fmla="*/ 715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6"/>
                <a:gd name="T97" fmla="*/ 0 h 715"/>
                <a:gd name="T98" fmla="*/ 1266 w 1266"/>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6" h="715">
                  <a:moveTo>
                    <a:pt x="0" y="698"/>
                  </a:moveTo>
                  <a:cubicBezTo>
                    <a:pt x="4" y="680"/>
                    <a:pt x="8" y="662"/>
                    <a:pt x="11" y="640"/>
                  </a:cubicBezTo>
                  <a:cubicBezTo>
                    <a:pt x="14" y="618"/>
                    <a:pt x="17" y="596"/>
                    <a:pt x="21" y="566"/>
                  </a:cubicBezTo>
                  <a:cubicBezTo>
                    <a:pt x="25" y="536"/>
                    <a:pt x="29" y="502"/>
                    <a:pt x="36" y="460"/>
                  </a:cubicBezTo>
                  <a:cubicBezTo>
                    <a:pt x="43" y="418"/>
                    <a:pt x="56" y="350"/>
                    <a:pt x="63" y="311"/>
                  </a:cubicBezTo>
                  <a:cubicBezTo>
                    <a:pt x="70" y="272"/>
                    <a:pt x="73" y="254"/>
                    <a:pt x="81" y="223"/>
                  </a:cubicBezTo>
                  <a:cubicBezTo>
                    <a:pt x="89" y="192"/>
                    <a:pt x="102" y="153"/>
                    <a:pt x="110" y="127"/>
                  </a:cubicBezTo>
                  <a:cubicBezTo>
                    <a:pt x="118" y="101"/>
                    <a:pt x="118" y="85"/>
                    <a:pt x="132" y="68"/>
                  </a:cubicBezTo>
                  <a:cubicBezTo>
                    <a:pt x="146" y="51"/>
                    <a:pt x="170" y="36"/>
                    <a:pt x="191" y="25"/>
                  </a:cubicBezTo>
                  <a:cubicBezTo>
                    <a:pt x="212" y="14"/>
                    <a:pt x="237" y="8"/>
                    <a:pt x="257" y="5"/>
                  </a:cubicBezTo>
                  <a:cubicBezTo>
                    <a:pt x="277" y="2"/>
                    <a:pt x="288" y="0"/>
                    <a:pt x="309" y="8"/>
                  </a:cubicBezTo>
                  <a:cubicBezTo>
                    <a:pt x="330" y="16"/>
                    <a:pt x="363" y="35"/>
                    <a:pt x="384" y="53"/>
                  </a:cubicBezTo>
                  <a:cubicBezTo>
                    <a:pt x="405" y="71"/>
                    <a:pt x="425" y="99"/>
                    <a:pt x="438" y="118"/>
                  </a:cubicBezTo>
                  <a:cubicBezTo>
                    <a:pt x="451" y="137"/>
                    <a:pt x="456" y="151"/>
                    <a:pt x="464" y="169"/>
                  </a:cubicBezTo>
                  <a:cubicBezTo>
                    <a:pt x="472" y="187"/>
                    <a:pt x="485" y="198"/>
                    <a:pt x="489" y="224"/>
                  </a:cubicBezTo>
                  <a:cubicBezTo>
                    <a:pt x="493" y="250"/>
                    <a:pt x="489" y="300"/>
                    <a:pt x="489" y="326"/>
                  </a:cubicBezTo>
                  <a:cubicBezTo>
                    <a:pt x="489" y="352"/>
                    <a:pt x="485" y="376"/>
                    <a:pt x="486" y="383"/>
                  </a:cubicBezTo>
                  <a:cubicBezTo>
                    <a:pt x="487" y="390"/>
                    <a:pt x="494" y="380"/>
                    <a:pt x="497" y="365"/>
                  </a:cubicBezTo>
                  <a:cubicBezTo>
                    <a:pt x="500" y="350"/>
                    <a:pt x="501" y="318"/>
                    <a:pt x="504" y="295"/>
                  </a:cubicBezTo>
                  <a:cubicBezTo>
                    <a:pt x="507" y="272"/>
                    <a:pt x="508" y="248"/>
                    <a:pt x="513" y="227"/>
                  </a:cubicBezTo>
                  <a:cubicBezTo>
                    <a:pt x="518" y="206"/>
                    <a:pt x="522" y="185"/>
                    <a:pt x="534" y="169"/>
                  </a:cubicBezTo>
                  <a:cubicBezTo>
                    <a:pt x="546" y="153"/>
                    <a:pt x="570" y="139"/>
                    <a:pt x="588" y="130"/>
                  </a:cubicBezTo>
                  <a:cubicBezTo>
                    <a:pt x="606" y="121"/>
                    <a:pt x="620" y="113"/>
                    <a:pt x="641" y="112"/>
                  </a:cubicBezTo>
                  <a:cubicBezTo>
                    <a:pt x="662" y="111"/>
                    <a:pt x="682" y="115"/>
                    <a:pt x="714" y="124"/>
                  </a:cubicBezTo>
                  <a:cubicBezTo>
                    <a:pt x="746" y="133"/>
                    <a:pt x="800" y="154"/>
                    <a:pt x="834" y="169"/>
                  </a:cubicBezTo>
                  <a:cubicBezTo>
                    <a:pt x="868" y="184"/>
                    <a:pt x="891" y="202"/>
                    <a:pt x="917" y="217"/>
                  </a:cubicBezTo>
                  <a:cubicBezTo>
                    <a:pt x="943" y="232"/>
                    <a:pt x="966" y="240"/>
                    <a:pt x="993" y="259"/>
                  </a:cubicBezTo>
                  <a:cubicBezTo>
                    <a:pt x="1020" y="278"/>
                    <a:pt x="1054" y="306"/>
                    <a:pt x="1077" y="329"/>
                  </a:cubicBezTo>
                  <a:cubicBezTo>
                    <a:pt x="1100" y="352"/>
                    <a:pt x="1109" y="367"/>
                    <a:pt x="1130" y="398"/>
                  </a:cubicBezTo>
                  <a:cubicBezTo>
                    <a:pt x="1151" y="429"/>
                    <a:pt x="1181" y="470"/>
                    <a:pt x="1202" y="514"/>
                  </a:cubicBezTo>
                  <a:cubicBezTo>
                    <a:pt x="1223" y="558"/>
                    <a:pt x="1243" y="629"/>
                    <a:pt x="1254" y="662"/>
                  </a:cubicBezTo>
                  <a:cubicBezTo>
                    <a:pt x="1265" y="695"/>
                    <a:pt x="1264" y="707"/>
                    <a:pt x="1266" y="715"/>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9922" name="AutoShape 49"/>
            <p:cNvSpPr>
              <a:spLocks noChangeArrowheads="1"/>
            </p:cNvSpPr>
            <p:nvPr/>
          </p:nvSpPr>
          <p:spPr bwMode="auto">
            <a:xfrm>
              <a:off x="3088" y="2810"/>
              <a:ext cx="97" cy="710"/>
            </a:xfrm>
            <a:prstGeom prst="triangle">
              <a:avLst>
                <a:gd name="adj" fmla="val 50000"/>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s-ES"/>
            </a:p>
          </p:txBody>
        </p:sp>
      </p:grpSp>
      <p:sp>
        <p:nvSpPr>
          <p:cNvPr id="79885" name="Text Box 50"/>
          <p:cNvSpPr txBox="1">
            <a:spLocks noChangeArrowheads="1"/>
          </p:cNvSpPr>
          <p:nvPr/>
        </p:nvSpPr>
        <p:spPr bwMode="auto">
          <a:xfrm>
            <a:off x="7502525" y="3048000"/>
            <a:ext cx="141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200" b="1">
                <a:latin typeface="Arial" charset="0"/>
              </a:rPr>
              <a:t>Emisora de</a:t>
            </a:r>
          </a:p>
          <a:p>
            <a:pPr algn="ctr"/>
            <a:r>
              <a:rPr lang="es-ES" sz="1200" b="1">
                <a:latin typeface="Arial" charset="0"/>
              </a:rPr>
              <a:t>onda media (AM)</a:t>
            </a:r>
          </a:p>
        </p:txBody>
      </p:sp>
      <p:sp>
        <p:nvSpPr>
          <p:cNvPr id="79886" name="Line 51"/>
          <p:cNvSpPr>
            <a:spLocks noChangeShapeType="1"/>
          </p:cNvSpPr>
          <p:nvPr/>
        </p:nvSpPr>
        <p:spPr bwMode="auto">
          <a:xfrm flipH="1">
            <a:off x="7010400" y="3200400"/>
            <a:ext cx="6858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9887" name="Text Box 52"/>
          <p:cNvSpPr txBox="1">
            <a:spLocks noChangeArrowheads="1"/>
          </p:cNvSpPr>
          <p:nvPr/>
        </p:nvSpPr>
        <p:spPr bwMode="auto">
          <a:xfrm>
            <a:off x="5654675" y="2743200"/>
            <a:ext cx="962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200" b="1">
                <a:latin typeface="Arial" charset="0"/>
              </a:rPr>
              <a:t>Derivación</a:t>
            </a:r>
          </a:p>
        </p:txBody>
      </p:sp>
      <p:sp>
        <p:nvSpPr>
          <p:cNvPr id="79888" name="Line 53"/>
          <p:cNvSpPr>
            <a:spLocks noChangeShapeType="1"/>
          </p:cNvSpPr>
          <p:nvPr/>
        </p:nvSpPr>
        <p:spPr bwMode="auto">
          <a:xfrm>
            <a:off x="6124575" y="30099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4" name="Group 54"/>
          <p:cNvGrpSpPr>
            <a:grpSpLocks/>
          </p:cNvGrpSpPr>
          <p:nvPr/>
        </p:nvGrpSpPr>
        <p:grpSpPr bwMode="auto">
          <a:xfrm>
            <a:off x="304800" y="4699000"/>
            <a:ext cx="7804150" cy="1701800"/>
            <a:chOff x="192" y="2960"/>
            <a:chExt cx="4916" cy="1072"/>
          </a:xfrm>
        </p:grpSpPr>
        <p:sp>
          <p:nvSpPr>
            <p:cNvPr id="79891" name="Line 55"/>
            <p:cNvSpPr>
              <a:spLocks noChangeShapeType="1"/>
            </p:cNvSpPr>
            <p:nvPr/>
          </p:nvSpPr>
          <p:spPr bwMode="auto">
            <a:xfrm flipV="1">
              <a:off x="3392" y="2960"/>
              <a:ext cx="2" cy="87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2" name="Line 56"/>
            <p:cNvSpPr>
              <a:spLocks noChangeShapeType="1"/>
            </p:cNvSpPr>
            <p:nvPr/>
          </p:nvSpPr>
          <p:spPr bwMode="auto">
            <a:xfrm flipV="1">
              <a:off x="3445" y="3610"/>
              <a:ext cx="0" cy="2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3" name="Line 57"/>
            <p:cNvSpPr>
              <a:spLocks noChangeShapeType="1"/>
            </p:cNvSpPr>
            <p:nvPr/>
          </p:nvSpPr>
          <p:spPr bwMode="auto">
            <a:xfrm flipV="1">
              <a:off x="3543" y="3175"/>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4" name="Line 58"/>
            <p:cNvSpPr>
              <a:spLocks noChangeShapeType="1"/>
            </p:cNvSpPr>
            <p:nvPr/>
          </p:nvSpPr>
          <p:spPr bwMode="auto">
            <a:xfrm flipV="1">
              <a:off x="3636" y="3172"/>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5" name="Line 59"/>
            <p:cNvSpPr>
              <a:spLocks noChangeShapeType="1"/>
            </p:cNvSpPr>
            <p:nvPr/>
          </p:nvSpPr>
          <p:spPr bwMode="auto">
            <a:xfrm flipV="1">
              <a:off x="3735" y="3171"/>
              <a:ext cx="0" cy="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6" name="Line 60"/>
            <p:cNvSpPr>
              <a:spLocks noChangeShapeType="1"/>
            </p:cNvSpPr>
            <p:nvPr/>
          </p:nvSpPr>
          <p:spPr bwMode="auto">
            <a:xfrm flipV="1">
              <a:off x="3831" y="3231"/>
              <a:ext cx="0" cy="6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7" name="Line 61"/>
            <p:cNvSpPr>
              <a:spLocks noChangeShapeType="1"/>
            </p:cNvSpPr>
            <p:nvPr/>
          </p:nvSpPr>
          <p:spPr bwMode="auto">
            <a:xfrm flipV="1">
              <a:off x="3929" y="3340"/>
              <a:ext cx="1" cy="4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8" name="Line 62"/>
            <p:cNvSpPr>
              <a:spLocks noChangeShapeType="1"/>
            </p:cNvSpPr>
            <p:nvPr/>
          </p:nvSpPr>
          <p:spPr bwMode="auto">
            <a:xfrm flipV="1">
              <a:off x="4025" y="3343"/>
              <a:ext cx="0" cy="4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899" name="Line 63"/>
            <p:cNvSpPr>
              <a:spLocks noChangeShapeType="1"/>
            </p:cNvSpPr>
            <p:nvPr/>
          </p:nvSpPr>
          <p:spPr bwMode="auto">
            <a:xfrm flipV="1">
              <a:off x="4128" y="3390"/>
              <a:ext cx="0" cy="44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0" name="Line 64"/>
            <p:cNvSpPr>
              <a:spLocks noChangeShapeType="1"/>
            </p:cNvSpPr>
            <p:nvPr/>
          </p:nvSpPr>
          <p:spPr bwMode="auto">
            <a:xfrm flipH="1" flipV="1">
              <a:off x="4222" y="3447"/>
              <a:ext cx="0" cy="3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1" name="Line 65"/>
            <p:cNvSpPr>
              <a:spLocks noChangeShapeType="1"/>
            </p:cNvSpPr>
            <p:nvPr/>
          </p:nvSpPr>
          <p:spPr bwMode="auto">
            <a:xfrm>
              <a:off x="3445" y="3613"/>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2" name="Line 66"/>
            <p:cNvSpPr>
              <a:spLocks noChangeShapeType="1"/>
            </p:cNvSpPr>
            <p:nvPr/>
          </p:nvSpPr>
          <p:spPr bwMode="auto">
            <a:xfrm>
              <a:off x="3741" y="3229"/>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3" name="Line 67"/>
            <p:cNvSpPr>
              <a:spLocks noChangeShapeType="1"/>
            </p:cNvSpPr>
            <p:nvPr/>
          </p:nvSpPr>
          <p:spPr bwMode="auto">
            <a:xfrm>
              <a:off x="3832" y="3676"/>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4" name="Line 68"/>
            <p:cNvSpPr>
              <a:spLocks noChangeShapeType="1"/>
            </p:cNvSpPr>
            <p:nvPr/>
          </p:nvSpPr>
          <p:spPr bwMode="auto">
            <a:xfrm>
              <a:off x="3928" y="3342"/>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5" name="Line 69"/>
            <p:cNvSpPr>
              <a:spLocks noChangeShapeType="1"/>
            </p:cNvSpPr>
            <p:nvPr/>
          </p:nvSpPr>
          <p:spPr bwMode="auto">
            <a:xfrm>
              <a:off x="3540" y="3173"/>
              <a:ext cx="196"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6" name="Line 70"/>
            <p:cNvSpPr>
              <a:spLocks noChangeShapeType="1"/>
            </p:cNvSpPr>
            <p:nvPr/>
          </p:nvSpPr>
          <p:spPr bwMode="auto">
            <a:xfrm>
              <a:off x="4033" y="3393"/>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7" name="Line 71"/>
            <p:cNvSpPr>
              <a:spLocks noChangeShapeType="1"/>
            </p:cNvSpPr>
            <p:nvPr/>
          </p:nvSpPr>
          <p:spPr bwMode="auto">
            <a:xfrm>
              <a:off x="4124" y="3449"/>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8" name="Line 72"/>
            <p:cNvSpPr>
              <a:spLocks noChangeShapeType="1"/>
            </p:cNvSpPr>
            <p:nvPr/>
          </p:nvSpPr>
          <p:spPr bwMode="auto">
            <a:xfrm>
              <a:off x="4224" y="3507"/>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09" name="Line 73"/>
            <p:cNvSpPr>
              <a:spLocks noChangeShapeType="1"/>
            </p:cNvSpPr>
            <p:nvPr/>
          </p:nvSpPr>
          <p:spPr bwMode="auto">
            <a:xfrm flipH="1" flipV="1">
              <a:off x="4326" y="3509"/>
              <a:ext cx="0" cy="3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0" name="Line 74"/>
            <p:cNvSpPr>
              <a:spLocks noChangeShapeType="1"/>
            </p:cNvSpPr>
            <p:nvPr/>
          </p:nvSpPr>
          <p:spPr bwMode="auto">
            <a:xfrm flipV="1">
              <a:off x="4423" y="3610"/>
              <a:ext cx="1" cy="2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1" name="Line 75"/>
            <p:cNvSpPr>
              <a:spLocks noChangeShapeType="1"/>
            </p:cNvSpPr>
            <p:nvPr/>
          </p:nvSpPr>
          <p:spPr bwMode="auto">
            <a:xfrm flipH="1" flipV="1">
              <a:off x="4522" y="3615"/>
              <a:ext cx="0" cy="2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2" name="Line 76"/>
            <p:cNvSpPr>
              <a:spLocks noChangeShapeType="1"/>
            </p:cNvSpPr>
            <p:nvPr/>
          </p:nvSpPr>
          <p:spPr bwMode="auto">
            <a:xfrm flipV="1">
              <a:off x="4616" y="3670"/>
              <a:ext cx="1" cy="1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3" name="Line 77"/>
            <p:cNvSpPr>
              <a:spLocks noChangeShapeType="1"/>
            </p:cNvSpPr>
            <p:nvPr/>
          </p:nvSpPr>
          <p:spPr bwMode="auto">
            <a:xfrm>
              <a:off x="4423" y="3615"/>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4" name="Line 78"/>
            <p:cNvSpPr>
              <a:spLocks noChangeShapeType="1"/>
            </p:cNvSpPr>
            <p:nvPr/>
          </p:nvSpPr>
          <p:spPr bwMode="auto">
            <a:xfrm>
              <a:off x="4522" y="3672"/>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5" name="Line 79"/>
            <p:cNvSpPr>
              <a:spLocks noChangeShapeType="1"/>
            </p:cNvSpPr>
            <p:nvPr/>
          </p:nvSpPr>
          <p:spPr bwMode="auto">
            <a:xfrm>
              <a:off x="3392" y="3834"/>
              <a:ext cx="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9916" name="Text Box 80"/>
            <p:cNvSpPr txBox="1">
              <a:spLocks noChangeArrowheads="1"/>
            </p:cNvSpPr>
            <p:nvPr/>
          </p:nvSpPr>
          <p:spPr bwMode="auto">
            <a:xfrm>
              <a:off x="192" y="3024"/>
              <a:ext cx="23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latin typeface="Arial" charset="0"/>
                </a:rPr>
                <a:t>Como consecuencia de estos problemas los módems han decidido reducir la eficiencia en el bin correspondiente a la derivación, e inhabilitar por completo el bin correspondiente a la frecuencia de la emisora de onda media</a:t>
              </a:r>
            </a:p>
          </p:txBody>
        </p:sp>
        <p:sp>
          <p:nvSpPr>
            <p:cNvPr id="79917" name="Text Box 81"/>
            <p:cNvSpPr txBox="1">
              <a:spLocks noChangeArrowheads="1"/>
            </p:cNvSpPr>
            <p:nvPr/>
          </p:nvSpPr>
          <p:spPr bwMode="auto">
            <a:xfrm>
              <a:off x="4224" y="3859"/>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Frecuencia (khZ)</a:t>
              </a:r>
            </a:p>
          </p:txBody>
        </p:sp>
        <p:sp>
          <p:nvSpPr>
            <p:cNvPr id="79918" name="Text Box 82"/>
            <p:cNvSpPr txBox="1">
              <a:spLocks noChangeArrowheads="1"/>
            </p:cNvSpPr>
            <p:nvPr/>
          </p:nvSpPr>
          <p:spPr bwMode="auto">
            <a:xfrm>
              <a:off x="2715" y="3024"/>
              <a:ext cx="6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200" b="1">
                  <a:latin typeface="Arial" charset="0"/>
                </a:rPr>
                <a:t>Eficiencia</a:t>
              </a:r>
            </a:p>
            <a:p>
              <a:r>
                <a:rPr lang="es-ES" sz="1200" b="1">
                  <a:latin typeface="Arial" charset="0"/>
                </a:rPr>
                <a:t>(bits/s/bin)</a:t>
              </a:r>
            </a:p>
          </p:txBody>
        </p:sp>
        <p:sp>
          <p:nvSpPr>
            <p:cNvPr id="79919" name="Line 83"/>
            <p:cNvSpPr>
              <a:spLocks noChangeShapeType="1"/>
            </p:cNvSpPr>
            <p:nvPr/>
          </p:nvSpPr>
          <p:spPr bwMode="auto">
            <a:xfrm>
              <a:off x="4368" y="3368"/>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9920" name="Text Box 84"/>
            <p:cNvSpPr txBox="1">
              <a:spLocks noChangeArrowheads="1"/>
            </p:cNvSpPr>
            <p:nvPr/>
          </p:nvSpPr>
          <p:spPr bwMode="auto">
            <a:xfrm>
              <a:off x="4032" y="307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200" b="1">
                  <a:latin typeface="Arial" charset="0"/>
                </a:rPr>
                <a:t>Bin</a:t>
              </a:r>
            </a:p>
            <a:p>
              <a:pPr algn="ctr"/>
              <a:r>
                <a:rPr lang="es-ES" sz="1200" b="1">
                  <a:latin typeface="Arial" charset="0"/>
                </a:rPr>
                <a:t>deshabilitado</a:t>
              </a:r>
            </a:p>
          </p:txBody>
        </p:sp>
      </p:grpSp>
      <p:sp>
        <p:nvSpPr>
          <p:cNvPr id="79890" name="8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2D964A4-51F6-4F70-B19E-FA48BAB187C3}" type="slidenum">
              <a:rPr lang="es-ES" sz="1400"/>
              <a:pPr eaLnBrk="1" hangingPunct="1"/>
              <a:t>74</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900113" y="1385888"/>
            <a:ext cx="67341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b="1">
                <a:latin typeface="Courier New" pitchFamily="49" charset="0"/>
              </a:rPr>
              <a:t>reglaro#Show dsl int atm0</a:t>
            </a:r>
          </a:p>
          <a:p>
            <a:pPr eaLnBrk="1" hangingPunct="1"/>
            <a:r>
              <a:rPr lang="en-GB" sz="1400" b="1">
                <a:latin typeface="Courier New" pitchFamily="49" charset="0"/>
              </a:rPr>
              <a:t>		 ATU-R (DS)			ATU-C (US)</a:t>
            </a:r>
          </a:p>
          <a:p>
            <a:pPr eaLnBrk="1" hangingPunct="1"/>
            <a:r>
              <a:rPr lang="en-GB" sz="1400" b="1">
                <a:latin typeface="Courier New" pitchFamily="49" charset="0"/>
              </a:rPr>
              <a:t>Modem Status:	 Showtime (DMTDSL_SHOWTIME)</a:t>
            </a:r>
            <a:endParaRPr lang="fr-FR" sz="1400" b="1">
              <a:latin typeface="Courier New" pitchFamily="49" charset="0"/>
            </a:endParaRPr>
          </a:p>
          <a:p>
            <a:pPr eaLnBrk="1" hangingPunct="1"/>
            <a:r>
              <a:rPr lang="fr-FR" sz="1400" b="1">
                <a:latin typeface="Courier New" pitchFamily="49" charset="0"/>
              </a:rPr>
              <a:t>DSL Mode:		 ITU G.992.1 (G.DMT)</a:t>
            </a:r>
            <a:endParaRPr lang="de-DE" sz="1400" b="1">
              <a:latin typeface="Courier New" pitchFamily="49" charset="0"/>
            </a:endParaRPr>
          </a:p>
          <a:p>
            <a:pPr eaLnBrk="1" hangingPunct="1"/>
            <a:r>
              <a:rPr lang="de-DE" sz="1400" b="1">
                <a:latin typeface="Courier New" pitchFamily="49" charset="0"/>
              </a:rPr>
              <a:t>ITU STD NUM: 	 0x01				0x01</a:t>
            </a:r>
            <a:endParaRPr lang="en-GB" sz="1400" b="1">
              <a:latin typeface="Courier New" pitchFamily="49" charset="0"/>
            </a:endParaRPr>
          </a:p>
          <a:p>
            <a:pPr eaLnBrk="1" hangingPunct="1"/>
            <a:r>
              <a:rPr lang="en-GB" sz="1400" b="1">
                <a:latin typeface="Courier New" pitchFamily="49" charset="0"/>
              </a:rPr>
              <a:t>Vendor ID:	 'ALCB'				'GSPN'</a:t>
            </a:r>
          </a:p>
          <a:p>
            <a:pPr eaLnBrk="1" hangingPunct="1"/>
            <a:r>
              <a:rPr lang="en-GB" sz="1400" b="1">
                <a:latin typeface="Courier New" pitchFamily="49" charset="0"/>
              </a:rPr>
              <a:t>Vendor Specific:	 0x0000				0x0007</a:t>
            </a:r>
          </a:p>
          <a:p>
            <a:pPr eaLnBrk="1" hangingPunct="1"/>
            <a:r>
              <a:rPr lang="en-GB" sz="1400" b="1">
                <a:latin typeface="Courier New" pitchFamily="49" charset="0"/>
              </a:rPr>
              <a:t>Vendor Country:	 0x00				0x00</a:t>
            </a:r>
          </a:p>
          <a:p>
            <a:pPr eaLnBrk="1" hangingPunct="1"/>
            <a:r>
              <a:rPr lang="en-GB" sz="1400" b="1">
                <a:latin typeface="Courier New" pitchFamily="49" charset="0"/>
              </a:rPr>
              <a:t>Capacity Used:	 59%				68%</a:t>
            </a:r>
          </a:p>
          <a:p>
            <a:pPr eaLnBrk="1" hangingPunct="1"/>
            <a:r>
              <a:rPr lang="en-GB" sz="1400" b="1">
                <a:latin typeface="Courier New" pitchFamily="49" charset="0"/>
              </a:rPr>
              <a:t>Noise Margin:	 20.5 dB				 5.0 dB</a:t>
            </a:r>
          </a:p>
          <a:p>
            <a:pPr eaLnBrk="1" hangingPunct="1"/>
            <a:r>
              <a:rPr lang="en-GB" sz="1400" b="1">
                <a:latin typeface="Courier New" pitchFamily="49" charset="0"/>
              </a:rPr>
              <a:t>Output Power:	 20.0 dBm			 0.5 dBm</a:t>
            </a:r>
          </a:p>
          <a:p>
            <a:pPr eaLnBrk="1" hangingPunct="1"/>
            <a:r>
              <a:rPr lang="en-GB" sz="1400" b="1">
                <a:latin typeface="Courier New" pitchFamily="49" charset="0"/>
              </a:rPr>
              <a:t>Attenuation:	 30.5 dB				18.0 dB</a:t>
            </a:r>
          </a:p>
          <a:p>
            <a:pPr eaLnBrk="1" hangingPunct="1"/>
            <a:r>
              <a:rPr lang="en-GB" sz="1400" b="1">
                <a:latin typeface="Courier New" pitchFamily="49" charset="0"/>
              </a:rPr>
              <a:t>Defect Status:	 None              	          None</a:t>
            </a:r>
          </a:p>
          <a:p>
            <a:pPr eaLnBrk="1" hangingPunct="1"/>
            <a:r>
              <a:rPr lang="en-GB" sz="1400" b="1">
                <a:latin typeface="Courier New" pitchFamily="49" charset="0"/>
              </a:rPr>
              <a:t>Last Fail Code:	 Message error</a:t>
            </a:r>
          </a:p>
          <a:p>
            <a:pPr eaLnBrk="1" hangingPunct="1"/>
            <a:r>
              <a:rPr lang="en-GB" sz="1400" b="1">
                <a:latin typeface="Courier New" pitchFamily="49" charset="0"/>
              </a:rPr>
              <a:t>Selftest Result: 	 0x00</a:t>
            </a:r>
          </a:p>
          <a:p>
            <a:pPr eaLnBrk="1" hangingPunct="1"/>
            <a:r>
              <a:rPr lang="en-GB" sz="1400" b="1">
                <a:latin typeface="Courier New" pitchFamily="49" charset="0"/>
              </a:rPr>
              <a:t>Subfunction:	 0x02</a:t>
            </a:r>
          </a:p>
          <a:p>
            <a:pPr eaLnBrk="1" hangingPunct="1"/>
            <a:r>
              <a:rPr lang="en-GB" sz="1400" b="1">
                <a:latin typeface="Courier New" pitchFamily="49" charset="0"/>
              </a:rPr>
              <a:t>Interrupts:	 673 (1 spurious)</a:t>
            </a:r>
          </a:p>
          <a:p>
            <a:pPr eaLnBrk="1" hangingPunct="1"/>
            <a:r>
              <a:rPr lang="en-GB" sz="1400" b="1">
                <a:latin typeface="Courier New" pitchFamily="49" charset="0"/>
              </a:rPr>
              <a:t>Activations:	 5</a:t>
            </a:r>
          </a:p>
          <a:p>
            <a:pPr eaLnBrk="1" hangingPunct="1"/>
            <a:r>
              <a:rPr lang="en-GB" sz="1400" b="1">
                <a:latin typeface="Courier New" pitchFamily="49" charset="0"/>
              </a:rPr>
              <a:t>Init FW:	 	 embedded</a:t>
            </a:r>
          </a:p>
          <a:p>
            <a:pPr eaLnBrk="1" hangingPunct="1"/>
            <a:r>
              <a:rPr lang="en-GB" sz="1400" b="1">
                <a:latin typeface="Courier New" pitchFamily="49" charset="0"/>
              </a:rPr>
              <a:t>Operartion FW:	 embedded</a:t>
            </a:r>
          </a:p>
          <a:p>
            <a:pPr eaLnBrk="1" hangingPunct="1"/>
            <a:r>
              <a:rPr lang="en-GB" sz="1400" b="1">
                <a:latin typeface="Courier New" pitchFamily="49" charset="0"/>
              </a:rPr>
              <a:t>SW Version:	 3.9.19</a:t>
            </a:r>
          </a:p>
          <a:p>
            <a:pPr eaLnBrk="1" hangingPunct="1"/>
            <a:r>
              <a:rPr lang="en-GB" sz="1400" b="1">
                <a:latin typeface="Courier New" pitchFamily="49" charset="0"/>
              </a:rPr>
              <a:t>FW Version:	 0x1A04</a:t>
            </a:r>
          </a:p>
        </p:txBody>
      </p:sp>
      <p:sp>
        <p:nvSpPr>
          <p:cNvPr id="80899" name="Text Box 3"/>
          <p:cNvSpPr txBox="1">
            <a:spLocks noChangeArrowheads="1"/>
          </p:cNvSpPr>
          <p:nvPr/>
        </p:nvSpPr>
        <p:spPr bwMode="auto">
          <a:xfrm>
            <a:off x="341313" y="533400"/>
            <a:ext cx="8478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Parámetros físicos de un router ADSL 4000/512  </a:t>
            </a:r>
          </a:p>
        </p:txBody>
      </p:sp>
      <p:sp>
        <p:nvSpPr>
          <p:cNvPr id="80900" name="Text Box 4"/>
          <p:cNvSpPr txBox="1">
            <a:spLocks noChangeArrowheads="1"/>
          </p:cNvSpPr>
          <p:nvPr/>
        </p:nvSpPr>
        <p:spPr bwMode="auto">
          <a:xfrm>
            <a:off x="3635375" y="3068638"/>
            <a:ext cx="1482725"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Max. 6780 Kb/s</a:t>
            </a:r>
            <a:endParaRPr lang="es-ES" sz="1200" b="1">
              <a:solidFill>
                <a:srgbClr val="FF0000"/>
              </a:solidFill>
              <a:latin typeface="Courier New" pitchFamily="49" charset="0"/>
            </a:endParaRPr>
          </a:p>
        </p:txBody>
      </p:sp>
      <p:sp>
        <p:nvSpPr>
          <p:cNvPr id="80901" name="Line 5"/>
          <p:cNvSpPr>
            <a:spLocks noChangeShapeType="1"/>
          </p:cNvSpPr>
          <p:nvPr/>
        </p:nvSpPr>
        <p:spPr bwMode="auto">
          <a:xfrm flipH="1">
            <a:off x="3276600" y="3213100"/>
            <a:ext cx="3587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902" name="Text Box 6"/>
          <p:cNvSpPr txBox="1">
            <a:spLocks noChangeArrowheads="1"/>
          </p:cNvSpPr>
          <p:nvPr/>
        </p:nvSpPr>
        <p:spPr bwMode="auto">
          <a:xfrm>
            <a:off x="7248525" y="3068638"/>
            <a:ext cx="1390650"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Max. 753 Kb/s</a:t>
            </a:r>
            <a:endParaRPr lang="es-ES" sz="1200" b="1">
              <a:solidFill>
                <a:srgbClr val="FF0000"/>
              </a:solidFill>
              <a:latin typeface="Courier New" pitchFamily="49" charset="0"/>
            </a:endParaRPr>
          </a:p>
        </p:txBody>
      </p:sp>
      <p:sp>
        <p:nvSpPr>
          <p:cNvPr id="80903" name="Line 7"/>
          <p:cNvSpPr>
            <a:spLocks noChangeShapeType="1"/>
          </p:cNvSpPr>
          <p:nvPr/>
        </p:nvSpPr>
        <p:spPr bwMode="auto">
          <a:xfrm flipH="1">
            <a:off x="6889750" y="3213100"/>
            <a:ext cx="3587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0904" name="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E0026E46-C3A7-485D-B38F-666AB373E320}" type="slidenum">
              <a:rPr lang="es-ES" sz="1400"/>
              <a:pPr eaLnBrk="1" hangingPunct="1"/>
              <a:t>75</a:t>
            </a:fld>
            <a:endParaRPr lang="es-ES" sz="1400"/>
          </a:p>
        </p:txBody>
      </p:sp>
    </p:spTree>
  </p:cSld>
  <p:clrMapOvr>
    <a:masterClrMapping/>
  </p:clrMapOvr>
  <p:transition>
    <p:pull dir="l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79388" y="790575"/>
            <a:ext cx="732948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pPr>
            <a:r>
              <a:rPr lang="en-GB" sz="1400" b="1">
                <a:latin typeface="Courier New" pitchFamily="49" charset="0"/>
              </a:rPr>
              <a:t>reglaro#Show dsl int atm0</a:t>
            </a:r>
          </a:p>
          <a:p>
            <a:pPr eaLnBrk="1" hangingPunct="1">
              <a:lnSpc>
                <a:spcPct val="90000"/>
              </a:lnSpc>
            </a:pPr>
            <a:r>
              <a:rPr lang="en-GB" sz="1400" b="1">
                <a:latin typeface="Courier New" pitchFamily="49" charset="0"/>
              </a:rPr>
              <a:t>		          ATU-R (DS)	           ATU-C (US)</a:t>
            </a:r>
          </a:p>
          <a:p>
            <a:pPr eaLnBrk="1" hangingPunct="1">
              <a:lnSpc>
                <a:spcPct val="90000"/>
              </a:lnSpc>
            </a:pPr>
            <a:r>
              <a:rPr lang="en-GB" sz="1400" b="1">
                <a:latin typeface="Courier New" pitchFamily="49" charset="0"/>
              </a:rPr>
              <a:t>		 Interleave	    Fast	     Interleave	   Fast</a:t>
            </a:r>
          </a:p>
          <a:p>
            <a:pPr eaLnBrk="1" hangingPunct="1">
              <a:lnSpc>
                <a:spcPct val="90000"/>
              </a:lnSpc>
            </a:pPr>
            <a:r>
              <a:rPr lang="en-GB" sz="1400" b="1">
                <a:latin typeface="Courier New" pitchFamily="49" charset="0"/>
              </a:rPr>
              <a:t>Speed (kbps):	       4000	       0	            512	      0</a:t>
            </a:r>
          </a:p>
          <a:p>
            <a:pPr eaLnBrk="1" hangingPunct="1">
              <a:lnSpc>
                <a:spcPct val="90000"/>
              </a:lnSpc>
            </a:pPr>
            <a:r>
              <a:rPr lang="en-GB" sz="1400" b="1">
                <a:latin typeface="Courier New" pitchFamily="49" charset="0"/>
              </a:rPr>
              <a:t>Reed-Solomon EC:         774	       0	              3	      0</a:t>
            </a:r>
          </a:p>
          <a:p>
            <a:pPr eaLnBrk="1" hangingPunct="1">
              <a:lnSpc>
                <a:spcPct val="90000"/>
              </a:lnSpc>
            </a:pPr>
            <a:r>
              <a:rPr lang="en-GB" sz="1400" b="1">
                <a:latin typeface="Courier New" pitchFamily="49" charset="0"/>
              </a:rPr>
              <a:t>CRC Errors:	          6	       0	              1	      0</a:t>
            </a:r>
          </a:p>
          <a:p>
            <a:pPr eaLnBrk="1" hangingPunct="1">
              <a:lnSpc>
                <a:spcPct val="90000"/>
              </a:lnSpc>
            </a:pPr>
            <a:r>
              <a:rPr lang="en-GB" sz="1400" b="1">
                <a:latin typeface="Courier New" pitchFamily="49" charset="0"/>
              </a:rPr>
              <a:t>Header Errors:	          4	       0	              0	      0</a:t>
            </a:r>
          </a:p>
          <a:p>
            <a:pPr eaLnBrk="1" hangingPunct="1">
              <a:lnSpc>
                <a:spcPct val="90000"/>
              </a:lnSpc>
            </a:pPr>
            <a:r>
              <a:rPr lang="en-GB" sz="1400" b="1">
                <a:latin typeface="Courier New" pitchFamily="49" charset="0"/>
              </a:rPr>
              <a:t>Bit Errors:	          0	       0</a:t>
            </a:r>
          </a:p>
          <a:p>
            <a:pPr eaLnBrk="1" hangingPunct="1">
              <a:lnSpc>
                <a:spcPct val="90000"/>
              </a:lnSpc>
            </a:pPr>
            <a:r>
              <a:rPr lang="en-GB" sz="1400" b="1">
                <a:latin typeface="Courier New" pitchFamily="49" charset="0"/>
              </a:rPr>
              <a:t>BER Valid sec:	          0	       0</a:t>
            </a:r>
          </a:p>
          <a:p>
            <a:pPr eaLnBrk="1" hangingPunct="1">
              <a:lnSpc>
                <a:spcPct val="90000"/>
              </a:lnSpc>
            </a:pPr>
            <a:r>
              <a:rPr lang="en-GB" sz="1400" b="1">
                <a:latin typeface="Courier New" pitchFamily="49" charset="0"/>
              </a:rPr>
              <a:t>BER Invalid sec:           0	       0</a:t>
            </a:r>
          </a:p>
          <a:p>
            <a:pPr eaLnBrk="1" hangingPunct="1">
              <a:lnSpc>
                <a:spcPct val="90000"/>
              </a:lnSpc>
            </a:pPr>
            <a:r>
              <a:rPr lang="en-GB" sz="1400" b="1">
                <a:latin typeface="Courier New" pitchFamily="49" charset="0"/>
              </a:rPr>
              <a:t>LOM Monitoring : Disabled</a:t>
            </a:r>
          </a:p>
          <a:p>
            <a:pPr eaLnBrk="1" hangingPunct="1">
              <a:lnSpc>
                <a:spcPct val="90000"/>
              </a:lnSpc>
            </a:pPr>
            <a:r>
              <a:rPr lang="en-GB" sz="1400" b="1">
                <a:latin typeface="Courier New" pitchFamily="49" charset="0"/>
              </a:rPr>
              <a:t>DMT Bits Per Bin</a:t>
            </a:r>
          </a:p>
          <a:p>
            <a:pPr eaLnBrk="1" hangingPunct="1">
              <a:lnSpc>
                <a:spcPct val="90000"/>
              </a:lnSpc>
            </a:pPr>
            <a:r>
              <a:rPr lang="en-GB" sz="1400" b="1">
                <a:latin typeface="Courier New" pitchFamily="49" charset="0"/>
              </a:rPr>
              <a:t>00: 0 0 0 0 0 0 0 5 6 6 7 7 7 8 8 8</a:t>
            </a:r>
          </a:p>
          <a:p>
            <a:pPr eaLnBrk="1" hangingPunct="1">
              <a:lnSpc>
                <a:spcPct val="90000"/>
              </a:lnSpc>
            </a:pPr>
            <a:r>
              <a:rPr lang="en-GB" sz="1400" b="1">
                <a:latin typeface="Courier New" pitchFamily="49" charset="0"/>
              </a:rPr>
              <a:t>10: 8 8 8 8 9 9 8 8 8 7 7 6 6 6 0 0</a:t>
            </a:r>
          </a:p>
          <a:p>
            <a:pPr eaLnBrk="1" hangingPunct="1">
              <a:lnSpc>
                <a:spcPct val="90000"/>
              </a:lnSpc>
            </a:pPr>
            <a:r>
              <a:rPr lang="en-GB" sz="1400" b="1">
                <a:latin typeface="Courier New" pitchFamily="49" charset="0"/>
              </a:rPr>
              <a:t>20: 0 0 0 0 0 0 5 5 6 6 6 7 7 7 8 8</a:t>
            </a:r>
          </a:p>
          <a:p>
            <a:pPr eaLnBrk="1" hangingPunct="1">
              <a:lnSpc>
                <a:spcPct val="90000"/>
              </a:lnSpc>
            </a:pPr>
            <a:r>
              <a:rPr lang="en-GB" sz="1400" b="1">
                <a:latin typeface="Courier New" pitchFamily="49" charset="0"/>
              </a:rPr>
              <a:t>30: 8 8 9 9 9 9 9 9 9 9 9 9 9 9 9 9</a:t>
            </a:r>
          </a:p>
          <a:p>
            <a:pPr eaLnBrk="1" hangingPunct="1">
              <a:lnSpc>
                <a:spcPct val="90000"/>
              </a:lnSpc>
            </a:pPr>
            <a:r>
              <a:rPr lang="en-GB" sz="1400" b="1">
                <a:latin typeface="Courier New" pitchFamily="49" charset="0"/>
              </a:rPr>
              <a:t>40: 0 8 8 8 8 8 8 8 8 8 8 7 7 7 7 7</a:t>
            </a:r>
          </a:p>
          <a:p>
            <a:pPr eaLnBrk="1" hangingPunct="1">
              <a:lnSpc>
                <a:spcPct val="90000"/>
              </a:lnSpc>
            </a:pPr>
            <a:r>
              <a:rPr lang="en-GB" sz="1400" b="1">
                <a:latin typeface="Courier New" pitchFamily="49" charset="0"/>
              </a:rPr>
              <a:t>50: 7 8 8 8 8 8 8 8 8 8 8 8 2 8 8 8</a:t>
            </a:r>
          </a:p>
          <a:p>
            <a:pPr eaLnBrk="1" hangingPunct="1">
              <a:lnSpc>
                <a:spcPct val="90000"/>
              </a:lnSpc>
            </a:pPr>
            <a:r>
              <a:rPr lang="en-GB" sz="1400" b="1">
                <a:latin typeface="Courier New" pitchFamily="49" charset="0"/>
              </a:rPr>
              <a:t>60: 8 8 8 8 8 8 8 9 9 9 9 9 9 8 8 9</a:t>
            </a:r>
          </a:p>
          <a:p>
            <a:pPr eaLnBrk="1" hangingPunct="1">
              <a:lnSpc>
                <a:spcPct val="90000"/>
              </a:lnSpc>
            </a:pPr>
            <a:r>
              <a:rPr lang="en-GB" sz="1400" b="1">
                <a:latin typeface="Courier New" pitchFamily="49" charset="0"/>
              </a:rPr>
              <a:t>70: 8 8 8 8 8 8 8 8 8 8 8 8 8 8 8 8</a:t>
            </a:r>
          </a:p>
          <a:p>
            <a:pPr eaLnBrk="1" hangingPunct="1">
              <a:lnSpc>
                <a:spcPct val="90000"/>
              </a:lnSpc>
            </a:pPr>
            <a:r>
              <a:rPr lang="en-GB" sz="1400" b="1">
                <a:latin typeface="Courier New" pitchFamily="49" charset="0"/>
              </a:rPr>
              <a:t>80: 8 8 8 8 8 8 8 8 7 7 7 7 7 7 7 7</a:t>
            </a:r>
          </a:p>
          <a:p>
            <a:pPr eaLnBrk="1" hangingPunct="1">
              <a:lnSpc>
                <a:spcPct val="90000"/>
              </a:lnSpc>
            </a:pPr>
            <a:r>
              <a:rPr lang="en-GB" sz="1400" b="1">
                <a:latin typeface="Courier New" pitchFamily="49" charset="0"/>
              </a:rPr>
              <a:t>90: 7 6 6 6 6 6 6 6 6 6 6 5 5 5 5 5</a:t>
            </a:r>
          </a:p>
          <a:p>
            <a:pPr eaLnBrk="1" hangingPunct="1">
              <a:lnSpc>
                <a:spcPct val="90000"/>
              </a:lnSpc>
            </a:pPr>
            <a:r>
              <a:rPr lang="en-GB" sz="1400" b="1">
                <a:latin typeface="Courier New" pitchFamily="49" charset="0"/>
              </a:rPr>
              <a:t>A0: 5 5 5 5 5 5 5 5 5 5 5 5 5 5 5 5</a:t>
            </a:r>
          </a:p>
          <a:p>
            <a:pPr eaLnBrk="1" hangingPunct="1">
              <a:lnSpc>
                <a:spcPct val="90000"/>
              </a:lnSpc>
            </a:pPr>
            <a:r>
              <a:rPr lang="en-GB" sz="1400" b="1">
                <a:latin typeface="Courier New" pitchFamily="49" charset="0"/>
              </a:rPr>
              <a:t>B0: 5 5 4 4 4 4 4 4 4 4 4 4 4 5 5 4</a:t>
            </a:r>
          </a:p>
          <a:p>
            <a:pPr eaLnBrk="1" hangingPunct="1">
              <a:lnSpc>
                <a:spcPct val="90000"/>
              </a:lnSpc>
            </a:pPr>
            <a:r>
              <a:rPr lang="en-GB" sz="1400" b="1">
                <a:latin typeface="Courier New" pitchFamily="49" charset="0"/>
              </a:rPr>
              <a:t>C0: 5 5 5 5 5 5 5 5 4 4 4 3 3 4 4 4</a:t>
            </a:r>
          </a:p>
          <a:p>
            <a:pPr eaLnBrk="1" hangingPunct="1">
              <a:lnSpc>
                <a:spcPct val="90000"/>
              </a:lnSpc>
            </a:pPr>
            <a:r>
              <a:rPr lang="en-GB" sz="1400" b="1">
                <a:latin typeface="Courier New" pitchFamily="49" charset="0"/>
              </a:rPr>
              <a:t>D0: 5 5 5 4 4 4 4 4 4 4 4 4 4 4 4 4</a:t>
            </a:r>
          </a:p>
          <a:p>
            <a:pPr eaLnBrk="1" hangingPunct="1">
              <a:lnSpc>
                <a:spcPct val="90000"/>
              </a:lnSpc>
            </a:pPr>
            <a:r>
              <a:rPr lang="en-GB" sz="1400" b="1">
                <a:latin typeface="Courier New" pitchFamily="49" charset="0"/>
              </a:rPr>
              <a:t>E0: 4 4 3 3 2 2 2 2 2 2 2 2 2 2 0 0</a:t>
            </a:r>
          </a:p>
          <a:p>
            <a:pPr eaLnBrk="1" hangingPunct="1">
              <a:lnSpc>
                <a:spcPct val="90000"/>
              </a:lnSpc>
            </a:pPr>
            <a:r>
              <a:rPr lang="en-GB" sz="1400" b="1">
                <a:latin typeface="Courier New" pitchFamily="49" charset="0"/>
              </a:rPr>
              <a:t>F0: 0 0 2 2 0 0 0 0 0 0 0 0 0 0 0 0</a:t>
            </a:r>
          </a:p>
          <a:p>
            <a:pPr eaLnBrk="1" hangingPunct="1">
              <a:lnSpc>
                <a:spcPct val="90000"/>
              </a:lnSpc>
            </a:pPr>
            <a:r>
              <a:rPr lang="en-GB" sz="1400" b="1">
                <a:latin typeface="Courier New" pitchFamily="49" charset="0"/>
              </a:rPr>
              <a:t>Training log buffer capability is not enabled yet.</a:t>
            </a:r>
            <a:endParaRPr lang="es-ES" sz="1400" b="1">
              <a:latin typeface="Courier New" pitchFamily="49" charset="0"/>
            </a:endParaRPr>
          </a:p>
        </p:txBody>
      </p:sp>
      <p:sp>
        <p:nvSpPr>
          <p:cNvPr id="81923" name="Text Box 4"/>
          <p:cNvSpPr txBox="1">
            <a:spLocks noChangeArrowheads="1"/>
          </p:cNvSpPr>
          <p:nvPr/>
        </p:nvSpPr>
        <p:spPr bwMode="auto">
          <a:xfrm>
            <a:off x="-17463" y="173038"/>
            <a:ext cx="9126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Parámetros físicos de router ADSL 4000/512 (cont.)  </a:t>
            </a:r>
          </a:p>
        </p:txBody>
      </p:sp>
      <p:sp>
        <p:nvSpPr>
          <p:cNvPr id="81924" name="Rectangle 5"/>
          <p:cNvSpPr>
            <a:spLocks noChangeArrowheads="1"/>
          </p:cNvSpPr>
          <p:nvPr/>
        </p:nvSpPr>
        <p:spPr bwMode="auto">
          <a:xfrm>
            <a:off x="668338" y="3898900"/>
            <a:ext cx="160337" cy="177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1925" name="AutoShape 6"/>
          <p:cNvSpPr>
            <a:spLocks/>
          </p:cNvSpPr>
          <p:nvPr/>
        </p:nvSpPr>
        <p:spPr bwMode="auto">
          <a:xfrm>
            <a:off x="4068763" y="3141663"/>
            <a:ext cx="71437" cy="358775"/>
          </a:xfrm>
          <a:prstGeom prst="rightBrace">
            <a:avLst>
              <a:gd name="adj1" fmla="val 418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1926" name="AutoShape 7"/>
          <p:cNvSpPr>
            <a:spLocks/>
          </p:cNvSpPr>
          <p:nvPr/>
        </p:nvSpPr>
        <p:spPr bwMode="auto">
          <a:xfrm>
            <a:off x="4067175" y="3573463"/>
            <a:ext cx="71438" cy="2592387"/>
          </a:xfrm>
          <a:prstGeom prst="rightBrace">
            <a:avLst>
              <a:gd name="adj1" fmla="val 3024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1927" name="Text Box 8"/>
          <p:cNvSpPr txBox="1">
            <a:spLocks noChangeArrowheads="1"/>
          </p:cNvSpPr>
          <p:nvPr/>
        </p:nvSpPr>
        <p:spPr bwMode="auto">
          <a:xfrm>
            <a:off x="4238625" y="3141663"/>
            <a:ext cx="1666875"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Bins ascendentes</a:t>
            </a:r>
            <a:endParaRPr lang="es-ES" sz="1200" b="1">
              <a:solidFill>
                <a:srgbClr val="FF0000"/>
              </a:solidFill>
              <a:latin typeface="Courier New" pitchFamily="49" charset="0"/>
            </a:endParaRPr>
          </a:p>
        </p:txBody>
      </p:sp>
      <p:sp>
        <p:nvSpPr>
          <p:cNvPr id="81928" name="Text Box 9"/>
          <p:cNvSpPr txBox="1">
            <a:spLocks noChangeArrowheads="1"/>
          </p:cNvSpPr>
          <p:nvPr/>
        </p:nvSpPr>
        <p:spPr bwMode="auto">
          <a:xfrm>
            <a:off x="4238625" y="4724400"/>
            <a:ext cx="1758950" cy="284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Bins descendentes</a:t>
            </a:r>
            <a:endParaRPr lang="es-ES" sz="1200" b="1">
              <a:solidFill>
                <a:srgbClr val="FF0000"/>
              </a:solidFill>
              <a:latin typeface="Courier New" pitchFamily="49" charset="0"/>
            </a:endParaRPr>
          </a:p>
        </p:txBody>
      </p:sp>
      <p:sp>
        <p:nvSpPr>
          <p:cNvPr id="81929" name="Text Box 11"/>
          <p:cNvSpPr txBox="1">
            <a:spLocks noChangeArrowheads="1"/>
          </p:cNvSpPr>
          <p:nvPr/>
        </p:nvSpPr>
        <p:spPr bwMode="auto">
          <a:xfrm>
            <a:off x="4427538" y="3860800"/>
            <a:ext cx="2787943"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dirty="0" err="1">
                <a:solidFill>
                  <a:srgbClr val="FF0000"/>
                </a:solidFill>
                <a:latin typeface="Courier New" pitchFamily="49" charset="0"/>
              </a:rPr>
              <a:t>Bin</a:t>
            </a:r>
            <a:r>
              <a:rPr lang="es-ES_tradnl" sz="1200" b="1" dirty="0">
                <a:solidFill>
                  <a:srgbClr val="FF0000"/>
                </a:solidFill>
                <a:latin typeface="Courier New" pitchFamily="49" charset="0"/>
              </a:rPr>
              <a:t> </a:t>
            </a:r>
            <a:r>
              <a:rPr lang="es-ES_tradnl" sz="1200" b="1" dirty="0" smtClean="0">
                <a:solidFill>
                  <a:srgbClr val="FF0000"/>
                </a:solidFill>
                <a:latin typeface="Courier New" pitchFamily="49" charset="0"/>
              </a:rPr>
              <a:t>40(</a:t>
            </a:r>
            <a:r>
              <a:rPr lang="es-ES_tradnl" sz="1200" b="1" dirty="0" err="1" smtClean="0">
                <a:solidFill>
                  <a:srgbClr val="FF0000"/>
                </a:solidFill>
                <a:latin typeface="Courier New" pitchFamily="49" charset="0"/>
              </a:rPr>
              <a:t>dec</a:t>
            </a:r>
            <a:r>
              <a:rPr lang="es-ES_tradnl" sz="1200" b="1" dirty="0" smtClean="0">
                <a:solidFill>
                  <a:srgbClr val="FF0000"/>
                </a:solidFill>
                <a:latin typeface="Courier New" pitchFamily="49" charset="0"/>
              </a:rPr>
              <a:t> 64) </a:t>
            </a:r>
            <a:r>
              <a:rPr lang="es-ES_tradnl" sz="1200" b="1" dirty="0">
                <a:solidFill>
                  <a:srgbClr val="FF0000"/>
                </a:solidFill>
                <a:latin typeface="Courier New" pitchFamily="49" charset="0"/>
              </a:rPr>
              <a:t>no utilizado</a:t>
            </a:r>
            <a:endParaRPr lang="es-ES" sz="1200" b="1" dirty="0">
              <a:solidFill>
                <a:srgbClr val="FF0000"/>
              </a:solidFill>
              <a:latin typeface="Courier New" pitchFamily="49" charset="0"/>
            </a:endParaRPr>
          </a:p>
        </p:txBody>
      </p:sp>
      <p:sp>
        <p:nvSpPr>
          <p:cNvPr id="81930" name="1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A7FB192-F076-4D8C-BE09-51DEC202A128}" type="slidenum">
              <a:rPr lang="es-ES" sz="1400"/>
              <a:pPr eaLnBrk="1" hangingPunct="1"/>
              <a:t>76</a:t>
            </a:fld>
            <a:endParaRPr lang="es-ES" sz="1400"/>
          </a:p>
        </p:txBody>
      </p:sp>
    </p:spTree>
  </p:cSld>
  <p:clrMapOvr>
    <a:masterClrMapping/>
  </p:clrMapOvr>
  <p:transition>
    <p:pull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9750" y="317500"/>
            <a:ext cx="792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Utilización de bins en el router ADSL 4000/512</a:t>
            </a:r>
          </a:p>
        </p:txBody>
      </p:sp>
      <p:sp>
        <p:nvSpPr>
          <p:cNvPr id="82947" name="Line 3"/>
          <p:cNvSpPr>
            <a:spLocks noChangeShapeType="1"/>
          </p:cNvSpPr>
          <p:nvPr/>
        </p:nvSpPr>
        <p:spPr bwMode="auto">
          <a:xfrm>
            <a:off x="182563" y="5300663"/>
            <a:ext cx="9213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948" name="Rectangle 11"/>
          <p:cNvSpPr>
            <a:spLocks noChangeArrowheads="1"/>
          </p:cNvSpPr>
          <p:nvPr/>
        </p:nvSpPr>
        <p:spPr bwMode="auto">
          <a:xfrm>
            <a:off x="4302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49" name="Rectangle 12"/>
          <p:cNvSpPr>
            <a:spLocks noChangeArrowheads="1"/>
          </p:cNvSpPr>
          <p:nvPr/>
        </p:nvSpPr>
        <p:spPr bwMode="auto">
          <a:xfrm>
            <a:off x="466725"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0" name="Rectangle 13"/>
          <p:cNvSpPr>
            <a:spLocks noChangeArrowheads="1"/>
          </p:cNvSpPr>
          <p:nvPr/>
        </p:nvSpPr>
        <p:spPr bwMode="auto">
          <a:xfrm>
            <a:off x="50323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1" name="Rectangle 14"/>
          <p:cNvSpPr>
            <a:spLocks noChangeArrowheads="1"/>
          </p:cNvSpPr>
          <p:nvPr/>
        </p:nvSpPr>
        <p:spPr bwMode="auto">
          <a:xfrm>
            <a:off x="53975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2" name="Rectangle 15"/>
          <p:cNvSpPr>
            <a:spLocks noChangeArrowheads="1"/>
          </p:cNvSpPr>
          <p:nvPr/>
        </p:nvSpPr>
        <p:spPr bwMode="auto">
          <a:xfrm>
            <a:off x="57467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3" name="Rectangle 16"/>
          <p:cNvSpPr>
            <a:spLocks noChangeArrowheads="1"/>
          </p:cNvSpPr>
          <p:nvPr/>
        </p:nvSpPr>
        <p:spPr bwMode="auto">
          <a:xfrm>
            <a:off x="61118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4" name="Rectangle 17"/>
          <p:cNvSpPr>
            <a:spLocks noChangeArrowheads="1"/>
          </p:cNvSpPr>
          <p:nvPr/>
        </p:nvSpPr>
        <p:spPr bwMode="auto">
          <a:xfrm>
            <a:off x="6461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5" name="Rectangle 18"/>
          <p:cNvSpPr>
            <a:spLocks noChangeArrowheads="1"/>
          </p:cNvSpPr>
          <p:nvPr/>
        </p:nvSpPr>
        <p:spPr bwMode="auto">
          <a:xfrm>
            <a:off x="6826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6" name="Rectangle 19"/>
          <p:cNvSpPr>
            <a:spLocks noChangeArrowheads="1"/>
          </p:cNvSpPr>
          <p:nvPr/>
        </p:nvSpPr>
        <p:spPr bwMode="auto">
          <a:xfrm>
            <a:off x="7191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7" name="Rectangle 20"/>
          <p:cNvSpPr>
            <a:spLocks noChangeArrowheads="1"/>
          </p:cNvSpPr>
          <p:nvPr/>
        </p:nvSpPr>
        <p:spPr bwMode="auto">
          <a:xfrm>
            <a:off x="75565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8" name="Rectangle 21"/>
          <p:cNvSpPr>
            <a:spLocks noChangeArrowheads="1"/>
          </p:cNvSpPr>
          <p:nvPr/>
        </p:nvSpPr>
        <p:spPr bwMode="auto">
          <a:xfrm>
            <a:off x="7905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59" name="Rectangle 22"/>
          <p:cNvSpPr>
            <a:spLocks noChangeArrowheads="1"/>
          </p:cNvSpPr>
          <p:nvPr/>
        </p:nvSpPr>
        <p:spPr bwMode="auto">
          <a:xfrm>
            <a:off x="8270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0" name="Rectangle 23"/>
          <p:cNvSpPr>
            <a:spLocks noChangeArrowheads="1"/>
          </p:cNvSpPr>
          <p:nvPr/>
        </p:nvSpPr>
        <p:spPr bwMode="auto">
          <a:xfrm>
            <a:off x="8620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1" name="Rectangle 24"/>
          <p:cNvSpPr>
            <a:spLocks noChangeArrowheads="1"/>
          </p:cNvSpPr>
          <p:nvPr/>
        </p:nvSpPr>
        <p:spPr bwMode="auto">
          <a:xfrm>
            <a:off x="97155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2" name="Rectangle 25"/>
          <p:cNvSpPr>
            <a:spLocks noChangeArrowheads="1"/>
          </p:cNvSpPr>
          <p:nvPr/>
        </p:nvSpPr>
        <p:spPr bwMode="auto">
          <a:xfrm>
            <a:off x="10064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3" name="Rectangle 26"/>
          <p:cNvSpPr>
            <a:spLocks noChangeArrowheads="1"/>
          </p:cNvSpPr>
          <p:nvPr/>
        </p:nvSpPr>
        <p:spPr bwMode="auto">
          <a:xfrm>
            <a:off x="10429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4" name="Rectangle 27"/>
          <p:cNvSpPr>
            <a:spLocks noChangeArrowheads="1"/>
          </p:cNvSpPr>
          <p:nvPr/>
        </p:nvSpPr>
        <p:spPr bwMode="auto">
          <a:xfrm>
            <a:off x="898525"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5" name="Rectangle 28"/>
          <p:cNvSpPr>
            <a:spLocks noChangeArrowheads="1"/>
          </p:cNvSpPr>
          <p:nvPr/>
        </p:nvSpPr>
        <p:spPr bwMode="auto">
          <a:xfrm>
            <a:off x="935038"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6" name="Rectangle 29"/>
          <p:cNvSpPr>
            <a:spLocks noChangeArrowheads="1"/>
          </p:cNvSpPr>
          <p:nvPr/>
        </p:nvSpPr>
        <p:spPr bwMode="auto">
          <a:xfrm>
            <a:off x="1077913"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7" name="Rectangle 30"/>
          <p:cNvSpPr>
            <a:spLocks noChangeArrowheads="1"/>
          </p:cNvSpPr>
          <p:nvPr/>
        </p:nvSpPr>
        <p:spPr bwMode="auto">
          <a:xfrm>
            <a:off x="111442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8" name="Rectangle 31"/>
          <p:cNvSpPr>
            <a:spLocks noChangeArrowheads="1"/>
          </p:cNvSpPr>
          <p:nvPr/>
        </p:nvSpPr>
        <p:spPr bwMode="auto">
          <a:xfrm>
            <a:off x="115093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69" name="Rectangle 32"/>
          <p:cNvSpPr>
            <a:spLocks noChangeArrowheads="1"/>
          </p:cNvSpPr>
          <p:nvPr/>
        </p:nvSpPr>
        <p:spPr bwMode="auto">
          <a:xfrm>
            <a:off x="1222375"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0" name="Rectangle 33"/>
          <p:cNvSpPr>
            <a:spLocks noChangeArrowheads="1"/>
          </p:cNvSpPr>
          <p:nvPr/>
        </p:nvSpPr>
        <p:spPr bwMode="auto">
          <a:xfrm>
            <a:off x="118745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1" name="Rectangle 42"/>
          <p:cNvSpPr>
            <a:spLocks noChangeArrowheads="1"/>
          </p:cNvSpPr>
          <p:nvPr/>
        </p:nvSpPr>
        <p:spPr bwMode="auto">
          <a:xfrm>
            <a:off x="15478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2" name="Rectangle 43"/>
          <p:cNvSpPr>
            <a:spLocks noChangeArrowheads="1"/>
          </p:cNvSpPr>
          <p:nvPr/>
        </p:nvSpPr>
        <p:spPr bwMode="auto">
          <a:xfrm>
            <a:off x="158273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3" name="Rectangle 44"/>
          <p:cNvSpPr>
            <a:spLocks noChangeArrowheads="1"/>
          </p:cNvSpPr>
          <p:nvPr/>
        </p:nvSpPr>
        <p:spPr bwMode="auto">
          <a:xfrm>
            <a:off x="161925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4" name="Rectangle 45"/>
          <p:cNvSpPr>
            <a:spLocks noChangeArrowheads="1"/>
          </p:cNvSpPr>
          <p:nvPr/>
        </p:nvSpPr>
        <p:spPr bwMode="auto">
          <a:xfrm>
            <a:off x="1654175"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5" name="Rectangle 46"/>
          <p:cNvSpPr>
            <a:spLocks noChangeArrowheads="1"/>
          </p:cNvSpPr>
          <p:nvPr/>
        </p:nvSpPr>
        <p:spPr bwMode="auto">
          <a:xfrm>
            <a:off x="169068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6" name="Rectangle 47"/>
          <p:cNvSpPr>
            <a:spLocks noChangeArrowheads="1"/>
          </p:cNvSpPr>
          <p:nvPr/>
        </p:nvSpPr>
        <p:spPr bwMode="auto">
          <a:xfrm>
            <a:off x="172720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7" name="Rectangle 48"/>
          <p:cNvSpPr>
            <a:spLocks noChangeArrowheads="1"/>
          </p:cNvSpPr>
          <p:nvPr/>
        </p:nvSpPr>
        <p:spPr bwMode="auto">
          <a:xfrm>
            <a:off x="1763713"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8" name="Rectangle 49"/>
          <p:cNvSpPr>
            <a:spLocks noChangeArrowheads="1"/>
          </p:cNvSpPr>
          <p:nvPr/>
        </p:nvSpPr>
        <p:spPr bwMode="auto">
          <a:xfrm>
            <a:off x="179863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79" name="Rectangle 50"/>
          <p:cNvSpPr>
            <a:spLocks noChangeArrowheads="1"/>
          </p:cNvSpPr>
          <p:nvPr/>
        </p:nvSpPr>
        <p:spPr bwMode="auto">
          <a:xfrm>
            <a:off x="183515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0" name="Rectangle 51"/>
          <p:cNvSpPr>
            <a:spLocks noChangeArrowheads="1"/>
          </p:cNvSpPr>
          <p:nvPr/>
        </p:nvSpPr>
        <p:spPr bwMode="auto">
          <a:xfrm>
            <a:off x="18700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1" name="Rectangle 52"/>
          <p:cNvSpPr>
            <a:spLocks noChangeArrowheads="1"/>
          </p:cNvSpPr>
          <p:nvPr/>
        </p:nvSpPr>
        <p:spPr bwMode="auto">
          <a:xfrm>
            <a:off x="19065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2" name="Rectangle 53"/>
          <p:cNvSpPr>
            <a:spLocks noChangeArrowheads="1"/>
          </p:cNvSpPr>
          <p:nvPr/>
        </p:nvSpPr>
        <p:spPr bwMode="auto">
          <a:xfrm>
            <a:off x="19431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3" name="Rectangle 54"/>
          <p:cNvSpPr>
            <a:spLocks noChangeArrowheads="1"/>
          </p:cNvSpPr>
          <p:nvPr/>
        </p:nvSpPr>
        <p:spPr bwMode="auto">
          <a:xfrm>
            <a:off x="1979613"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4" name="Rectangle 55"/>
          <p:cNvSpPr>
            <a:spLocks noChangeArrowheads="1"/>
          </p:cNvSpPr>
          <p:nvPr/>
        </p:nvSpPr>
        <p:spPr bwMode="auto">
          <a:xfrm>
            <a:off x="2014538"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5" name="Rectangle 56"/>
          <p:cNvSpPr>
            <a:spLocks noChangeArrowheads="1"/>
          </p:cNvSpPr>
          <p:nvPr/>
        </p:nvSpPr>
        <p:spPr bwMode="auto">
          <a:xfrm>
            <a:off x="2051050" y="2062163"/>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6" name="Rectangle 57"/>
          <p:cNvSpPr>
            <a:spLocks noChangeArrowheads="1"/>
          </p:cNvSpPr>
          <p:nvPr/>
        </p:nvSpPr>
        <p:spPr bwMode="auto">
          <a:xfrm>
            <a:off x="2085975"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7" name="Rectangle 58"/>
          <p:cNvSpPr>
            <a:spLocks noChangeArrowheads="1"/>
          </p:cNvSpPr>
          <p:nvPr/>
        </p:nvSpPr>
        <p:spPr bwMode="auto">
          <a:xfrm>
            <a:off x="2122488"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8" name="Rectangle 59"/>
          <p:cNvSpPr>
            <a:spLocks noChangeArrowheads="1"/>
          </p:cNvSpPr>
          <p:nvPr/>
        </p:nvSpPr>
        <p:spPr bwMode="auto">
          <a:xfrm>
            <a:off x="2159000" y="2062163"/>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89" name="Rectangle 60"/>
          <p:cNvSpPr>
            <a:spLocks noChangeArrowheads="1"/>
          </p:cNvSpPr>
          <p:nvPr/>
        </p:nvSpPr>
        <p:spPr bwMode="auto">
          <a:xfrm>
            <a:off x="2195513" y="2062163"/>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0" name="Rectangle 61"/>
          <p:cNvSpPr>
            <a:spLocks noChangeArrowheads="1"/>
          </p:cNvSpPr>
          <p:nvPr/>
        </p:nvSpPr>
        <p:spPr bwMode="auto">
          <a:xfrm>
            <a:off x="2230438" y="2062163"/>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1" name="Rectangle 62"/>
          <p:cNvSpPr>
            <a:spLocks noChangeArrowheads="1"/>
          </p:cNvSpPr>
          <p:nvPr/>
        </p:nvSpPr>
        <p:spPr bwMode="auto">
          <a:xfrm>
            <a:off x="2266950"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2" name="Rectangle 63"/>
          <p:cNvSpPr>
            <a:spLocks noChangeArrowheads="1"/>
          </p:cNvSpPr>
          <p:nvPr/>
        </p:nvSpPr>
        <p:spPr bwMode="auto">
          <a:xfrm>
            <a:off x="2303463" y="2062163"/>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3" name="Rectangle 64"/>
          <p:cNvSpPr>
            <a:spLocks noChangeArrowheads="1"/>
          </p:cNvSpPr>
          <p:nvPr/>
        </p:nvSpPr>
        <p:spPr bwMode="auto">
          <a:xfrm>
            <a:off x="2339975" y="2062163"/>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4" name="Rectangle 65"/>
          <p:cNvSpPr>
            <a:spLocks noChangeArrowheads="1"/>
          </p:cNvSpPr>
          <p:nvPr/>
        </p:nvSpPr>
        <p:spPr bwMode="auto">
          <a:xfrm>
            <a:off x="2374900"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5" name="Rectangle 66"/>
          <p:cNvSpPr>
            <a:spLocks noChangeArrowheads="1"/>
          </p:cNvSpPr>
          <p:nvPr/>
        </p:nvSpPr>
        <p:spPr bwMode="auto">
          <a:xfrm>
            <a:off x="2411413" y="2062163"/>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6" name="Rectangle 67"/>
          <p:cNvSpPr>
            <a:spLocks noChangeArrowheads="1"/>
          </p:cNvSpPr>
          <p:nvPr/>
        </p:nvSpPr>
        <p:spPr bwMode="auto">
          <a:xfrm>
            <a:off x="2446338" y="2062163"/>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7" name="Rectangle 69"/>
          <p:cNvSpPr>
            <a:spLocks noChangeArrowheads="1"/>
          </p:cNvSpPr>
          <p:nvPr/>
        </p:nvSpPr>
        <p:spPr bwMode="auto">
          <a:xfrm>
            <a:off x="25193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8" name="Rectangle 70"/>
          <p:cNvSpPr>
            <a:spLocks noChangeArrowheads="1"/>
          </p:cNvSpPr>
          <p:nvPr/>
        </p:nvSpPr>
        <p:spPr bwMode="auto">
          <a:xfrm>
            <a:off x="25558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999" name="Rectangle 71"/>
          <p:cNvSpPr>
            <a:spLocks noChangeArrowheads="1"/>
          </p:cNvSpPr>
          <p:nvPr/>
        </p:nvSpPr>
        <p:spPr bwMode="auto">
          <a:xfrm>
            <a:off x="25908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0" name="Rectangle 72"/>
          <p:cNvSpPr>
            <a:spLocks noChangeArrowheads="1"/>
          </p:cNvSpPr>
          <p:nvPr/>
        </p:nvSpPr>
        <p:spPr bwMode="auto">
          <a:xfrm>
            <a:off x="26273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1" name="Rectangle 73"/>
          <p:cNvSpPr>
            <a:spLocks noChangeArrowheads="1"/>
          </p:cNvSpPr>
          <p:nvPr/>
        </p:nvSpPr>
        <p:spPr bwMode="auto">
          <a:xfrm>
            <a:off x="26622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2" name="Rectangle 74"/>
          <p:cNvSpPr>
            <a:spLocks noChangeArrowheads="1"/>
          </p:cNvSpPr>
          <p:nvPr/>
        </p:nvSpPr>
        <p:spPr bwMode="auto">
          <a:xfrm>
            <a:off x="269875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3" name="Rectangle 75"/>
          <p:cNvSpPr>
            <a:spLocks noChangeArrowheads="1"/>
          </p:cNvSpPr>
          <p:nvPr/>
        </p:nvSpPr>
        <p:spPr bwMode="auto">
          <a:xfrm>
            <a:off x="27352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4" name="Rectangle 76"/>
          <p:cNvSpPr>
            <a:spLocks noChangeArrowheads="1"/>
          </p:cNvSpPr>
          <p:nvPr/>
        </p:nvSpPr>
        <p:spPr bwMode="auto">
          <a:xfrm>
            <a:off x="27717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5" name="Rectangle 77"/>
          <p:cNvSpPr>
            <a:spLocks noChangeArrowheads="1"/>
          </p:cNvSpPr>
          <p:nvPr/>
        </p:nvSpPr>
        <p:spPr bwMode="auto">
          <a:xfrm>
            <a:off x="28067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6" name="Rectangle 78"/>
          <p:cNvSpPr>
            <a:spLocks noChangeArrowheads="1"/>
          </p:cNvSpPr>
          <p:nvPr/>
        </p:nvSpPr>
        <p:spPr bwMode="auto">
          <a:xfrm>
            <a:off x="28432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7" name="Rectangle 79"/>
          <p:cNvSpPr>
            <a:spLocks noChangeArrowheads="1"/>
          </p:cNvSpPr>
          <p:nvPr/>
        </p:nvSpPr>
        <p:spPr bwMode="auto">
          <a:xfrm>
            <a:off x="287813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8" name="Rectangle 80"/>
          <p:cNvSpPr>
            <a:spLocks noChangeArrowheads="1"/>
          </p:cNvSpPr>
          <p:nvPr/>
        </p:nvSpPr>
        <p:spPr bwMode="auto">
          <a:xfrm>
            <a:off x="291465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09" name="Rectangle 81"/>
          <p:cNvSpPr>
            <a:spLocks noChangeArrowheads="1"/>
          </p:cNvSpPr>
          <p:nvPr/>
        </p:nvSpPr>
        <p:spPr bwMode="auto">
          <a:xfrm>
            <a:off x="2951163"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0" name="Rectangle 82"/>
          <p:cNvSpPr>
            <a:spLocks noChangeArrowheads="1"/>
          </p:cNvSpPr>
          <p:nvPr/>
        </p:nvSpPr>
        <p:spPr bwMode="auto">
          <a:xfrm>
            <a:off x="298767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1" name="Rectangle 83"/>
          <p:cNvSpPr>
            <a:spLocks noChangeArrowheads="1"/>
          </p:cNvSpPr>
          <p:nvPr/>
        </p:nvSpPr>
        <p:spPr bwMode="auto">
          <a:xfrm>
            <a:off x="302260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2" name="Rectangle 84"/>
          <p:cNvSpPr>
            <a:spLocks noChangeArrowheads="1"/>
          </p:cNvSpPr>
          <p:nvPr/>
        </p:nvSpPr>
        <p:spPr bwMode="auto">
          <a:xfrm>
            <a:off x="3059113"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3" name="Rectangle 85"/>
          <p:cNvSpPr>
            <a:spLocks noChangeArrowheads="1"/>
          </p:cNvSpPr>
          <p:nvPr/>
        </p:nvSpPr>
        <p:spPr bwMode="auto">
          <a:xfrm>
            <a:off x="313055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4" name="Rectangle 86"/>
          <p:cNvSpPr>
            <a:spLocks noChangeArrowheads="1"/>
          </p:cNvSpPr>
          <p:nvPr/>
        </p:nvSpPr>
        <p:spPr bwMode="auto">
          <a:xfrm>
            <a:off x="31670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5" name="Rectangle 87"/>
          <p:cNvSpPr>
            <a:spLocks noChangeArrowheads="1"/>
          </p:cNvSpPr>
          <p:nvPr/>
        </p:nvSpPr>
        <p:spPr bwMode="auto">
          <a:xfrm>
            <a:off x="32035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6" name="Rectangle 88"/>
          <p:cNvSpPr>
            <a:spLocks noChangeArrowheads="1"/>
          </p:cNvSpPr>
          <p:nvPr/>
        </p:nvSpPr>
        <p:spPr bwMode="auto">
          <a:xfrm>
            <a:off x="32385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7" name="Rectangle 89"/>
          <p:cNvSpPr>
            <a:spLocks noChangeArrowheads="1"/>
          </p:cNvSpPr>
          <p:nvPr/>
        </p:nvSpPr>
        <p:spPr bwMode="auto">
          <a:xfrm>
            <a:off x="34544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8" name="Rectangle 90"/>
          <p:cNvSpPr>
            <a:spLocks noChangeArrowheads="1"/>
          </p:cNvSpPr>
          <p:nvPr/>
        </p:nvSpPr>
        <p:spPr bwMode="auto">
          <a:xfrm>
            <a:off x="34194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19" name="Rectangle 91"/>
          <p:cNvSpPr>
            <a:spLocks noChangeArrowheads="1"/>
          </p:cNvSpPr>
          <p:nvPr/>
        </p:nvSpPr>
        <p:spPr bwMode="auto">
          <a:xfrm>
            <a:off x="33829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0" name="Rectangle 92"/>
          <p:cNvSpPr>
            <a:spLocks noChangeArrowheads="1"/>
          </p:cNvSpPr>
          <p:nvPr/>
        </p:nvSpPr>
        <p:spPr bwMode="auto">
          <a:xfrm>
            <a:off x="33480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1" name="Rectangle 93"/>
          <p:cNvSpPr>
            <a:spLocks noChangeArrowheads="1"/>
          </p:cNvSpPr>
          <p:nvPr/>
        </p:nvSpPr>
        <p:spPr bwMode="auto">
          <a:xfrm>
            <a:off x="33115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2" name="Rectangle 94"/>
          <p:cNvSpPr>
            <a:spLocks noChangeArrowheads="1"/>
          </p:cNvSpPr>
          <p:nvPr/>
        </p:nvSpPr>
        <p:spPr bwMode="auto">
          <a:xfrm>
            <a:off x="32750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3" name="Rectangle 95"/>
          <p:cNvSpPr>
            <a:spLocks noChangeArrowheads="1"/>
          </p:cNvSpPr>
          <p:nvPr/>
        </p:nvSpPr>
        <p:spPr bwMode="auto">
          <a:xfrm>
            <a:off x="30940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4" name="Rectangle 96"/>
          <p:cNvSpPr>
            <a:spLocks noChangeArrowheads="1"/>
          </p:cNvSpPr>
          <p:nvPr/>
        </p:nvSpPr>
        <p:spPr bwMode="auto">
          <a:xfrm>
            <a:off x="3490913"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5" name="Rectangle 97"/>
          <p:cNvSpPr>
            <a:spLocks noChangeArrowheads="1"/>
          </p:cNvSpPr>
          <p:nvPr/>
        </p:nvSpPr>
        <p:spPr bwMode="auto">
          <a:xfrm>
            <a:off x="35274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6" name="Rectangle 98"/>
          <p:cNvSpPr>
            <a:spLocks noChangeArrowheads="1"/>
          </p:cNvSpPr>
          <p:nvPr/>
        </p:nvSpPr>
        <p:spPr bwMode="auto">
          <a:xfrm>
            <a:off x="35639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7" name="Rectangle 99"/>
          <p:cNvSpPr>
            <a:spLocks noChangeArrowheads="1"/>
          </p:cNvSpPr>
          <p:nvPr/>
        </p:nvSpPr>
        <p:spPr bwMode="auto">
          <a:xfrm>
            <a:off x="35988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8" name="Rectangle 100"/>
          <p:cNvSpPr>
            <a:spLocks noChangeArrowheads="1"/>
          </p:cNvSpPr>
          <p:nvPr/>
        </p:nvSpPr>
        <p:spPr bwMode="auto">
          <a:xfrm>
            <a:off x="36353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29" name="Rectangle 101"/>
          <p:cNvSpPr>
            <a:spLocks noChangeArrowheads="1"/>
          </p:cNvSpPr>
          <p:nvPr/>
        </p:nvSpPr>
        <p:spPr bwMode="auto">
          <a:xfrm>
            <a:off x="36703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0" name="Rectangle 102"/>
          <p:cNvSpPr>
            <a:spLocks noChangeArrowheads="1"/>
          </p:cNvSpPr>
          <p:nvPr/>
        </p:nvSpPr>
        <p:spPr bwMode="auto">
          <a:xfrm>
            <a:off x="37068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1" name="Rectangle 103"/>
          <p:cNvSpPr>
            <a:spLocks noChangeArrowheads="1"/>
          </p:cNvSpPr>
          <p:nvPr/>
        </p:nvSpPr>
        <p:spPr bwMode="auto">
          <a:xfrm>
            <a:off x="37433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2" name="Rectangle 104"/>
          <p:cNvSpPr>
            <a:spLocks noChangeArrowheads="1"/>
          </p:cNvSpPr>
          <p:nvPr/>
        </p:nvSpPr>
        <p:spPr bwMode="auto">
          <a:xfrm>
            <a:off x="37798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3" name="Rectangle 105"/>
          <p:cNvSpPr>
            <a:spLocks noChangeArrowheads="1"/>
          </p:cNvSpPr>
          <p:nvPr/>
        </p:nvSpPr>
        <p:spPr bwMode="auto">
          <a:xfrm>
            <a:off x="38147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4" name="Rectangle 106"/>
          <p:cNvSpPr>
            <a:spLocks noChangeArrowheads="1"/>
          </p:cNvSpPr>
          <p:nvPr/>
        </p:nvSpPr>
        <p:spPr bwMode="auto">
          <a:xfrm>
            <a:off x="38512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5" name="Rectangle 107"/>
          <p:cNvSpPr>
            <a:spLocks noChangeArrowheads="1"/>
          </p:cNvSpPr>
          <p:nvPr/>
        </p:nvSpPr>
        <p:spPr bwMode="auto">
          <a:xfrm>
            <a:off x="3922713"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6" name="Rectangle 108"/>
          <p:cNvSpPr>
            <a:spLocks noChangeArrowheads="1"/>
          </p:cNvSpPr>
          <p:nvPr/>
        </p:nvSpPr>
        <p:spPr bwMode="auto">
          <a:xfrm>
            <a:off x="4067175"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7" name="Rectangle 109"/>
          <p:cNvSpPr>
            <a:spLocks noChangeArrowheads="1"/>
          </p:cNvSpPr>
          <p:nvPr/>
        </p:nvSpPr>
        <p:spPr bwMode="auto">
          <a:xfrm>
            <a:off x="4030663"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8" name="Rectangle 110"/>
          <p:cNvSpPr>
            <a:spLocks noChangeArrowheads="1"/>
          </p:cNvSpPr>
          <p:nvPr/>
        </p:nvSpPr>
        <p:spPr bwMode="auto">
          <a:xfrm>
            <a:off x="3995738" y="2060575"/>
            <a:ext cx="36512"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39" name="Rectangle 111"/>
          <p:cNvSpPr>
            <a:spLocks noChangeArrowheads="1"/>
          </p:cNvSpPr>
          <p:nvPr/>
        </p:nvSpPr>
        <p:spPr bwMode="auto">
          <a:xfrm>
            <a:off x="3959225"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0" name="Rectangle 112"/>
          <p:cNvSpPr>
            <a:spLocks noChangeArrowheads="1"/>
          </p:cNvSpPr>
          <p:nvPr/>
        </p:nvSpPr>
        <p:spPr bwMode="auto">
          <a:xfrm>
            <a:off x="3886200" y="2062163"/>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1" name="Rectangle 113"/>
          <p:cNvSpPr>
            <a:spLocks noChangeArrowheads="1"/>
          </p:cNvSpPr>
          <p:nvPr/>
        </p:nvSpPr>
        <p:spPr bwMode="auto">
          <a:xfrm>
            <a:off x="4175125" y="2060575"/>
            <a:ext cx="36513" cy="3238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2" name="Rectangle 114"/>
          <p:cNvSpPr>
            <a:spLocks noChangeArrowheads="1"/>
          </p:cNvSpPr>
          <p:nvPr/>
        </p:nvSpPr>
        <p:spPr bwMode="auto">
          <a:xfrm>
            <a:off x="413861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3" name="Rectangle 115"/>
          <p:cNvSpPr>
            <a:spLocks noChangeArrowheads="1"/>
          </p:cNvSpPr>
          <p:nvPr/>
        </p:nvSpPr>
        <p:spPr bwMode="auto">
          <a:xfrm>
            <a:off x="41021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4" name="Rectangle 116"/>
          <p:cNvSpPr>
            <a:spLocks noChangeArrowheads="1"/>
          </p:cNvSpPr>
          <p:nvPr/>
        </p:nvSpPr>
        <p:spPr bwMode="auto">
          <a:xfrm>
            <a:off x="42116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5" name="Rectangle 117"/>
          <p:cNvSpPr>
            <a:spLocks noChangeArrowheads="1"/>
          </p:cNvSpPr>
          <p:nvPr/>
        </p:nvSpPr>
        <p:spPr bwMode="auto">
          <a:xfrm>
            <a:off x="42830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6" name="Rectangle 118"/>
          <p:cNvSpPr>
            <a:spLocks noChangeArrowheads="1"/>
          </p:cNvSpPr>
          <p:nvPr/>
        </p:nvSpPr>
        <p:spPr bwMode="auto">
          <a:xfrm>
            <a:off x="43195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7" name="Rectangle 119"/>
          <p:cNvSpPr>
            <a:spLocks noChangeArrowheads="1"/>
          </p:cNvSpPr>
          <p:nvPr/>
        </p:nvSpPr>
        <p:spPr bwMode="auto">
          <a:xfrm>
            <a:off x="42465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8" name="Rectangle 120"/>
          <p:cNvSpPr>
            <a:spLocks noChangeArrowheads="1"/>
          </p:cNvSpPr>
          <p:nvPr/>
        </p:nvSpPr>
        <p:spPr bwMode="auto">
          <a:xfrm>
            <a:off x="43561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49" name="Rectangle 121"/>
          <p:cNvSpPr>
            <a:spLocks noChangeArrowheads="1"/>
          </p:cNvSpPr>
          <p:nvPr/>
        </p:nvSpPr>
        <p:spPr bwMode="auto">
          <a:xfrm>
            <a:off x="44275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0" name="Rectangle 122"/>
          <p:cNvSpPr>
            <a:spLocks noChangeArrowheads="1"/>
          </p:cNvSpPr>
          <p:nvPr/>
        </p:nvSpPr>
        <p:spPr bwMode="auto">
          <a:xfrm>
            <a:off x="44624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1" name="Rectangle 123"/>
          <p:cNvSpPr>
            <a:spLocks noChangeArrowheads="1"/>
          </p:cNvSpPr>
          <p:nvPr/>
        </p:nvSpPr>
        <p:spPr bwMode="auto">
          <a:xfrm>
            <a:off x="43910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2" name="Rectangle 124"/>
          <p:cNvSpPr>
            <a:spLocks noChangeArrowheads="1"/>
          </p:cNvSpPr>
          <p:nvPr/>
        </p:nvSpPr>
        <p:spPr bwMode="auto">
          <a:xfrm>
            <a:off x="44989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3" name="Rectangle 125"/>
          <p:cNvSpPr>
            <a:spLocks noChangeArrowheads="1"/>
          </p:cNvSpPr>
          <p:nvPr/>
        </p:nvSpPr>
        <p:spPr bwMode="auto">
          <a:xfrm>
            <a:off x="4572000"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4" name="Rectangle 126"/>
          <p:cNvSpPr>
            <a:spLocks noChangeArrowheads="1"/>
          </p:cNvSpPr>
          <p:nvPr/>
        </p:nvSpPr>
        <p:spPr bwMode="auto">
          <a:xfrm>
            <a:off x="460692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5" name="Rectangle 127"/>
          <p:cNvSpPr>
            <a:spLocks noChangeArrowheads="1"/>
          </p:cNvSpPr>
          <p:nvPr/>
        </p:nvSpPr>
        <p:spPr bwMode="auto">
          <a:xfrm>
            <a:off x="45354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6" name="Rectangle 128"/>
          <p:cNvSpPr>
            <a:spLocks noChangeArrowheads="1"/>
          </p:cNvSpPr>
          <p:nvPr/>
        </p:nvSpPr>
        <p:spPr bwMode="auto">
          <a:xfrm>
            <a:off x="464343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7" name="Rectangle 129"/>
          <p:cNvSpPr>
            <a:spLocks noChangeArrowheads="1"/>
          </p:cNvSpPr>
          <p:nvPr/>
        </p:nvSpPr>
        <p:spPr bwMode="auto">
          <a:xfrm>
            <a:off x="4714875" y="2420938"/>
            <a:ext cx="36513"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8" name="Rectangle 130"/>
          <p:cNvSpPr>
            <a:spLocks noChangeArrowheads="1"/>
          </p:cNvSpPr>
          <p:nvPr/>
        </p:nvSpPr>
        <p:spPr bwMode="auto">
          <a:xfrm>
            <a:off x="4751388"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59" name="Rectangle 131"/>
          <p:cNvSpPr>
            <a:spLocks noChangeArrowheads="1"/>
          </p:cNvSpPr>
          <p:nvPr/>
        </p:nvSpPr>
        <p:spPr bwMode="auto">
          <a:xfrm>
            <a:off x="4678363" y="2420938"/>
            <a:ext cx="36512" cy="28797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0" name="Rectangle 132"/>
          <p:cNvSpPr>
            <a:spLocks noChangeArrowheads="1"/>
          </p:cNvSpPr>
          <p:nvPr/>
        </p:nvSpPr>
        <p:spPr bwMode="auto">
          <a:xfrm>
            <a:off x="478790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1" name="Rectangle 133"/>
          <p:cNvSpPr>
            <a:spLocks noChangeArrowheads="1"/>
          </p:cNvSpPr>
          <p:nvPr/>
        </p:nvSpPr>
        <p:spPr bwMode="auto">
          <a:xfrm>
            <a:off x="482282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2" name="Rectangle 134"/>
          <p:cNvSpPr>
            <a:spLocks noChangeArrowheads="1"/>
          </p:cNvSpPr>
          <p:nvPr/>
        </p:nvSpPr>
        <p:spPr bwMode="auto">
          <a:xfrm>
            <a:off x="485933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3" name="Rectangle 135"/>
          <p:cNvSpPr>
            <a:spLocks noChangeArrowheads="1"/>
          </p:cNvSpPr>
          <p:nvPr/>
        </p:nvSpPr>
        <p:spPr bwMode="auto">
          <a:xfrm>
            <a:off x="4894263"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4" name="Rectangle 136"/>
          <p:cNvSpPr>
            <a:spLocks noChangeArrowheads="1"/>
          </p:cNvSpPr>
          <p:nvPr/>
        </p:nvSpPr>
        <p:spPr bwMode="auto">
          <a:xfrm>
            <a:off x="493077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5" name="Rectangle 137"/>
          <p:cNvSpPr>
            <a:spLocks noChangeArrowheads="1"/>
          </p:cNvSpPr>
          <p:nvPr/>
        </p:nvSpPr>
        <p:spPr bwMode="auto">
          <a:xfrm>
            <a:off x="496728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6" name="Rectangle 138"/>
          <p:cNvSpPr>
            <a:spLocks noChangeArrowheads="1"/>
          </p:cNvSpPr>
          <p:nvPr/>
        </p:nvSpPr>
        <p:spPr bwMode="auto">
          <a:xfrm>
            <a:off x="5003800"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7" name="Rectangle 139"/>
          <p:cNvSpPr>
            <a:spLocks noChangeArrowheads="1"/>
          </p:cNvSpPr>
          <p:nvPr/>
        </p:nvSpPr>
        <p:spPr bwMode="auto">
          <a:xfrm>
            <a:off x="5038725" y="2781300"/>
            <a:ext cx="36513"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8" name="Rectangle 140"/>
          <p:cNvSpPr>
            <a:spLocks noChangeArrowheads="1"/>
          </p:cNvSpPr>
          <p:nvPr/>
        </p:nvSpPr>
        <p:spPr bwMode="auto">
          <a:xfrm>
            <a:off x="5075238" y="2781300"/>
            <a:ext cx="36512" cy="25193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69" name="Rectangle 141"/>
          <p:cNvSpPr>
            <a:spLocks noChangeArrowheads="1"/>
          </p:cNvSpPr>
          <p:nvPr/>
        </p:nvSpPr>
        <p:spPr bwMode="auto">
          <a:xfrm>
            <a:off x="511175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0" name="Rectangle 142"/>
          <p:cNvSpPr>
            <a:spLocks noChangeArrowheads="1"/>
          </p:cNvSpPr>
          <p:nvPr/>
        </p:nvSpPr>
        <p:spPr bwMode="auto">
          <a:xfrm>
            <a:off x="5148263"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1" name="Rectangle 143"/>
          <p:cNvSpPr>
            <a:spLocks noChangeArrowheads="1"/>
          </p:cNvSpPr>
          <p:nvPr/>
        </p:nvSpPr>
        <p:spPr bwMode="auto">
          <a:xfrm>
            <a:off x="518318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2" name="Rectangle 144"/>
          <p:cNvSpPr>
            <a:spLocks noChangeArrowheads="1"/>
          </p:cNvSpPr>
          <p:nvPr/>
        </p:nvSpPr>
        <p:spPr bwMode="auto">
          <a:xfrm>
            <a:off x="521970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3" name="Rectangle 145"/>
          <p:cNvSpPr>
            <a:spLocks noChangeArrowheads="1"/>
          </p:cNvSpPr>
          <p:nvPr/>
        </p:nvSpPr>
        <p:spPr bwMode="auto">
          <a:xfrm>
            <a:off x="5254625"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4" name="Rectangle 146"/>
          <p:cNvSpPr>
            <a:spLocks noChangeArrowheads="1"/>
          </p:cNvSpPr>
          <p:nvPr/>
        </p:nvSpPr>
        <p:spPr bwMode="auto">
          <a:xfrm>
            <a:off x="529113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5" name="Rectangle 147"/>
          <p:cNvSpPr>
            <a:spLocks noChangeArrowheads="1"/>
          </p:cNvSpPr>
          <p:nvPr/>
        </p:nvSpPr>
        <p:spPr bwMode="auto">
          <a:xfrm>
            <a:off x="532765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6" name="Rectangle 148"/>
          <p:cNvSpPr>
            <a:spLocks noChangeArrowheads="1"/>
          </p:cNvSpPr>
          <p:nvPr/>
        </p:nvSpPr>
        <p:spPr bwMode="auto">
          <a:xfrm>
            <a:off x="5364163"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7" name="Rectangle 149"/>
          <p:cNvSpPr>
            <a:spLocks noChangeArrowheads="1"/>
          </p:cNvSpPr>
          <p:nvPr/>
        </p:nvSpPr>
        <p:spPr bwMode="auto">
          <a:xfrm>
            <a:off x="5399088" y="3141663"/>
            <a:ext cx="36512"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8" name="Rectangle 150"/>
          <p:cNvSpPr>
            <a:spLocks noChangeArrowheads="1"/>
          </p:cNvSpPr>
          <p:nvPr/>
        </p:nvSpPr>
        <p:spPr bwMode="auto">
          <a:xfrm>
            <a:off x="5435600" y="3141663"/>
            <a:ext cx="36513" cy="2159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79" name="Rectangle 151"/>
          <p:cNvSpPr>
            <a:spLocks noChangeArrowheads="1"/>
          </p:cNvSpPr>
          <p:nvPr/>
        </p:nvSpPr>
        <p:spPr bwMode="auto">
          <a:xfrm>
            <a:off x="54705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0" name="Rectangle 152"/>
          <p:cNvSpPr>
            <a:spLocks noChangeArrowheads="1"/>
          </p:cNvSpPr>
          <p:nvPr/>
        </p:nvSpPr>
        <p:spPr bwMode="auto">
          <a:xfrm>
            <a:off x="550703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1" name="Rectangle 153"/>
          <p:cNvSpPr>
            <a:spLocks noChangeArrowheads="1"/>
          </p:cNvSpPr>
          <p:nvPr/>
        </p:nvSpPr>
        <p:spPr bwMode="auto">
          <a:xfrm>
            <a:off x="55435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2" name="Rectangle 154"/>
          <p:cNvSpPr>
            <a:spLocks noChangeArrowheads="1"/>
          </p:cNvSpPr>
          <p:nvPr/>
        </p:nvSpPr>
        <p:spPr bwMode="auto">
          <a:xfrm>
            <a:off x="55800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3" name="Rectangle 155"/>
          <p:cNvSpPr>
            <a:spLocks noChangeArrowheads="1"/>
          </p:cNvSpPr>
          <p:nvPr/>
        </p:nvSpPr>
        <p:spPr bwMode="auto">
          <a:xfrm>
            <a:off x="561498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4" name="Rectangle 156"/>
          <p:cNvSpPr>
            <a:spLocks noChangeArrowheads="1"/>
          </p:cNvSpPr>
          <p:nvPr/>
        </p:nvSpPr>
        <p:spPr bwMode="auto">
          <a:xfrm>
            <a:off x="565150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5" name="Rectangle 157"/>
          <p:cNvSpPr>
            <a:spLocks noChangeArrowheads="1"/>
          </p:cNvSpPr>
          <p:nvPr/>
        </p:nvSpPr>
        <p:spPr bwMode="auto">
          <a:xfrm>
            <a:off x="56864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6" name="Rectangle 158"/>
          <p:cNvSpPr>
            <a:spLocks noChangeArrowheads="1"/>
          </p:cNvSpPr>
          <p:nvPr/>
        </p:nvSpPr>
        <p:spPr bwMode="auto">
          <a:xfrm>
            <a:off x="572293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7" name="Rectangle 159"/>
          <p:cNvSpPr>
            <a:spLocks noChangeArrowheads="1"/>
          </p:cNvSpPr>
          <p:nvPr/>
        </p:nvSpPr>
        <p:spPr bwMode="auto">
          <a:xfrm>
            <a:off x="57594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8" name="Rectangle 160"/>
          <p:cNvSpPr>
            <a:spLocks noChangeArrowheads="1"/>
          </p:cNvSpPr>
          <p:nvPr/>
        </p:nvSpPr>
        <p:spPr bwMode="auto">
          <a:xfrm>
            <a:off x="57959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89" name="Rectangle 161"/>
          <p:cNvSpPr>
            <a:spLocks noChangeArrowheads="1"/>
          </p:cNvSpPr>
          <p:nvPr/>
        </p:nvSpPr>
        <p:spPr bwMode="auto">
          <a:xfrm>
            <a:off x="583088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0" name="Rectangle 162"/>
          <p:cNvSpPr>
            <a:spLocks noChangeArrowheads="1"/>
          </p:cNvSpPr>
          <p:nvPr/>
        </p:nvSpPr>
        <p:spPr bwMode="auto">
          <a:xfrm>
            <a:off x="586740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1" name="Rectangle 163"/>
          <p:cNvSpPr>
            <a:spLocks noChangeArrowheads="1"/>
          </p:cNvSpPr>
          <p:nvPr/>
        </p:nvSpPr>
        <p:spPr bwMode="auto">
          <a:xfrm>
            <a:off x="59023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2" name="Rectangle 164"/>
          <p:cNvSpPr>
            <a:spLocks noChangeArrowheads="1"/>
          </p:cNvSpPr>
          <p:nvPr/>
        </p:nvSpPr>
        <p:spPr bwMode="auto">
          <a:xfrm>
            <a:off x="593883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3" name="Rectangle 165"/>
          <p:cNvSpPr>
            <a:spLocks noChangeArrowheads="1"/>
          </p:cNvSpPr>
          <p:nvPr/>
        </p:nvSpPr>
        <p:spPr bwMode="auto">
          <a:xfrm>
            <a:off x="59753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4" name="Rectangle 166"/>
          <p:cNvSpPr>
            <a:spLocks noChangeArrowheads="1"/>
          </p:cNvSpPr>
          <p:nvPr/>
        </p:nvSpPr>
        <p:spPr bwMode="auto">
          <a:xfrm>
            <a:off x="60118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5" name="Rectangle 167"/>
          <p:cNvSpPr>
            <a:spLocks noChangeArrowheads="1"/>
          </p:cNvSpPr>
          <p:nvPr/>
        </p:nvSpPr>
        <p:spPr bwMode="auto">
          <a:xfrm>
            <a:off x="604678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6" name="Rectangle 168"/>
          <p:cNvSpPr>
            <a:spLocks noChangeArrowheads="1"/>
          </p:cNvSpPr>
          <p:nvPr/>
        </p:nvSpPr>
        <p:spPr bwMode="auto">
          <a:xfrm>
            <a:off x="608330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7" name="Rectangle 169"/>
          <p:cNvSpPr>
            <a:spLocks noChangeArrowheads="1"/>
          </p:cNvSpPr>
          <p:nvPr/>
        </p:nvSpPr>
        <p:spPr bwMode="auto">
          <a:xfrm>
            <a:off x="61198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8" name="Rectangle 170"/>
          <p:cNvSpPr>
            <a:spLocks noChangeArrowheads="1"/>
          </p:cNvSpPr>
          <p:nvPr/>
        </p:nvSpPr>
        <p:spPr bwMode="auto">
          <a:xfrm>
            <a:off x="61563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099" name="Rectangle 171"/>
          <p:cNvSpPr>
            <a:spLocks noChangeArrowheads="1"/>
          </p:cNvSpPr>
          <p:nvPr/>
        </p:nvSpPr>
        <p:spPr bwMode="auto">
          <a:xfrm>
            <a:off x="61912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0" name="Rectangle 172"/>
          <p:cNvSpPr>
            <a:spLocks noChangeArrowheads="1"/>
          </p:cNvSpPr>
          <p:nvPr/>
        </p:nvSpPr>
        <p:spPr bwMode="auto">
          <a:xfrm>
            <a:off x="62277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1" name="Rectangle 173"/>
          <p:cNvSpPr>
            <a:spLocks noChangeArrowheads="1"/>
          </p:cNvSpPr>
          <p:nvPr/>
        </p:nvSpPr>
        <p:spPr bwMode="auto">
          <a:xfrm>
            <a:off x="626268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2" name="Rectangle 174"/>
          <p:cNvSpPr>
            <a:spLocks noChangeArrowheads="1"/>
          </p:cNvSpPr>
          <p:nvPr/>
        </p:nvSpPr>
        <p:spPr bwMode="auto">
          <a:xfrm>
            <a:off x="629920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3" name="Rectangle 175"/>
          <p:cNvSpPr>
            <a:spLocks noChangeArrowheads="1"/>
          </p:cNvSpPr>
          <p:nvPr/>
        </p:nvSpPr>
        <p:spPr bwMode="auto">
          <a:xfrm>
            <a:off x="633571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4" name="Rectangle 176"/>
          <p:cNvSpPr>
            <a:spLocks noChangeArrowheads="1"/>
          </p:cNvSpPr>
          <p:nvPr/>
        </p:nvSpPr>
        <p:spPr bwMode="auto">
          <a:xfrm>
            <a:off x="637222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5" name="Rectangle 177"/>
          <p:cNvSpPr>
            <a:spLocks noChangeArrowheads="1"/>
          </p:cNvSpPr>
          <p:nvPr/>
        </p:nvSpPr>
        <p:spPr bwMode="auto">
          <a:xfrm>
            <a:off x="640715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6" name="Rectangle 178"/>
          <p:cNvSpPr>
            <a:spLocks noChangeArrowheads="1"/>
          </p:cNvSpPr>
          <p:nvPr/>
        </p:nvSpPr>
        <p:spPr bwMode="auto">
          <a:xfrm>
            <a:off x="644366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7" name="Rectangle 179"/>
          <p:cNvSpPr>
            <a:spLocks noChangeArrowheads="1"/>
          </p:cNvSpPr>
          <p:nvPr/>
        </p:nvSpPr>
        <p:spPr bwMode="auto">
          <a:xfrm>
            <a:off x="64785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8" name="Rectangle 180"/>
          <p:cNvSpPr>
            <a:spLocks noChangeArrowheads="1"/>
          </p:cNvSpPr>
          <p:nvPr/>
        </p:nvSpPr>
        <p:spPr bwMode="auto">
          <a:xfrm>
            <a:off x="651510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09" name="Rectangle 181"/>
          <p:cNvSpPr>
            <a:spLocks noChangeArrowheads="1"/>
          </p:cNvSpPr>
          <p:nvPr/>
        </p:nvSpPr>
        <p:spPr bwMode="auto">
          <a:xfrm>
            <a:off x="655161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0" name="Rectangle 182"/>
          <p:cNvSpPr>
            <a:spLocks noChangeArrowheads="1"/>
          </p:cNvSpPr>
          <p:nvPr/>
        </p:nvSpPr>
        <p:spPr bwMode="auto">
          <a:xfrm>
            <a:off x="658812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1" name="Rectangle 183"/>
          <p:cNvSpPr>
            <a:spLocks noChangeArrowheads="1"/>
          </p:cNvSpPr>
          <p:nvPr/>
        </p:nvSpPr>
        <p:spPr bwMode="auto">
          <a:xfrm>
            <a:off x="662305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2" name="Rectangle 184"/>
          <p:cNvSpPr>
            <a:spLocks noChangeArrowheads="1"/>
          </p:cNvSpPr>
          <p:nvPr/>
        </p:nvSpPr>
        <p:spPr bwMode="auto">
          <a:xfrm>
            <a:off x="665956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3" name="Rectangle 185"/>
          <p:cNvSpPr>
            <a:spLocks noChangeArrowheads="1"/>
          </p:cNvSpPr>
          <p:nvPr/>
        </p:nvSpPr>
        <p:spPr bwMode="auto">
          <a:xfrm>
            <a:off x="66944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4" name="Rectangle 186"/>
          <p:cNvSpPr>
            <a:spLocks noChangeArrowheads="1"/>
          </p:cNvSpPr>
          <p:nvPr/>
        </p:nvSpPr>
        <p:spPr bwMode="auto">
          <a:xfrm>
            <a:off x="67675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5" name="Rectangle 187"/>
          <p:cNvSpPr>
            <a:spLocks noChangeArrowheads="1"/>
          </p:cNvSpPr>
          <p:nvPr/>
        </p:nvSpPr>
        <p:spPr bwMode="auto">
          <a:xfrm>
            <a:off x="673100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6" name="Rectangle 188"/>
          <p:cNvSpPr>
            <a:spLocks noChangeArrowheads="1"/>
          </p:cNvSpPr>
          <p:nvPr/>
        </p:nvSpPr>
        <p:spPr bwMode="auto">
          <a:xfrm>
            <a:off x="680402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7" name="Rectangle 189"/>
          <p:cNvSpPr>
            <a:spLocks noChangeArrowheads="1"/>
          </p:cNvSpPr>
          <p:nvPr/>
        </p:nvSpPr>
        <p:spPr bwMode="auto">
          <a:xfrm>
            <a:off x="68389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8" name="Rectangle 190"/>
          <p:cNvSpPr>
            <a:spLocks noChangeArrowheads="1"/>
          </p:cNvSpPr>
          <p:nvPr/>
        </p:nvSpPr>
        <p:spPr bwMode="auto">
          <a:xfrm>
            <a:off x="68754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19" name="Rectangle 191"/>
          <p:cNvSpPr>
            <a:spLocks noChangeArrowheads="1"/>
          </p:cNvSpPr>
          <p:nvPr/>
        </p:nvSpPr>
        <p:spPr bwMode="auto">
          <a:xfrm>
            <a:off x="691197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0" name="Rectangle 192"/>
          <p:cNvSpPr>
            <a:spLocks noChangeArrowheads="1"/>
          </p:cNvSpPr>
          <p:nvPr/>
        </p:nvSpPr>
        <p:spPr bwMode="auto">
          <a:xfrm>
            <a:off x="6948488"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1" name="Rectangle 193"/>
          <p:cNvSpPr>
            <a:spLocks noChangeArrowheads="1"/>
          </p:cNvSpPr>
          <p:nvPr/>
        </p:nvSpPr>
        <p:spPr bwMode="auto">
          <a:xfrm>
            <a:off x="69834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2" name="Rectangle 194"/>
          <p:cNvSpPr>
            <a:spLocks noChangeArrowheads="1"/>
          </p:cNvSpPr>
          <p:nvPr/>
        </p:nvSpPr>
        <p:spPr bwMode="auto">
          <a:xfrm>
            <a:off x="70199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3" name="Rectangle 195"/>
          <p:cNvSpPr>
            <a:spLocks noChangeArrowheads="1"/>
          </p:cNvSpPr>
          <p:nvPr/>
        </p:nvSpPr>
        <p:spPr bwMode="auto">
          <a:xfrm>
            <a:off x="70548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4" name="Rectangle 196"/>
          <p:cNvSpPr>
            <a:spLocks noChangeArrowheads="1"/>
          </p:cNvSpPr>
          <p:nvPr/>
        </p:nvSpPr>
        <p:spPr bwMode="auto">
          <a:xfrm>
            <a:off x="709136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5" name="Rectangle 197"/>
          <p:cNvSpPr>
            <a:spLocks noChangeArrowheads="1"/>
          </p:cNvSpPr>
          <p:nvPr/>
        </p:nvSpPr>
        <p:spPr bwMode="auto">
          <a:xfrm>
            <a:off x="71643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6" name="Rectangle 198"/>
          <p:cNvSpPr>
            <a:spLocks noChangeArrowheads="1"/>
          </p:cNvSpPr>
          <p:nvPr/>
        </p:nvSpPr>
        <p:spPr bwMode="auto">
          <a:xfrm>
            <a:off x="719931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7" name="Rectangle 199"/>
          <p:cNvSpPr>
            <a:spLocks noChangeArrowheads="1"/>
          </p:cNvSpPr>
          <p:nvPr/>
        </p:nvSpPr>
        <p:spPr bwMode="auto">
          <a:xfrm>
            <a:off x="712787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8" name="Rectangle 200"/>
          <p:cNvSpPr>
            <a:spLocks noChangeArrowheads="1"/>
          </p:cNvSpPr>
          <p:nvPr/>
        </p:nvSpPr>
        <p:spPr bwMode="auto">
          <a:xfrm>
            <a:off x="7235825" y="4221163"/>
            <a:ext cx="36513" cy="1079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29" name="Rectangle 201"/>
          <p:cNvSpPr>
            <a:spLocks noChangeArrowheads="1"/>
          </p:cNvSpPr>
          <p:nvPr/>
        </p:nvSpPr>
        <p:spPr bwMode="auto">
          <a:xfrm>
            <a:off x="7270750" y="4221163"/>
            <a:ext cx="36513" cy="1079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0" name="Rectangle 202"/>
          <p:cNvSpPr>
            <a:spLocks noChangeArrowheads="1"/>
          </p:cNvSpPr>
          <p:nvPr/>
        </p:nvSpPr>
        <p:spPr bwMode="auto">
          <a:xfrm>
            <a:off x="730726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1" name="Rectangle 203"/>
          <p:cNvSpPr>
            <a:spLocks noChangeArrowheads="1"/>
          </p:cNvSpPr>
          <p:nvPr/>
        </p:nvSpPr>
        <p:spPr bwMode="auto">
          <a:xfrm>
            <a:off x="734377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2" name="Rectangle 204"/>
          <p:cNvSpPr>
            <a:spLocks noChangeArrowheads="1"/>
          </p:cNvSpPr>
          <p:nvPr/>
        </p:nvSpPr>
        <p:spPr bwMode="auto">
          <a:xfrm>
            <a:off x="73802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3" name="Rectangle 205"/>
          <p:cNvSpPr>
            <a:spLocks noChangeArrowheads="1"/>
          </p:cNvSpPr>
          <p:nvPr/>
        </p:nvSpPr>
        <p:spPr bwMode="auto">
          <a:xfrm>
            <a:off x="7415213" y="3500438"/>
            <a:ext cx="36512"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4" name="Rectangle 206"/>
          <p:cNvSpPr>
            <a:spLocks noChangeArrowheads="1"/>
          </p:cNvSpPr>
          <p:nvPr/>
        </p:nvSpPr>
        <p:spPr bwMode="auto">
          <a:xfrm>
            <a:off x="7451725"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5" name="Rectangle 207"/>
          <p:cNvSpPr>
            <a:spLocks noChangeArrowheads="1"/>
          </p:cNvSpPr>
          <p:nvPr/>
        </p:nvSpPr>
        <p:spPr bwMode="auto">
          <a:xfrm>
            <a:off x="7486650" y="3500438"/>
            <a:ext cx="36513" cy="18002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6" name="Rectangle 208"/>
          <p:cNvSpPr>
            <a:spLocks noChangeArrowheads="1"/>
          </p:cNvSpPr>
          <p:nvPr/>
        </p:nvSpPr>
        <p:spPr bwMode="auto">
          <a:xfrm>
            <a:off x="755967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7" name="Rectangle 209"/>
          <p:cNvSpPr>
            <a:spLocks noChangeArrowheads="1"/>
          </p:cNvSpPr>
          <p:nvPr/>
        </p:nvSpPr>
        <p:spPr bwMode="auto">
          <a:xfrm>
            <a:off x="766762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8" name="Rectangle 210"/>
          <p:cNvSpPr>
            <a:spLocks noChangeArrowheads="1"/>
          </p:cNvSpPr>
          <p:nvPr/>
        </p:nvSpPr>
        <p:spPr bwMode="auto">
          <a:xfrm>
            <a:off x="75961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39" name="Rectangle 211"/>
          <p:cNvSpPr>
            <a:spLocks noChangeArrowheads="1"/>
          </p:cNvSpPr>
          <p:nvPr/>
        </p:nvSpPr>
        <p:spPr bwMode="auto">
          <a:xfrm>
            <a:off x="763111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0" name="Rectangle 212"/>
          <p:cNvSpPr>
            <a:spLocks noChangeArrowheads="1"/>
          </p:cNvSpPr>
          <p:nvPr/>
        </p:nvSpPr>
        <p:spPr bwMode="auto">
          <a:xfrm>
            <a:off x="752316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1" name="Rectangle 213"/>
          <p:cNvSpPr>
            <a:spLocks noChangeArrowheads="1"/>
          </p:cNvSpPr>
          <p:nvPr/>
        </p:nvSpPr>
        <p:spPr bwMode="auto">
          <a:xfrm>
            <a:off x="773906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2" name="Rectangle 214"/>
          <p:cNvSpPr>
            <a:spLocks noChangeArrowheads="1"/>
          </p:cNvSpPr>
          <p:nvPr/>
        </p:nvSpPr>
        <p:spPr bwMode="auto">
          <a:xfrm>
            <a:off x="7847013"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3" name="Rectangle 215"/>
          <p:cNvSpPr>
            <a:spLocks noChangeArrowheads="1"/>
          </p:cNvSpPr>
          <p:nvPr/>
        </p:nvSpPr>
        <p:spPr bwMode="auto">
          <a:xfrm>
            <a:off x="777557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4" name="Rectangle 216"/>
          <p:cNvSpPr>
            <a:spLocks noChangeArrowheads="1"/>
          </p:cNvSpPr>
          <p:nvPr/>
        </p:nvSpPr>
        <p:spPr bwMode="auto">
          <a:xfrm>
            <a:off x="781050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5" name="Rectangle 217"/>
          <p:cNvSpPr>
            <a:spLocks noChangeArrowheads="1"/>
          </p:cNvSpPr>
          <p:nvPr/>
        </p:nvSpPr>
        <p:spPr bwMode="auto">
          <a:xfrm>
            <a:off x="770255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6" name="Rectangle 218"/>
          <p:cNvSpPr>
            <a:spLocks noChangeArrowheads="1"/>
          </p:cNvSpPr>
          <p:nvPr/>
        </p:nvSpPr>
        <p:spPr bwMode="auto">
          <a:xfrm>
            <a:off x="792003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7" name="Rectangle 219"/>
          <p:cNvSpPr>
            <a:spLocks noChangeArrowheads="1"/>
          </p:cNvSpPr>
          <p:nvPr/>
        </p:nvSpPr>
        <p:spPr bwMode="auto">
          <a:xfrm>
            <a:off x="8027988" y="3860800"/>
            <a:ext cx="36512"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8" name="Rectangle 220"/>
          <p:cNvSpPr>
            <a:spLocks noChangeArrowheads="1"/>
          </p:cNvSpPr>
          <p:nvPr/>
        </p:nvSpPr>
        <p:spPr bwMode="auto">
          <a:xfrm>
            <a:off x="7956550"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49" name="Rectangle 221"/>
          <p:cNvSpPr>
            <a:spLocks noChangeArrowheads="1"/>
          </p:cNvSpPr>
          <p:nvPr/>
        </p:nvSpPr>
        <p:spPr bwMode="auto">
          <a:xfrm>
            <a:off x="799147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0" name="Rectangle 222"/>
          <p:cNvSpPr>
            <a:spLocks noChangeArrowheads="1"/>
          </p:cNvSpPr>
          <p:nvPr/>
        </p:nvSpPr>
        <p:spPr bwMode="auto">
          <a:xfrm>
            <a:off x="7883525" y="3860800"/>
            <a:ext cx="36513" cy="14398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1" name="Rectangle 223"/>
          <p:cNvSpPr>
            <a:spLocks noChangeArrowheads="1"/>
          </p:cNvSpPr>
          <p:nvPr/>
        </p:nvSpPr>
        <p:spPr bwMode="auto">
          <a:xfrm>
            <a:off x="8062913" y="4221163"/>
            <a:ext cx="36512" cy="1079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2" name="Rectangle 224"/>
          <p:cNvSpPr>
            <a:spLocks noChangeArrowheads="1"/>
          </p:cNvSpPr>
          <p:nvPr/>
        </p:nvSpPr>
        <p:spPr bwMode="auto">
          <a:xfrm>
            <a:off x="8099425" y="4221163"/>
            <a:ext cx="36513" cy="10795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3" name="Rectangle 225"/>
          <p:cNvSpPr>
            <a:spLocks noChangeArrowheads="1"/>
          </p:cNvSpPr>
          <p:nvPr/>
        </p:nvSpPr>
        <p:spPr bwMode="auto">
          <a:xfrm>
            <a:off x="8135938"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4" name="Rectangle 226"/>
          <p:cNvSpPr>
            <a:spLocks noChangeArrowheads="1"/>
          </p:cNvSpPr>
          <p:nvPr/>
        </p:nvSpPr>
        <p:spPr bwMode="auto">
          <a:xfrm>
            <a:off x="8172450"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5" name="Rectangle 227"/>
          <p:cNvSpPr>
            <a:spLocks noChangeArrowheads="1"/>
          </p:cNvSpPr>
          <p:nvPr/>
        </p:nvSpPr>
        <p:spPr bwMode="auto">
          <a:xfrm>
            <a:off x="8207375"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6" name="Rectangle 228"/>
          <p:cNvSpPr>
            <a:spLocks noChangeArrowheads="1"/>
          </p:cNvSpPr>
          <p:nvPr/>
        </p:nvSpPr>
        <p:spPr bwMode="auto">
          <a:xfrm>
            <a:off x="8243888"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7" name="Rectangle 229"/>
          <p:cNvSpPr>
            <a:spLocks noChangeArrowheads="1"/>
          </p:cNvSpPr>
          <p:nvPr/>
        </p:nvSpPr>
        <p:spPr bwMode="auto">
          <a:xfrm>
            <a:off x="8278813"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8" name="Rectangle 230"/>
          <p:cNvSpPr>
            <a:spLocks noChangeArrowheads="1"/>
          </p:cNvSpPr>
          <p:nvPr/>
        </p:nvSpPr>
        <p:spPr bwMode="auto">
          <a:xfrm>
            <a:off x="8315325"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59" name="Rectangle 231"/>
          <p:cNvSpPr>
            <a:spLocks noChangeArrowheads="1"/>
          </p:cNvSpPr>
          <p:nvPr/>
        </p:nvSpPr>
        <p:spPr bwMode="auto">
          <a:xfrm>
            <a:off x="8351838"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0" name="Rectangle 232"/>
          <p:cNvSpPr>
            <a:spLocks noChangeArrowheads="1"/>
          </p:cNvSpPr>
          <p:nvPr/>
        </p:nvSpPr>
        <p:spPr bwMode="auto">
          <a:xfrm>
            <a:off x="8388350"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1" name="Rectangle 233"/>
          <p:cNvSpPr>
            <a:spLocks noChangeArrowheads="1"/>
          </p:cNvSpPr>
          <p:nvPr/>
        </p:nvSpPr>
        <p:spPr bwMode="auto">
          <a:xfrm>
            <a:off x="8423275"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2" name="Rectangle 234"/>
          <p:cNvSpPr>
            <a:spLocks noChangeArrowheads="1"/>
          </p:cNvSpPr>
          <p:nvPr/>
        </p:nvSpPr>
        <p:spPr bwMode="auto">
          <a:xfrm>
            <a:off x="8459788"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3" name="Rectangle 239"/>
          <p:cNvSpPr>
            <a:spLocks noChangeArrowheads="1"/>
          </p:cNvSpPr>
          <p:nvPr/>
        </p:nvSpPr>
        <p:spPr bwMode="auto">
          <a:xfrm>
            <a:off x="8639175" y="4581525"/>
            <a:ext cx="36513"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4" name="Rectangle 240"/>
          <p:cNvSpPr>
            <a:spLocks noChangeArrowheads="1"/>
          </p:cNvSpPr>
          <p:nvPr/>
        </p:nvSpPr>
        <p:spPr bwMode="auto">
          <a:xfrm>
            <a:off x="8675688" y="4581525"/>
            <a:ext cx="36512" cy="7191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3165" name="Line 253"/>
          <p:cNvSpPr>
            <a:spLocks noChangeShapeType="1"/>
          </p:cNvSpPr>
          <p:nvPr/>
        </p:nvSpPr>
        <p:spPr bwMode="auto">
          <a:xfrm flipV="1">
            <a:off x="179388" y="1844675"/>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66" name="Line 254"/>
          <p:cNvSpPr>
            <a:spLocks noChangeShapeType="1"/>
          </p:cNvSpPr>
          <p:nvPr/>
        </p:nvSpPr>
        <p:spPr bwMode="auto">
          <a:xfrm>
            <a:off x="179388" y="494188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67" name="Line 255"/>
          <p:cNvSpPr>
            <a:spLocks noChangeShapeType="1"/>
          </p:cNvSpPr>
          <p:nvPr/>
        </p:nvSpPr>
        <p:spPr bwMode="auto">
          <a:xfrm>
            <a:off x="179388" y="458152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68" name="Line 256"/>
          <p:cNvSpPr>
            <a:spLocks noChangeShapeType="1"/>
          </p:cNvSpPr>
          <p:nvPr/>
        </p:nvSpPr>
        <p:spPr bwMode="auto">
          <a:xfrm>
            <a:off x="179388" y="4221163"/>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69" name="Line 257"/>
          <p:cNvSpPr>
            <a:spLocks noChangeShapeType="1"/>
          </p:cNvSpPr>
          <p:nvPr/>
        </p:nvSpPr>
        <p:spPr bwMode="auto">
          <a:xfrm>
            <a:off x="179388" y="3860800"/>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0" name="Line 258"/>
          <p:cNvSpPr>
            <a:spLocks noChangeShapeType="1"/>
          </p:cNvSpPr>
          <p:nvPr/>
        </p:nvSpPr>
        <p:spPr bwMode="auto">
          <a:xfrm>
            <a:off x="179388" y="350043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1" name="Line 259"/>
          <p:cNvSpPr>
            <a:spLocks noChangeShapeType="1"/>
          </p:cNvSpPr>
          <p:nvPr/>
        </p:nvSpPr>
        <p:spPr bwMode="auto">
          <a:xfrm>
            <a:off x="179388" y="3141663"/>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2" name="Line 260"/>
          <p:cNvSpPr>
            <a:spLocks noChangeShapeType="1"/>
          </p:cNvSpPr>
          <p:nvPr/>
        </p:nvSpPr>
        <p:spPr bwMode="auto">
          <a:xfrm>
            <a:off x="179388" y="2781300"/>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3" name="Line 261"/>
          <p:cNvSpPr>
            <a:spLocks noChangeShapeType="1"/>
          </p:cNvSpPr>
          <p:nvPr/>
        </p:nvSpPr>
        <p:spPr bwMode="auto">
          <a:xfrm>
            <a:off x="179388" y="242093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4" name="Line 262"/>
          <p:cNvSpPr>
            <a:spLocks noChangeShapeType="1"/>
          </p:cNvSpPr>
          <p:nvPr/>
        </p:nvSpPr>
        <p:spPr bwMode="auto">
          <a:xfrm>
            <a:off x="179388" y="20605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75" name="Text Box 263"/>
          <p:cNvSpPr txBox="1">
            <a:spLocks noChangeArrowheads="1"/>
          </p:cNvSpPr>
          <p:nvPr/>
        </p:nvSpPr>
        <p:spPr bwMode="auto">
          <a:xfrm>
            <a:off x="3175" y="4797425"/>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1</a:t>
            </a:r>
          </a:p>
        </p:txBody>
      </p:sp>
      <p:sp>
        <p:nvSpPr>
          <p:cNvPr id="83176" name="Text Box 264"/>
          <p:cNvSpPr txBox="1">
            <a:spLocks noChangeArrowheads="1"/>
          </p:cNvSpPr>
          <p:nvPr/>
        </p:nvSpPr>
        <p:spPr bwMode="auto">
          <a:xfrm>
            <a:off x="3175" y="44370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2</a:t>
            </a:r>
          </a:p>
        </p:txBody>
      </p:sp>
      <p:sp>
        <p:nvSpPr>
          <p:cNvPr id="83177" name="Text Box 265"/>
          <p:cNvSpPr txBox="1">
            <a:spLocks noChangeArrowheads="1"/>
          </p:cNvSpPr>
          <p:nvPr/>
        </p:nvSpPr>
        <p:spPr bwMode="auto">
          <a:xfrm>
            <a:off x="3175" y="51577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0</a:t>
            </a:r>
          </a:p>
        </p:txBody>
      </p:sp>
      <p:sp>
        <p:nvSpPr>
          <p:cNvPr id="83178" name="Text Box 266"/>
          <p:cNvSpPr txBox="1">
            <a:spLocks noChangeArrowheads="1"/>
          </p:cNvSpPr>
          <p:nvPr/>
        </p:nvSpPr>
        <p:spPr bwMode="auto">
          <a:xfrm>
            <a:off x="3175" y="407670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3</a:t>
            </a:r>
          </a:p>
        </p:txBody>
      </p:sp>
      <p:sp>
        <p:nvSpPr>
          <p:cNvPr id="83179" name="Text Box 267"/>
          <p:cNvSpPr txBox="1">
            <a:spLocks noChangeArrowheads="1"/>
          </p:cNvSpPr>
          <p:nvPr/>
        </p:nvSpPr>
        <p:spPr bwMode="auto">
          <a:xfrm>
            <a:off x="3175" y="371633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4</a:t>
            </a:r>
          </a:p>
        </p:txBody>
      </p:sp>
      <p:sp>
        <p:nvSpPr>
          <p:cNvPr id="83180" name="Text Box 268"/>
          <p:cNvSpPr txBox="1">
            <a:spLocks noChangeArrowheads="1"/>
          </p:cNvSpPr>
          <p:nvPr/>
        </p:nvSpPr>
        <p:spPr bwMode="auto">
          <a:xfrm>
            <a:off x="3175" y="33575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5</a:t>
            </a:r>
          </a:p>
        </p:txBody>
      </p:sp>
      <p:sp>
        <p:nvSpPr>
          <p:cNvPr id="83181" name="Text Box 269"/>
          <p:cNvSpPr txBox="1">
            <a:spLocks noChangeArrowheads="1"/>
          </p:cNvSpPr>
          <p:nvPr/>
        </p:nvSpPr>
        <p:spPr bwMode="auto">
          <a:xfrm>
            <a:off x="3175" y="299720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6</a:t>
            </a:r>
          </a:p>
        </p:txBody>
      </p:sp>
      <p:sp>
        <p:nvSpPr>
          <p:cNvPr id="83182" name="Text Box 270"/>
          <p:cNvSpPr txBox="1">
            <a:spLocks noChangeArrowheads="1"/>
          </p:cNvSpPr>
          <p:nvPr/>
        </p:nvSpPr>
        <p:spPr bwMode="auto">
          <a:xfrm>
            <a:off x="3175" y="263683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7</a:t>
            </a:r>
          </a:p>
        </p:txBody>
      </p:sp>
      <p:sp>
        <p:nvSpPr>
          <p:cNvPr id="83183" name="Text Box 271"/>
          <p:cNvSpPr txBox="1">
            <a:spLocks noChangeArrowheads="1"/>
          </p:cNvSpPr>
          <p:nvPr/>
        </p:nvSpPr>
        <p:spPr bwMode="auto">
          <a:xfrm>
            <a:off x="3175" y="2276475"/>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8</a:t>
            </a:r>
          </a:p>
        </p:txBody>
      </p:sp>
      <p:sp>
        <p:nvSpPr>
          <p:cNvPr id="83184" name="Text Box 272"/>
          <p:cNvSpPr txBox="1">
            <a:spLocks noChangeArrowheads="1"/>
          </p:cNvSpPr>
          <p:nvPr/>
        </p:nvSpPr>
        <p:spPr bwMode="auto">
          <a:xfrm>
            <a:off x="3175" y="191611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9</a:t>
            </a:r>
          </a:p>
        </p:txBody>
      </p:sp>
      <p:sp>
        <p:nvSpPr>
          <p:cNvPr id="83185" name="Text Box 273"/>
          <p:cNvSpPr txBox="1">
            <a:spLocks noChangeArrowheads="1"/>
          </p:cNvSpPr>
          <p:nvPr/>
        </p:nvSpPr>
        <p:spPr bwMode="auto">
          <a:xfrm>
            <a:off x="3175" y="1268413"/>
            <a:ext cx="852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Bits/símbolo</a:t>
            </a:r>
          </a:p>
        </p:txBody>
      </p:sp>
      <p:sp>
        <p:nvSpPr>
          <p:cNvPr id="83186" name="Line 274"/>
          <p:cNvSpPr>
            <a:spLocks noChangeShapeType="1"/>
          </p:cNvSpPr>
          <p:nvPr/>
        </p:nvSpPr>
        <p:spPr bwMode="auto">
          <a:xfrm>
            <a:off x="107950" y="15573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3187" name="Line 275"/>
          <p:cNvSpPr>
            <a:spLocks noChangeShapeType="1"/>
          </p:cNvSpPr>
          <p:nvPr/>
        </p:nvSpPr>
        <p:spPr bwMode="auto">
          <a:xfrm>
            <a:off x="250825" y="5448300"/>
            <a:ext cx="100013"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3188" name="Text Box 276"/>
          <p:cNvSpPr txBox="1">
            <a:spLocks noChangeArrowheads="1"/>
          </p:cNvSpPr>
          <p:nvPr/>
        </p:nvSpPr>
        <p:spPr bwMode="auto">
          <a:xfrm>
            <a:off x="-49213" y="5300663"/>
            <a:ext cx="373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Bin</a:t>
            </a:r>
          </a:p>
        </p:txBody>
      </p:sp>
      <p:sp>
        <p:nvSpPr>
          <p:cNvPr id="83189" name="Text Box 277"/>
          <p:cNvSpPr txBox="1">
            <a:spLocks noChangeArrowheads="1"/>
          </p:cNvSpPr>
          <p:nvPr/>
        </p:nvSpPr>
        <p:spPr bwMode="auto">
          <a:xfrm>
            <a:off x="323850" y="53006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7</a:t>
            </a:r>
          </a:p>
        </p:txBody>
      </p:sp>
      <p:sp>
        <p:nvSpPr>
          <p:cNvPr id="83190" name="Text Box 278"/>
          <p:cNvSpPr txBox="1">
            <a:spLocks noChangeArrowheads="1"/>
          </p:cNvSpPr>
          <p:nvPr/>
        </p:nvSpPr>
        <p:spPr bwMode="auto">
          <a:xfrm>
            <a:off x="1084263" y="5300663"/>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29</a:t>
            </a:r>
          </a:p>
        </p:txBody>
      </p:sp>
      <p:sp>
        <p:nvSpPr>
          <p:cNvPr id="83191" name="Text Box 279"/>
          <p:cNvSpPr txBox="1">
            <a:spLocks noChangeArrowheads="1"/>
          </p:cNvSpPr>
          <p:nvPr/>
        </p:nvSpPr>
        <p:spPr bwMode="auto">
          <a:xfrm>
            <a:off x="1403350" y="5300663"/>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38</a:t>
            </a:r>
          </a:p>
        </p:txBody>
      </p:sp>
      <p:sp>
        <p:nvSpPr>
          <p:cNvPr id="83192" name="Text Box 280"/>
          <p:cNvSpPr txBox="1">
            <a:spLocks noChangeArrowheads="1"/>
          </p:cNvSpPr>
          <p:nvPr/>
        </p:nvSpPr>
        <p:spPr bwMode="auto">
          <a:xfrm>
            <a:off x="8518525" y="5300663"/>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000" b="1"/>
              <a:t>243</a:t>
            </a:r>
          </a:p>
        </p:txBody>
      </p:sp>
      <p:sp>
        <p:nvSpPr>
          <p:cNvPr id="83193" name="Line 281"/>
          <p:cNvSpPr>
            <a:spLocks noChangeShapeType="1"/>
          </p:cNvSpPr>
          <p:nvPr/>
        </p:nvSpPr>
        <p:spPr bwMode="auto">
          <a:xfrm rot="5400000">
            <a:off x="124619" y="5303044"/>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94" name="Line 282"/>
          <p:cNvSpPr>
            <a:spLocks noChangeShapeType="1"/>
          </p:cNvSpPr>
          <p:nvPr/>
        </p:nvSpPr>
        <p:spPr bwMode="auto">
          <a:xfrm rot="5400000">
            <a:off x="375444" y="5303044"/>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95" name="Line 283"/>
          <p:cNvSpPr>
            <a:spLocks noChangeShapeType="1"/>
          </p:cNvSpPr>
          <p:nvPr/>
        </p:nvSpPr>
        <p:spPr bwMode="auto">
          <a:xfrm rot="5400000">
            <a:off x="1169194" y="5306219"/>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96" name="Line 284"/>
          <p:cNvSpPr>
            <a:spLocks noChangeShapeType="1"/>
          </p:cNvSpPr>
          <p:nvPr/>
        </p:nvSpPr>
        <p:spPr bwMode="auto">
          <a:xfrm rot="5400000">
            <a:off x="1491457" y="5293519"/>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97" name="Line 285"/>
          <p:cNvSpPr>
            <a:spLocks noChangeShapeType="1"/>
          </p:cNvSpPr>
          <p:nvPr/>
        </p:nvSpPr>
        <p:spPr bwMode="auto">
          <a:xfrm rot="5400000">
            <a:off x="8622506" y="5291932"/>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198" name="Text Box 286"/>
          <p:cNvSpPr txBox="1">
            <a:spLocks noChangeArrowheads="1"/>
          </p:cNvSpPr>
          <p:nvPr/>
        </p:nvSpPr>
        <p:spPr bwMode="auto">
          <a:xfrm>
            <a:off x="34925" y="5597525"/>
            <a:ext cx="22018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t>Canal ascendente: bins 7 a 29</a:t>
            </a:r>
          </a:p>
          <a:p>
            <a:pPr algn="ctr" eaLnBrk="1" hangingPunct="1"/>
            <a:r>
              <a:rPr lang="es-ES" sz="1200" b="1"/>
              <a:t>21,875 – 93,75 KHz</a:t>
            </a:r>
          </a:p>
          <a:p>
            <a:pPr algn="ctr" eaLnBrk="1" hangingPunct="1"/>
            <a:r>
              <a:rPr lang="es-ES" sz="1200" b="1"/>
              <a:t>168 bits/simbolo = 672 Kb/sBin</a:t>
            </a:r>
          </a:p>
        </p:txBody>
      </p:sp>
      <p:sp>
        <p:nvSpPr>
          <p:cNvPr id="83199" name="Text Box 287"/>
          <p:cNvSpPr txBox="1">
            <a:spLocks noChangeArrowheads="1"/>
          </p:cNvSpPr>
          <p:nvPr/>
        </p:nvSpPr>
        <p:spPr bwMode="auto">
          <a:xfrm>
            <a:off x="3957638" y="5710238"/>
            <a:ext cx="23542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t>Canal descendente: bins 38 a 243</a:t>
            </a:r>
          </a:p>
          <a:p>
            <a:pPr algn="ctr" eaLnBrk="1" hangingPunct="1"/>
            <a:r>
              <a:rPr lang="es-ES" sz="1200" b="1"/>
              <a:t>118,75 – 762,5 KHz</a:t>
            </a:r>
          </a:p>
          <a:p>
            <a:pPr algn="ctr" eaLnBrk="1" hangingPunct="1"/>
            <a:r>
              <a:rPr lang="es-ES" sz="1200" b="1"/>
              <a:t>1241 bits/simbolo = 4964 Kb/sBin</a:t>
            </a:r>
          </a:p>
        </p:txBody>
      </p:sp>
      <p:sp>
        <p:nvSpPr>
          <p:cNvPr id="83200" name="AutoShape 288"/>
          <p:cNvSpPr>
            <a:spLocks/>
          </p:cNvSpPr>
          <p:nvPr/>
        </p:nvSpPr>
        <p:spPr bwMode="auto">
          <a:xfrm rot="-5400000">
            <a:off x="768350" y="5168901"/>
            <a:ext cx="142875" cy="838200"/>
          </a:xfrm>
          <a:prstGeom prst="leftBrace">
            <a:avLst>
              <a:gd name="adj1" fmla="val 48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3201" name="AutoShape 289"/>
          <p:cNvSpPr>
            <a:spLocks/>
          </p:cNvSpPr>
          <p:nvPr/>
        </p:nvSpPr>
        <p:spPr bwMode="auto">
          <a:xfrm rot="-5400000">
            <a:off x="5076825" y="1987551"/>
            <a:ext cx="142875" cy="7200900"/>
          </a:xfrm>
          <a:prstGeom prst="leftBrace">
            <a:avLst>
              <a:gd name="adj1" fmla="val 42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3202" name="Text Box 290"/>
          <p:cNvSpPr txBox="1">
            <a:spLocks noChangeArrowheads="1"/>
          </p:cNvSpPr>
          <p:nvPr/>
        </p:nvSpPr>
        <p:spPr bwMode="auto">
          <a:xfrm>
            <a:off x="4938713" y="1530350"/>
            <a:ext cx="401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t>Caudal contratado: 4000 desc / 512 asc Kb/s</a:t>
            </a:r>
          </a:p>
        </p:txBody>
      </p:sp>
      <p:sp>
        <p:nvSpPr>
          <p:cNvPr id="83203" name="29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5B29482-6983-4AD7-859E-1BFBE82656E6}" type="slidenum">
              <a:rPr lang="es-ES" sz="1400"/>
              <a:pPr eaLnBrk="1" hangingPunct="1"/>
              <a:t>77</a:t>
            </a:fld>
            <a:endParaRPr lang="es-ES" sz="1400"/>
          </a:p>
        </p:txBody>
      </p:sp>
    </p:spTree>
  </p:cSld>
  <p:clrMapOvr>
    <a:masterClrMapping/>
  </p:clrMapOvr>
  <p:transition>
    <p:pull dir="l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85800" y="476250"/>
            <a:ext cx="7772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3600">
                <a:solidFill>
                  <a:schemeClr val="tx2"/>
                </a:solidFill>
              </a:rPr>
              <a:t>Parámetros ATM de ADSL en España</a:t>
            </a:r>
          </a:p>
        </p:txBody>
      </p:sp>
      <p:sp>
        <p:nvSpPr>
          <p:cNvPr id="83971" name="Rectangle 3"/>
          <p:cNvSpPr>
            <a:spLocks noChangeArrowheads="1"/>
          </p:cNvSpPr>
          <p:nvPr/>
        </p:nvSpPr>
        <p:spPr bwMode="auto">
          <a:xfrm>
            <a:off x="684213" y="1412875"/>
            <a:ext cx="8208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s-ES_tradnl" sz="1600" b="1" dirty="0">
                <a:latin typeface="Arial" charset="0"/>
              </a:rPr>
              <a:t>Entre julio y octubre de 2005 Telefónica aumentó las velocidades de los accesos ADSL de la siguiente forma:</a:t>
            </a:r>
          </a:p>
          <a:p>
            <a:pPr marL="342900" indent="-342900">
              <a:lnSpc>
                <a:spcPct val="90000"/>
              </a:lnSpc>
              <a:spcBef>
                <a:spcPct val="20000"/>
              </a:spcBef>
            </a:pPr>
            <a:r>
              <a:rPr lang="es-ES_tradnl" sz="1600" b="1" dirty="0">
                <a:latin typeface="Arial" charset="0"/>
              </a:rPr>
              <a:t>(</a:t>
            </a:r>
            <a:r>
              <a:rPr lang="es-ES_tradnl" sz="1600" b="1" dirty="0">
                <a:latin typeface="Arial" charset="0"/>
                <a:hlinkClick r:id="rId3"/>
              </a:rPr>
              <a:t>http://www.telefonicaonline.com/qx/manual/RE_04_07_22_10_Upgrade.pdf</a:t>
            </a:r>
            <a:r>
              <a:rPr lang="es-ES_tradnl" sz="1600" b="1" dirty="0">
                <a:latin typeface="Arial" charset="0"/>
              </a:rPr>
              <a:t> )</a:t>
            </a:r>
            <a:endParaRPr lang="es-ES" sz="1600" b="1" dirty="0">
              <a:latin typeface="Arial" charset="0"/>
            </a:endParaRPr>
          </a:p>
        </p:txBody>
      </p:sp>
      <p:graphicFrame>
        <p:nvGraphicFramePr>
          <p:cNvPr id="1237119" name="Group 127"/>
          <p:cNvGraphicFramePr>
            <a:graphicFrameLocks noGrp="1"/>
          </p:cNvGraphicFramePr>
          <p:nvPr>
            <p:extLst>
              <p:ext uri="{D42A27DB-BD31-4B8C-83A1-F6EECF244321}">
                <p14:modId xmlns:p14="http://schemas.microsoft.com/office/powerpoint/2010/main" val="2864715254"/>
              </p:ext>
            </p:extLst>
          </p:nvPr>
        </p:nvGraphicFramePr>
        <p:xfrm>
          <a:off x="755650" y="2492375"/>
          <a:ext cx="8067675" cy="3327401"/>
        </p:xfrm>
        <a:graphic>
          <a:graphicData uri="http://schemas.openxmlformats.org/drawingml/2006/table">
            <a:tbl>
              <a:tblPr/>
              <a:tblGrid>
                <a:gridCol w="1582738"/>
                <a:gridCol w="1846262"/>
                <a:gridCol w="1846263"/>
                <a:gridCol w="693737"/>
                <a:gridCol w="1146175"/>
                <a:gridCol w="952500"/>
              </a:tblGrid>
              <a:tr h="6279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rPr>
                        <a:t>Servicio</a:t>
                      </a:r>
                      <a:endParaRPr kumimoji="0" lang="es-ES" sz="1600" b="1"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PCR antes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(desc./asc., Kb/s)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PCR después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(desc./asc., Kb/s)</a:t>
                      </a:r>
                      <a:endParaRPr kumimoji="0" lang="es-ES" sz="16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SCR</a:t>
                      </a:r>
                      <a:r>
                        <a:rPr kumimoji="0" lang="es-ES_tradnl" sz="1600" b="1" i="0" u="none" strike="noStrike" cap="none" normalizeH="0" baseline="30000" smtClean="0">
                          <a:ln>
                            <a:noFill/>
                          </a:ln>
                          <a:solidFill>
                            <a:schemeClr val="tx1"/>
                          </a:solidFill>
                          <a:effectLst/>
                          <a:latin typeface="Arial" charset="0"/>
                        </a:rPr>
                        <a:t>*</a:t>
                      </a:r>
                      <a:r>
                        <a:rPr kumimoji="0" lang="es-ES_tradnl" sz="1600" b="1" i="0" u="none" strike="noStrike" cap="none" normalizeH="0" baseline="0" smtClean="0">
                          <a:ln>
                            <a:noFill/>
                          </a:ln>
                          <a:solidFill>
                            <a:schemeClr val="tx1"/>
                          </a:solidFill>
                          <a:effectLst/>
                          <a:latin typeface="Arial" charset="0"/>
                        </a:rPr>
                        <a:t> (%)</a:t>
                      </a:r>
                      <a:endParaRPr kumimoji="0" lang="es-ES" sz="16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CDVT (ms)</a:t>
                      </a:r>
                      <a:endParaRPr kumimoji="0" lang="es-ES" sz="16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MBS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(celdas)</a:t>
                      </a:r>
                      <a:endParaRPr kumimoji="0" lang="es-ES" sz="1600" b="1"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Reducido</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512 / 128 (UBR)</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1000 / 300 (UBR)</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Básico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512 / 128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1000 / 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4</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32</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Class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1000 / 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2000 / 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0,7 / 32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64 / 32</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Avanzada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2000 / 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4000 / 512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Premium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4000 / 512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8000 / 640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ACG Class</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1000 / 512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2000 / 640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50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ACG Avanzada</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2000 / 512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4000 / 640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50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ACG Premium</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4000 / 512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8000 / 640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50</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 ?</a:t>
                      </a:r>
                      <a:endParaRPr kumimoji="0" lang="es-ES" sz="16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 / ?</a:t>
                      </a:r>
                      <a:endParaRPr kumimoji="0" lang="es-ES" sz="16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44" name="Text Box 123"/>
          <p:cNvSpPr txBox="1">
            <a:spLocks noChangeArrowheads="1"/>
          </p:cNvSpPr>
          <p:nvPr/>
        </p:nvSpPr>
        <p:spPr bwMode="auto">
          <a:xfrm>
            <a:off x="755650" y="5964238"/>
            <a:ext cx="6875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600" baseline="30000">
                <a:latin typeface="Arial" charset="0"/>
              </a:rPr>
              <a:t>(*)</a:t>
            </a:r>
            <a:r>
              <a:rPr lang="es-ES_tradnl" sz="1600">
                <a:latin typeface="Arial" charset="0"/>
              </a:rPr>
              <a:t> Las celdas que superan el SCR no se descartan, se marcan con CLP=1</a:t>
            </a:r>
            <a:endParaRPr lang="es-ES" sz="1600">
              <a:latin typeface="Arial" charset="0"/>
            </a:endParaRPr>
          </a:p>
        </p:txBody>
      </p:sp>
      <p:sp>
        <p:nvSpPr>
          <p:cNvPr id="84045" name="6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7168F261-D4E2-4AF3-AE47-8D615A489F5A}" type="slidenum">
              <a:rPr lang="es-ES" sz="1400"/>
              <a:pPr eaLnBrk="1" hangingPunct="1"/>
              <a:t>78</a:t>
            </a:fld>
            <a:endParaRPr lang="es-ES" sz="1400"/>
          </a:p>
        </p:txBody>
      </p:sp>
    </p:spTree>
  </p:cSld>
  <p:clrMapOvr>
    <a:masterClrMapping/>
  </p:clrMapOvr>
  <p:transition>
    <p:pull dir="l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23850" y="801688"/>
            <a:ext cx="886653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b="1" dirty="0" err="1">
                <a:latin typeface="Courier New" pitchFamily="49" charset="0"/>
              </a:rPr>
              <a:t>reglaro#show</a:t>
            </a:r>
            <a:r>
              <a:rPr lang="en-GB" sz="1200" b="1" dirty="0">
                <a:latin typeface="Courier New" pitchFamily="49" charset="0"/>
              </a:rPr>
              <a:t> </a:t>
            </a:r>
            <a:r>
              <a:rPr lang="en-GB" sz="1200" b="1" dirty="0" err="1">
                <a:latin typeface="Courier New" pitchFamily="49" charset="0"/>
              </a:rPr>
              <a:t>dsl</a:t>
            </a:r>
            <a:r>
              <a:rPr lang="en-GB" sz="1200" b="1" dirty="0">
                <a:latin typeface="Courier New" pitchFamily="49" charset="0"/>
              </a:rPr>
              <a:t> </a:t>
            </a:r>
            <a:r>
              <a:rPr lang="en-GB" sz="1200" b="1" dirty="0" err="1">
                <a:latin typeface="Courier New" pitchFamily="49" charset="0"/>
              </a:rPr>
              <a:t>int</a:t>
            </a:r>
            <a:r>
              <a:rPr lang="en-GB" sz="1200" b="1" dirty="0">
                <a:latin typeface="Courier New" pitchFamily="49" charset="0"/>
              </a:rPr>
              <a:t> atm0</a:t>
            </a:r>
          </a:p>
          <a:p>
            <a:pPr eaLnBrk="1" hangingPunct="1"/>
            <a:r>
              <a:rPr lang="en-GB" sz="1200" b="1" dirty="0">
                <a:latin typeface="Courier New" pitchFamily="49" charset="0"/>
              </a:rPr>
              <a:t>		ATU-R (DS)			ATU-C (US)</a:t>
            </a:r>
          </a:p>
          <a:p>
            <a:pPr eaLnBrk="1" hangingPunct="1"/>
            <a:endParaRPr lang="en-GB" sz="1200" b="1" dirty="0">
              <a:latin typeface="Courier New" pitchFamily="49" charset="0"/>
            </a:endParaRPr>
          </a:p>
          <a:p>
            <a:pPr eaLnBrk="1" hangingPunct="1"/>
            <a:r>
              <a:rPr lang="en-GB" sz="1200" b="1" dirty="0">
                <a:latin typeface="Courier New" pitchFamily="49" charset="0"/>
              </a:rPr>
              <a:t>. . . </a:t>
            </a:r>
            <a:br>
              <a:rPr lang="en-GB" sz="1200" b="1" dirty="0">
                <a:latin typeface="Courier New" pitchFamily="49" charset="0"/>
              </a:rPr>
            </a:br>
            <a:r>
              <a:rPr lang="en-GB" sz="1200" b="1" dirty="0">
                <a:latin typeface="Courier New" pitchFamily="49" charset="0"/>
              </a:rPr>
              <a:t>Capacity Used:	 98%				 86%</a:t>
            </a:r>
          </a:p>
          <a:p>
            <a:pPr eaLnBrk="1" hangingPunct="1"/>
            <a:r>
              <a:rPr lang="en-GB" sz="1200" b="1" dirty="0">
                <a:latin typeface="Courier New" pitchFamily="49" charset="0"/>
              </a:rPr>
              <a:t>Noise Margin:	 10.5 dB			 	15.0 dB</a:t>
            </a:r>
          </a:p>
          <a:p>
            <a:pPr eaLnBrk="1" hangingPunct="1"/>
            <a:r>
              <a:rPr lang="en-GB" sz="1200" b="1" dirty="0">
                <a:latin typeface="Courier New" pitchFamily="49" charset="0"/>
              </a:rPr>
              <a:t>Output Power:	 20.0 </a:t>
            </a:r>
            <a:r>
              <a:rPr lang="en-GB" sz="1200" b="1" dirty="0" err="1">
                <a:latin typeface="Courier New" pitchFamily="49" charset="0"/>
              </a:rPr>
              <a:t>dBm</a:t>
            </a:r>
            <a:r>
              <a:rPr lang="en-GB" sz="1200" b="1" dirty="0">
                <a:latin typeface="Courier New" pitchFamily="49" charset="0"/>
              </a:rPr>
              <a:t>			 	12.0 </a:t>
            </a:r>
            <a:r>
              <a:rPr lang="en-GB" sz="1200" b="1" dirty="0" err="1">
                <a:latin typeface="Courier New" pitchFamily="49" charset="0"/>
              </a:rPr>
              <a:t>dBm</a:t>
            </a:r>
            <a:endParaRPr lang="en-GB" sz="1200" b="1" dirty="0">
              <a:latin typeface="Courier New" pitchFamily="49" charset="0"/>
            </a:endParaRPr>
          </a:p>
          <a:p>
            <a:pPr eaLnBrk="1" hangingPunct="1"/>
            <a:r>
              <a:rPr lang="en-GB" sz="1200" b="1" dirty="0">
                <a:latin typeface="Courier New" pitchFamily="49" charset="0"/>
              </a:rPr>
              <a:t>Attenuation:	 30.0 dB			 	18.0 dB</a:t>
            </a:r>
          </a:p>
          <a:p>
            <a:pPr eaLnBrk="1" hangingPunct="1"/>
            <a:r>
              <a:rPr lang="en-GB" sz="1200" b="1" dirty="0">
                <a:latin typeface="Courier New" pitchFamily="49" charset="0"/>
              </a:rPr>
              <a:t>. . . .</a:t>
            </a:r>
          </a:p>
          <a:p>
            <a:pPr eaLnBrk="1" hangingPunct="1"/>
            <a:r>
              <a:rPr lang="en-GB" sz="1200" b="1" dirty="0">
                <a:latin typeface="Courier New" pitchFamily="49" charset="0"/>
              </a:rPr>
              <a:t>		 Interleave		Fast	Interleave		Fast</a:t>
            </a:r>
          </a:p>
          <a:p>
            <a:pPr eaLnBrk="1" hangingPunct="1"/>
            <a:r>
              <a:rPr lang="en-GB" sz="1200" b="1" dirty="0">
                <a:latin typeface="Courier New" pitchFamily="49" charset="0"/>
              </a:rPr>
              <a:t>Speed (kbps):	       6560	           0	       640	           0</a:t>
            </a:r>
          </a:p>
          <a:p>
            <a:pPr eaLnBrk="1" hangingPunct="1"/>
            <a:r>
              <a:rPr lang="en-GB" sz="1200" b="1" dirty="0">
                <a:latin typeface="Courier New" pitchFamily="49" charset="0"/>
              </a:rPr>
              <a:t>Reed-Solomon EC:           8349	           0	         3	           1</a:t>
            </a:r>
          </a:p>
          <a:p>
            <a:pPr eaLnBrk="1" hangingPunct="1"/>
            <a:r>
              <a:rPr lang="en-GB" sz="1200" b="1" dirty="0">
                <a:latin typeface="Courier New" pitchFamily="49" charset="0"/>
              </a:rPr>
              <a:t>CRC Errors:	         39	           0	         3	           0</a:t>
            </a:r>
          </a:p>
          <a:p>
            <a:pPr eaLnBrk="1" hangingPunct="1"/>
            <a:r>
              <a:rPr lang="en-GB" sz="1200" b="1" dirty="0">
                <a:latin typeface="Courier New" pitchFamily="49" charset="0"/>
              </a:rPr>
              <a:t>Header Errors:	         35	           0	         1	           1</a:t>
            </a:r>
          </a:p>
          <a:p>
            <a:pPr eaLnBrk="1" hangingPunct="1"/>
            <a:r>
              <a:rPr lang="en-GB" sz="1200" b="1" dirty="0">
                <a:latin typeface="Courier New" pitchFamily="49" charset="0"/>
              </a:rPr>
              <a:t>Bit Errors:	          0	           0</a:t>
            </a:r>
          </a:p>
          <a:p>
            <a:pPr eaLnBrk="1" hangingPunct="1"/>
            <a:r>
              <a:rPr lang="en-GB" sz="1200" b="1" dirty="0">
                <a:latin typeface="Courier New" pitchFamily="49" charset="0"/>
              </a:rPr>
              <a:t>BER Valid sec:	          0	           0</a:t>
            </a:r>
          </a:p>
          <a:p>
            <a:pPr eaLnBrk="1" hangingPunct="1"/>
            <a:r>
              <a:rPr lang="en-GB" sz="1200" b="1" dirty="0">
                <a:latin typeface="Courier New" pitchFamily="49" charset="0"/>
              </a:rPr>
              <a:t>BER Invalid sec:        </a:t>
            </a:r>
            <a:r>
              <a:rPr lang="en-GB" sz="1200" b="1" dirty="0" smtClean="0">
                <a:latin typeface="Courier New" pitchFamily="49" charset="0"/>
              </a:rPr>
              <a:t>    	0</a:t>
            </a:r>
            <a:r>
              <a:rPr lang="en-GB" sz="1200" b="1" dirty="0">
                <a:latin typeface="Courier New" pitchFamily="49" charset="0"/>
              </a:rPr>
              <a:t>	           0</a:t>
            </a:r>
          </a:p>
          <a:p>
            <a:pPr eaLnBrk="1" hangingPunct="1"/>
            <a:r>
              <a:rPr lang="en-GB" sz="1200" b="1" dirty="0">
                <a:latin typeface="Courier New" pitchFamily="49" charset="0"/>
              </a:rPr>
              <a:t>LOM Monitoring : Disabled</a:t>
            </a:r>
          </a:p>
          <a:p>
            <a:pPr eaLnBrk="1" hangingPunct="1"/>
            <a:r>
              <a:rPr lang="en-GB" sz="1200" b="1" dirty="0">
                <a:latin typeface="Courier New" pitchFamily="49" charset="0"/>
              </a:rPr>
              <a:t>DMT Bits Per Bin</a:t>
            </a:r>
          </a:p>
          <a:p>
            <a:pPr eaLnBrk="1" hangingPunct="1"/>
            <a:r>
              <a:rPr lang="en-GB" sz="1200" b="1" dirty="0">
                <a:latin typeface="Courier New" pitchFamily="49" charset="0"/>
              </a:rPr>
              <a:t>00: 0 0 0 0 0 0 0 7 7 8 9 9 9 9 9 A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9 9 9 9 8 8 8 7 6 0 0</a:t>
            </a:r>
          </a:p>
          <a:p>
            <a:pPr eaLnBrk="1" hangingPunct="1"/>
            <a:r>
              <a:rPr lang="en-GB" sz="1200" b="1" dirty="0">
                <a:latin typeface="Courier New" pitchFamily="49" charset="0"/>
              </a:rPr>
              <a:t>20: 0 0 0 0 0 0 8 8 9 9 9 A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C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endParaRPr lang="en-GB" sz="1200" b="1" dirty="0">
              <a:latin typeface="Courier New" pitchFamily="49" charset="0"/>
            </a:endParaRPr>
          </a:p>
          <a:p>
            <a:pPr eaLnBrk="1" hangingPunct="1"/>
            <a:r>
              <a:rPr lang="en-GB" sz="1200" b="1" dirty="0">
                <a:latin typeface="Courier New" pitchFamily="49" charset="0"/>
              </a:rPr>
              <a:t>40: 0 2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endParaRPr lang="en-GB" sz="1200" b="1" dirty="0">
              <a:latin typeface="Courier New" pitchFamily="49" charset="0"/>
            </a:endParaRPr>
          </a:p>
          <a:p>
            <a:pPr eaLnBrk="1" hangingPunct="1"/>
            <a:r>
              <a:rPr lang="en-GB" sz="1200" b="1" dirty="0">
                <a:latin typeface="Courier New" pitchFamily="49" charset="0"/>
              </a:rPr>
              <a:t>60: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C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a:t>
            </a:r>
            <a:r>
              <a:rPr lang="en-GB" sz="1200" b="1" dirty="0" err="1">
                <a:latin typeface="Courier New" pitchFamily="49" charset="0"/>
              </a:rPr>
              <a:t>C</a:t>
            </a:r>
            <a:r>
              <a:rPr lang="en-GB" sz="1200" b="1" dirty="0">
                <a:latin typeface="Courier New" pitchFamily="49" charset="0"/>
              </a:rPr>
              <a:t> B C </a:t>
            </a:r>
            <a:r>
              <a:rPr lang="en-GB" sz="1200" b="1" dirty="0" err="1">
                <a:latin typeface="Courier New" pitchFamily="49" charset="0"/>
              </a:rPr>
              <a:t>C</a:t>
            </a:r>
            <a:r>
              <a:rPr lang="en-GB" sz="1200" b="1" dirty="0">
                <a:latin typeface="Courier New" pitchFamily="49" charset="0"/>
              </a:rPr>
              <a:t> B C </a:t>
            </a:r>
            <a:r>
              <a:rPr lang="en-GB" sz="1200" b="1" dirty="0" err="1">
                <a:latin typeface="Courier New" pitchFamily="49" charset="0"/>
              </a:rPr>
              <a:t>C</a:t>
            </a:r>
            <a:r>
              <a:rPr lang="en-GB" sz="1200" b="1" dirty="0">
                <a:latin typeface="Courier New" pitchFamily="49" charset="0"/>
              </a:rPr>
              <a:t>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endParaRPr lang="en-GB" sz="1200" b="1" dirty="0">
              <a:latin typeface="Courier New" pitchFamily="49" charset="0"/>
            </a:endParaRPr>
          </a:p>
          <a:p>
            <a:pPr eaLnBrk="1" hangingPunct="1"/>
            <a:r>
              <a:rPr lang="en-GB" sz="1200" b="1" dirty="0">
                <a:latin typeface="Courier New" pitchFamily="49" charset="0"/>
              </a:rPr>
              <a:t>80: B A </a:t>
            </a:r>
            <a:r>
              <a:rPr lang="en-GB" sz="1200" b="1" dirty="0" err="1">
                <a:latin typeface="Courier New" pitchFamily="49" charset="0"/>
              </a:rPr>
              <a:t>A</a:t>
            </a:r>
            <a:r>
              <a:rPr lang="en-GB" sz="1200" b="1" dirty="0">
                <a:latin typeface="Courier New" pitchFamily="49" charset="0"/>
              </a:rPr>
              <a:t> B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t>
            </a:r>
            <a:r>
              <a:rPr lang="en-GB" sz="1200" b="1" dirty="0" err="1">
                <a:latin typeface="Courier New" pitchFamily="49" charset="0"/>
              </a:rPr>
              <a:t>B</a:t>
            </a:r>
            <a:r>
              <a:rPr lang="en-GB" sz="1200" b="1" dirty="0">
                <a:latin typeface="Courier New" pitchFamily="49" charset="0"/>
              </a:rPr>
              <a:t> A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a:t>
            </a:r>
            <a:r>
              <a:rPr lang="en-GB" sz="1200" b="1" dirty="0" err="1">
                <a:latin typeface="Courier New" pitchFamily="49" charset="0"/>
              </a:rPr>
              <a:t>A</a:t>
            </a:r>
            <a:r>
              <a:rPr lang="en-GB" sz="1200" b="1" dirty="0">
                <a:latin typeface="Courier New" pitchFamily="49" charset="0"/>
              </a:rPr>
              <a:t> 9 9 9 9 9 9 9 9 9 8 8 8 8 8</a:t>
            </a:r>
          </a:p>
          <a:p>
            <a:pPr eaLnBrk="1" hangingPunct="1"/>
            <a:r>
              <a:rPr lang="en-GB" sz="1200" b="1" dirty="0">
                <a:latin typeface="Courier New" pitchFamily="49" charset="0"/>
              </a:rPr>
              <a:t>A0: 8 8 8 8 8 8 8 8 8 8 8 8 8 8 8 8 8 8 7 7 7 8 8 8 8 8 8 7 8 8 8 8</a:t>
            </a:r>
          </a:p>
          <a:p>
            <a:pPr eaLnBrk="1" hangingPunct="1"/>
            <a:r>
              <a:rPr lang="en-GB" sz="1200" b="1" dirty="0">
                <a:latin typeface="Courier New" pitchFamily="49" charset="0"/>
              </a:rPr>
              <a:t>C0: 8 8 8 8 8 8 8 7 8 8 8 8 8 8 7 7 7 7 8 8 8 8 7 7 7 7 7 7 7 7 7 7</a:t>
            </a:r>
          </a:p>
          <a:p>
            <a:pPr eaLnBrk="1" hangingPunct="1"/>
            <a:r>
              <a:rPr lang="en-GB" sz="1200" b="1" dirty="0">
                <a:latin typeface="Courier New" pitchFamily="49" charset="0"/>
              </a:rPr>
              <a:t>E0: 7 7 6 6 6 6 6 6 6 5 5 5 5 4 4 4 5 5 5 4 4 0 0 0 0 0 0 0 0 0 0 0</a:t>
            </a:r>
            <a:endParaRPr lang="es-ES" sz="1200" b="1" dirty="0">
              <a:latin typeface="Courier New" pitchFamily="49" charset="0"/>
            </a:endParaRPr>
          </a:p>
        </p:txBody>
      </p:sp>
      <p:sp>
        <p:nvSpPr>
          <p:cNvPr id="84995" name="Text Box 5"/>
          <p:cNvSpPr txBox="1">
            <a:spLocks noChangeArrowheads="1"/>
          </p:cNvSpPr>
          <p:nvPr/>
        </p:nvSpPr>
        <p:spPr bwMode="auto">
          <a:xfrm>
            <a:off x="3089275" y="1489075"/>
            <a:ext cx="1482725" cy="284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Max. 6694 Kb/s</a:t>
            </a:r>
            <a:endParaRPr lang="es-ES" sz="1200" b="1">
              <a:solidFill>
                <a:srgbClr val="FF0000"/>
              </a:solidFill>
              <a:latin typeface="Courier New" pitchFamily="49" charset="0"/>
            </a:endParaRPr>
          </a:p>
        </p:txBody>
      </p:sp>
      <p:sp>
        <p:nvSpPr>
          <p:cNvPr id="84996" name="Line 6"/>
          <p:cNvSpPr>
            <a:spLocks noChangeShapeType="1"/>
          </p:cNvSpPr>
          <p:nvPr/>
        </p:nvSpPr>
        <p:spPr bwMode="auto">
          <a:xfrm flipH="1">
            <a:off x="2730500" y="1633538"/>
            <a:ext cx="3587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4997" name="Text Box 7"/>
          <p:cNvSpPr txBox="1">
            <a:spLocks noChangeArrowheads="1"/>
          </p:cNvSpPr>
          <p:nvPr/>
        </p:nvSpPr>
        <p:spPr bwMode="auto">
          <a:xfrm>
            <a:off x="6689725" y="1484313"/>
            <a:ext cx="1390650"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Max. 744 Kb/s</a:t>
            </a:r>
            <a:endParaRPr lang="es-ES" sz="1200" b="1">
              <a:solidFill>
                <a:srgbClr val="FF0000"/>
              </a:solidFill>
              <a:latin typeface="Courier New" pitchFamily="49" charset="0"/>
            </a:endParaRPr>
          </a:p>
        </p:txBody>
      </p:sp>
      <p:sp>
        <p:nvSpPr>
          <p:cNvPr id="84998" name="Line 8"/>
          <p:cNvSpPr>
            <a:spLocks noChangeShapeType="1"/>
          </p:cNvSpPr>
          <p:nvPr/>
        </p:nvSpPr>
        <p:spPr bwMode="auto">
          <a:xfrm flipH="1">
            <a:off x="6330950" y="1628775"/>
            <a:ext cx="3587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4999" name="Text Box 9"/>
          <p:cNvSpPr txBox="1">
            <a:spLocks noChangeArrowheads="1"/>
          </p:cNvSpPr>
          <p:nvPr/>
        </p:nvSpPr>
        <p:spPr bwMode="auto">
          <a:xfrm>
            <a:off x="3635375" y="2924175"/>
            <a:ext cx="838200" cy="284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Errores</a:t>
            </a:r>
            <a:endParaRPr lang="es-ES" sz="1200" b="1">
              <a:solidFill>
                <a:srgbClr val="FF0000"/>
              </a:solidFill>
              <a:latin typeface="Courier New" pitchFamily="49" charset="0"/>
            </a:endParaRPr>
          </a:p>
        </p:txBody>
      </p:sp>
      <p:sp>
        <p:nvSpPr>
          <p:cNvPr id="85000" name="Line 10"/>
          <p:cNvSpPr>
            <a:spLocks noChangeShapeType="1"/>
          </p:cNvSpPr>
          <p:nvPr/>
        </p:nvSpPr>
        <p:spPr bwMode="auto">
          <a:xfrm flipH="1">
            <a:off x="3276600" y="3068638"/>
            <a:ext cx="3587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5001" name="Rectangle 11"/>
          <p:cNvSpPr>
            <a:spLocks noChangeArrowheads="1"/>
          </p:cNvSpPr>
          <p:nvPr/>
        </p:nvSpPr>
        <p:spPr bwMode="auto">
          <a:xfrm>
            <a:off x="2843213" y="2852738"/>
            <a:ext cx="433387" cy="576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5002" name="Rectangle 12"/>
          <p:cNvSpPr>
            <a:spLocks noChangeArrowheads="1"/>
          </p:cNvSpPr>
          <p:nvPr/>
        </p:nvSpPr>
        <p:spPr bwMode="auto">
          <a:xfrm>
            <a:off x="2051050" y="4292600"/>
            <a:ext cx="420211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5003" name="Text Box 13"/>
          <p:cNvSpPr txBox="1">
            <a:spLocks noChangeArrowheads="1"/>
          </p:cNvSpPr>
          <p:nvPr/>
        </p:nvSpPr>
        <p:spPr bwMode="auto">
          <a:xfrm>
            <a:off x="6470650" y="3792538"/>
            <a:ext cx="1574800"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800 Kb/s (asc.)</a:t>
            </a:r>
            <a:endParaRPr lang="es-ES" sz="1200" b="1">
              <a:solidFill>
                <a:srgbClr val="FF0000"/>
              </a:solidFill>
              <a:latin typeface="Courier New" pitchFamily="49" charset="0"/>
            </a:endParaRPr>
          </a:p>
        </p:txBody>
      </p:sp>
      <p:sp>
        <p:nvSpPr>
          <p:cNvPr id="85004" name="Line 14"/>
          <p:cNvSpPr>
            <a:spLocks noChangeShapeType="1"/>
          </p:cNvSpPr>
          <p:nvPr/>
        </p:nvSpPr>
        <p:spPr bwMode="auto">
          <a:xfrm flipH="1">
            <a:off x="6156325" y="3937000"/>
            <a:ext cx="314325" cy="284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5005" name="Line 16"/>
          <p:cNvSpPr>
            <a:spLocks noChangeShapeType="1"/>
          </p:cNvSpPr>
          <p:nvPr/>
        </p:nvSpPr>
        <p:spPr bwMode="auto">
          <a:xfrm>
            <a:off x="755650" y="5805488"/>
            <a:ext cx="38163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06" name="Line 17"/>
          <p:cNvSpPr>
            <a:spLocks noChangeShapeType="1"/>
          </p:cNvSpPr>
          <p:nvPr/>
        </p:nvSpPr>
        <p:spPr bwMode="auto">
          <a:xfrm>
            <a:off x="755650" y="4868863"/>
            <a:ext cx="0" cy="9366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07" name="Line 18"/>
          <p:cNvSpPr>
            <a:spLocks noChangeShapeType="1"/>
          </p:cNvSpPr>
          <p:nvPr/>
        </p:nvSpPr>
        <p:spPr bwMode="auto">
          <a:xfrm>
            <a:off x="4572000" y="5589588"/>
            <a:ext cx="0"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08" name="Line 19"/>
          <p:cNvSpPr>
            <a:spLocks noChangeShapeType="1"/>
          </p:cNvSpPr>
          <p:nvPr/>
        </p:nvSpPr>
        <p:spPr bwMode="auto">
          <a:xfrm>
            <a:off x="4572000" y="5589588"/>
            <a:ext cx="20875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09" name="Line 20"/>
          <p:cNvSpPr>
            <a:spLocks noChangeShapeType="1"/>
          </p:cNvSpPr>
          <p:nvPr/>
        </p:nvSpPr>
        <p:spPr bwMode="auto">
          <a:xfrm>
            <a:off x="6659563" y="4508500"/>
            <a:ext cx="0" cy="10810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0" name="Line 21"/>
          <p:cNvSpPr>
            <a:spLocks noChangeShapeType="1"/>
          </p:cNvSpPr>
          <p:nvPr/>
        </p:nvSpPr>
        <p:spPr bwMode="auto">
          <a:xfrm>
            <a:off x="1835150" y="4508500"/>
            <a:ext cx="48244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1" name="Line 22"/>
          <p:cNvSpPr>
            <a:spLocks noChangeShapeType="1"/>
          </p:cNvSpPr>
          <p:nvPr/>
        </p:nvSpPr>
        <p:spPr bwMode="auto">
          <a:xfrm>
            <a:off x="900113" y="4652963"/>
            <a:ext cx="935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2" name="Line 23"/>
          <p:cNvSpPr>
            <a:spLocks noChangeShapeType="1"/>
          </p:cNvSpPr>
          <p:nvPr/>
        </p:nvSpPr>
        <p:spPr bwMode="auto">
          <a:xfrm>
            <a:off x="900113" y="4652963"/>
            <a:ext cx="0" cy="215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3" name="Line 24"/>
          <p:cNvSpPr>
            <a:spLocks noChangeShapeType="1"/>
          </p:cNvSpPr>
          <p:nvPr/>
        </p:nvSpPr>
        <p:spPr bwMode="auto">
          <a:xfrm>
            <a:off x="1835150" y="4508500"/>
            <a:ext cx="0" cy="1444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4" name="Line 25"/>
          <p:cNvSpPr>
            <a:spLocks noChangeShapeType="1"/>
          </p:cNvSpPr>
          <p:nvPr/>
        </p:nvSpPr>
        <p:spPr bwMode="auto">
          <a:xfrm>
            <a:off x="755650" y="4868863"/>
            <a:ext cx="1444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5015" name="Text Box 26"/>
          <p:cNvSpPr txBox="1">
            <a:spLocks noChangeArrowheads="1"/>
          </p:cNvSpPr>
          <p:nvPr/>
        </p:nvSpPr>
        <p:spPr bwMode="auto">
          <a:xfrm>
            <a:off x="7029450" y="5087938"/>
            <a:ext cx="1758950" cy="284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200" b="1">
                <a:solidFill>
                  <a:srgbClr val="FF0000"/>
                </a:solidFill>
                <a:latin typeface="Courier New" pitchFamily="49" charset="0"/>
              </a:rPr>
              <a:t>7564 Kb/s (desc.)</a:t>
            </a:r>
            <a:endParaRPr lang="es-ES" sz="1200" b="1">
              <a:solidFill>
                <a:srgbClr val="FF0000"/>
              </a:solidFill>
              <a:latin typeface="Courier New" pitchFamily="49" charset="0"/>
            </a:endParaRPr>
          </a:p>
        </p:txBody>
      </p:sp>
      <p:sp>
        <p:nvSpPr>
          <p:cNvPr id="85016" name="Line 27"/>
          <p:cNvSpPr>
            <a:spLocks noChangeShapeType="1"/>
          </p:cNvSpPr>
          <p:nvPr/>
        </p:nvSpPr>
        <p:spPr bwMode="auto">
          <a:xfrm flipH="1" flipV="1">
            <a:off x="6732588" y="5229225"/>
            <a:ext cx="296862" cy="3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5017" name="Text Box 28"/>
          <p:cNvSpPr txBox="1">
            <a:spLocks noChangeArrowheads="1"/>
          </p:cNvSpPr>
          <p:nvPr/>
        </p:nvSpPr>
        <p:spPr bwMode="auto">
          <a:xfrm>
            <a:off x="341313" y="260350"/>
            <a:ext cx="8478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800">
                <a:latin typeface="Arial" charset="0"/>
              </a:rPr>
              <a:t>Parámetros físicos de router ADSL 8000/640  </a:t>
            </a:r>
          </a:p>
        </p:txBody>
      </p:sp>
      <p:sp>
        <p:nvSpPr>
          <p:cNvPr id="85018" name="26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4693DB10-45CE-4545-9BB4-0929A12FFD29}" type="slidenum">
              <a:rPr lang="es-ES" sz="1400"/>
              <a:pPr eaLnBrk="1" hangingPunct="1"/>
              <a:t>79</a:t>
            </a:fld>
            <a:endParaRPr lang="es-ES" sz="1400"/>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Problemas de las señales de  banda ancha en cables metálicos</a:t>
            </a:r>
          </a:p>
        </p:txBody>
      </p:sp>
      <p:sp>
        <p:nvSpPr>
          <p:cNvPr id="16387"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Factores que influyen en la atenuación:</a:t>
            </a:r>
          </a:p>
          <a:p>
            <a:pPr marL="742950" lvl="1" indent="-285750">
              <a:spcBef>
                <a:spcPct val="20000"/>
              </a:spcBef>
              <a:buFontTx/>
              <a:buChar char="–"/>
            </a:pPr>
            <a:r>
              <a:rPr lang="es-ES_tradnl" b="1"/>
              <a:t>Grosor del cable</a:t>
            </a:r>
            <a:r>
              <a:rPr lang="es-ES_tradnl"/>
              <a:t>: menor atenuación cuanto más grueso (a menos resistencia menos pérdida por calor)</a:t>
            </a:r>
          </a:p>
          <a:p>
            <a:pPr marL="742950" lvl="1" indent="-285750">
              <a:spcBef>
                <a:spcPct val="20000"/>
              </a:spcBef>
              <a:buFontTx/>
              <a:buChar char="–"/>
            </a:pPr>
            <a:r>
              <a:rPr lang="es-ES_tradnl" b="1"/>
              <a:t>Frecuencia de la señal:</a:t>
            </a:r>
            <a:r>
              <a:rPr lang="es-ES_tradnl"/>
              <a:t> a mayor frecuencia mayor atenuación</a:t>
            </a:r>
          </a:p>
          <a:p>
            <a:pPr marL="742950" lvl="1" indent="-285750">
              <a:spcBef>
                <a:spcPct val="20000"/>
              </a:spcBef>
              <a:buFontTx/>
              <a:buChar char="–"/>
            </a:pPr>
            <a:r>
              <a:rPr lang="es-ES_tradnl" b="1"/>
              <a:t>Tipo de cable</a:t>
            </a:r>
            <a:r>
              <a:rPr lang="es-ES_tradnl"/>
              <a:t>: menor atenuación en coaxial que en par trenzado (menos emisión electromagnética)</a:t>
            </a:r>
          </a:p>
          <a:p>
            <a:pPr marL="742950" lvl="1" indent="-285750">
              <a:spcBef>
                <a:spcPct val="20000"/>
              </a:spcBef>
              <a:buFontTx/>
              <a:buChar char="–"/>
            </a:pPr>
            <a:r>
              <a:rPr lang="es-ES_tradnl" b="1"/>
              <a:t>Apantallamiento (solo en coaxial):</a:t>
            </a:r>
            <a:r>
              <a:rPr lang="es-ES_tradnl"/>
              <a:t> a mas apantallamiento menor atenuación (menos emisión electromagnética)</a:t>
            </a:r>
          </a:p>
        </p:txBody>
      </p:sp>
      <p:sp>
        <p:nvSpPr>
          <p:cNvPr id="1638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99D106D-9D03-4729-A8EE-A80FB2C1B731}" type="slidenum">
              <a:rPr lang="es-ES" sz="1400"/>
              <a:pPr eaLnBrk="1" hangingPunct="1"/>
              <a:t>8</a:t>
            </a:fld>
            <a:endParaRPr lang="es-ES" sz="1400"/>
          </a:p>
        </p:txBody>
      </p:sp>
    </p:spTree>
  </p:cSld>
  <p:clrMapOvr>
    <a:masterClrMapping/>
  </p:clrMapOvr>
  <p:transition>
    <p:pull dir="l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flipV="1">
            <a:off x="8153400" y="2606675"/>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19" name="Line 3"/>
          <p:cNvSpPr>
            <a:spLocks noChangeShapeType="1"/>
          </p:cNvSpPr>
          <p:nvPr/>
        </p:nvSpPr>
        <p:spPr bwMode="auto">
          <a:xfrm>
            <a:off x="3200400" y="3749675"/>
            <a:ext cx="3657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0" name="Line 4"/>
          <p:cNvSpPr>
            <a:spLocks noChangeShapeType="1"/>
          </p:cNvSpPr>
          <p:nvPr/>
        </p:nvSpPr>
        <p:spPr bwMode="auto">
          <a:xfrm>
            <a:off x="3124200" y="2454275"/>
            <a:ext cx="0"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1" name="Line 5"/>
          <p:cNvSpPr>
            <a:spLocks noChangeShapeType="1"/>
          </p:cNvSpPr>
          <p:nvPr/>
        </p:nvSpPr>
        <p:spPr bwMode="auto">
          <a:xfrm>
            <a:off x="3124200" y="3749675"/>
            <a:ext cx="0" cy="838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2" name="Line 6"/>
          <p:cNvSpPr>
            <a:spLocks noChangeShapeType="1"/>
          </p:cNvSpPr>
          <p:nvPr/>
        </p:nvSpPr>
        <p:spPr bwMode="auto">
          <a:xfrm flipH="1">
            <a:off x="1371600" y="2454275"/>
            <a:ext cx="175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3" name="Line 7"/>
          <p:cNvSpPr>
            <a:spLocks noChangeShapeType="1"/>
          </p:cNvSpPr>
          <p:nvPr/>
        </p:nvSpPr>
        <p:spPr bwMode="auto">
          <a:xfrm flipH="1">
            <a:off x="1676400" y="4597400"/>
            <a:ext cx="1447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4" name="Line 8"/>
          <p:cNvSpPr>
            <a:spLocks noChangeShapeType="1"/>
          </p:cNvSpPr>
          <p:nvPr/>
        </p:nvSpPr>
        <p:spPr bwMode="auto">
          <a:xfrm>
            <a:off x="6858000" y="3749675"/>
            <a:ext cx="0" cy="1371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5" name="Line 9"/>
          <p:cNvSpPr>
            <a:spLocks noChangeShapeType="1"/>
          </p:cNvSpPr>
          <p:nvPr/>
        </p:nvSpPr>
        <p:spPr bwMode="auto">
          <a:xfrm flipV="1">
            <a:off x="6858000" y="2454275"/>
            <a:ext cx="0"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26" name="Line 10"/>
          <p:cNvSpPr>
            <a:spLocks noChangeShapeType="1"/>
          </p:cNvSpPr>
          <p:nvPr/>
        </p:nvSpPr>
        <p:spPr bwMode="auto">
          <a:xfrm>
            <a:off x="6858000" y="5070475"/>
            <a:ext cx="91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86027"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1844675"/>
            <a:ext cx="15668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28"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14563"/>
            <a:ext cx="812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6029" name="Group 13"/>
          <p:cNvGrpSpPr>
            <a:grpSpLocks/>
          </p:cNvGrpSpPr>
          <p:nvPr/>
        </p:nvGrpSpPr>
        <p:grpSpPr bwMode="auto">
          <a:xfrm>
            <a:off x="2520950" y="2003425"/>
            <a:ext cx="979488" cy="828675"/>
            <a:chOff x="1588" y="1300"/>
            <a:chExt cx="617" cy="522"/>
          </a:xfrm>
        </p:grpSpPr>
        <p:sp>
          <p:nvSpPr>
            <p:cNvPr id="86103" name="Freeform 14"/>
            <p:cNvSpPr>
              <a:spLocks/>
            </p:cNvSpPr>
            <p:nvPr/>
          </p:nvSpPr>
          <p:spPr bwMode="auto">
            <a:xfrm>
              <a:off x="2168" y="1300"/>
              <a:ext cx="37" cy="521"/>
            </a:xfrm>
            <a:custGeom>
              <a:avLst/>
              <a:gdLst>
                <a:gd name="T0" fmla="*/ 0 w 189"/>
                <a:gd name="T1" fmla="*/ 8 h 2605"/>
                <a:gd name="T2" fmla="*/ 7 w 189"/>
                <a:gd name="T3" fmla="*/ 0 h 2605"/>
                <a:gd name="T4" fmla="*/ 7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1"/>
                  </a:lnTo>
                  <a:lnTo>
                    <a:pt x="0" y="2605"/>
                  </a:ln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6104" name="Freeform 15"/>
            <p:cNvSpPr>
              <a:spLocks/>
            </p:cNvSpPr>
            <p:nvPr/>
          </p:nvSpPr>
          <p:spPr bwMode="auto">
            <a:xfrm>
              <a:off x="2168" y="1300"/>
              <a:ext cx="37" cy="521"/>
            </a:xfrm>
            <a:custGeom>
              <a:avLst/>
              <a:gdLst>
                <a:gd name="T0" fmla="*/ 0 w 189"/>
                <a:gd name="T1" fmla="*/ 8 h 2605"/>
                <a:gd name="T2" fmla="*/ 7 w 189"/>
                <a:gd name="T3" fmla="*/ 0 h 2605"/>
                <a:gd name="T4" fmla="*/ 7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1"/>
                  </a:lnTo>
                  <a:lnTo>
                    <a:pt x="0" y="2605"/>
                  </a:lnTo>
                  <a:lnTo>
                    <a:pt x="0" y="200"/>
                  </a:lnTo>
                  <a:close/>
                </a:path>
              </a:pathLst>
            </a:custGeom>
            <a:solidFill>
              <a:srgbClr val="000000"/>
            </a:solidFill>
            <a:ln w="3175">
              <a:solidFill>
                <a:srgbClr val="000000"/>
              </a:solidFill>
              <a:round/>
              <a:headEnd/>
              <a:tailEnd/>
            </a:ln>
          </p:spPr>
          <p:txBody>
            <a:bodyPr/>
            <a:lstStyle/>
            <a:p>
              <a:endParaRPr lang="es-ES"/>
            </a:p>
          </p:txBody>
        </p:sp>
        <p:sp>
          <p:nvSpPr>
            <p:cNvPr id="86105" name="Rectangle 16"/>
            <p:cNvSpPr>
              <a:spLocks noChangeArrowheads="1"/>
            </p:cNvSpPr>
            <p:nvPr/>
          </p:nvSpPr>
          <p:spPr bwMode="auto">
            <a:xfrm>
              <a:off x="1589" y="1338"/>
              <a:ext cx="578" cy="484"/>
            </a:xfrm>
            <a:prstGeom prst="rect">
              <a:avLst/>
            </a:prstGeom>
            <a:solidFill>
              <a:srgbClr val="000000"/>
            </a:solidFill>
            <a:ln w="3175">
              <a:solidFill>
                <a:srgbClr val="000000"/>
              </a:solidFill>
              <a:miter lim="800000"/>
              <a:headEnd/>
              <a:tailEnd/>
            </a:ln>
          </p:spPr>
          <p:txBody>
            <a:bodyPr/>
            <a:lstStyle/>
            <a:p>
              <a:endParaRPr lang="es-ES"/>
            </a:p>
          </p:txBody>
        </p:sp>
        <p:sp>
          <p:nvSpPr>
            <p:cNvPr id="86106" name="Freeform 17"/>
            <p:cNvSpPr>
              <a:spLocks/>
            </p:cNvSpPr>
            <p:nvPr/>
          </p:nvSpPr>
          <p:spPr bwMode="auto">
            <a:xfrm>
              <a:off x="1588" y="1302"/>
              <a:ext cx="616" cy="37"/>
            </a:xfrm>
            <a:custGeom>
              <a:avLst/>
              <a:gdLst>
                <a:gd name="T0" fmla="*/ 0 w 3077"/>
                <a:gd name="T1" fmla="*/ 8 h 182"/>
                <a:gd name="T2" fmla="*/ 8 w 3077"/>
                <a:gd name="T3" fmla="*/ 0 h 182"/>
                <a:gd name="T4" fmla="*/ 123 w 3077"/>
                <a:gd name="T5" fmla="*/ 0 h 182"/>
                <a:gd name="T6" fmla="*/ 116 w 3077"/>
                <a:gd name="T7" fmla="*/ 8 h 182"/>
                <a:gd name="T8" fmla="*/ 0 w 3077"/>
                <a:gd name="T9" fmla="*/ 8 h 182"/>
                <a:gd name="T10" fmla="*/ 0 60000 65536"/>
                <a:gd name="T11" fmla="*/ 0 60000 65536"/>
                <a:gd name="T12" fmla="*/ 0 60000 65536"/>
                <a:gd name="T13" fmla="*/ 0 60000 65536"/>
                <a:gd name="T14" fmla="*/ 0 60000 65536"/>
                <a:gd name="T15" fmla="*/ 0 w 3077"/>
                <a:gd name="T16" fmla="*/ 0 h 182"/>
                <a:gd name="T17" fmla="*/ 3077 w 3077"/>
                <a:gd name="T18" fmla="*/ 182 h 182"/>
              </a:gdLst>
              <a:ahLst/>
              <a:cxnLst>
                <a:cxn ang="T10">
                  <a:pos x="T0" y="T1"/>
                </a:cxn>
                <a:cxn ang="T11">
                  <a:pos x="T2" y="T3"/>
                </a:cxn>
                <a:cxn ang="T12">
                  <a:pos x="T4" y="T5"/>
                </a:cxn>
                <a:cxn ang="T13">
                  <a:pos x="T6" y="T7"/>
                </a:cxn>
                <a:cxn ang="T14">
                  <a:pos x="T8" y="T9"/>
                </a:cxn>
              </a:cxnLst>
              <a:rect l="T15" t="T16" r="T17" b="T18"/>
              <a:pathLst>
                <a:path w="3077" h="182">
                  <a:moveTo>
                    <a:pt x="0" y="182"/>
                  </a:moveTo>
                  <a:lnTo>
                    <a:pt x="189" y="0"/>
                  </a:lnTo>
                  <a:lnTo>
                    <a:pt x="3077" y="0"/>
                  </a:lnTo>
                  <a:lnTo>
                    <a:pt x="2888" y="182"/>
                  </a:lnTo>
                  <a:lnTo>
                    <a:pt x="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6107" name="Freeform 18"/>
            <p:cNvSpPr>
              <a:spLocks/>
            </p:cNvSpPr>
            <p:nvPr/>
          </p:nvSpPr>
          <p:spPr bwMode="auto">
            <a:xfrm>
              <a:off x="1589" y="1303"/>
              <a:ext cx="615" cy="37"/>
            </a:xfrm>
            <a:custGeom>
              <a:avLst/>
              <a:gdLst>
                <a:gd name="T0" fmla="*/ 0 w 3076"/>
                <a:gd name="T1" fmla="*/ 7 h 183"/>
                <a:gd name="T2" fmla="*/ 8 w 3076"/>
                <a:gd name="T3" fmla="*/ 0 h 183"/>
                <a:gd name="T4" fmla="*/ 123 w 3076"/>
                <a:gd name="T5" fmla="*/ 0 h 183"/>
                <a:gd name="T6" fmla="*/ 115 w 3076"/>
                <a:gd name="T7" fmla="*/ 7 h 183"/>
                <a:gd name="T8" fmla="*/ 0 w 3076"/>
                <a:gd name="T9" fmla="*/ 7 h 183"/>
                <a:gd name="T10" fmla="*/ 0 60000 65536"/>
                <a:gd name="T11" fmla="*/ 0 60000 65536"/>
                <a:gd name="T12" fmla="*/ 0 60000 65536"/>
                <a:gd name="T13" fmla="*/ 0 60000 65536"/>
                <a:gd name="T14" fmla="*/ 0 60000 65536"/>
                <a:gd name="T15" fmla="*/ 0 w 3076"/>
                <a:gd name="T16" fmla="*/ 0 h 183"/>
                <a:gd name="T17" fmla="*/ 3076 w 3076"/>
                <a:gd name="T18" fmla="*/ 183 h 183"/>
              </a:gdLst>
              <a:ahLst/>
              <a:cxnLst>
                <a:cxn ang="T10">
                  <a:pos x="T0" y="T1"/>
                </a:cxn>
                <a:cxn ang="T11">
                  <a:pos x="T2" y="T3"/>
                </a:cxn>
                <a:cxn ang="T12">
                  <a:pos x="T4" y="T5"/>
                </a:cxn>
                <a:cxn ang="T13">
                  <a:pos x="T6" y="T7"/>
                </a:cxn>
                <a:cxn ang="T14">
                  <a:pos x="T8" y="T9"/>
                </a:cxn>
              </a:cxnLst>
              <a:rect l="T15" t="T16" r="T17" b="T18"/>
              <a:pathLst>
                <a:path w="3076" h="183">
                  <a:moveTo>
                    <a:pt x="0" y="183"/>
                  </a:moveTo>
                  <a:lnTo>
                    <a:pt x="188" y="0"/>
                  </a:lnTo>
                  <a:lnTo>
                    <a:pt x="3076" y="0"/>
                  </a:lnTo>
                  <a:lnTo>
                    <a:pt x="2888" y="183"/>
                  </a:lnTo>
                  <a:lnTo>
                    <a:pt x="0" y="183"/>
                  </a:lnTo>
                  <a:close/>
                </a:path>
              </a:pathLst>
            </a:custGeom>
            <a:solidFill>
              <a:srgbClr val="000000"/>
            </a:solidFill>
            <a:ln w="3175">
              <a:solidFill>
                <a:srgbClr val="000000"/>
              </a:solidFill>
              <a:round/>
              <a:headEnd/>
              <a:tailEnd/>
            </a:ln>
          </p:spPr>
          <p:txBody>
            <a:bodyPr/>
            <a:lstStyle/>
            <a:p>
              <a:endParaRPr lang="es-ES"/>
            </a:p>
          </p:txBody>
        </p:sp>
      </p:grpSp>
      <p:grpSp>
        <p:nvGrpSpPr>
          <p:cNvPr id="86030" name="Group 19"/>
          <p:cNvGrpSpPr>
            <a:grpSpLocks/>
          </p:cNvGrpSpPr>
          <p:nvPr/>
        </p:nvGrpSpPr>
        <p:grpSpPr bwMode="auto">
          <a:xfrm>
            <a:off x="2513013" y="1998663"/>
            <a:ext cx="984250" cy="828675"/>
            <a:chOff x="1583" y="1297"/>
            <a:chExt cx="620" cy="522"/>
          </a:xfrm>
        </p:grpSpPr>
        <p:sp>
          <p:nvSpPr>
            <p:cNvPr id="86063" name="Freeform 20"/>
            <p:cNvSpPr>
              <a:spLocks/>
            </p:cNvSpPr>
            <p:nvPr/>
          </p:nvSpPr>
          <p:spPr bwMode="auto">
            <a:xfrm>
              <a:off x="2164" y="1297"/>
              <a:ext cx="38" cy="521"/>
            </a:xfrm>
            <a:custGeom>
              <a:avLst/>
              <a:gdLst>
                <a:gd name="T0" fmla="*/ 0 w 189"/>
                <a:gd name="T1" fmla="*/ 8 h 2605"/>
                <a:gd name="T2" fmla="*/ 8 w 189"/>
                <a:gd name="T3" fmla="*/ 0 h 2605"/>
                <a:gd name="T4" fmla="*/ 8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2"/>
                  </a:lnTo>
                  <a:lnTo>
                    <a:pt x="0" y="2605"/>
                  </a:lnTo>
                  <a:lnTo>
                    <a:pt x="0" y="20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6064" name="Freeform 21"/>
            <p:cNvSpPr>
              <a:spLocks/>
            </p:cNvSpPr>
            <p:nvPr/>
          </p:nvSpPr>
          <p:spPr bwMode="auto">
            <a:xfrm>
              <a:off x="2165" y="1298"/>
              <a:ext cx="38" cy="521"/>
            </a:xfrm>
            <a:custGeom>
              <a:avLst/>
              <a:gdLst>
                <a:gd name="T0" fmla="*/ 0 w 188"/>
                <a:gd name="T1" fmla="*/ 8 h 2605"/>
                <a:gd name="T2" fmla="*/ 8 w 188"/>
                <a:gd name="T3" fmla="*/ 0 h 2605"/>
                <a:gd name="T4" fmla="*/ 8 w 188"/>
                <a:gd name="T5" fmla="*/ 97 h 2605"/>
                <a:gd name="T6" fmla="*/ 0 w 188"/>
                <a:gd name="T7" fmla="*/ 104 h 2605"/>
                <a:gd name="T8" fmla="*/ 0 w 188"/>
                <a:gd name="T9" fmla="*/ 8 h 2605"/>
                <a:gd name="T10" fmla="*/ 0 60000 65536"/>
                <a:gd name="T11" fmla="*/ 0 60000 65536"/>
                <a:gd name="T12" fmla="*/ 0 60000 65536"/>
                <a:gd name="T13" fmla="*/ 0 60000 65536"/>
                <a:gd name="T14" fmla="*/ 0 60000 65536"/>
                <a:gd name="T15" fmla="*/ 0 w 188"/>
                <a:gd name="T16" fmla="*/ 0 h 2605"/>
                <a:gd name="T17" fmla="*/ 188 w 188"/>
                <a:gd name="T18" fmla="*/ 2605 h 2605"/>
              </a:gdLst>
              <a:ahLst/>
              <a:cxnLst>
                <a:cxn ang="T10">
                  <a:pos x="T0" y="T1"/>
                </a:cxn>
                <a:cxn ang="T11">
                  <a:pos x="T2" y="T3"/>
                </a:cxn>
                <a:cxn ang="T12">
                  <a:pos x="T4" y="T5"/>
                </a:cxn>
                <a:cxn ang="T13">
                  <a:pos x="T6" y="T7"/>
                </a:cxn>
                <a:cxn ang="T14">
                  <a:pos x="T8" y="T9"/>
                </a:cxn>
              </a:cxnLst>
              <a:rect l="T15" t="T16" r="T17" b="T18"/>
              <a:pathLst>
                <a:path w="188" h="2605">
                  <a:moveTo>
                    <a:pt x="0" y="200"/>
                  </a:moveTo>
                  <a:lnTo>
                    <a:pt x="188" y="0"/>
                  </a:lnTo>
                  <a:lnTo>
                    <a:pt x="188" y="2421"/>
                  </a:lnTo>
                  <a:lnTo>
                    <a:pt x="0" y="2605"/>
                  </a:lnTo>
                  <a:lnTo>
                    <a:pt x="0" y="200"/>
                  </a:lnTo>
                  <a:close/>
                </a:path>
              </a:pathLst>
            </a:custGeom>
            <a:solidFill>
              <a:srgbClr val="93936C"/>
            </a:solidFill>
            <a:ln w="3175">
              <a:solidFill>
                <a:srgbClr val="626248"/>
              </a:solidFill>
              <a:round/>
              <a:headEnd/>
              <a:tailEnd/>
            </a:ln>
          </p:spPr>
          <p:txBody>
            <a:bodyPr/>
            <a:lstStyle/>
            <a:p>
              <a:endParaRPr lang="es-ES"/>
            </a:p>
          </p:txBody>
        </p:sp>
        <p:sp>
          <p:nvSpPr>
            <p:cNvPr id="86065" name="Rectangle 22"/>
            <p:cNvSpPr>
              <a:spLocks noChangeArrowheads="1"/>
            </p:cNvSpPr>
            <p:nvPr/>
          </p:nvSpPr>
          <p:spPr bwMode="auto">
            <a:xfrm>
              <a:off x="1586" y="1334"/>
              <a:ext cx="577" cy="485"/>
            </a:xfrm>
            <a:prstGeom prst="rect">
              <a:avLst/>
            </a:prstGeom>
            <a:solidFill>
              <a:srgbClr val="BAB79D"/>
            </a:solidFill>
            <a:ln w="3175">
              <a:solidFill>
                <a:srgbClr val="626248"/>
              </a:solidFill>
              <a:miter lim="800000"/>
              <a:headEnd/>
              <a:tailEnd/>
            </a:ln>
          </p:spPr>
          <p:txBody>
            <a:bodyPr/>
            <a:lstStyle/>
            <a:p>
              <a:endParaRPr lang="es-ES"/>
            </a:p>
          </p:txBody>
        </p:sp>
        <p:sp>
          <p:nvSpPr>
            <p:cNvPr id="86066" name="Line 23"/>
            <p:cNvSpPr>
              <a:spLocks noChangeShapeType="1"/>
            </p:cNvSpPr>
            <p:nvPr/>
          </p:nvSpPr>
          <p:spPr bwMode="auto">
            <a:xfrm>
              <a:off x="1587" y="1583"/>
              <a:ext cx="578"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86067" name="Group 24"/>
            <p:cNvGrpSpPr>
              <a:grpSpLocks/>
            </p:cNvGrpSpPr>
            <p:nvPr/>
          </p:nvGrpSpPr>
          <p:grpSpPr bwMode="auto">
            <a:xfrm>
              <a:off x="1586" y="1334"/>
              <a:ext cx="578" cy="485"/>
              <a:chOff x="1586" y="1334"/>
              <a:chExt cx="578" cy="485"/>
            </a:xfrm>
          </p:grpSpPr>
          <p:sp>
            <p:nvSpPr>
              <p:cNvPr id="86096" name="Line 25"/>
              <p:cNvSpPr>
                <a:spLocks noChangeShapeType="1"/>
              </p:cNvSpPr>
              <p:nvPr/>
            </p:nvSpPr>
            <p:spPr bwMode="auto">
              <a:xfrm>
                <a:off x="1586"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7" name="Line 26"/>
              <p:cNvSpPr>
                <a:spLocks noChangeShapeType="1"/>
              </p:cNvSpPr>
              <p:nvPr/>
            </p:nvSpPr>
            <p:spPr bwMode="auto">
              <a:xfrm>
                <a:off x="1682"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8" name="Line 27"/>
              <p:cNvSpPr>
                <a:spLocks noChangeShapeType="1"/>
              </p:cNvSpPr>
              <p:nvPr/>
            </p:nvSpPr>
            <p:spPr bwMode="auto">
              <a:xfrm>
                <a:off x="1778"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9" name="Line 28"/>
              <p:cNvSpPr>
                <a:spLocks noChangeShapeType="1"/>
              </p:cNvSpPr>
              <p:nvPr/>
            </p:nvSpPr>
            <p:spPr bwMode="auto">
              <a:xfrm>
                <a:off x="1874"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100" name="Line 29"/>
              <p:cNvSpPr>
                <a:spLocks noChangeShapeType="1"/>
              </p:cNvSpPr>
              <p:nvPr/>
            </p:nvSpPr>
            <p:spPr bwMode="auto">
              <a:xfrm>
                <a:off x="1971"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101" name="Line 30"/>
              <p:cNvSpPr>
                <a:spLocks noChangeShapeType="1"/>
              </p:cNvSpPr>
              <p:nvPr/>
            </p:nvSpPr>
            <p:spPr bwMode="auto">
              <a:xfrm>
                <a:off x="2067"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102" name="Line 31"/>
              <p:cNvSpPr>
                <a:spLocks noChangeShapeType="1"/>
              </p:cNvSpPr>
              <p:nvPr/>
            </p:nvSpPr>
            <p:spPr bwMode="auto">
              <a:xfrm>
                <a:off x="2163"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86068" name="Freeform 32"/>
            <p:cNvSpPr>
              <a:spLocks/>
            </p:cNvSpPr>
            <p:nvPr/>
          </p:nvSpPr>
          <p:spPr bwMode="auto">
            <a:xfrm>
              <a:off x="1583" y="1299"/>
              <a:ext cx="617" cy="36"/>
            </a:xfrm>
            <a:custGeom>
              <a:avLst/>
              <a:gdLst>
                <a:gd name="T0" fmla="*/ 0 w 3086"/>
                <a:gd name="T1" fmla="*/ 7 h 183"/>
                <a:gd name="T2" fmla="*/ 8 w 3086"/>
                <a:gd name="T3" fmla="*/ 0 h 183"/>
                <a:gd name="T4" fmla="*/ 123 w 3086"/>
                <a:gd name="T5" fmla="*/ 0 h 183"/>
                <a:gd name="T6" fmla="*/ 116 w 3086"/>
                <a:gd name="T7" fmla="*/ 7 h 183"/>
                <a:gd name="T8" fmla="*/ 0 w 3086"/>
                <a:gd name="T9" fmla="*/ 7 h 183"/>
                <a:gd name="T10" fmla="*/ 0 60000 65536"/>
                <a:gd name="T11" fmla="*/ 0 60000 65536"/>
                <a:gd name="T12" fmla="*/ 0 60000 65536"/>
                <a:gd name="T13" fmla="*/ 0 60000 65536"/>
                <a:gd name="T14" fmla="*/ 0 60000 65536"/>
                <a:gd name="T15" fmla="*/ 0 w 3086"/>
                <a:gd name="T16" fmla="*/ 0 h 183"/>
                <a:gd name="T17" fmla="*/ 3086 w 3086"/>
                <a:gd name="T18" fmla="*/ 183 h 183"/>
              </a:gdLst>
              <a:ahLst/>
              <a:cxnLst>
                <a:cxn ang="T10">
                  <a:pos x="T0" y="T1"/>
                </a:cxn>
                <a:cxn ang="T11">
                  <a:pos x="T2" y="T3"/>
                </a:cxn>
                <a:cxn ang="T12">
                  <a:pos x="T4" y="T5"/>
                </a:cxn>
                <a:cxn ang="T13">
                  <a:pos x="T6" y="T7"/>
                </a:cxn>
                <a:cxn ang="T14">
                  <a:pos x="T8" y="T9"/>
                </a:cxn>
              </a:cxnLst>
              <a:rect l="T15" t="T16" r="T17" b="T18"/>
              <a:pathLst>
                <a:path w="3086" h="183">
                  <a:moveTo>
                    <a:pt x="0" y="183"/>
                  </a:moveTo>
                  <a:lnTo>
                    <a:pt x="189" y="0"/>
                  </a:lnTo>
                  <a:lnTo>
                    <a:pt x="3086" y="0"/>
                  </a:lnTo>
                  <a:lnTo>
                    <a:pt x="2897" y="183"/>
                  </a:lnTo>
                  <a:lnTo>
                    <a:pt x="0" y="183"/>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6069" name="Freeform 33"/>
            <p:cNvSpPr>
              <a:spLocks/>
            </p:cNvSpPr>
            <p:nvPr/>
          </p:nvSpPr>
          <p:spPr bwMode="auto">
            <a:xfrm>
              <a:off x="1585" y="1299"/>
              <a:ext cx="617" cy="36"/>
            </a:xfrm>
            <a:custGeom>
              <a:avLst/>
              <a:gdLst>
                <a:gd name="T0" fmla="*/ 0 w 3086"/>
                <a:gd name="T1" fmla="*/ 7 h 183"/>
                <a:gd name="T2" fmla="*/ 8 w 3086"/>
                <a:gd name="T3" fmla="*/ 0 h 183"/>
                <a:gd name="T4" fmla="*/ 123 w 3086"/>
                <a:gd name="T5" fmla="*/ 0 h 183"/>
                <a:gd name="T6" fmla="*/ 116 w 3086"/>
                <a:gd name="T7" fmla="*/ 7 h 183"/>
                <a:gd name="T8" fmla="*/ 0 w 3086"/>
                <a:gd name="T9" fmla="*/ 7 h 183"/>
                <a:gd name="T10" fmla="*/ 0 60000 65536"/>
                <a:gd name="T11" fmla="*/ 0 60000 65536"/>
                <a:gd name="T12" fmla="*/ 0 60000 65536"/>
                <a:gd name="T13" fmla="*/ 0 60000 65536"/>
                <a:gd name="T14" fmla="*/ 0 60000 65536"/>
                <a:gd name="T15" fmla="*/ 0 w 3086"/>
                <a:gd name="T16" fmla="*/ 0 h 183"/>
                <a:gd name="T17" fmla="*/ 3086 w 3086"/>
                <a:gd name="T18" fmla="*/ 183 h 183"/>
              </a:gdLst>
              <a:ahLst/>
              <a:cxnLst>
                <a:cxn ang="T10">
                  <a:pos x="T0" y="T1"/>
                </a:cxn>
                <a:cxn ang="T11">
                  <a:pos x="T2" y="T3"/>
                </a:cxn>
                <a:cxn ang="T12">
                  <a:pos x="T4" y="T5"/>
                </a:cxn>
                <a:cxn ang="T13">
                  <a:pos x="T6" y="T7"/>
                </a:cxn>
                <a:cxn ang="T14">
                  <a:pos x="T8" y="T9"/>
                </a:cxn>
              </a:cxnLst>
              <a:rect l="T15" t="T16" r="T17" b="T18"/>
              <a:pathLst>
                <a:path w="3086" h="183">
                  <a:moveTo>
                    <a:pt x="0" y="183"/>
                  </a:moveTo>
                  <a:lnTo>
                    <a:pt x="189" y="0"/>
                  </a:lnTo>
                  <a:lnTo>
                    <a:pt x="3086" y="0"/>
                  </a:lnTo>
                  <a:lnTo>
                    <a:pt x="2897" y="183"/>
                  </a:lnTo>
                  <a:lnTo>
                    <a:pt x="0" y="183"/>
                  </a:lnTo>
                  <a:close/>
                </a:path>
              </a:pathLst>
            </a:custGeom>
            <a:solidFill>
              <a:srgbClr val="DBDBCE"/>
            </a:solidFill>
            <a:ln w="3175">
              <a:solidFill>
                <a:srgbClr val="626248"/>
              </a:solidFill>
              <a:round/>
              <a:headEnd/>
              <a:tailEnd/>
            </a:ln>
          </p:spPr>
          <p:txBody>
            <a:bodyPr/>
            <a:lstStyle/>
            <a:p>
              <a:endParaRPr lang="es-ES"/>
            </a:p>
          </p:txBody>
        </p:sp>
        <p:sp>
          <p:nvSpPr>
            <p:cNvPr id="86070" name="Line 34"/>
            <p:cNvSpPr>
              <a:spLocks noChangeShapeType="1"/>
            </p:cNvSpPr>
            <p:nvPr/>
          </p:nvSpPr>
          <p:spPr bwMode="auto">
            <a:xfrm>
              <a:off x="1598" y="159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1" name="Line 35"/>
            <p:cNvSpPr>
              <a:spLocks noChangeShapeType="1"/>
            </p:cNvSpPr>
            <p:nvPr/>
          </p:nvSpPr>
          <p:spPr bwMode="auto">
            <a:xfrm>
              <a:off x="1598" y="160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2" name="Line 36"/>
            <p:cNvSpPr>
              <a:spLocks noChangeShapeType="1"/>
            </p:cNvSpPr>
            <p:nvPr/>
          </p:nvSpPr>
          <p:spPr bwMode="auto">
            <a:xfrm>
              <a:off x="1598" y="162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3" name="Line 37"/>
            <p:cNvSpPr>
              <a:spLocks noChangeShapeType="1"/>
            </p:cNvSpPr>
            <p:nvPr/>
          </p:nvSpPr>
          <p:spPr bwMode="auto">
            <a:xfrm>
              <a:off x="1598" y="1633"/>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4" name="Line 38"/>
            <p:cNvSpPr>
              <a:spLocks noChangeShapeType="1"/>
            </p:cNvSpPr>
            <p:nvPr/>
          </p:nvSpPr>
          <p:spPr bwMode="auto">
            <a:xfrm>
              <a:off x="1598" y="1646"/>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5" name="Line 39"/>
            <p:cNvSpPr>
              <a:spLocks noChangeShapeType="1"/>
            </p:cNvSpPr>
            <p:nvPr/>
          </p:nvSpPr>
          <p:spPr bwMode="auto">
            <a:xfrm>
              <a:off x="1598" y="1658"/>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6" name="Line 40"/>
            <p:cNvSpPr>
              <a:spLocks noChangeShapeType="1"/>
            </p:cNvSpPr>
            <p:nvPr/>
          </p:nvSpPr>
          <p:spPr bwMode="auto">
            <a:xfrm>
              <a:off x="1598" y="1670"/>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7" name="Line 41"/>
            <p:cNvSpPr>
              <a:spLocks noChangeShapeType="1"/>
            </p:cNvSpPr>
            <p:nvPr/>
          </p:nvSpPr>
          <p:spPr bwMode="auto">
            <a:xfrm>
              <a:off x="1598" y="1682"/>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8" name="Line 42"/>
            <p:cNvSpPr>
              <a:spLocks noChangeShapeType="1"/>
            </p:cNvSpPr>
            <p:nvPr/>
          </p:nvSpPr>
          <p:spPr bwMode="auto">
            <a:xfrm>
              <a:off x="1598" y="1695"/>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79" name="Line 43"/>
            <p:cNvSpPr>
              <a:spLocks noChangeShapeType="1"/>
            </p:cNvSpPr>
            <p:nvPr/>
          </p:nvSpPr>
          <p:spPr bwMode="auto">
            <a:xfrm>
              <a:off x="1598" y="170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0" name="Line 44"/>
            <p:cNvSpPr>
              <a:spLocks noChangeShapeType="1"/>
            </p:cNvSpPr>
            <p:nvPr/>
          </p:nvSpPr>
          <p:spPr bwMode="auto">
            <a:xfrm>
              <a:off x="1598" y="171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1" name="Line 45"/>
            <p:cNvSpPr>
              <a:spLocks noChangeShapeType="1"/>
            </p:cNvSpPr>
            <p:nvPr/>
          </p:nvSpPr>
          <p:spPr bwMode="auto">
            <a:xfrm>
              <a:off x="1598" y="173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2" name="Line 46"/>
            <p:cNvSpPr>
              <a:spLocks noChangeShapeType="1"/>
            </p:cNvSpPr>
            <p:nvPr/>
          </p:nvSpPr>
          <p:spPr bwMode="auto">
            <a:xfrm>
              <a:off x="1598" y="1744"/>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3" name="Line 47"/>
            <p:cNvSpPr>
              <a:spLocks noChangeShapeType="1"/>
            </p:cNvSpPr>
            <p:nvPr/>
          </p:nvSpPr>
          <p:spPr bwMode="auto">
            <a:xfrm>
              <a:off x="1695" y="159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4" name="Line 48"/>
            <p:cNvSpPr>
              <a:spLocks noChangeShapeType="1"/>
            </p:cNvSpPr>
            <p:nvPr/>
          </p:nvSpPr>
          <p:spPr bwMode="auto">
            <a:xfrm>
              <a:off x="1695" y="160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5" name="Line 49"/>
            <p:cNvSpPr>
              <a:spLocks noChangeShapeType="1"/>
            </p:cNvSpPr>
            <p:nvPr/>
          </p:nvSpPr>
          <p:spPr bwMode="auto">
            <a:xfrm>
              <a:off x="1695" y="162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6" name="Line 50"/>
            <p:cNvSpPr>
              <a:spLocks noChangeShapeType="1"/>
            </p:cNvSpPr>
            <p:nvPr/>
          </p:nvSpPr>
          <p:spPr bwMode="auto">
            <a:xfrm>
              <a:off x="1695" y="1633"/>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7" name="Line 51"/>
            <p:cNvSpPr>
              <a:spLocks noChangeShapeType="1"/>
            </p:cNvSpPr>
            <p:nvPr/>
          </p:nvSpPr>
          <p:spPr bwMode="auto">
            <a:xfrm>
              <a:off x="1695" y="1646"/>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8" name="Line 52"/>
            <p:cNvSpPr>
              <a:spLocks noChangeShapeType="1"/>
            </p:cNvSpPr>
            <p:nvPr/>
          </p:nvSpPr>
          <p:spPr bwMode="auto">
            <a:xfrm>
              <a:off x="1695" y="1658"/>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89" name="Line 53"/>
            <p:cNvSpPr>
              <a:spLocks noChangeShapeType="1"/>
            </p:cNvSpPr>
            <p:nvPr/>
          </p:nvSpPr>
          <p:spPr bwMode="auto">
            <a:xfrm>
              <a:off x="1695" y="1670"/>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0" name="Line 54"/>
            <p:cNvSpPr>
              <a:spLocks noChangeShapeType="1"/>
            </p:cNvSpPr>
            <p:nvPr/>
          </p:nvSpPr>
          <p:spPr bwMode="auto">
            <a:xfrm>
              <a:off x="1695" y="1682"/>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1" name="Line 55"/>
            <p:cNvSpPr>
              <a:spLocks noChangeShapeType="1"/>
            </p:cNvSpPr>
            <p:nvPr/>
          </p:nvSpPr>
          <p:spPr bwMode="auto">
            <a:xfrm>
              <a:off x="1695" y="1695"/>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2" name="Line 56"/>
            <p:cNvSpPr>
              <a:spLocks noChangeShapeType="1"/>
            </p:cNvSpPr>
            <p:nvPr/>
          </p:nvSpPr>
          <p:spPr bwMode="auto">
            <a:xfrm>
              <a:off x="1695" y="170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3" name="Line 57"/>
            <p:cNvSpPr>
              <a:spLocks noChangeShapeType="1"/>
            </p:cNvSpPr>
            <p:nvPr/>
          </p:nvSpPr>
          <p:spPr bwMode="auto">
            <a:xfrm>
              <a:off x="1695" y="171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4" name="Line 58"/>
            <p:cNvSpPr>
              <a:spLocks noChangeShapeType="1"/>
            </p:cNvSpPr>
            <p:nvPr/>
          </p:nvSpPr>
          <p:spPr bwMode="auto">
            <a:xfrm>
              <a:off x="1695" y="173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6095" name="Line 59"/>
            <p:cNvSpPr>
              <a:spLocks noChangeShapeType="1"/>
            </p:cNvSpPr>
            <p:nvPr/>
          </p:nvSpPr>
          <p:spPr bwMode="auto">
            <a:xfrm>
              <a:off x="1695" y="1744"/>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86031" name="Rectangle 60"/>
          <p:cNvSpPr>
            <a:spLocks noChangeArrowheads="1"/>
          </p:cNvSpPr>
          <p:nvPr/>
        </p:nvSpPr>
        <p:spPr bwMode="auto">
          <a:xfrm>
            <a:off x="2565400" y="2209800"/>
            <a:ext cx="835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s-ES" sz="1400" b="1">
                <a:latin typeface="Arial" charset="0"/>
              </a:rPr>
              <a:t>Switch</a:t>
            </a:r>
            <a:endParaRPr lang="es-ES_tradnl" sz="1400" b="1">
              <a:latin typeface="Arial" charset="0"/>
            </a:endParaRPr>
          </a:p>
          <a:p>
            <a:pPr algn="ctr" eaLnBrk="0" hangingPunct="0"/>
            <a:r>
              <a:rPr lang="es-ES_tradnl" sz="1400" b="1">
                <a:latin typeface="Arial" charset="0"/>
              </a:rPr>
              <a:t>telefónico</a:t>
            </a:r>
            <a:endParaRPr lang="es-ES" sz="1400" b="1">
              <a:latin typeface="Arial" charset="0"/>
            </a:endParaRPr>
          </a:p>
        </p:txBody>
      </p:sp>
      <p:pic>
        <p:nvPicPr>
          <p:cNvPr id="86032" name="Picture 6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113" y="4775200"/>
            <a:ext cx="6746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33" name="Picture 6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9513" y="4283075"/>
            <a:ext cx="108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34" name="Picture 6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78275"/>
            <a:ext cx="1566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35" name="Text Box 64"/>
          <p:cNvSpPr txBox="1">
            <a:spLocks noChangeArrowheads="1"/>
          </p:cNvSpPr>
          <p:nvPr/>
        </p:nvSpPr>
        <p:spPr bwMode="auto">
          <a:xfrm>
            <a:off x="514350" y="1920875"/>
            <a:ext cx="1133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Red</a:t>
            </a:r>
          </a:p>
          <a:p>
            <a:pPr algn="ctr"/>
            <a:r>
              <a:rPr lang="es-ES_tradnl" sz="1600" b="1">
                <a:latin typeface="Arial" charset="0"/>
              </a:rPr>
              <a:t>telefónica</a:t>
            </a:r>
          </a:p>
          <a:p>
            <a:pPr algn="ctr"/>
            <a:r>
              <a:rPr lang="es-ES_tradnl" sz="1600" b="1">
                <a:latin typeface="Arial" charset="0"/>
              </a:rPr>
              <a:t>analógica</a:t>
            </a:r>
            <a:endParaRPr lang="es-ES" sz="1600" b="1">
              <a:latin typeface="Arial" charset="0"/>
            </a:endParaRPr>
          </a:p>
        </p:txBody>
      </p:sp>
      <p:sp>
        <p:nvSpPr>
          <p:cNvPr id="86036" name="Text Box 65"/>
          <p:cNvSpPr txBox="1">
            <a:spLocks noChangeArrowheads="1"/>
          </p:cNvSpPr>
          <p:nvPr/>
        </p:nvSpPr>
        <p:spPr bwMode="auto">
          <a:xfrm>
            <a:off x="609600" y="4370388"/>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Internet</a:t>
            </a:r>
            <a:endParaRPr lang="es-ES" sz="1600" b="1">
              <a:latin typeface="Arial" charset="0"/>
            </a:endParaRPr>
          </a:p>
        </p:txBody>
      </p:sp>
      <p:sp>
        <p:nvSpPr>
          <p:cNvPr id="86037" name="Text Box 66"/>
          <p:cNvSpPr txBox="1">
            <a:spLocks noChangeArrowheads="1"/>
          </p:cNvSpPr>
          <p:nvPr/>
        </p:nvSpPr>
        <p:spPr bwMode="auto">
          <a:xfrm>
            <a:off x="2627313" y="4948238"/>
            <a:ext cx="9509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DSLAM</a:t>
            </a:r>
          </a:p>
          <a:p>
            <a:pPr algn="ctr"/>
            <a:r>
              <a:rPr lang="es-ES_tradnl" sz="1600" b="1">
                <a:latin typeface="Arial" charset="0"/>
              </a:rPr>
              <a:t>(ATU-C)</a:t>
            </a:r>
            <a:endParaRPr lang="es-ES" sz="1600" b="1">
              <a:latin typeface="Arial" charset="0"/>
            </a:endParaRPr>
          </a:p>
        </p:txBody>
      </p:sp>
      <p:pic>
        <p:nvPicPr>
          <p:cNvPr id="86038" name="Picture 6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9213" y="3503613"/>
            <a:ext cx="8397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39" name="Text Box 68"/>
          <p:cNvSpPr txBox="1">
            <a:spLocks noChangeArrowheads="1"/>
          </p:cNvSpPr>
          <p:nvPr/>
        </p:nvSpPr>
        <p:spPr bwMode="auto">
          <a:xfrm>
            <a:off x="2543175" y="3565525"/>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Splitter</a:t>
            </a:r>
            <a:endParaRPr lang="es-ES" sz="1600" b="1">
              <a:latin typeface="Arial" charset="0"/>
            </a:endParaRPr>
          </a:p>
        </p:txBody>
      </p:sp>
      <p:sp>
        <p:nvSpPr>
          <p:cNvPr id="86040" name="Text Box 69"/>
          <p:cNvSpPr txBox="1">
            <a:spLocks noChangeArrowheads="1"/>
          </p:cNvSpPr>
          <p:nvPr/>
        </p:nvSpPr>
        <p:spPr bwMode="auto">
          <a:xfrm>
            <a:off x="6832600" y="1568450"/>
            <a:ext cx="124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Teléfonos</a:t>
            </a:r>
          </a:p>
          <a:p>
            <a:pPr algn="ctr"/>
            <a:r>
              <a:rPr lang="es-ES_tradnl" sz="1600" b="1">
                <a:latin typeface="Arial" charset="0"/>
              </a:rPr>
              <a:t>analógicos</a:t>
            </a:r>
            <a:endParaRPr lang="es-ES" sz="1600" b="1">
              <a:latin typeface="Arial" charset="0"/>
            </a:endParaRPr>
          </a:p>
        </p:txBody>
      </p:sp>
      <p:sp>
        <p:nvSpPr>
          <p:cNvPr id="86041" name="Text Box 70"/>
          <p:cNvSpPr txBox="1">
            <a:spLocks noChangeArrowheads="1"/>
          </p:cNvSpPr>
          <p:nvPr/>
        </p:nvSpPr>
        <p:spPr bwMode="auto">
          <a:xfrm>
            <a:off x="6324600" y="5210175"/>
            <a:ext cx="9509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Modem</a:t>
            </a:r>
          </a:p>
          <a:p>
            <a:pPr algn="ctr"/>
            <a:r>
              <a:rPr lang="es-ES_tradnl" sz="1600" b="1">
                <a:latin typeface="Arial" charset="0"/>
              </a:rPr>
              <a:t>ADSL</a:t>
            </a:r>
          </a:p>
          <a:p>
            <a:pPr algn="ctr"/>
            <a:r>
              <a:rPr lang="es-ES_tradnl" sz="1600" b="1">
                <a:latin typeface="Arial" charset="0"/>
              </a:rPr>
              <a:t>(ATU-R)</a:t>
            </a:r>
            <a:endParaRPr lang="es-ES" sz="1600" b="1">
              <a:latin typeface="Arial" charset="0"/>
            </a:endParaRPr>
          </a:p>
        </p:txBody>
      </p:sp>
      <p:sp>
        <p:nvSpPr>
          <p:cNvPr id="86042" name="Text Box 71"/>
          <p:cNvSpPr txBox="1">
            <a:spLocks noChangeArrowheads="1"/>
          </p:cNvSpPr>
          <p:nvPr/>
        </p:nvSpPr>
        <p:spPr bwMode="auto">
          <a:xfrm>
            <a:off x="4495800" y="2486025"/>
            <a:ext cx="13382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Bucle de</a:t>
            </a:r>
          </a:p>
          <a:p>
            <a:pPr algn="ctr"/>
            <a:r>
              <a:rPr lang="es-ES_tradnl" sz="1400" b="1">
                <a:latin typeface="Arial" charset="0"/>
              </a:rPr>
              <a:t>Abonado</a:t>
            </a:r>
          </a:p>
          <a:p>
            <a:pPr algn="ctr"/>
            <a:r>
              <a:rPr lang="es-ES_tradnl" sz="1400" b="1">
                <a:latin typeface="Arial" charset="0"/>
              </a:rPr>
              <a:t>(5,5 Km máx.)</a:t>
            </a:r>
            <a:endParaRPr lang="es-ES" sz="1400" b="1">
              <a:latin typeface="Arial" charset="0"/>
            </a:endParaRPr>
          </a:p>
        </p:txBody>
      </p:sp>
      <p:sp>
        <p:nvSpPr>
          <p:cNvPr id="86043" name="Rectangle 72"/>
          <p:cNvSpPr>
            <a:spLocks noChangeArrowheads="1"/>
          </p:cNvSpPr>
          <p:nvPr/>
        </p:nvSpPr>
        <p:spPr bwMode="auto">
          <a:xfrm>
            <a:off x="2209800" y="1616075"/>
            <a:ext cx="17526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6044" name="Rectangle 73"/>
          <p:cNvSpPr>
            <a:spLocks noChangeArrowheads="1"/>
          </p:cNvSpPr>
          <p:nvPr/>
        </p:nvSpPr>
        <p:spPr bwMode="auto">
          <a:xfrm>
            <a:off x="6248400" y="1616075"/>
            <a:ext cx="24384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6045" name="Text Box 74"/>
          <p:cNvSpPr txBox="1">
            <a:spLocks noChangeArrowheads="1"/>
          </p:cNvSpPr>
          <p:nvPr/>
        </p:nvSpPr>
        <p:spPr bwMode="auto">
          <a:xfrm>
            <a:off x="7421563" y="5318125"/>
            <a:ext cx="1222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Ordenador</a:t>
            </a:r>
            <a:endParaRPr lang="es-ES" sz="1600" b="1">
              <a:latin typeface="Arial" charset="0"/>
            </a:endParaRPr>
          </a:p>
        </p:txBody>
      </p:sp>
      <p:sp>
        <p:nvSpPr>
          <p:cNvPr id="86046" name="Line 75"/>
          <p:cNvSpPr>
            <a:spLocks noChangeShapeType="1"/>
          </p:cNvSpPr>
          <p:nvPr/>
        </p:nvSpPr>
        <p:spPr bwMode="auto">
          <a:xfrm>
            <a:off x="5141913" y="336867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6047" name="Text Box 76"/>
          <p:cNvSpPr txBox="1">
            <a:spLocks noChangeArrowheads="1"/>
          </p:cNvSpPr>
          <p:nvPr/>
        </p:nvSpPr>
        <p:spPr bwMode="auto">
          <a:xfrm>
            <a:off x="4494213" y="3902075"/>
            <a:ext cx="1217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Altas</a:t>
            </a:r>
          </a:p>
          <a:p>
            <a:pPr algn="ctr"/>
            <a:r>
              <a:rPr lang="es-ES_tradnl" sz="1400" b="1">
                <a:latin typeface="Arial" charset="0"/>
              </a:rPr>
              <a:t>Frecuencias</a:t>
            </a:r>
            <a:endParaRPr lang="es-ES" sz="1400" b="1">
              <a:latin typeface="Arial" charset="0"/>
            </a:endParaRPr>
          </a:p>
        </p:txBody>
      </p:sp>
      <p:sp>
        <p:nvSpPr>
          <p:cNvPr id="86048" name="Text Box 77"/>
          <p:cNvSpPr txBox="1">
            <a:spLocks noChangeArrowheads="1"/>
          </p:cNvSpPr>
          <p:nvPr/>
        </p:nvSpPr>
        <p:spPr bwMode="auto">
          <a:xfrm>
            <a:off x="4494213" y="1768475"/>
            <a:ext cx="1217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Bajas</a:t>
            </a:r>
          </a:p>
          <a:p>
            <a:pPr algn="ctr"/>
            <a:r>
              <a:rPr lang="es-ES_tradnl" sz="1400" b="1">
                <a:latin typeface="Arial" charset="0"/>
              </a:rPr>
              <a:t>Frecuencias</a:t>
            </a:r>
            <a:endParaRPr lang="es-ES" sz="1400" b="1">
              <a:latin typeface="Arial" charset="0"/>
            </a:endParaRPr>
          </a:p>
        </p:txBody>
      </p:sp>
      <p:sp>
        <p:nvSpPr>
          <p:cNvPr id="86049" name="Line 78"/>
          <p:cNvSpPr>
            <a:spLocks noChangeShapeType="1"/>
          </p:cNvSpPr>
          <p:nvPr/>
        </p:nvSpPr>
        <p:spPr bwMode="auto">
          <a:xfrm flipH="1" flipV="1">
            <a:off x="3200400" y="4206875"/>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6050" name="Line 79"/>
          <p:cNvSpPr>
            <a:spLocks noChangeShapeType="1"/>
          </p:cNvSpPr>
          <p:nvPr/>
        </p:nvSpPr>
        <p:spPr bwMode="auto">
          <a:xfrm flipV="1">
            <a:off x="5715000" y="4206875"/>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6051" name="Line 80"/>
          <p:cNvSpPr>
            <a:spLocks noChangeShapeType="1"/>
          </p:cNvSpPr>
          <p:nvPr/>
        </p:nvSpPr>
        <p:spPr bwMode="auto">
          <a:xfrm flipH="1">
            <a:off x="3200400" y="2222500"/>
            <a:ext cx="12954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6052" name="Line 81"/>
          <p:cNvSpPr>
            <a:spLocks noChangeShapeType="1"/>
          </p:cNvSpPr>
          <p:nvPr/>
        </p:nvSpPr>
        <p:spPr bwMode="auto">
          <a:xfrm>
            <a:off x="5724525" y="2211388"/>
            <a:ext cx="1057275" cy="930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6053" name="Text Box 82"/>
          <p:cNvSpPr txBox="1">
            <a:spLocks noChangeArrowheads="1"/>
          </p:cNvSpPr>
          <p:nvPr/>
        </p:nvSpPr>
        <p:spPr bwMode="auto">
          <a:xfrm>
            <a:off x="1311275" y="260350"/>
            <a:ext cx="650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3200">
                <a:latin typeface="Arial" charset="0"/>
              </a:rPr>
              <a:t>Configuración de ADSL con splitter</a:t>
            </a:r>
            <a:endParaRPr lang="es-ES" sz="3200">
              <a:latin typeface="Arial" charset="0"/>
            </a:endParaRPr>
          </a:p>
        </p:txBody>
      </p:sp>
      <p:sp>
        <p:nvSpPr>
          <p:cNvPr id="86054" name="Text Box 83"/>
          <p:cNvSpPr txBox="1">
            <a:spLocks noChangeArrowheads="1"/>
          </p:cNvSpPr>
          <p:nvPr/>
        </p:nvSpPr>
        <p:spPr bwMode="auto">
          <a:xfrm>
            <a:off x="1916113" y="10922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a:latin typeface="Arial" charset="0"/>
              </a:rPr>
              <a:t>Central Telefónica</a:t>
            </a:r>
            <a:endParaRPr lang="es-ES" sz="1800" b="1">
              <a:latin typeface="Arial" charset="0"/>
            </a:endParaRPr>
          </a:p>
        </p:txBody>
      </p:sp>
      <p:sp>
        <p:nvSpPr>
          <p:cNvPr id="86055" name="Text Box 84"/>
          <p:cNvSpPr txBox="1">
            <a:spLocks noChangeArrowheads="1"/>
          </p:cNvSpPr>
          <p:nvPr/>
        </p:nvSpPr>
        <p:spPr bwMode="auto">
          <a:xfrm>
            <a:off x="6027738" y="1108075"/>
            <a:ext cx="262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a:latin typeface="Arial" charset="0"/>
              </a:rPr>
              <a:t>Domicilio del abonado</a:t>
            </a:r>
            <a:endParaRPr lang="es-ES" sz="1800" b="1">
              <a:latin typeface="Arial" charset="0"/>
            </a:endParaRPr>
          </a:p>
        </p:txBody>
      </p:sp>
      <p:pic>
        <p:nvPicPr>
          <p:cNvPr id="86056" name="Picture 8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600" y="2225675"/>
            <a:ext cx="812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57" name="Line 86"/>
          <p:cNvSpPr>
            <a:spLocks noChangeShapeType="1"/>
          </p:cNvSpPr>
          <p:nvPr/>
        </p:nvSpPr>
        <p:spPr bwMode="auto">
          <a:xfrm>
            <a:off x="6858000" y="306387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86058" name="Picture 8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6213" y="3521075"/>
            <a:ext cx="8397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59" name="Text Box 88"/>
          <p:cNvSpPr txBox="1">
            <a:spLocks noChangeArrowheads="1"/>
          </p:cNvSpPr>
          <p:nvPr/>
        </p:nvSpPr>
        <p:spPr bwMode="auto">
          <a:xfrm>
            <a:off x="6477000" y="3565525"/>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Splitter</a:t>
            </a:r>
            <a:endParaRPr lang="es-ES" sz="1600" b="1">
              <a:latin typeface="Arial" charset="0"/>
            </a:endParaRPr>
          </a:p>
        </p:txBody>
      </p:sp>
      <p:sp>
        <p:nvSpPr>
          <p:cNvPr id="86060" name="Text Box 89"/>
          <p:cNvSpPr txBox="1">
            <a:spLocks noChangeArrowheads="1"/>
          </p:cNvSpPr>
          <p:nvPr/>
        </p:nvSpPr>
        <p:spPr bwMode="auto">
          <a:xfrm>
            <a:off x="815975" y="5670550"/>
            <a:ext cx="44005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DSLAM: Digital Suscriber Line Access Multiplexer</a:t>
            </a:r>
          </a:p>
          <a:p>
            <a:r>
              <a:rPr lang="es-ES" sz="1400" b="1">
                <a:latin typeface="Arial" charset="0"/>
              </a:rPr>
              <a:t>ATU-C: ADSL Transmission Unit - Central</a:t>
            </a:r>
          </a:p>
          <a:p>
            <a:r>
              <a:rPr lang="es-ES" sz="1400" b="1">
                <a:latin typeface="Arial" charset="0"/>
              </a:rPr>
              <a:t>ATU-R: ADSL Transmission Unit - Remote</a:t>
            </a:r>
          </a:p>
        </p:txBody>
      </p:sp>
      <p:pic>
        <p:nvPicPr>
          <p:cNvPr id="86061" name="Picture 90" descr="DSL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7813" y="4233863"/>
            <a:ext cx="6318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62" name="9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DA488AF-9D29-4F7B-B0AD-D73BF8F44638}" type="slidenum">
              <a:rPr lang="es-ES" sz="1400"/>
              <a:pPr eaLnBrk="1" hangingPunct="1"/>
              <a:t>80</a:t>
            </a:fld>
            <a:endParaRPr lang="es-ES" sz="1400"/>
          </a:p>
        </p:txBody>
      </p:sp>
    </p:spTree>
  </p:cSld>
  <p:clrMapOvr>
    <a:masterClrMapping/>
  </p:clrMapOvr>
  <p:transition spd="med">
    <p:pull dir="l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adsl splitter recort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1016000"/>
            <a:ext cx="595788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3059113" y="260350"/>
            <a:ext cx="292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600">
                <a:latin typeface="Arial" charset="0"/>
              </a:rPr>
              <a:t>Splitter ADSL</a:t>
            </a:r>
          </a:p>
        </p:txBody>
      </p:sp>
      <p:sp>
        <p:nvSpPr>
          <p:cNvPr id="87044" name="Line 4"/>
          <p:cNvSpPr>
            <a:spLocks noChangeShapeType="1"/>
          </p:cNvSpPr>
          <p:nvPr/>
        </p:nvSpPr>
        <p:spPr bwMode="auto">
          <a:xfrm>
            <a:off x="2555875" y="1412875"/>
            <a:ext cx="1079500" cy="63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045" name="Text Box 5"/>
          <p:cNvSpPr txBox="1">
            <a:spLocks noChangeArrowheads="1"/>
          </p:cNvSpPr>
          <p:nvPr/>
        </p:nvSpPr>
        <p:spPr bwMode="auto">
          <a:xfrm>
            <a:off x="395288" y="1125538"/>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Bucle de abonado</a:t>
            </a:r>
          </a:p>
          <a:p>
            <a:pPr algn="ctr" eaLnBrk="1" hangingPunct="1"/>
            <a:r>
              <a:rPr lang="es-ES" sz="1600" b="1">
                <a:latin typeface="Arial" charset="0"/>
              </a:rPr>
              <a:t>(2 hilos, de la central)</a:t>
            </a:r>
          </a:p>
        </p:txBody>
      </p:sp>
      <p:sp>
        <p:nvSpPr>
          <p:cNvPr id="87046" name="Line 6"/>
          <p:cNvSpPr>
            <a:spLocks noChangeShapeType="1"/>
          </p:cNvSpPr>
          <p:nvPr/>
        </p:nvSpPr>
        <p:spPr bwMode="auto">
          <a:xfrm>
            <a:off x="2555875" y="5013325"/>
            <a:ext cx="1944688" cy="2873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047" name="Text Box 7"/>
          <p:cNvSpPr txBox="1">
            <a:spLocks noChangeArrowheads="1"/>
          </p:cNvSpPr>
          <p:nvPr/>
        </p:nvSpPr>
        <p:spPr bwMode="auto">
          <a:xfrm>
            <a:off x="1042988" y="4868863"/>
            <a:ext cx="1512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Módem ADSL</a:t>
            </a:r>
          </a:p>
        </p:txBody>
      </p:sp>
      <p:sp>
        <p:nvSpPr>
          <p:cNvPr id="87048" name="Line 8"/>
          <p:cNvSpPr>
            <a:spLocks noChangeShapeType="1"/>
          </p:cNvSpPr>
          <p:nvPr/>
        </p:nvSpPr>
        <p:spPr bwMode="auto">
          <a:xfrm flipV="1">
            <a:off x="2195513" y="5589588"/>
            <a:ext cx="3744912" cy="7143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049" name="Text Box 9"/>
          <p:cNvSpPr txBox="1">
            <a:spLocks noChangeArrowheads="1"/>
          </p:cNvSpPr>
          <p:nvPr/>
        </p:nvSpPr>
        <p:spPr bwMode="auto">
          <a:xfrm>
            <a:off x="1116013" y="5445125"/>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Teléfono</a:t>
            </a:r>
          </a:p>
        </p:txBody>
      </p:sp>
      <p:sp>
        <p:nvSpPr>
          <p:cNvPr id="87050" name="10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2204340A-9588-4D63-87D5-31549F75D84A}" type="slidenum">
              <a:rPr lang="es-ES" sz="1400"/>
              <a:pPr eaLnBrk="1" hangingPunct="1"/>
              <a:t>81</a:t>
            </a:fld>
            <a:endParaRPr lang="es-ES" sz="1400"/>
          </a:p>
        </p:txBody>
      </p:sp>
    </p:spTree>
  </p:cSld>
  <p:clrMapOvr>
    <a:masterClrMapping/>
  </p:clrMapOvr>
  <p:transition>
    <p:pull dir="l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57"/>
          <p:cNvSpPr>
            <a:spLocks noChangeShapeType="1"/>
          </p:cNvSpPr>
          <p:nvPr/>
        </p:nvSpPr>
        <p:spPr bwMode="auto">
          <a:xfrm flipV="1">
            <a:off x="4859338" y="5734050"/>
            <a:ext cx="1152525"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67" name="Line 2"/>
          <p:cNvSpPr>
            <a:spLocks noChangeShapeType="1"/>
          </p:cNvSpPr>
          <p:nvPr/>
        </p:nvSpPr>
        <p:spPr bwMode="auto">
          <a:xfrm>
            <a:off x="1692275" y="1546225"/>
            <a:ext cx="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68" name="Line 3"/>
          <p:cNvSpPr>
            <a:spLocks noChangeShapeType="1"/>
          </p:cNvSpPr>
          <p:nvPr/>
        </p:nvSpPr>
        <p:spPr bwMode="auto">
          <a:xfrm flipH="1">
            <a:off x="1979613" y="2122488"/>
            <a:ext cx="649287"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88069" name="Line 4"/>
          <p:cNvSpPr>
            <a:spLocks noChangeShapeType="1"/>
          </p:cNvSpPr>
          <p:nvPr/>
        </p:nvSpPr>
        <p:spPr bwMode="auto">
          <a:xfrm flipH="1" flipV="1">
            <a:off x="1692275" y="2051050"/>
            <a:ext cx="287338"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0" name="Line 5"/>
          <p:cNvSpPr>
            <a:spLocks noChangeShapeType="1"/>
          </p:cNvSpPr>
          <p:nvPr/>
        </p:nvSpPr>
        <p:spPr bwMode="auto">
          <a:xfrm flipH="1">
            <a:off x="971550" y="2195513"/>
            <a:ext cx="10080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1" name="Rectangle 6"/>
          <p:cNvSpPr>
            <a:spLocks noChangeArrowheads="1"/>
          </p:cNvSpPr>
          <p:nvPr/>
        </p:nvSpPr>
        <p:spPr bwMode="auto">
          <a:xfrm>
            <a:off x="2576513" y="2998788"/>
            <a:ext cx="2628900" cy="2382837"/>
          </a:xfrm>
          <a:prstGeom prst="rect">
            <a:avLst/>
          </a:prstGeom>
          <a:solidFill>
            <a:schemeClr val="folHlink">
              <a:alpha val="50195"/>
            </a:schemeClr>
          </a:solidFill>
          <a:ln w="12700">
            <a:solidFill>
              <a:schemeClr val="tx1"/>
            </a:solidFill>
            <a:miter lim="800000"/>
            <a:headEnd/>
            <a:tailEnd/>
          </a:ln>
        </p:spPr>
        <p:txBody>
          <a:bodyPr wrap="none" anchor="ctr"/>
          <a:lstStyle/>
          <a:p>
            <a:endParaRPr lang="es-ES"/>
          </a:p>
        </p:txBody>
      </p:sp>
      <p:sp>
        <p:nvSpPr>
          <p:cNvPr id="88072" name="Line 7"/>
          <p:cNvSpPr>
            <a:spLocks noChangeShapeType="1"/>
          </p:cNvSpPr>
          <p:nvPr/>
        </p:nvSpPr>
        <p:spPr bwMode="auto">
          <a:xfrm>
            <a:off x="4081463" y="4922838"/>
            <a:ext cx="203200" cy="9540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3" name="Line 8"/>
          <p:cNvSpPr>
            <a:spLocks noChangeShapeType="1"/>
          </p:cNvSpPr>
          <p:nvPr/>
        </p:nvSpPr>
        <p:spPr bwMode="auto">
          <a:xfrm>
            <a:off x="4872038" y="4027488"/>
            <a:ext cx="1038225" cy="1476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4" name="Line 9"/>
          <p:cNvSpPr>
            <a:spLocks noChangeShapeType="1"/>
          </p:cNvSpPr>
          <p:nvPr/>
        </p:nvSpPr>
        <p:spPr bwMode="auto">
          <a:xfrm>
            <a:off x="5072063" y="4037013"/>
            <a:ext cx="1638300" cy="800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5" name="Line 10"/>
          <p:cNvSpPr>
            <a:spLocks noChangeShapeType="1"/>
          </p:cNvSpPr>
          <p:nvPr/>
        </p:nvSpPr>
        <p:spPr bwMode="auto">
          <a:xfrm flipV="1">
            <a:off x="6557963" y="5189538"/>
            <a:ext cx="247650" cy="3143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6" name="Line 11"/>
          <p:cNvSpPr>
            <a:spLocks noChangeShapeType="1"/>
          </p:cNvSpPr>
          <p:nvPr/>
        </p:nvSpPr>
        <p:spPr bwMode="auto">
          <a:xfrm flipV="1">
            <a:off x="6777038" y="3036888"/>
            <a:ext cx="1000125"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7" name="Line 12"/>
          <p:cNvSpPr>
            <a:spLocks noChangeShapeType="1"/>
          </p:cNvSpPr>
          <p:nvPr/>
        </p:nvSpPr>
        <p:spPr bwMode="auto">
          <a:xfrm>
            <a:off x="2786063" y="4300538"/>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8" name="Line 13"/>
          <p:cNvSpPr>
            <a:spLocks noChangeShapeType="1"/>
          </p:cNvSpPr>
          <p:nvPr/>
        </p:nvSpPr>
        <p:spPr bwMode="auto">
          <a:xfrm>
            <a:off x="2900363" y="4295775"/>
            <a:ext cx="0" cy="428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9" name="Line 14"/>
          <p:cNvSpPr>
            <a:spLocks noChangeShapeType="1"/>
          </p:cNvSpPr>
          <p:nvPr/>
        </p:nvSpPr>
        <p:spPr bwMode="auto">
          <a:xfrm>
            <a:off x="2781300" y="4076700"/>
            <a:ext cx="2905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0" name="Line 15"/>
          <p:cNvSpPr>
            <a:spLocks noChangeShapeType="1"/>
          </p:cNvSpPr>
          <p:nvPr/>
        </p:nvSpPr>
        <p:spPr bwMode="auto">
          <a:xfrm>
            <a:off x="2776538" y="3508375"/>
            <a:ext cx="3000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1" name="Line 16"/>
          <p:cNvSpPr>
            <a:spLocks noChangeShapeType="1"/>
          </p:cNvSpPr>
          <p:nvPr/>
        </p:nvSpPr>
        <p:spPr bwMode="auto">
          <a:xfrm>
            <a:off x="2776538" y="3641725"/>
            <a:ext cx="195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2" name="Line 17"/>
          <p:cNvSpPr>
            <a:spLocks noChangeShapeType="1"/>
          </p:cNvSpPr>
          <p:nvPr/>
        </p:nvSpPr>
        <p:spPr bwMode="auto">
          <a:xfrm>
            <a:off x="2971800" y="3632200"/>
            <a:ext cx="0" cy="904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3" name="Line 18"/>
          <p:cNvSpPr>
            <a:spLocks noChangeShapeType="1"/>
          </p:cNvSpPr>
          <p:nvPr/>
        </p:nvSpPr>
        <p:spPr bwMode="auto">
          <a:xfrm flipH="1">
            <a:off x="1657350" y="3636963"/>
            <a:ext cx="1000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4" name="Line 19"/>
          <p:cNvSpPr>
            <a:spLocks noChangeShapeType="1"/>
          </p:cNvSpPr>
          <p:nvPr/>
        </p:nvSpPr>
        <p:spPr bwMode="auto">
          <a:xfrm flipH="1" flipV="1">
            <a:off x="2171700" y="4295775"/>
            <a:ext cx="481013"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5" name="Line 20"/>
          <p:cNvSpPr>
            <a:spLocks noChangeShapeType="1"/>
          </p:cNvSpPr>
          <p:nvPr/>
        </p:nvSpPr>
        <p:spPr bwMode="auto">
          <a:xfrm flipH="1">
            <a:off x="2166938" y="4284663"/>
            <a:ext cx="3175" cy="1012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6" name="Line 21"/>
          <p:cNvSpPr>
            <a:spLocks noChangeShapeType="1"/>
          </p:cNvSpPr>
          <p:nvPr/>
        </p:nvSpPr>
        <p:spPr bwMode="auto">
          <a:xfrm flipH="1" flipV="1">
            <a:off x="1538288" y="5303838"/>
            <a:ext cx="633412"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7" name="Line 22"/>
          <p:cNvSpPr>
            <a:spLocks noChangeShapeType="1"/>
          </p:cNvSpPr>
          <p:nvPr/>
        </p:nvSpPr>
        <p:spPr bwMode="auto">
          <a:xfrm>
            <a:off x="3548063" y="3732213"/>
            <a:ext cx="2247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88" name="Text Box 23"/>
          <p:cNvSpPr txBox="1">
            <a:spLocks noChangeArrowheads="1"/>
          </p:cNvSpPr>
          <p:nvPr/>
        </p:nvSpPr>
        <p:spPr bwMode="auto">
          <a:xfrm>
            <a:off x="685800" y="201613"/>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3600">
                <a:latin typeface="Arial" charset="0"/>
              </a:rPr>
              <a:t>Esquema de conexión ADSL</a:t>
            </a:r>
            <a:endParaRPr lang="es-ES" sz="3600">
              <a:latin typeface="Arial" charset="0"/>
            </a:endParaRPr>
          </a:p>
        </p:txBody>
      </p:sp>
      <p:pic>
        <p:nvPicPr>
          <p:cNvPr id="88089"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663" y="3281363"/>
            <a:ext cx="14493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90"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625" y="4465638"/>
            <a:ext cx="14493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9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5526088"/>
            <a:ext cx="14493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92" name="Text Box 27"/>
          <p:cNvSpPr txBox="1">
            <a:spLocks noChangeArrowheads="1"/>
          </p:cNvSpPr>
          <p:nvPr/>
        </p:nvSpPr>
        <p:spPr bwMode="auto">
          <a:xfrm>
            <a:off x="5875338" y="3551238"/>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Red ATM</a:t>
            </a:r>
          </a:p>
        </p:txBody>
      </p:sp>
      <p:sp>
        <p:nvSpPr>
          <p:cNvPr id="88093" name="Text Box 28"/>
          <p:cNvSpPr txBox="1">
            <a:spLocks noChangeArrowheads="1"/>
          </p:cNvSpPr>
          <p:nvPr/>
        </p:nvSpPr>
        <p:spPr bwMode="auto">
          <a:xfrm>
            <a:off x="6921500" y="473551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Internet</a:t>
            </a:r>
          </a:p>
        </p:txBody>
      </p:sp>
      <p:sp>
        <p:nvSpPr>
          <p:cNvPr id="88094" name="Text Box 29"/>
          <p:cNvSpPr txBox="1">
            <a:spLocks noChangeArrowheads="1"/>
          </p:cNvSpPr>
          <p:nvPr/>
        </p:nvSpPr>
        <p:spPr bwMode="auto">
          <a:xfrm>
            <a:off x="4067175" y="5700713"/>
            <a:ext cx="1133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Red</a:t>
            </a:r>
          </a:p>
          <a:p>
            <a:pPr algn="ctr"/>
            <a:r>
              <a:rPr lang="es-ES" sz="1600" b="1">
                <a:latin typeface="Arial" charset="0"/>
              </a:rPr>
              <a:t>telefónica</a:t>
            </a:r>
          </a:p>
        </p:txBody>
      </p:sp>
      <p:sp>
        <p:nvSpPr>
          <p:cNvPr id="88095" name="Rectangle 30"/>
          <p:cNvSpPr>
            <a:spLocks noChangeArrowheads="1"/>
          </p:cNvSpPr>
          <p:nvPr/>
        </p:nvSpPr>
        <p:spPr bwMode="auto">
          <a:xfrm>
            <a:off x="2824163" y="4532313"/>
            <a:ext cx="1257300" cy="638175"/>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88096" name="Rectangle 31"/>
          <p:cNvSpPr>
            <a:spLocks noChangeArrowheads="1"/>
          </p:cNvSpPr>
          <p:nvPr/>
        </p:nvSpPr>
        <p:spPr bwMode="auto">
          <a:xfrm>
            <a:off x="3843338" y="3408363"/>
            <a:ext cx="1238250" cy="62865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88097" name="Rectangle 32"/>
          <p:cNvSpPr>
            <a:spLocks noChangeArrowheads="1"/>
          </p:cNvSpPr>
          <p:nvPr/>
        </p:nvSpPr>
        <p:spPr bwMode="auto">
          <a:xfrm>
            <a:off x="3071813" y="3313113"/>
            <a:ext cx="466725" cy="99060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88098" name="Text Box 33"/>
          <p:cNvSpPr txBox="1">
            <a:spLocks noChangeArrowheads="1"/>
          </p:cNvSpPr>
          <p:nvPr/>
        </p:nvSpPr>
        <p:spPr bwMode="auto">
          <a:xfrm rot="-5400000">
            <a:off x="2836862" y="3649663"/>
            <a:ext cx="904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DSLAM</a:t>
            </a:r>
          </a:p>
        </p:txBody>
      </p:sp>
      <p:sp>
        <p:nvSpPr>
          <p:cNvPr id="88099" name="Text Box 34"/>
          <p:cNvSpPr txBox="1">
            <a:spLocks noChangeArrowheads="1"/>
          </p:cNvSpPr>
          <p:nvPr/>
        </p:nvSpPr>
        <p:spPr bwMode="auto">
          <a:xfrm>
            <a:off x="3770313" y="3436938"/>
            <a:ext cx="1390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Conmutador</a:t>
            </a:r>
          </a:p>
          <a:p>
            <a:pPr algn="ctr"/>
            <a:r>
              <a:rPr lang="es-ES" sz="1600" b="1">
                <a:latin typeface="Arial" charset="0"/>
              </a:rPr>
              <a:t>ATM</a:t>
            </a:r>
          </a:p>
        </p:txBody>
      </p:sp>
      <p:sp>
        <p:nvSpPr>
          <p:cNvPr id="88100" name="Text Box 35"/>
          <p:cNvSpPr txBox="1">
            <a:spLocks noChangeArrowheads="1"/>
          </p:cNvSpPr>
          <p:nvPr/>
        </p:nvSpPr>
        <p:spPr bwMode="auto">
          <a:xfrm>
            <a:off x="2741613" y="4560888"/>
            <a:ext cx="1390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Conmutador</a:t>
            </a:r>
          </a:p>
          <a:p>
            <a:pPr algn="ctr"/>
            <a:r>
              <a:rPr lang="es-ES" sz="1600" b="1">
                <a:latin typeface="Arial" charset="0"/>
              </a:rPr>
              <a:t>telefónico</a:t>
            </a:r>
          </a:p>
        </p:txBody>
      </p:sp>
      <p:sp>
        <p:nvSpPr>
          <p:cNvPr id="88101" name="Text Box 36"/>
          <p:cNvSpPr txBox="1">
            <a:spLocks noChangeArrowheads="1"/>
          </p:cNvSpPr>
          <p:nvPr/>
        </p:nvSpPr>
        <p:spPr bwMode="auto">
          <a:xfrm>
            <a:off x="2833688" y="2681288"/>
            <a:ext cx="1890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Central telefónica</a:t>
            </a:r>
          </a:p>
        </p:txBody>
      </p:sp>
      <p:sp>
        <p:nvSpPr>
          <p:cNvPr id="88102" name="Rectangle 37"/>
          <p:cNvSpPr>
            <a:spLocks noChangeArrowheads="1"/>
          </p:cNvSpPr>
          <p:nvPr/>
        </p:nvSpPr>
        <p:spPr bwMode="auto">
          <a:xfrm>
            <a:off x="5834063" y="5503863"/>
            <a:ext cx="733425" cy="371475"/>
          </a:xfrm>
          <a:prstGeom prst="rect">
            <a:avLst/>
          </a:prstGeom>
          <a:solidFill>
            <a:schemeClr val="folHlink"/>
          </a:solidFill>
          <a:ln w="12700">
            <a:solidFill>
              <a:schemeClr val="tx1"/>
            </a:solidFill>
            <a:miter lim="800000"/>
            <a:headEnd/>
            <a:tailEnd/>
          </a:ln>
        </p:spPr>
        <p:txBody>
          <a:bodyPr wrap="none" anchor="ctr"/>
          <a:lstStyle/>
          <a:p>
            <a:endParaRPr lang="es-ES"/>
          </a:p>
        </p:txBody>
      </p:sp>
      <p:sp>
        <p:nvSpPr>
          <p:cNvPr id="88103" name="Text Box 38"/>
          <p:cNvSpPr txBox="1">
            <a:spLocks noChangeArrowheads="1"/>
          </p:cNvSpPr>
          <p:nvPr/>
        </p:nvSpPr>
        <p:spPr bwMode="auto">
          <a:xfrm>
            <a:off x="5973763" y="5532438"/>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ISP</a:t>
            </a:r>
          </a:p>
        </p:txBody>
      </p:sp>
      <p:pic>
        <p:nvPicPr>
          <p:cNvPr id="88104"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7613" y="2038350"/>
            <a:ext cx="7588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105" name="Text Box 40"/>
          <p:cNvSpPr txBox="1">
            <a:spLocks noChangeArrowheads="1"/>
          </p:cNvSpPr>
          <p:nvPr/>
        </p:nvSpPr>
        <p:spPr bwMode="auto">
          <a:xfrm>
            <a:off x="7350125" y="3182938"/>
            <a:ext cx="1336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Oficina</a:t>
            </a:r>
          </a:p>
          <a:p>
            <a:pPr algn="ctr"/>
            <a:r>
              <a:rPr lang="es-ES" sz="1600" b="1">
                <a:latin typeface="Arial" charset="0"/>
              </a:rPr>
              <a:t>Principal de</a:t>
            </a:r>
          </a:p>
          <a:p>
            <a:pPr algn="ctr"/>
            <a:r>
              <a:rPr lang="es-ES" sz="1600" b="1">
                <a:latin typeface="Arial" charset="0"/>
              </a:rPr>
              <a:t>la Empresa</a:t>
            </a:r>
          </a:p>
        </p:txBody>
      </p:sp>
      <p:sp>
        <p:nvSpPr>
          <p:cNvPr id="88106" name="Rectangle 41"/>
          <p:cNvSpPr>
            <a:spLocks noChangeArrowheads="1"/>
          </p:cNvSpPr>
          <p:nvPr/>
        </p:nvSpPr>
        <p:spPr bwMode="auto">
          <a:xfrm>
            <a:off x="2657475" y="3422650"/>
            <a:ext cx="119063" cy="352425"/>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88107" name="Rectangle 42"/>
          <p:cNvSpPr>
            <a:spLocks noChangeArrowheads="1"/>
          </p:cNvSpPr>
          <p:nvPr/>
        </p:nvSpPr>
        <p:spPr bwMode="auto">
          <a:xfrm>
            <a:off x="2657475" y="4011613"/>
            <a:ext cx="119063" cy="352425"/>
          </a:xfrm>
          <a:prstGeom prst="rect">
            <a:avLst/>
          </a:prstGeom>
          <a:solidFill>
            <a:schemeClr val="accent1"/>
          </a:solidFill>
          <a:ln w="12700">
            <a:solidFill>
              <a:schemeClr val="tx1"/>
            </a:solidFill>
            <a:miter lim="800000"/>
            <a:headEnd/>
            <a:tailEnd/>
          </a:ln>
        </p:spPr>
        <p:txBody>
          <a:bodyPr wrap="none" anchor="ctr"/>
          <a:lstStyle/>
          <a:p>
            <a:endParaRPr lang="es-ES"/>
          </a:p>
        </p:txBody>
      </p:sp>
      <p:pic>
        <p:nvPicPr>
          <p:cNvPr id="88108" name="Picture 4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75" y="2949575"/>
            <a:ext cx="1082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109"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 y="4838700"/>
            <a:ext cx="6524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110" name="Text Box 45"/>
          <p:cNvSpPr txBox="1">
            <a:spLocks noChangeArrowheads="1"/>
          </p:cNvSpPr>
          <p:nvPr/>
        </p:nvSpPr>
        <p:spPr bwMode="auto">
          <a:xfrm>
            <a:off x="823913" y="3703638"/>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Hogar</a:t>
            </a:r>
          </a:p>
        </p:txBody>
      </p:sp>
      <p:sp>
        <p:nvSpPr>
          <p:cNvPr id="88111" name="Text Box 46"/>
          <p:cNvSpPr txBox="1">
            <a:spLocks noChangeArrowheads="1"/>
          </p:cNvSpPr>
          <p:nvPr/>
        </p:nvSpPr>
        <p:spPr bwMode="auto">
          <a:xfrm>
            <a:off x="709613" y="5608638"/>
            <a:ext cx="1028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600" b="1">
                <a:latin typeface="Arial" charset="0"/>
              </a:rPr>
              <a:t>Pequeña</a:t>
            </a:r>
          </a:p>
          <a:p>
            <a:pPr algn="ctr"/>
            <a:r>
              <a:rPr lang="es-ES" sz="1600" b="1">
                <a:latin typeface="Arial" charset="0"/>
              </a:rPr>
              <a:t>Oficina</a:t>
            </a:r>
          </a:p>
        </p:txBody>
      </p:sp>
      <p:sp>
        <p:nvSpPr>
          <p:cNvPr id="88112" name="Text Box 47"/>
          <p:cNvSpPr txBox="1">
            <a:spLocks noChangeArrowheads="1"/>
          </p:cNvSpPr>
          <p:nvPr/>
        </p:nvSpPr>
        <p:spPr bwMode="auto">
          <a:xfrm>
            <a:off x="725488" y="4148138"/>
            <a:ext cx="893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Splitters</a:t>
            </a:r>
          </a:p>
        </p:txBody>
      </p:sp>
      <p:sp>
        <p:nvSpPr>
          <p:cNvPr id="88113" name="Line 48"/>
          <p:cNvSpPr>
            <a:spLocks noChangeShapeType="1"/>
          </p:cNvSpPr>
          <p:nvPr/>
        </p:nvSpPr>
        <p:spPr bwMode="auto">
          <a:xfrm flipV="1">
            <a:off x="1619250" y="4148138"/>
            <a:ext cx="936625" cy="1444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8114" name="Line 49"/>
          <p:cNvSpPr>
            <a:spLocks noChangeShapeType="1"/>
          </p:cNvSpPr>
          <p:nvPr/>
        </p:nvSpPr>
        <p:spPr bwMode="auto">
          <a:xfrm flipV="1">
            <a:off x="1619250" y="3751263"/>
            <a:ext cx="879475" cy="469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88115" name="Picture 5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13" y="1979613"/>
            <a:ext cx="5413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116" name="Rectangle 51"/>
          <p:cNvSpPr>
            <a:spLocks noChangeArrowheads="1"/>
          </p:cNvSpPr>
          <p:nvPr/>
        </p:nvSpPr>
        <p:spPr bwMode="auto">
          <a:xfrm>
            <a:off x="1908175" y="1914525"/>
            <a:ext cx="119063" cy="352425"/>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88117" name="Oval 52"/>
          <p:cNvSpPr>
            <a:spLocks noChangeArrowheads="1"/>
          </p:cNvSpPr>
          <p:nvPr/>
        </p:nvSpPr>
        <p:spPr bwMode="auto">
          <a:xfrm>
            <a:off x="468313" y="908050"/>
            <a:ext cx="1800225" cy="180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8118" name="Line 53"/>
          <p:cNvSpPr>
            <a:spLocks noChangeShapeType="1"/>
          </p:cNvSpPr>
          <p:nvPr/>
        </p:nvSpPr>
        <p:spPr bwMode="auto">
          <a:xfrm>
            <a:off x="900113" y="1587500"/>
            <a:ext cx="792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88119" name="Picture 5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188" y="1236663"/>
            <a:ext cx="719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120" name="Picture 5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6375" y="1444625"/>
            <a:ext cx="449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121" name="Line 56"/>
          <p:cNvSpPr>
            <a:spLocks noChangeShapeType="1"/>
          </p:cNvSpPr>
          <p:nvPr/>
        </p:nvSpPr>
        <p:spPr bwMode="auto">
          <a:xfrm>
            <a:off x="1331913" y="2708275"/>
            <a:ext cx="0" cy="217488"/>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s-ES"/>
          </a:p>
        </p:txBody>
      </p:sp>
      <p:sp>
        <p:nvSpPr>
          <p:cNvPr id="88122" name="58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F85E19F0-6C88-4C2D-9E54-6F7D3958112C}" type="slidenum">
              <a:rPr lang="es-ES" sz="1400"/>
              <a:pPr eaLnBrk="1" hangingPunct="1"/>
              <a:t>82</a:t>
            </a:fld>
            <a:endParaRPr lang="es-ES" sz="1400"/>
          </a:p>
        </p:txBody>
      </p:sp>
    </p:spTree>
  </p:cSld>
  <p:clrMapOvr>
    <a:masterClrMapping/>
  </p:clrMapOvr>
  <p:transition spd="med">
    <p:pull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042988" y="411163"/>
            <a:ext cx="684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3200">
                <a:latin typeface="Arial" charset="0"/>
              </a:rPr>
              <a:t>Conexión de un router/switch ADSL</a:t>
            </a:r>
            <a:endParaRPr lang="es-ES" sz="3200">
              <a:latin typeface="Arial" charset="0"/>
            </a:endParaRPr>
          </a:p>
        </p:txBody>
      </p:sp>
      <p:sp>
        <p:nvSpPr>
          <p:cNvPr id="89091" name="Rectangle 3"/>
          <p:cNvSpPr>
            <a:spLocks noChangeArrowheads="1"/>
          </p:cNvSpPr>
          <p:nvPr/>
        </p:nvSpPr>
        <p:spPr bwMode="auto">
          <a:xfrm>
            <a:off x="3225800" y="3357563"/>
            <a:ext cx="2914650" cy="833437"/>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9092" name="Rectangle 4"/>
          <p:cNvSpPr>
            <a:spLocks noChangeArrowheads="1"/>
          </p:cNvSpPr>
          <p:nvPr/>
        </p:nvSpPr>
        <p:spPr bwMode="auto">
          <a:xfrm>
            <a:off x="3378200" y="3933825"/>
            <a:ext cx="185738" cy="1397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89093" name="Rectangle 5"/>
          <p:cNvSpPr>
            <a:spLocks noChangeArrowheads="1"/>
          </p:cNvSpPr>
          <p:nvPr/>
        </p:nvSpPr>
        <p:spPr bwMode="auto">
          <a:xfrm>
            <a:off x="5003800" y="2205038"/>
            <a:ext cx="1143000" cy="735012"/>
          </a:xfrm>
          <a:prstGeom prst="rect">
            <a:avLst/>
          </a:prstGeom>
          <a:solidFill>
            <a:srgbClr val="CCFFCC"/>
          </a:solidFill>
          <a:ln w="9525">
            <a:solidFill>
              <a:schemeClr val="tx1"/>
            </a:solidFill>
            <a:miter lim="800000"/>
            <a:headEnd/>
            <a:tailEnd/>
          </a:ln>
        </p:spPr>
        <p:txBody>
          <a:bodyPr wrap="none" anchor="ctr"/>
          <a:lstStyle/>
          <a:p>
            <a:endParaRPr lang="es-ES"/>
          </a:p>
        </p:txBody>
      </p:sp>
      <p:sp>
        <p:nvSpPr>
          <p:cNvPr id="89094" name="Text Box 6"/>
          <p:cNvSpPr txBox="1">
            <a:spLocks noChangeArrowheads="1"/>
          </p:cNvSpPr>
          <p:nvPr/>
        </p:nvSpPr>
        <p:spPr bwMode="auto">
          <a:xfrm>
            <a:off x="5270500" y="2603500"/>
            <a:ext cx="795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Splitter</a:t>
            </a:r>
          </a:p>
        </p:txBody>
      </p:sp>
      <p:sp>
        <p:nvSpPr>
          <p:cNvPr id="89095" name="Line 7"/>
          <p:cNvSpPr>
            <a:spLocks noChangeShapeType="1"/>
          </p:cNvSpPr>
          <p:nvPr/>
        </p:nvSpPr>
        <p:spPr bwMode="auto">
          <a:xfrm flipV="1">
            <a:off x="939800" y="4005263"/>
            <a:ext cx="2552700" cy="1404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89096"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097" name="Text Box 9"/>
          <p:cNvSpPr txBox="1">
            <a:spLocks noChangeArrowheads="1"/>
          </p:cNvSpPr>
          <p:nvPr/>
        </p:nvSpPr>
        <p:spPr bwMode="auto">
          <a:xfrm>
            <a:off x="7324725" y="2197100"/>
            <a:ext cx="1495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A la central telefónica</a:t>
            </a:r>
          </a:p>
        </p:txBody>
      </p:sp>
      <p:sp>
        <p:nvSpPr>
          <p:cNvPr id="89098" name="Text Box 10"/>
          <p:cNvSpPr txBox="1">
            <a:spLocks noChangeArrowheads="1"/>
          </p:cNvSpPr>
          <p:nvPr/>
        </p:nvSpPr>
        <p:spPr bwMode="auto">
          <a:xfrm>
            <a:off x="4140200" y="3357563"/>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Router/Switch ADSL Ethernet</a:t>
            </a:r>
          </a:p>
        </p:txBody>
      </p:sp>
      <p:sp>
        <p:nvSpPr>
          <p:cNvPr id="89099" name="Text Box 11"/>
          <p:cNvSpPr txBox="1">
            <a:spLocks noChangeArrowheads="1"/>
          </p:cNvSpPr>
          <p:nvPr/>
        </p:nvSpPr>
        <p:spPr bwMode="auto">
          <a:xfrm>
            <a:off x="6588125" y="3789363"/>
            <a:ext cx="2038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Latiguillo Ethernet 100BASET</a:t>
            </a:r>
          </a:p>
        </p:txBody>
      </p:sp>
      <p:sp>
        <p:nvSpPr>
          <p:cNvPr id="89100" name="Line 12"/>
          <p:cNvSpPr>
            <a:spLocks noChangeShapeType="1"/>
          </p:cNvSpPr>
          <p:nvPr/>
        </p:nvSpPr>
        <p:spPr bwMode="auto">
          <a:xfrm flipH="1">
            <a:off x="6011863" y="4114800"/>
            <a:ext cx="719137" cy="538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9101" name="Rectangle 13"/>
          <p:cNvSpPr>
            <a:spLocks noChangeArrowheads="1"/>
          </p:cNvSpPr>
          <p:nvPr/>
        </p:nvSpPr>
        <p:spPr bwMode="auto">
          <a:xfrm>
            <a:off x="3667125" y="3937000"/>
            <a:ext cx="185738" cy="1397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89102" name="Rectangle 14"/>
          <p:cNvSpPr>
            <a:spLocks noChangeArrowheads="1"/>
          </p:cNvSpPr>
          <p:nvPr/>
        </p:nvSpPr>
        <p:spPr bwMode="auto">
          <a:xfrm>
            <a:off x="3954463" y="3933825"/>
            <a:ext cx="185737" cy="1397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89103" name="Rectangle 15"/>
          <p:cNvSpPr>
            <a:spLocks noChangeArrowheads="1"/>
          </p:cNvSpPr>
          <p:nvPr/>
        </p:nvSpPr>
        <p:spPr bwMode="auto">
          <a:xfrm>
            <a:off x="4241800" y="3933825"/>
            <a:ext cx="185738" cy="139700"/>
          </a:xfrm>
          <a:prstGeom prst="rect">
            <a:avLst/>
          </a:prstGeom>
          <a:solidFill>
            <a:srgbClr val="00FFFF"/>
          </a:solidFill>
          <a:ln w="9525">
            <a:solidFill>
              <a:schemeClr val="tx1"/>
            </a:solidFill>
            <a:miter lim="800000"/>
            <a:headEnd/>
            <a:tailEnd/>
          </a:ln>
        </p:spPr>
        <p:txBody>
          <a:bodyPr wrap="none" anchor="ctr"/>
          <a:lstStyle/>
          <a:p>
            <a:endParaRPr lang="es-ES"/>
          </a:p>
        </p:txBody>
      </p:sp>
      <p:sp>
        <p:nvSpPr>
          <p:cNvPr id="89104" name="Line 16"/>
          <p:cNvSpPr>
            <a:spLocks noChangeShapeType="1"/>
          </p:cNvSpPr>
          <p:nvPr/>
        </p:nvSpPr>
        <p:spPr bwMode="auto">
          <a:xfrm flipV="1">
            <a:off x="2844800" y="4005263"/>
            <a:ext cx="935038" cy="1404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05" name="Line 17"/>
          <p:cNvSpPr>
            <a:spLocks noChangeShapeType="1"/>
          </p:cNvSpPr>
          <p:nvPr/>
        </p:nvSpPr>
        <p:spPr bwMode="auto">
          <a:xfrm flipH="1" flipV="1">
            <a:off x="4068763" y="4005263"/>
            <a:ext cx="909637" cy="1404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06" name="Line 18"/>
          <p:cNvSpPr>
            <a:spLocks noChangeShapeType="1"/>
          </p:cNvSpPr>
          <p:nvPr/>
        </p:nvSpPr>
        <p:spPr bwMode="auto">
          <a:xfrm>
            <a:off x="4284663" y="4005263"/>
            <a:ext cx="3132137" cy="14049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89107"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6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8"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109"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110" name="Text Box 22"/>
          <p:cNvSpPr txBox="1">
            <a:spLocks noChangeArrowheads="1"/>
          </p:cNvSpPr>
          <p:nvPr/>
        </p:nvSpPr>
        <p:spPr bwMode="auto">
          <a:xfrm>
            <a:off x="587375" y="3860800"/>
            <a:ext cx="1608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Conector RJ45</a:t>
            </a:r>
          </a:p>
        </p:txBody>
      </p:sp>
      <p:sp>
        <p:nvSpPr>
          <p:cNvPr id="89111" name="Line 23"/>
          <p:cNvSpPr>
            <a:spLocks noChangeShapeType="1"/>
          </p:cNvSpPr>
          <p:nvPr/>
        </p:nvSpPr>
        <p:spPr bwMode="auto">
          <a:xfrm>
            <a:off x="2124075" y="4005263"/>
            <a:ext cx="1223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9112" name="Rectangle 24"/>
          <p:cNvSpPr>
            <a:spLocks noChangeArrowheads="1"/>
          </p:cNvSpPr>
          <p:nvPr/>
        </p:nvSpPr>
        <p:spPr bwMode="auto">
          <a:xfrm>
            <a:off x="3779838" y="3500438"/>
            <a:ext cx="144462" cy="1397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89113" name="Line 25"/>
          <p:cNvSpPr>
            <a:spLocks noChangeShapeType="1"/>
          </p:cNvSpPr>
          <p:nvPr/>
        </p:nvSpPr>
        <p:spPr bwMode="auto">
          <a:xfrm flipH="1">
            <a:off x="3852863" y="2755900"/>
            <a:ext cx="0" cy="812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14" name="Text Box 26"/>
          <p:cNvSpPr txBox="1">
            <a:spLocks noChangeArrowheads="1"/>
          </p:cNvSpPr>
          <p:nvPr/>
        </p:nvSpPr>
        <p:spPr bwMode="auto">
          <a:xfrm>
            <a:off x="827088" y="3411538"/>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Conector RJ11</a:t>
            </a:r>
          </a:p>
        </p:txBody>
      </p:sp>
      <p:sp>
        <p:nvSpPr>
          <p:cNvPr id="89115" name="Line 27"/>
          <p:cNvSpPr>
            <a:spLocks noChangeShapeType="1"/>
          </p:cNvSpPr>
          <p:nvPr/>
        </p:nvSpPr>
        <p:spPr bwMode="auto">
          <a:xfrm>
            <a:off x="2484438" y="355600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9116" name="Rectangle 28"/>
          <p:cNvSpPr>
            <a:spLocks noChangeArrowheads="1"/>
          </p:cNvSpPr>
          <p:nvPr/>
        </p:nvSpPr>
        <p:spPr bwMode="auto">
          <a:xfrm>
            <a:off x="5137150" y="2701925"/>
            <a:ext cx="144463" cy="1397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89117" name="Rectangle 29"/>
          <p:cNvSpPr>
            <a:spLocks noChangeArrowheads="1"/>
          </p:cNvSpPr>
          <p:nvPr/>
        </p:nvSpPr>
        <p:spPr bwMode="auto">
          <a:xfrm>
            <a:off x="5138738" y="2341563"/>
            <a:ext cx="144462" cy="1397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89118" name="Rectangle 30"/>
          <p:cNvSpPr>
            <a:spLocks noChangeArrowheads="1"/>
          </p:cNvSpPr>
          <p:nvPr/>
        </p:nvSpPr>
        <p:spPr bwMode="auto">
          <a:xfrm>
            <a:off x="5929313" y="2425700"/>
            <a:ext cx="144462" cy="1397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89119" name="Line 31"/>
          <p:cNvSpPr>
            <a:spLocks noChangeShapeType="1"/>
          </p:cNvSpPr>
          <p:nvPr/>
        </p:nvSpPr>
        <p:spPr bwMode="auto">
          <a:xfrm flipV="1">
            <a:off x="6002338" y="2492375"/>
            <a:ext cx="1473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9120" name="Line 32"/>
          <p:cNvSpPr>
            <a:spLocks noChangeShapeType="1"/>
          </p:cNvSpPr>
          <p:nvPr/>
        </p:nvSpPr>
        <p:spPr bwMode="auto">
          <a:xfrm>
            <a:off x="3846513" y="2768600"/>
            <a:ext cx="135731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21" name="Line 33"/>
          <p:cNvSpPr>
            <a:spLocks noChangeShapeType="1"/>
          </p:cNvSpPr>
          <p:nvPr/>
        </p:nvSpPr>
        <p:spPr bwMode="auto">
          <a:xfrm flipH="1" flipV="1">
            <a:off x="3854450" y="2406650"/>
            <a:ext cx="13589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22" name="Text Box 34"/>
          <p:cNvSpPr txBox="1">
            <a:spLocks noChangeArrowheads="1"/>
          </p:cNvSpPr>
          <p:nvPr/>
        </p:nvSpPr>
        <p:spPr bwMode="auto">
          <a:xfrm>
            <a:off x="900113" y="2420938"/>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Par telefónico</a:t>
            </a:r>
          </a:p>
        </p:txBody>
      </p:sp>
      <p:sp>
        <p:nvSpPr>
          <p:cNvPr id="89123" name="Line 35"/>
          <p:cNvSpPr>
            <a:spLocks noChangeShapeType="1"/>
          </p:cNvSpPr>
          <p:nvPr/>
        </p:nvSpPr>
        <p:spPr bwMode="auto">
          <a:xfrm flipV="1">
            <a:off x="2484438" y="2349500"/>
            <a:ext cx="12954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89124"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1439863"/>
            <a:ext cx="812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125" name="Text Box 37"/>
          <p:cNvSpPr txBox="1">
            <a:spLocks noChangeArrowheads="1"/>
          </p:cNvSpPr>
          <p:nvPr/>
        </p:nvSpPr>
        <p:spPr bwMode="auto">
          <a:xfrm>
            <a:off x="6084888" y="2551113"/>
            <a:ext cx="1495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400" b="1">
                <a:latin typeface="Arial" charset="0"/>
              </a:rPr>
              <a:t>Bucle de abonado</a:t>
            </a:r>
          </a:p>
        </p:txBody>
      </p:sp>
      <p:sp>
        <p:nvSpPr>
          <p:cNvPr id="89126" name="Line 38"/>
          <p:cNvSpPr>
            <a:spLocks noChangeShapeType="1"/>
          </p:cNvSpPr>
          <p:nvPr/>
        </p:nvSpPr>
        <p:spPr bwMode="auto">
          <a:xfrm>
            <a:off x="2484438" y="2636838"/>
            <a:ext cx="12954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9127" name="Rectangle 39"/>
          <p:cNvSpPr>
            <a:spLocks noChangeArrowheads="1"/>
          </p:cNvSpPr>
          <p:nvPr/>
        </p:nvSpPr>
        <p:spPr bwMode="auto">
          <a:xfrm>
            <a:off x="3779838" y="1844675"/>
            <a:ext cx="144462" cy="1397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89128" name="Line 40"/>
          <p:cNvSpPr>
            <a:spLocks noChangeShapeType="1"/>
          </p:cNvSpPr>
          <p:nvPr/>
        </p:nvSpPr>
        <p:spPr bwMode="auto">
          <a:xfrm>
            <a:off x="3851275" y="1916113"/>
            <a:ext cx="1588"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9129" name="4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D6CE50D7-A950-4A25-A618-039E7FD0E0E9}" type="slidenum">
              <a:rPr lang="es-ES" sz="1400"/>
              <a:pPr eaLnBrk="1" hangingPunct="1"/>
              <a:t>83</a:t>
            </a:fld>
            <a:endParaRPr lang="es-ES" sz="1400"/>
          </a:p>
        </p:txBody>
      </p:sp>
    </p:spTree>
  </p:cSld>
  <p:clrMapOvr>
    <a:masterClrMapping/>
  </p:clrMapOvr>
  <p:transition spd="med">
    <p:pull dir="l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ADSL G.Lite (ITU G.992.2)</a:t>
            </a:r>
          </a:p>
        </p:txBody>
      </p:sp>
      <p:sp>
        <p:nvSpPr>
          <p:cNvPr id="90115" name="Rectangle 5"/>
          <p:cNvSpPr>
            <a:spLocks noChangeArrowheads="1"/>
          </p:cNvSpPr>
          <p:nvPr/>
        </p:nvSpPr>
        <p:spPr bwMode="auto">
          <a:xfrm>
            <a:off x="685800" y="17002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s-ES_tradnl" sz="2600"/>
              <a:t>ADSL requiere instalar en casa del usuario un filtro de frecuencias o ‘splitter’ (teléfono de ADSL).</a:t>
            </a:r>
          </a:p>
          <a:p>
            <a:pPr marL="342900" indent="-342900">
              <a:lnSpc>
                <a:spcPct val="90000"/>
              </a:lnSpc>
              <a:spcBef>
                <a:spcPct val="20000"/>
              </a:spcBef>
              <a:buFontTx/>
              <a:buChar char="•"/>
            </a:pPr>
            <a:r>
              <a:rPr lang="es-ES_tradnl" sz="2600"/>
              <a:t>El splitter aumenta el costo de instalación y limita el desarrollo.</a:t>
            </a:r>
          </a:p>
          <a:p>
            <a:pPr marL="342900" indent="-342900">
              <a:lnSpc>
                <a:spcPct val="90000"/>
              </a:lnSpc>
              <a:spcBef>
                <a:spcPct val="20000"/>
              </a:spcBef>
              <a:buFontTx/>
              <a:buChar char="•"/>
            </a:pPr>
            <a:r>
              <a:rPr lang="es-ES_tradnl" sz="2600"/>
              <a:t>ADSL G.Lite suprime el splitter. También se llama ADSL Universal o ADSL ‘splitterless’. </a:t>
            </a:r>
          </a:p>
          <a:p>
            <a:pPr marL="342900" indent="-342900">
              <a:lnSpc>
                <a:spcPct val="90000"/>
              </a:lnSpc>
              <a:spcBef>
                <a:spcPct val="20000"/>
              </a:spcBef>
              <a:buFontTx/>
              <a:buChar char="•"/>
            </a:pPr>
            <a:r>
              <a:rPr lang="es-ES_tradnl" sz="2600"/>
              <a:t>Sin splitter hay más interferencias, sobre todo a altas frecuencias. Para reducirlas se pueden utilizar filtros independientes para cada dispositivo (‘microfiltros’)</a:t>
            </a:r>
          </a:p>
          <a:p>
            <a:pPr marL="342900" indent="-342900">
              <a:lnSpc>
                <a:spcPct val="90000"/>
              </a:lnSpc>
              <a:spcBef>
                <a:spcPct val="20000"/>
              </a:spcBef>
              <a:buFontTx/>
              <a:buChar char="•"/>
            </a:pPr>
            <a:r>
              <a:rPr lang="es-ES_tradnl" sz="2600"/>
              <a:t>El uso de microfiltros degrada la señal respecto a un splitter convencional, sobre todo si hay 5 o más teléfonos conectados</a:t>
            </a:r>
          </a:p>
        </p:txBody>
      </p:sp>
      <p:sp>
        <p:nvSpPr>
          <p:cNvPr id="9011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B2EADFB-D3AF-444F-BC4E-F014E5A292C5}" type="slidenum">
              <a:rPr lang="es-ES" sz="1400"/>
              <a:pPr eaLnBrk="1" hangingPunct="1"/>
              <a:t>84</a:t>
            </a:fld>
            <a:endParaRPr lang="es-ES" sz="1400"/>
          </a:p>
        </p:txBody>
      </p:sp>
    </p:spTree>
  </p:cSld>
  <p:clrMapOvr>
    <a:masterClrMapping/>
  </p:clrMapOvr>
  <p:transition>
    <p:pull dir="l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3200400" y="3797300"/>
            <a:ext cx="3657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39" name="Line 3"/>
          <p:cNvSpPr>
            <a:spLocks noChangeShapeType="1"/>
          </p:cNvSpPr>
          <p:nvPr/>
        </p:nvSpPr>
        <p:spPr bwMode="auto">
          <a:xfrm>
            <a:off x="3124200" y="2501900"/>
            <a:ext cx="0" cy="129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0" name="Line 4"/>
          <p:cNvSpPr>
            <a:spLocks noChangeShapeType="1"/>
          </p:cNvSpPr>
          <p:nvPr/>
        </p:nvSpPr>
        <p:spPr bwMode="auto">
          <a:xfrm>
            <a:off x="3124200" y="3797300"/>
            <a:ext cx="0" cy="152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1" name="Line 5"/>
          <p:cNvSpPr>
            <a:spLocks noChangeShapeType="1"/>
          </p:cNvSpPr>
          <p:nvPr/>
        </p:nvSpPr>
        <p:spPr bwMode="auto">
          <a:xfrm flipH="1">
            <a:off x="1371600" y="2501900"/>
            <a:ext cx="175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2" name="Line 6"/>
          <p:cNvSpPr>
            <a:spLocks noChangeShapeType="1"/>
          </p:cNvSpPr>
          <p:nvPr/>
        </p:nvSpPr>
        <p:spPr bwMode="auto">
          <a:xfrm flipH="1">
            <a:off x="1676400" y="5395913"/>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3" name="Line 7"/>
          <p:cNvSpPr>
            <a:spLocks noChangeShapeType="1"/>
          </p:cNvSpPr>
          <p:nvPr/>
        </p:nvSpPr>
        <p:spPr bwMode="auto">
          <a:xfrm>
            <a:off x="6858000" y="379730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4" name="Line 8"/>
          <p:cNvSpPr>
            <a:spLocks noChangeShapeType="1"/>
          </p:cNvSpPr>
          <p:nvPr/>
        </p:nvSpPr>
        <p:spPr bwMode="auto">
          <a:xfrm flipV="1">
            <a:off x="6858000" y="2501900"/>
            <a:ext cx="0" cy="129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45" name="Line 9"/>
          <p:cNvSpPr>
            <a:spLocks noChangeShapeType="1"/>
          </p:cNvSpPr>
          <p:nvPr/>
        </p:nvSpPr>
        <p:spPr bwMode="auto">
          <a:xfrm>
            <a:off x="6858000" y="5118100"/>
            <a:ext cx="91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91146"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1892300"/>
            <a:ext cx="15668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47"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62188"/>
            <a:ext cx="812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1148" name="Group 12"/>
          <p:cNvGrpSpPr>
            <a:grpSpLocks/>
          </p:cNvGrpSpPr>
          <p:nvPr/>
        </p:nvGrpSpPr>
        <p:grpSpPr bwMode="auto">
          <a:xfrm>
            <a:off x="2520950" y="2051050"/>
            <a:ext cx="979488" cy="828675"/>
            <a:chOff x="1588" y="1300"/>
            <a:chExt cx="617" cy="522"/>
          </a:xfrm>
        </p:grpSpPr>
        <p:sp>
          <p:nvSpPr>
            <p:cNvPr id="91224" name="Freeform 13"/>
            <p:cNvSpPr>
              <a:spLocks/>
            </p:cNvSpPr>
            <p:nvPr/>
          </p:nvSpPr>
          <p:spPr bwMode="auto">
            <a:xfrm>
              <a:off x="2168" y="1300"/>
              <a:ext cx="37" cy="521"/>
            </a:xfrm>
            <a:custGeom>
              <a:avLst/>
              <a:gdLst>
                <a:gd name="T0" fmla="*/ 0 w 189"/>
                <a:gd name="T1" fmla="*/ 8 h 2605"/>
                <a:gd name="T2" fmla="*/ 7 w 189"/>
                <a:gd name="T3" fmla="*/ 0 h 2605"/>
                <a:gd name="T4" fmla="*/ 7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1"/>
                  </a:lnTo>
                  <a:lnTo>
                    <a:pt x="0" y="2605"/>
                  </a:ln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1225" name="Freeform 14"/>
            <p:cNvSpPr>
              <a:spLocks/>
            </p:cNvSpPr>
            <p:nvPr/>
          </p:nvSpPr>
          <p:spPr bwMode="auto">
            <a:xfrm>
              <a:off x="2168" y="1300"/>
              <a:ext cx="37" cy="521"/>
            </a:xfrm>
            <a:custGeom>
              <a:avLst/>
              <a:gdLst>
                <a:gd name="T0" fmla="*/ 0 w 189"/>
                <a:gd name="T1" fmla="*/ 8 h 2605"/>
                <a:gd name="T2" fmla="*/ 7 w 189"/>
                <a:gd name="T3" fmla="*/ 0 h 2605"/>
                <a:gd name="T4" fmla="*/ 7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1"/>
                  </a:lnTo>
                  <a:lnTo>
                    <a:pt x="0" y="2605"/>
                  </a:lnTo>
                  <a:lnTo>
                    <a:pt x="0" y="200"/>
                  </a:lnTo>
                  <a:close/>
                </a:path>
              </a:pathLst>
            </a:custGeom>
            <a:solidFill>
              <a:srgbClr val="000000"/>
            </a:solidFill>
            <a:ln w="3175">
              <a:solidFill>
                <a:srgbClr val="000000"/>
              </a:solidFill>
              <a:round/>
              <a:headEnd/>
              <a:tailEnd/>
            </a:ln>
          </p:spPr>
          <p:txBody>
            <a:bodyPr/>
            <a:lstStyle/>
            <a:p>
              <a:endParaRPr lang="es-ES"/>
            </a:p>
          </p:txBody>
        </p:sp>
        <p:sp>
          <p:nvSpPr>
            <p:cNvPr id="91226" name="Rectangle 15"/>
            <p:cNvSpPr>
              <a:spLocks noChangeArrowheads="1"/>
            </p:cNvSpPr>
            <p:nvPr/>
          </p:nvSpPr>
          <p:spPr bwMode="auto">
            <a:xfrm>
              <a:off x="1589" y="1338"/>
              <a:ext cx="578" cy="484"/>
            </a:xfrm>
            <a:prstGeom prst="rect">
              <a:avLst/>
            </a:prstGeom>
            <a:solidFill>
              <a:srgbClr val="000000"/>
            </a:solidFill>
            <a:ln w="3175">
              <a:solidFill>
                <a:srgbClr val="000000"/>
              </a:solidFill>
              <a:miter lim="800000"/>
              <a:headEnd/>
              <a:tailEnd/>
            </a:ln>
          </p:spPr>
          <p:txBody>
            <a:bodyPr/>
            <a:lstStyle/>
            <a:p>
              <a:endParaRPr lang="es-ES"/>
            </a:p>
          </p:txBody>
        </p:sp>
        <p:sp>
          <p:nvSpPr>
            <p:cNvPr id="91227" name="Freeform 16"/>
            <p:cNvSpPr>
              <a:spLocks/>
            </p:cNvSpPr>
            <p:nvPr/>
          </p:nvSpPr>
          <p:spPr bwMode="auto">
            <a:xfrm>
              <a:off x="1588" y="1302"/>
              <a:ext cx="616" cy="37"/>
            </a:xfrm>
            <a:custGeom>
              <a:avLst/>
              <a:gdLst>
                <a:gd name="T0" fmla="*/ 0 w 3077"/>
                <a:gd name="T1" fmla="*/ 8 h 182"/>
                <a:gd name="T2" fmla="*/ 8 w 3077"/>
                <a:gd name="T3" fmla="*/ 0 h 182"/>
                <a:gd name="T4" fmla="*/ 123 w 3077"/>
                <a:gd name="T5" fmla="*/ 0 h 182"/>
                <a:gd name="T6" fmla="*/ 116 w 3077"/>
                <a:gd name="T7" fmla="*/ 8 h 182"/>
                <a:gd name="T8" fmla="*/ 0 w 3077"/>
                <a:gd name="T9" fmla="*/ 8 h 182"/>
                <a:gd name="T10" fmla="*/ 0 60000 65536"/>
                <a:gd name="T11" fmla="*/ 0 60000 65536"/>
                <a:gd name="T12" fmla="*/ 0 60000 65536"/>
                <a:gd name="T13" fmla="*/ 0 60000 65536"/>
                <a:gd name="T14" fmla="*/ 0 60000 65536"/>
                <a:gd name="T15" fmla="*/ 0 w 3077"/>
                <a:gd name="T16" fmla="*/ 0 h 182"/>
                <a:gd name="T17" fmla="*/ 3077 w 3077"/>
                <a:gd name="T18" fmla="*/ 182 h 182"/>
              </a:gdLst>
              <a:ahLst/>
              <a:cxnLst>
                <a:cxn ang="T10">
                  <a:pos x="T0" y="T1"/>
                </a:cxn>
                <a:cxn ang="T11">
                  <a:pos x="T2" y="T3"/>
                </a:cxn>
                <a:cxn ang="T12">
                  <a:pos x="T4" y="T5"/>
                </a:cxn>
                <a:cxn ang="T13">
                  <a:pos x="T6" y="T7"/>
                </a:cxn>
                <a:cxn ang="T14">
                  <a:pos x="T8" y="T9"/>
                </a:cxn>
              </a:cxnLst>
              <a:rect l="T15" t="T16" r="T17" b="T18"/>
              <a:pathLst>
                <a:path w="3077" h="182">
                  <a:moveTo>
                    <a:pt x="0" y="182"/>
                  </a:moveTo>
                  <a:lnTo>
                    <a:pt x="189" y="0"/>
                  </a:lnTo>
                  <a:lnTo>
                    <a:pt x="3077" y="0"/>
                  </a:lnTo>
                  <a:lnTo>
                    <a:pt x="2888" y="182"/>
                  </a:lnTo>
                  <a:lnTo>
                    <a:pt x="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1228" name="Freeform 17"/>
            <p:cNvSpPr>
              <a:spLocks/>
            </p:cNvSpPr>
            <p:nvPr/>
          </p:nvSpPr>
          <p:spPr bwMode="auto">
            <a:xfrm>
              <a:off x="1589" y="1303"/>
              <a:ext cx="615" cy="37"/>
            </a:xfrm>
            <a:custGeom>
              <a:avLst/>
              <a:gdLst>
                <a:gd name="T0" fmla="*/ 0 w 3076"/>
                <a:gd name="T1" fmla="*/ 7 h 183"/>
                <a:gd name="T2" fmla="*/ 8 w 3076"/>
                <a:gd name="T3" fmla="*/ 0 h 183"/>
                <a:gd name="T4" fmla="*/ 123 w 3076"/>
                <a:gd name="T5" fmla="*/ 0 h 183"/>
                <a:gd name="T6" fmla="*/ 115 w 3076"/>
                <a:gd name="T7" fmla="*/ 7 h 183"/>
                <a:gd name="T8" fmla="*/ 0 w 3076"/>
                <a:gd name="T9" fmla="*/ 7 h 183"/>
                <a:gd name="T10" fmla="*/ 0 60000 65536"/>
                <a:gd name="T11" fmla="*/ 0 60000 65536"/>
                <a:gd name="T12" fmla="*/ 0 60000 65536"/>
                <a:gd name="T13" fmla="*/ 0 60000 65536"/>
                <a:gd name="T14" fmla="*/ 0 60000 65536"/>
                <a:gd name="T15" fmla="*/ 0 w 3076"/>
                <a:gd name="T16" fmla="*/ 0 h 183"/>
                <a:gd name="T17" fmla="*/ 3076 w 3076"/>
                <a:gd name="T18" fmla="*/ 183 h 183"/>
              </a:gdLst>
              <a:ahLst/>
              <a:cxnLst>
                <a:cxn ang="T10">
                  <a:pos x="T0" y="T1"/>
                </a:cxn>
                <a:cxn ang="T11">
                  <a:pos x="T2" y="T3"/>
                </a:cxn>
                <a:cxn ang="T12">
                  <a:pos x="T4" y="T5"/>
                </a:cxn>
                <a:cxn ang="T13">
                  <a:pos x="T6" y="T7"/>
                </a:cxn>
                <a:cxn ang="T14">
                  <a:pos x="T8" y="T9"/>
                </a:cxn>
              </a:cxnLst>
              <a:rect l="T15" t="T16" r="T17" b="T18"/>
              <a:pathLst>
                <a:path w="3076" h="183">
                  <a:moveTo>
                    <a:pt x="0" y="183"/>
                  </a:moveTo>
                  <a:lnTo>
                    <a:pt x="188" y="0"/>
                  </a:lnTo>
                  <a:lnTo>
                    <a:pt x="3076" y="0"/>
                  </a:lnTo>
                  <a:lnTo>
                    <a:pt x="2888" y="183"/>
                  </a:lnTo>
                  <a:lnTo>
                    <a:pt x="0" y="183"/>
                  </a:lnTo>
                  <a:close/>
                </a:path>
              </a:pathLst>
            </a:custGeom>
            <a:solidFill>
              <a:srgbClr val="000000"/>
            </a:solidFill>
            <a:ln w="3175">
              <a:solidFill>
                <a:srgbClr val="000000"/>
              </a:solidFill>
              <a:round/>
              <a:headEnd/>
              <a:tailEnd/>
            </a:ln>
          </p:spPr>
          <p:txBody>
            <a:bodyPr/>
            <a:lstStyle/>
            <a:p>
              <a:endParaRPr lang="es-ES"/>
            </a:p>
          </p:txBody>
        </p:sp>
      </p:grpSp>
      <p:grpSp>
        <p:nvGrpSpPr>
          <p:cNvPr id="91149" name="Group 18"/>
          <p:cNvGrpSpPr>
            <a:grpSpLocks/>
          </p:cNvGrpSpPr>
          <p:nvPr/>
        </p:nvGrpSpPr>
        <p:grpSpPr bwMode="auto">
          <a:xfrm>
            <a:off x="2513013" y="2046288"/>
            <a:ext cx="984250" cy="828675"/>
            <a:chOff x="1583" y="1297"/>
            <a:chExt cx="620" cy="522"/>
          </a:xfrm>
        </p:grpSpPr>
        <p:sp>
          <p:nvSpPr>
            <p:cNvPr id="91184" name="Freeform 19"/>
            <p:cNvSpPr>
              <a:spLocks/>
            </p:cNvSpPr>
            <p:nvPr/>
          </p:nvSpPr>
          <p:spPr bwMode="auto">
            <a:xfrm>
              <a:off x="2164" y="1297"/>
              <a:ext cx="38" cy="521"/>
            </a:xfrm>
            <a:custGeom>
              <a:avLst/>
              <a:gdLst>
                <a:gd name="T0" fmla="*/ 0 w 189"/>
                <a:gd name="T1" fmla="*/ 8 h 2605"/>
                <a:gd name="T2" fmla="*/ 8 w 189"/>
                <a:gd name="T3" fmla="*/ 0 h 2605"/>
                <a:gd name="T4" fmla="*/ 8 w 189"/>
                <a:gd name="T5" fmla="*/ 97 h 2605"/>
                <a:gd name="T6" fmla="*/ 0 w 189"/>
                <a:gd name="T7" fmla="*/ 104 h 2605"/>
                <a:gd name="T8" fmla="*/ 0 w 189"/>
                <a:gd name="T9" fmla="*/ 8 h 2605"/>
                <a:gd name="T10" fmla="*/ 0 60000 65536"/>
                <a:gd name="T11" fmla="*/ 0 60000 65536"/>
                <a:gd name="T12" fmla="*/ 0 60000 65536"/>
                <a:gd name="T13" fmla="*/ 0 60000 65536"/>
                <a:gd name="T14" fmla="*/ 0 60000 65536"/>
                <a:gd name="T15" fmla="*/ 0 w 189"/>
                <a:gd name="T16" fmla="*/ 0 h 2605"/>
                <a:gd name="T17" fmla="*/ 189 w 189"/>
                <a:gd name="T18" fmla="*/ 2605 h 2605"/>
              </a:gdLst>
              <a:ahLst/>
              <a:cxnLst>
                <a:cxn ang="T10">
                  <a:pos x="T0" y="T1"/>
                </a:cxn>
                <a:cxn ang="T11">
                  <a:pos x="T2" y="T3"/>
                </a:cxn>
                <a:cxn ang="T12">
                  <a:pos x="T4" y="T5"/>
                </a:cxn>
                <a:cxn ang="T13">
                  <a:pos x="T6" y="T7"/>
                </a:cxn>
                <a:cxn ang="T14">
                  <a:pos x="T8" y="T9"/>
                </a:cxn>
              </a:cxnLst>
              <a:rect l="T15" t="T16" r="T17" b="T18"/>
              <a:pathLst>
                <a:path w="189" h="2605">
                  <a:moveTo>
                    <a:pt x="0" y="200"/>
                  </a:moveTo>
                  <a:lnTo>
                    <a:pt x="189" y="0"/>
                  </a:lnTo>
                  <a:lnTo>
                    <a:pt x="189" y="2422"/>
                  </a:lnTo>
                  <a:lnTo>
                    <a:pt x="0" y="2605"/>
                  </a:lnTo>
                  <a:lnTo>
                    <a:pt x="0" y="20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1185" name="Freeform 20"/>
            <p:cNvSpPr>
              <a:spLocks/>
            </p:cNvSpPr>
            <p:nvPr/>
          </p:nvSpPr>
          <p:spPr bwMode="auto">
            <a:xfrm>
              <a:off x="2165" y="1298"/>
              <a:ext cx="38" cy="521"/>
            </a:xfrm>
            <a:custGeom>
              <a:avLst/>
              <a:gdLst>
                <a:gd name="T0" fmla="*/ 0 w 188"/>
                <a:gd name="T1" fmla="*/ 8 h 2605"/>
                <a:gd name="T2" fmla="*/ 8 w 188"/>
                <a:gd name="T3" fmla="*/ 0 h 2605"/>
                <a:gd name="T4" fmla="*/ 8 w 188"/>
                <a:gd name="T5" fmla="*/ 97 h 2605"/>
                <a:gd name="T6" fmla="*/ 0 w 188"/>
                <a:gd name="T7" fmla="*/ 104 h 2605"/>
                <a:gd name="T8" fmla="*/ 0 w 188"/>
                <a:gd name="T9" fmla="*/ 8 h 2605"/>
                <a:gd name="T10" fmla="*/ 0 60000 65536"/>
                <a:gd name="T11" fmla="*/ 0 60000 65536"/>
                <a:gd name="T12" fmla="*/ 0 60000 65536"/>
                <a:gd name="T13" fmla="*/ 0 60000 65536"/>
                <a:gd name="T14" fmla="*/ 0 60000 65536"/>
                <a:gd name="T15" fmla="*/ 0 w 188"/>
                <a:gd name="T16" fmla="*/ 0 h 2605"/>
                <a:gd name="T17" fmla="*/ 188 w 188"/>
                <a:gd name="T18" fmla="*/ 2605 h 2605"/>
              </a:gdLst>
              <a:ahLst/>
              <a:cxnLst>
                <a:cxn ang="T10">
                  <a:pos x="T0" y="T1"/>
                </a:cxn>
                <a:cxn ang="T11">
                  <a:pos x="T2" y="T3"/>
                </a:cxn>
                <a:cxn ang="T12">
                  <a:pos x="T4" y="T5"/>
                </a:cxn>
                <a:cxn ang="T13">
                  <a:pos x="T6" y="T7"/>
                </a:cxn>
                <a:cxn ang="T14">
                  <a:pos x="T8" y="T9"/>
                </a:cxn>
              </a:cxnLst>
              <a:rect l="T15" t="T16" r="T17" b="T18"/>
              <a:pathLst>
                <a:path w="188" h="2605">
                  <a:moveTo>
                    <a:pt x="0" y="200"/>
                  </a:moveTo>
                  <a:lnTo>
                    <a:pt x="188" y="0"/>
                  </a:lnTo>
                  <a:lnTo>
                    <a:pt x="188" y="2421"/>
                  </a:lnTo>
                  <a:lnTo>
                    <a:pt x="0" y="2605"/>
                  </a:lnTo>
                  <a:lnTo>
                    <a:pt x="0" y="200"/>
                  </a:lnTo>
                  <a:close/>
                </a:path>
              </a:pathLst>
            </a:custGeom>
            <a:solidFill>
              <a:srgbClr val="93936C"/>
            </a:solidFill>
            <a:ln w="3175">
              <a:solidFill>
                <a:srgbClr val="626248"/>
              </a:solidFill>
              <a:round/>
              <a:headEnd/>
              <a:tailEnd/>
            </a:ln>
          </p:spPr>
          <p:txBody>
            <a:bodyPr/>
            <a:lstStyle/>
            <a:p>
              <a:endParaRPr lang="es-ES"/>
            </a:p>
          </p:txBody>
        </p:sp>
        <p:sp>
          <p:nvSpPr>
            <p:cNvPr id="91186" name="Rectangle 21"/>
            <p:cNvSpPr>
              <a:spLocks noChangeArrowheads="1"/>
            </p:cNvSpPr>
            <p:nvPr/>
          </p:nvSpPr>
          <p:spPr bwMode="auto">
            <a:xfrm>
              <a:off x="1586" y="1334"/>
              <a:ext cx="577" cy="485"/>
            </a:xfrm>
            <a:prstGeom prst="rect">
              <a:avLst/>
            </a:prstGeom>
            <a:solidFill>
              <a:srgbClr val="BAB79D"/>
            </a:solidFill>
            <a:ln w="3175">
              <a:solidFill>
                <a:srgbClr val="626248"/>
              </a:solidFill>
              <a:miter lim="800000"/>
              <a:headEnd/>
              <a:tailEnd/>
            </a:ln>
          </p:spPr>
          <p:txBody>
            <a:bodyPr/>
            <a:lstStyle/>
            <a:p>
              <a:endParaRPr lang="es-ES"/>
            </a:p>
          </p:txBody>
        </p:sp>
        <p:sp>
          <p:nvSpPr>
            <p:cNvPr id="91187" name="Line 22"/>
            <p:cNvSpPr>
              <a:spLocks noChangeShapeType="1"/>
            </p:cNvSpPr>
            <p:nvPr/>
          </p:nvSpPr>
          <p:spPr bwMode="auto">
            <a:xfrm>
              <a:off x="1587" y="1583"/>
              <a:ext cx="578"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91188" name="Group 23"/>
            <p:cNvGrpSpPr>
              <a:grpSpLocks/>
            </p:cNvGrpSpPr>
            <p:nvPr/>
          </p:nvGrpSpPr>
          <p:grpSpPr bwMode="auto">
            <a:xfrm>
              <a:off x="1586" y="1334"/>
              <a:ext cx="578" cy="485"/>
              <a:chOff x="1586" y="1334"/>
              <a:chExt cx="578" cy="485"/>
            </a:xfrm>
          </p:grpSpPr>
          <p:sp>
            <p:nvSpPr>
              <p:cNvPr id="91217" name="Line 24"/>
              <p:cNvSpPr>
                <a:spLocks noChangeShapeType="1"/>
              </p:cNvSpPr>
              <p:nvPr/>
            </p:nvSpPr>
            <p:spPr bwMode="auto">
              <a:xfrm>
                <a:off x="1586"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8" name="Line 25"/>
              <p:cNvSpPr>
                <a:spLocks noChangeShapeType="1"/>
              </p:cNvSpPr>
              <p:nvPr/>
            </p:nvSpPr>
            <p:spPr bwMode="auto">
              <a:xfrm>
                <a:off x="1682"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9" name="Line 26"/>
              <p:cNvSpPr>
                <a:spLocks noChangeShapeType="1"/>
              </p:cNvSpPr>
              <p:nvPr/>
            </p:nvSpPr>
            <p:spPr bwMode="auto">
              <a:xfrm>
                <a:off x="1778"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20" name="Line 27"/>
              <p:cNvSpPr>
                <a:spLocks noChangeShapeType="1"/>
              </p:cNvSpPr>
              <p:nvPr/>
            </p:nvSpPr>
            <p:spPr bwMode="auto">
              <a:xfrm>
                <a:off x="1874"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21" name="Line 28"/>
              <p:cNvSpPr>
                <a:spLocks noChangeShapeType="1"/>
              </p:cNvSpPr>
              <p:nvPr/>
            </p:nvSpPr>
            <p:spPr bwMode="auto">
              <a:xfrm>
                <a:off x="1971"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22" name="Line 29"/>
              <p:cNvSpPr>
                <a:spLocks noChangeShapeType="1"/>
              </p:cNvSpPr>
              <p:nvPr/>
            </p:nvSpPr>
            <p:spPr bwMode="auto">
              <a:xfrm>
                <a:off x="2067"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23" name="Line 30"/>
              <p:cNvSpPr>
                <a:spLocks noChangeShapeType="1"/>
              </p:cNvSpPr>
              <p:nvPr/>
            </p:nvSpPr>
            <p:spPr bwMode="auto">
              <a:xfrm>
                <a:off x="2163" y="1334"/>
                <a:ext cx="1" cy="485"/>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91189" name="Freeform 31"/>
            <p:cNvSpPr>
              <a:spLocks/>
            </p:cNvSpPr>
            <p:nvPr/>
          </p:nvSpPr>
          <p:spPr bwMode="auto">
            <a:xfrm>
              <a:off x="1583" y="1299"/>
              <a:ext cx="617" cy="36"/>
            </a:xfrm>
            <a:custGeom>
              <a:avLst/>
              <a:gdLst>
                <a:gd name="T0" fmla="*/ 0 w 3086"/>
                <a:gd name="T1" fmla="*/ 7 h 183"/>
                <a:gd name="T2" fmla="*/ 8 w 3086"/>
                <a:gd name="T3" fmla="*/ 0 h 183"/>
                <a:gd name="T4" fmla="*/ 123 w 3086"/>
                <a:gd name="T5" fmla="*/ 0 h 183"/>
                <a:gd name="T6" fmla="*/ 116 w 3086"/>
                <a:gd name="T7" fmla="*/ 7 h 183"/>
                <a:gd name="T8" fmla="*/ 0 w 3086"/>
                <a:gd name="T9" fmla="*/ 7 h 183"/>
                <a:gd name="T10" fmla="*/ 0 60000 65536"/>
                <a:gd name="T11" fmla="*/ 0 60000 65536"/>
                <a:gd name="T12" fmla="*/ 0 60000 65536"/>
                <a:gd name="T13" fmla="*/ 0 60000 65536"/>
                <a:gd name="T14" fmla="*/ 0 60000 65536"/>
                <a:gd name="T15" fmla="*/ 0 w 3086"/>
                <a:gd name="T16" fmla="*/ 0 h 183"/>
                <a:gd name="T17" fmla="*/ 3086 w 3086"/>
                <a:gd name="T18" fmla="*/ 183 h 183"/>
              </a:gdLst>
              <a:ahLst/>
              <a:cxnLst>
                <a:cxn ang="T10">
                  <a:pos x="T0" y="T1"/>
                </a:cxn>
                <a:cxn ang="T11">
                  <a:pos x="T2" y="T3"/>
                </a:cxn>
                <a:cxn ang="T12">
                  <a:pos x="T4" y="T5"/>
                </a:cxn>
                <a:cxn ang="T13">
                  <a:pos x="T6" y="T7"/>
                </a:cxn>
                <a:cxn ang="T14">
                  <a:pos x="T8" y="T9"/>
                </a:cxn>
              </a:cxnLst>
              <a:rect l="T15" t="T16" r="T17" b="T18"/>
              <a:pathLst>
                <a:path w="3086" h="183">
                  <a:moveTo>
                    <a:pt x="0" y="183"/>
                  </a:moveTo>
                  <a:lnTo>
                    <a:pt x="189" y="0"/>
                  </a:lnTo>
                  <a:lnTo>
                    <a:pt x="3086" y="0"/>
                  </a:lnTo>
                  <a:lnTo>
                    <a:pt x="2897" y="183"/>
                  </a:lnTo>
                  <a:lnTo>
                    <a:pt x="0" y="183"/>
                  </a:lnTo>
                  <a:close/>
                </a:path>
              </a:pathLst>
            </a:custGeom>
            <a:solidFill>
              <a:srgbClr val="DBD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1190" name="Freeform 32"/>
            <p:cNvSpPr>
              <a:spLocks/>
            </p:cNvSpPr>
            <p:nvPr/>
          </p:nvSpPr>
          <p:spPr bwMode="auto">
            <a:xfrm>
              <a:off x="1585" y="1299"/>
              <a:ext cx="617" cy="36"/>
            </a:xfrm>
            <a:custGeom>
              <a:avLst/>
              <a:gdLst>
                <a:gd name="T0" fmla="*/ 0 w 3086"/>
                <a:gd name="T1" fmla="*/ 7 h 183"/>
                <a:gd name="T2" fmla="*/ 8 w 3086"/>
                <a:gd name="T3" fmla="*/ 0 h 183"/>
                <a:gd name="T4" fmla="*/ 123 w 3086"/>
                <a:gd name="T5" fmla="*/ 0 h 183"/>
                <a:gd name="T6" fmla="*/ 116 w 3086"/>
                <a:gd name="T7" fmla="*/ 7 h 183"/>
                <a:gd name="T8" fmla="*/ 0 w 3086"/>
                <a:gd name="T9" fmla="*/ 7 h 183"/>
                <a:gd name="T10" fmla="*/ 0 60000 65536"/>
                <a:gd name="T11" fmla="*/ 0 60000 65536"/>
                <a:gd name="T12" fmla="*/ 0 60000 65536"/>
                <a:gd name="T13" fmla="*/ 0 60000 65536"/>
                <a:gd name="T14" fmla="*/ 0 60000 65536"/>
                <a:gd name="T15" fmla="*/ 0 w 3086"/>
                <a:gd name="T16" fmla="*/ 0 h 183"/>
                <a:gd name="T17" fmla="*/ 3086 w 3086"/>
                <a:gd name="T18" fmla="*/ 183 h 183"/>
              </a:gdLst>
              <a:ahLst/>
              <a:cxnLst>
                <a:cxn ang="T10">
                  <a:pos x="T0" y="T1"/>
                </a:cxn>
                <a:cxn ang="T11">
                  <a:pos x="T2" y="T3"/>
                </a:cxn>
                <a:cxn ang="T12">
                  <a:pos x="T4" y="T5"/>
                </a:cxn>
                <a:cxn ang="T13">
                  <a:pos x="T6" y="T7"/>
                </a:cxn>
                <a:cxn ang="T14">
                  <a:pos x="T8" y="T9"/>
                </a:cxn>
              </a:cxnLst>
              <a:rect l="T15" t="T16" r="T17" b="T18"/>
              <a:pathLst>
                <a:path w="3086" h="183">
                  <a:moveTo>
                    <a:pt x="0" y="183"/>
                  </a:moveTo>
                  <a:lnTo>
                    <a:pt x="189" y="0"/>
                  </a:lnTo>
                  <a:lnTo>
                    <a:pt x="3086" y="0"/>
                  </a:lnTo>
                  <a:lnTo>
                    <a:pt x="2897" y="183"/>
                  </a:lnTo>
                  <a:lnTo>
                    <a:pt x="0" y="183"/>
                  </a:lnTo>
                  <a:close/>
                </a:path>
              </a:pathLst>
            </a:custGeom>
            <a:solidFill>
              <a:srgbClr val="DBDBCE"/>
            </a:solidFill>
            <a:ln w="3175">
              <a:solidFill>
                <a:srgbClr val="626248"/>
              </a:solidFill>
              <a:round/>
              <a:headEnd/>
              <a:tailEnd/>
            </a:ln>
          </p:spPr>
          <p:txBody>
            <a:bodyPr/>
            <a:lstStyle/>
            <a:p>
              <a:endParaRPr lang="es-ES"/>
            </a:p>
          </p:txBody>
        </p:sp>
        <p:sp>
          <p:nvSpPr>
            <p:cNvPr id="91191" name="Line 33"/>
            <p:cNvSpPr>
              <a:spLocks noChangeShapeType="1"/>
            </p:cNvSpPr>
            <p:nvPr/>
          </p:nvSpPr>
          <p:spPr bwMode="auto">
            <a:xfrm>
              <a:off x="1598" y="159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2" name="Line 34"/>
            <p:cNvSpPr>
              <a:spLocks noChangeShapeType="1"/>
            </p:cNvSpPr>
            <p:nvPr/>
          </p:nvSpPr>
          <p:spPr bwMode="auto">
            <a:xfrm>
              <a:off x="1598" y="160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3" name="Line 35"/>
            <p:cNvSpPr>
              <a:spLocks noChangeShapeType="1"/>
            </p:cNvSpPr>
            <p:nvPr/>
          </p:nvSpPr>
          <p:spPr bwMode="auto">
            <a:xfrm>
              <a:off x="1598" y="162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4" name="Line 36"/>
            <p:cNvSpPr>
              <a:spLocks noChangeShapeType="1"/>
            </p:cNvSpPr>
            <p:nvPr/>
          </p:nvSpPr>
          <p:spPr bwMode="auto">
            <a:xfrm>
              <a:off x="1598" y="1633"/>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5" name="Line 37"/>
            <p:cNvSpPr>
              <a:spLocks noChangeShapeType="1"/>
            </p:cNvSpPr>
            <p:nvPr/>
          </p:nvSpPr>
          <p:spPr bwMode="auto">
            <a:xfrm>
              <a:off x="1598" y="1646"/>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6" name="Line 38"/>
            <p:cNvSpPr>
              <a:spLocks noChangeShapeType="1"/>
            </p:cNvSpPr>
            <p:nvPr/>
          </p:nvSpPr>
          <p:spPr bwMode="auto">
            <a:xfrm>
              <a:off x="1598" y="1658"/>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7" name="Line 39"/>
            <p:cNvSpPr>
              <a:spLocks noChangeShapeType="1"/>
            </p:cNvSpPr>
            <p:nvPr/>
          </p:nvSpPr>
          <p:spPr bwMode="auto">
            <a:xfrm>
              <a:off x="1598" y="1670"/>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8" name="Line 40"/>
            <p:cNvSpPr>
              <a:spLocks noChangeShapeType="1"/>
            </p:cNvSpPr>
            <p:nvPr/>
          </p:nvSpPr>
          <p:spPr bwMode="auto">
            <a:xfrm>
              <a:off x="1598" y="1682"/>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99" name="Line 41"/>
            <p:cNvSpPr>
              <a:spLocks noChangeShapeType="1"/>
            </p:cNvSpPr>
            <p:nvPr/>
          </p:nvSpPr>
          <p:spPr bwMode="auto">
            <a:xfrm>
              <a:off x="1598" y="1695"/>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0" name="Line 42"/>
            <p:cNvSpPr>
              <a:spLocks noChangeShapeType="1"/>
            </p:cNvSpPr>
            <p:nvPr/>
          </p:nvSpPr>
          <p:spPr bwMode="auto">
            <a:xfrm>
              <a:off x="1598" y="170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1" name="Line 43"/>
            <p:cNvSpPr>
              <a:spLocks noChangeShapeType="1"/>
            </p:cNvSpPr>
            <p:nvPr/>
          </p:nvSpPr>
          <p:spPr bwMode="auto">
            <a:xfrm>
              <a:off x="1598" y="171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2" name="Line 44"/>
            <p:cNvSpPr>
              <a:spLocks noChangeShapeType="1"/>
            </p:cNvSpPr>
            <p:nvPr/>
          </p:nvSpPr>
          <p:spPr bwMode="auto">
            <a:xfrm>
              <a:off x="1598" y="173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3" name="Line 45"/>
            <p:cNvSpPr>
              <a:spLocks noChangeShapeType="1"/>
            </p:cNvSpPr>
            <p:nvPr/>
          </p:nvSpPr>
          <p:spPr bwMode="auto">
            <a:xfrm>
              <a:off x="1598" y="1744"/>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4" name="Line 46"/>
            <p:cNvSpPr>
              <a:spLocks noChangeShapeType="1"/>
            </p:cNvSpPr>
            <p:nvPr/>
          </p:nvSpPr>
          <p:spPr bwMode="auto">
            <a:xfrm>
              <a:off x="1695" y="159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5" name="Line 47"/>
            <p:cNvSpPr>
              <a:spLocks noChangeShapeType="1"/>
            </p:cNvSpPr>
            <p:nvPr/>
          </p:nvSpPr>
          <p:spPr bwMode="auto">
            <a:xfrm>
              <a:off x="1695" y="160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6" name="Line 48"/>
            <p:cNvSpPr>
              <a:spLocks noChangeShapeType="1"/>
            </p:cNvSpPr>
            <p:nvPr/>
          </p:nvSpPr>
          <p:spPr bwMode="auto">
            <a:xfrm>
              <a:off x="1695" y="162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7" name="Line 49"/>
            <p:cNvSpPr>
              <a:spLocks noChangeShapeType="1"/>
            </p:cNvSpPr>
            <p:nvPr/>
          </p:nvSpPr>
          <p:spPr bwMode="auto">
            <a:xfrm>
              <a:off x="1695" y="1633"/>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8" name="Line 50"/>
            <p:cNvSpPr>
              <a:spLocks noChangeShapeType="1"/>
            </p:cNvSpPr>
            <p:nvPr/>
          </p:nvSpPr>
          <p:spPr bwMode="auto">
            <a:xfrm>
              <a:off x="1695" y="1646"/>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09" name="Line 51"/>
            <p:cNvSpPr>
              <a:spLocks noChangeShapeType="1"/>
            </p:cNvSpPr>
            <p:nvPr/>
          </p:nvSpPr>
          <p:spPr bwMode="auto">
            <a:xfrm>
              <a:off x="1695" y="1658"/>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0" name="Line 52"/>
            <p:cNvSpPr>
              <a:spLocks noChangeShapeType="1"/>
            </p:cNvSpPr>
            <p:nvPr/>
          </p:nvSpPr>
          <p:spPr bwMode="auto">
            <a:xfrm>
              <a:off x="1695" y="1670"/>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1" name="Line 53"/>
            <p:cNvSpPr>
              <a:spLocks noChangeShapeType="1"/>
            </p:cNvSpPr>
            <p:nvPr/>
          </p:nvSpPr>
          <p:spPr bwMode="auto">
            <a:xfrm>
              <a:off x="1695" y="1682"/>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2" name="Line 54"/>
            <p:cNvSpPr>
              <a:spLocks noChangeShapeType="1"/>
            </p:cNvSpPr>
            <p:nvPr/>
          </p:nvSpPr>
          <p:spPr bwMode="auto">
            <a:xfrm>
              <a:off x="1695" y="1695"/>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3" name="Line 55"/>
            <p:cNvSpPr>
              <a:spLocks noChangeShapeType="1"/>
            </p:cNvSpPr>
            <p:nvPr/>
          </p:nvSpPr>
          <p:spPr bwMode="auto">
            <a:xfrm>
              <a:off x="1695" y="1707"/>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4" name="Line 56"/>
            <p:cNvSpPr>
              <a:spLocks noChangeShapeType="1"/>
            </p:cNvSpPr>
            <p:nvPr/>
          </p:nvSpPr>
          <p:spPr bwMode="auto">
            <a:xfrm>
              <a:off x="1695" y="1719"/>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5" name="Line 57"/>
            <p:cNvSpPr>
              <a:spLocks noChangeShapeType="1"/>
            </p:cNvSpPr>
            <p:nvPr/>
          </p:nvSpPr>
          <p:spPr bwMode="auto">
            <a:xfrm>
              <a:off x="1695" y="1731"/>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216" name="Line 58"/>
            <p:cNvSpPr>
              <a:spLocks noChangeShapeType="1"/>
            </p:cNvSpPr>
            <p:nvPr/>
          </p:nvSpPr>
          <p:spPr bwMode="auto">
            <a:xfrm>
              <a:off x="1695" y="1744"/>
              <a:ext cx="70" cy="1"/>
            </a:xfrm>
            <a:prstGeom prst="line">
              <a:avLst/>
            </a:prstGeom>
            <a:noFill/>
            <a:ln w="6350">
              <a:solidFill>
                <a:srgbClr val="7A7A5A"/>
              </a:solidFill>
              <a:round/>
              <a:headEnd/>
              <a:tailEnd/>
            </a:ln>
            <a:extLst>
              <a:ext uri="{909E8E84-426E-40DD-AFC4-6F175D3DCCD1}">
                <a14:hiddenFill xmlns:a14="http://schemas.microsoft.com/office/drawing/2010/main">
                  <a:noFill/>
                </a14:hiddenFill>
              </a:ext>
            </a:extLst>
          </p:spPr>
          <p:txBody>
            <a:bodyPr/>
            <a:lstStyle/>
            <a:p>
              <a:endParaRPr lang="es-ES"/>
            </a:p>
          </p:txBody>
        </p:sp>
      </p:grpSp>
      <p:pic>
        <p:nvPicPr>
          <p:cNvPr id="91150" name="Picture 5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113" y="4822825"/>
            <a:ext cx="6746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1" name="Picture 6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9513" y="4330700"/>
            <a:ext cx="108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2" name="Picture 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776788"/>
            <a:ext cx="15668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53" name="Text Box 62"/>
          <p:cNvSpPr txBox="1">
            <a:spLocks noChangeArrowheads="1"/>
          </p:cNvSpPr>
          <p:nvPr/>
        </p:nvSpPr>
        <p:spPr bwMode="auto">
          <a:xfrm>
            <a:off x="452438" y="2155825"/>
            <a:ext cx="1133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Red</a:t>
            </a:r>
          </a:p>
          <a:p>
            <a:pPr algn="ctr"/>
            <a:r>
              <a:rPr lang="es-ES_tradnl" sz="1600" b="1">
                <a:latin typeface="Arial" charset="0"/>
              </a:rPr>
              <a:t>telefónica</a:t>
            </a:r>
            <a:endParaRPr lang="es-ES" sz="1600" b="1">
              <a:latin typeface="Arial" charset="0"/>
            </a:endParaRPr>
          </a:p>
        </p:txBody>
      </p:sp>
      <p:sp>
        <p:nvSpPr>
          <p:cNvPr id="91154" name="Text Box 63"/>
          <p:cNvSpPr txBox="1">
            <a:spLocks noChangeArrowheads="1"/>
          </p:cNvSpPr>
          <p:nvPr/>
        </p:nvSpPr>
        <p:spPr bwMode="auto">
          <a:xfrm>
            <a:off x="609600" y="516890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Internet</a:t>
            </a:r>
            <a:endParaRPr lang="es-ES" sz="1600" b="1">
              <a:latin typeface="Arial" charset="0"/>
            </a:endParaRPr>
          </a:p>
        </p:txBody>
      </p:sp>
      <p:sp>
        <p:nvSpPr>
          <p:cNvPr id="91155" name="Text Box 64"/>
          <p:cNvSpPr txBox="1">
            <a:spLocks noChangeArrowheads="1"/>
          </p:cNvSpPr>
          <p:nvPr/>
        </p:nvSpPr>
        <p:spPr bwMode="auto">
          <a:xfrm>
            <a:off x="2706688" y="5654675"/>
            <a:ext cx="9509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DSLAM</a:t>
            </a:r>
          </a:p>
          <a:p>
            <a:pPr algn="ctr"/>
            <a:r>
              <a:rPr lang="es-ES_tradnl" sz="1600" b="1">
                <a:latin typeface="Arial" charset="0"/>
              </a:rPr>
              <a:t>(ATU-C)</a:t>
            </a:r>
            <a:endParaRPr lang="es-ES" sz="1600" b="1">
              <a:latin typeface="Arial" charset="0"/>
            </a:endParaRPr>
          </a:p>
        </p:txBody>
      </p:sp>
      <p:sp>
        <p:nvSpPr>
          <p:cNvPr id="91156" name="Text Box 65"/>
          <p:cNvSpPr txBox="1">
            <a:spLocks noChangeArrowheads="1"/>
          </p:cNvSpPr>
          <p:nvPr/>
        </p:nvSpPr>
        <p:spPr bwMode="auto">
          <a:xfrm>
            <a:off x="6156325" y="5284788"/>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Modem/Router ADSL</a:t>
            </a:r>
            <a:endParaRPr lang="es-ES" sz="1400" b="1">
              <a:latin typeface="Arial" charset="0"/>
            </a:endParaRPr>
          </a:p>
        </p:txBody>
      </p:sp>
      <p:sp>
        <p:nvSpPr>
          <p:cNvPr id="91157" name="Text Box 66"/>
          <p:cNvSpPr txBox="1">
            <a:spLocks noChangeArrowheads="1"/>
          </p:cNvSpPr>
          <p:nvPr/>
        </p:nvSpPr>
        <p:spPr bwMode="auto">
          <a:xfrm>
            <a:off x="4527550" y="4254500"/>
            <a:ext cx="1508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Bucle de</a:t>
            </a:r>
          </a:p>
          <a:p>
            <a:pPr algn="ctr"/>
            <a:r>
              <a:rPr lang="es-ES_tradnl" sz="1600" b="1">
                <a:latin typeface="Arial" charset="0"/>
              </a:rPr>
              <a:t>Abonado</a:t>
            </a:r>
          </a:p>
          <a:p>
            <a:pPr algn="ctr"/>
            <a:r>
              <a:rPr lang="es-ES_tradnl" sz="1600" b="1">
                <a:latin typeface="Arial" charset="0"/>
              </a:rPr>
              <a:t>(5,5 Km máx.)</a:t>
            </a:r>
            <a:endParaRPr lang="es-ES" sz="1600" b="1">
              <a:latin typeface="Arial" charset="0"/>
            </a:endParaRPr>
          </a:p>
        </p:txBody>
      </p:sp>
      <p:sp>
        <p:nvSpPr>
          <p:cNvPr id="91158" name="Rectangle 67"/>
          <p:cNvSpPr>
            <a:spLocks noChangeArrowheads="1"/>
          </p:cNvSpPr>
          <p:nvPr/>
        </p:nvSpPr>
        <p:spPr bwMode="auto">
          <a:xfrm>
            <a:off x="2209800" y="1663700"/>
            <a:ext cx="1752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1159" name="Rectangle 68"/>
          <p:cNvSpPr>
            <a:spLocks noChangeArrowheads="1"/>
          </p:cNvSpPr>
          <p:nvPr/>
        </p:nvSpPr>
        <p:spPr bwMode="auto">
          <a:xfrm>
            <a:off x="6248400" y="1663700"/>
            <a:ext cx="24384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1160" name="Line 69"/>
          <p:cNvSpPr>
            <a:spLocks noChangeShapeType="1"/>
          </p:cNvSpPr>
          <p:nvPr/>
        </p:nvSpPr>
        <p:spPr bwMode="auto">
          <a:xfrm flipV="1">
            <a:off x="5257800" y="38735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1161" name="Text Box 70"/>
          <p:cNvSpPr txBox="1">
            <a:spLocks noChangeArrowheads="1"/>
          </p:cNvSpPr>
          <p:nvPr/>
        </p:nvSpPr>
        <p:spPr bwMode="auto">
          <a:xfrm>
            <a:off x="611188" y="4205288"/>
            <a:ext cx="1217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Altas</a:t>
            </a:r>
          </a:p>
          <a:p>
            <a:pPr algn="ctr"/>
            <a:r>
              <a:rPr lang="es-ES_tradnl" sz="1400" b="1">
                <a:latin typeface="Arial" charset="0"/>
              </a:rPr>
              <a:t>Frecuencias</a:t>
            </a:r>
            <a:endParaRPr lang="es-ES" sz="1400" b="1">
              <a:latin typeface="Arial" charset="0"/>
            </a:endParaRPr>
          </a:p>
        </p:txBody>
      </p:sp>
      <p:sp>
        <p:nvSpPr>
          <p:cNvPr id="91162" name="Text Box 71"/>
          <p:cNvSpPr txBox="1">
            <a:spLocks noChangeArrowheads="1"/>
          </p:cNvSpPr>
          <p:nvPr/>
        </p:nvSpPr>
        <p:spPr bwMode="auto">
          <a:xfrm>
            <a:off x="611188" y="3035300"/>
            <a:ext cx="1217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Bajas</a:t>
            </a:r>
          </a:p>
          <a:p>
            <a:pPr algn="ctr"/>
            <a:r>
              <a:rPr lang="es-ES_tradnl" sz="1400" b="1">
                <a:latin typeface="Arial" charset="0"/>
              </a:rPr>
              <a:t>Frecuencias</a:t>
            </a:r>
            <a:endParaRPr lang="es-ES" sz="1400" b="1">
              <a:latin typeface="Arial" charset="0"/>
            </a:endParaRPr>
          </a:p>
        </p:txBody>
      </p:sp>
      <p:sp>
        <p:nvSpPr>
          <p:cNvPr id="91163" name="Text Box 72"/>
          <p:cNvSpPr txBox="1">
            <a:spLocks noChangeArrowheads="1"/>
          </p:cNvSpPr>
          <p:nvPr/>
        </p:nvSpPr>
        <p:spPr bwMode="auto">
          <a:xfrm>
            <a:off x="228600" y="260350"/>
            <a:ext cx="869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3600"/>
              <a:t>Configuración de ADSL G.Lite o ‘splitterless’</a:t>
            </a:r>
            <a:endParaRPr lang="es-ES" sz="3600"/>
          </a:p>
        </p:txBody>
      </p:sp>
      <p:sp>
        <p:nvSpPr>
          <p:cNvPr id="91164" name="Text Box 73"/>
          <p:cNvSpPr txBox="1">
            <a:spLocks noChangeArrowheads="1"/>
          </p:cNvSpPr>
          <p:nvPr/>
        </p:nvSpPr>
        <p:spPr bwMode="auto">
          <a:xfrm>
            <a:off x="1806575" y="1114425"/>
            <a:ext cx="238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000" b="1">
                <a:latin typeface="Arial" charset="0"/>
              </a:rPr>
              <a:t>Central Telefónica</a:t>
            </a:r>
            <a:endParaRPr lang="es-ES" sz="2000" b="1">
              <a:latin typeface="Arial" charset="0"/>
            </a:endParaRPr>
          </a:p>
        </p:txBody>
      </p:sp>
      <p:sp>
        <p:nvSpPr>
          <p:cNvPr id="91165" name="Text Box 74"/>
          <p:cNvSpPr txBox="1">
            <a:spLocks noChangeArrowheads="1"/>
          </p:cNvSpPr>
          <p:nvPr/>
        </p:nvSpPr>
        <p:spPr bwMode="auto">
          <a:xfrm>
            <a:off x="5892800" y="1130300"/>
            <a:ext cx="289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000" b="1">
                <a:latin typeface="Arial" charset="0"/>
              </a:rPr>
              <a:t>Domicilio del abonado</a:t>
            </a:r>
            <a:endParaRPr lang="es-ES" sz="2000" b="1">
              <a:latin typeface="Arial" charset="0"/>
            </a:endParaRPr>
          </a:p>
        </p:txBody>
      </p:sp>
      <p:sp>
        <p:nvSpPr>
          <p:cNvPr id="91166" name="Rectangle 78"/>
          <p:cNvSpPr>
            <a:spLocks noChangeArrowheads="1"/>
          </p:cNvSpPr>
          <p:nvPr/>
        </p:nvSpPr>
        <p:spPr bwMode="auto">
          <a:xfrm>
            <a:off x="2565400" y="2257425"/>
            <a:ext cx="835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s-ES" sz="1400" b="1">
                <a:solidFill>
                  <a:srgbClr val="000000"/>
                </a:solidFill>
                <a:latin typeface="Helvetica" pitchFamily="34" charset="0"/>
              </a:rPr>
              <a:t>Switch</a:t>
            </a:r>
            <a:endParaRPr lang="es-ES_tradnl" sz="1400" b="1">
              <a:solidFill>
                <a:srgbClr val="000000"/>
              </a:solidFill>
              <a:latin typeface="Helvetica" pitchFamily="34" charset="0"/>
            </a:endParaRPr>
          </a:p>
          <a:p>
            <a:pPr algn="ctr" eaLnBrk="0" hangingPunct="0"/>
            <a:r>
              <a:rPr lang="es-ES_tradnl" sz="1400" b="1">
                <a:solidFill>
                  <a:srgbClr val="000000"/>
                </a:solidFill>
                <a:latin typeface="Helvetica" pitchFamily="34" charset="0"/>
              </a:rPr>
              <a:t>telefónico</a:t>
            </a:r>
            <a:endParaRPr lang="es-ES" sz="1400"/>
          </a:p>
        </p:txBody>
      </p:sp>
      <p:sp>
        <p:nvSpPr>
          <p:cNvPr id="91167" name="Line 79"/>
          <p:cNvSpPr>
            <a:spLocks noChangeShapeType="1"/>
          </p:cNvSpPr>
          <p:nvPr/>
        </p:nvSpPr>
        <p:spPr bwMode="auto">
          <a:xfrm flipV="1">
            <a:off x="8140700" y="2657475"/>
            <a:ext cx="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68" name="Text Box 80"/>
          <p:cNvSpPr txBox="1">
            <a:spLocks noChangeArrowheads="1"/>
          </p:cNvSpPr>
          <p:nvPr/>
        </p:nvSpPr>
        <p:spPr bwMode="auto">
          <a:xfrm>
            <a:off x="6832600" y="1616075"/>
            <a:ext cx="124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Teléfonos</a:t>
            </a:r>
          </a:p>
          <a:p>
            <a:pPr algn="ctr"/>
            <a:r>
              <a:rPr lang="es-ES_tradnl" sz="1600" b="1">
                <a:latin typeface="Arial" charset="0"/>
              </a:rPr>
              <a:t>analógicos</a:t>
            </a:r>
            <a:endParaRPr lang="es-ES" sz="1600" b="1">
              <a:latin typeface="Arial" charset="0"/>
            </a:endParaRPr>
          </a:p>
        </p:txBody>
      </p:sp>
      <p:pic>
        <p:nvPicPr>
          <p:cNvPr id="91169" name="Picture 8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600" y="2273300"/>
            <a:ext cx="812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70" name="Line 82"/>
          <p:cNvSpPr>
            <a:spLocks noChangeShapeType="1"/>
          </p:cNvSpPr>
          <p:nvPr/>
        </p:nvSpPr>
        <p:spPr bwMode="auto">
          <a:xfrm>
            <a:off x="6858000" y="3111500"/>
            <a:ext cx="1295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1171" name="Line 84"/>
          <p:cNvSpPr>
            <a:spLocks noChangeShapeType="1"/>
          </p:cNvSpPr>
          <p:nvPr/>
        </p:nvSpPr>
        <p:spPr bwMode="auto">
          <a:xfrm>
            <a:off x="1752600" y="44831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1172" name="Line 85"/>
          <p:cNvSpPr>
            <a:spLocks noChangeShapeType="1"/>
          </p:cNvSpPr>
          <p:nvPr/>
        </p:nvSpPr>
        <p:spPr bwMode="auto">
          <a:xfrm>
            <a:off x="1676400" y="32639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91173" name="Picture 8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3551238"/>
            <a:ext cx="839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74" name="Text Box 87"/>
          <p:cNvSpPr txBox="1">
            <a:spLocks noChangeArrowheads="1"/>
          </p:cNvSpPr>
          <p:nvPr/>
        </p:nvSpPr>
        <p:spPr bwMode="auto">
          <a:xfrm>
            <a:off x="2525713" y="3613150"/>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Splitter</a:t>
            </a:r>
            <a:endParaRPr lang="es-ES" sz="1600" b="1">
              <a:latin typeface="Arial" charset="0"/>
            </a:endParaRPr>
          </a:p>
        </p:txBody>
      </p:sp>
      <p:pic>
        <p:nvPicPr>
          <p:cNvPr id="91175" name="Picture 88" descr="DSL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7813" y="4929188"/>
            <a:ext cx="6318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6" name="Rectangle 89"/>
          <p:cNvSpPr>
            <a:spLocks noChangeArrowheads="1"/>
          </p:cNvSpPr>
          <p:nvPr/>
        </p:nvSpPr>
        <p:spPr bwMode="auto">
          <a:xfrm>
            <a:off x="6819900" y="2917825"/>
            <a:ext cx="73025" cy="1444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1177" name="Rectangle 91"/>
          <p:cNvSpPr>
            <a:spLocks noChangeArrowheads="1"/>
          </p:cNvSpPr>
          <p:nvPr/>
        </p:nvSpPr>
        <p:spPr bwMode="auto">
          <a:xfrm>
            <a:off x="8099425" y="2901950"/>
            <a:ext cx="73025" cy="144463"/>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1178" name="Rectangle 92"/>
          <p:cNvSpPr>
            <a:spLocks noChangeArrowheads="1"/>
          </p:cNvSpPr>
          <p:nvPr/>
        </p:nvSpPr>
        <p:spPr bwMode="auto">
          <a:xfrm>
            <a:off x="6821488" y="4832350"/>
            <a:ext cx="73025" cy="144463"/>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91179" name="Text Box 94"/>
          <p:cNvSpPr txBox="1">
            <a:spLocks noChangeArrowheads="1"/>
          </p:cNvSpPr>
          <p:nvPr/>
        </p:nvSpPr>
        <p:spPr bwMode="auto">
          <a:xfrm>
            <a:off x="4643438" y="2824163"/>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Microfiltro</a:t>
            </a:r>
          </a:p>
          <a:p>
            <a:pPr algn="ctr"/>
            <a:r>
              <a:rPr lang="es-ES_tradnl" sz="1200" b="1">
                <a:latin typeface="Arial" charset="0"/>
              </a:rPr>
              <a:t>(filtro paso bajo)</a:t>
            </a:r>
            <a:endParaRPr lang="es-ES" sz="1200" b="1">
              <a:latin typeface="Arial" charset="0"/>
            </a:endParaRPr>
          </a:p>
        </p:txBody>
      </p:sp>
      <p:sp>
        <p:nvSpPr>
          <p:cNvPr id="91180" name="Line 95"/>
          <p:cNvSpPr>
            <a:spLocks noChangeShapeType="1"/>
          </p:cNvSpPr>
          <p:nvPr/>
        </p:nvSpPr>
        <p:spPr bwMode="auto">
          <a:xfrm>
            <a:off x="6156325" y="29972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1181" name="Line 97"/>
          <p:cNvSpPr>
            <a:spLocks noChangeShapeType="1"/>
          </p:cNvSpPr>
          <p:nvPr/>
        </p:nvSpPr>
        <p:spPr bwMode="auto">
          <a:xfrm flipH="1">
            <a:off x="6948488" y="4149725"/>
            <a:ext cx="3603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1182" name="Text Box 98"/>
          <p:cNvSpPr txBox="1">
            <a:spLocks noChangeArrowheads="1"/>
          </p:cNvSpPr>
          <p:nvPr/>
        </p:nvSpPr>
        <p:spPr bwMode="auto">
          <a:xfrm>
            <a:off x="6813550" y="3681413"/>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200" b="1">
                <a:latin typeface="Arial" charset="0"/>
              </a:rPr>
              <a:t>Filtro paso alto</a:t>
            </a:r>
          </a:p>
          <a:p>
            <a:pPr algn="ctr"/>
            <a:r>
              <a:rPr lang="es-ES_tradnl" sz="1200" b="1">
                <a:latin typeface="Arial" charset="0"/>
              </a:rPr>
              <a:t>integrado</a:t>
            </a:r>
            <a:endParaRPr lang="es-ES" sz="1200" b="1">
              <a:latin typeface="Arial" charset="0"/>
            </a:endParaRPr>
          </a:p>
        </p:txBody>
      </p:sp>
      <p:sp>
        <p:nvSpPr>
          <p:cNvPr id="91183" name="92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D5F9605-7330-4F6A-AADF-B0A1A436AFC2}" type="slidenum">
              <a:rPr lang="es-ES" sz="1400"/>
              <a:pPr eaLnBrk="1" hangingPunct="1"/>
              <a:t>85</a:t>
            </a:fld>
            <a:endParaRPr lang="es-ES" sz="1400"/>
          </a:p>
        </p:txBody>
      </p:sp>
    </p:spTree>
  </p:cSld>
  <p:clrMapOvr>
    <a:masterClrMapping/>
  </p:clrMapOvr>
  <p:transition spd="med">
    <p:pull dir="l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685800"/>
          </a:xfrm>
        </p:spPr>
        <p:txBody>
          <a:bodyPr/>
          <a:lstStyle/>
          <a:p>
            <a:pPr eaLnBrk="1" hangingPunct="1"/>
            <a:r>
              <a:rPr lang="es-ES_tradnl" sz="3200" smtClean="0"/>
              <a:t>Relación Caudal/grosor /alcance en ADSL</a:t>
            </a:r>
            <a:endParaRPr lang="es-ES" sz="3200" smtClean="0"/>
          </a:p>
        </p:txBody>
      </p:sp>
      <p:sp>
        <p:nvSpPr>
          <p:cNvPr id="92163" name="Rectangle 3"/>
          <p:cNvSpPr>
            <a:spLocks noGrp="1" noChangeArrowheads="1"/>
          </p:cNvSpPr>
          <p:nvPr>
            <p:ph type="body" sz="half" idx="2"/>
          </p:nvPr>
        </p:nvSpPr>
        <p:spPr>
          <a:xfrm>
            <a:off x="685800" y="4857750"/>
            <a:ext cx="8077200" cy="1524000"/>
          </a:xfrm>
        </p:spPr>
        <p:txBody>
          <a:bodyPr/>
          <a:lstStyle/>
          <a:p>
            <a:pPr eaLnBrk="1" hangingPunct="1"/>
            <a:r>
              <a:rPr lang="es-ES_tradnl" sz="2000" smtClean="0"/>
              <a:t>La capacidad depende también de la calidad del cable. Si el bucle de abonado tiene muchos empalmes la capacidad se reduce.</a:t>
            </a:r>
          </a:p>
          <a:p>
            <a:pPr eaLnBrk="1" hangingPunct="1"/>
            <a:r>
              <a:rPr lang="es-ES_tradnl" sz="2000" smtClean="0"/>
              <a:t>En ADSL los caudales que se especifican son siempre netos, es decir ya está descontado el overhead debido a la corrección de errores (FEC).</a:t>
            </a:r>
            <a:endParaRPr lang="es-ES" sz="2400" smtClean="0"/>
          </a:p>
        </p:txBody>
      </p:sp>
      <p:graphicFrame>
        <p:nvGraphicFramePr>
          <p:cNvPr id="865284" name="Group 4"/>
          <p:cNvGraphicFramePr>
            <a:graphicFrameLocks noGrp="1"/>
          </p:cNvGraphicFramePr>
          <p:nvPr/>
        </p:nvGraphicFramePr>
        <p:xfrm>
          <a:off x="1524000" y="1752600"/>
          <a:ext cx="5334000" cy="2509838"/>
        </p:xfrm>
        <a:graphic>
          <a:graphicData uri="http://schemas.openxmlformats.org/drawingml/2006/table">
            <a:tbl>
              <a:tblPr/>
              <a:tblGrid>
                <a:gridCol w="1676400"/>
                <a:gridCol w="1676400"/>
                <a:gridCol w="1981200"/>
              </a:tblGrid>
              <a:tr h="769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Caudal Desc. (Mb/s)</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Grosor (mm)</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Alcance (Km)</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5,5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4,6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6,1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6,1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2,7</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90"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5A2C7FD-BD4F-4324-9785-56681B88992B}" type="slidenum">
              <a:rPr lang="es-ES" sz="1400"/>
              <a:pPr eaLnBrk="1" hangingPunct="1"/>
              <a:t>86</a:t>
            </a:fld>
            <a:endParaRPr lang="es-ES" sz="1400"/>
          </a:p>
        </p:txBody>
      </p:sp>
    </p:spTree>
  </p:cSld>
  <p:clrMapOvr>
    <a:masterClrMapping/>
  </p:clrMapOvr>
  <p:transition spd="med">
    <p:pull dir="l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Problemas de ADSL</a:t>
            </a:r>
            <a:endParaRPr lang="es-ES" sz="4400">
              <a:solidFill>
                <a:schemeClr val="tx2"/>
              </a:solidFill>
            </a:endParaRPr>
          </a:p>
        </p:txBody>
      </p:sp>
      <p:sp>
        <p:nvSpPr>
          <p:cNvPr id="93187"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dirty="0"/>
              <a:t>Algunos usuarios (</a:t>
            </a:r>
            <a:r>
              <a:rPr lang="es-ES_tradnl" dirty="0">
                <a:sym typeface="Symbol" pitchFamily="18" charset="2"/>
              </a:rPr>
              <a:t></a:t>
            </a:r>
            <a:r>
              <a:rPr lang="es-ES_tradnl" dirty="0"/>
              <a:t>10%) se encuentran demasiado lejos (más de 5,5 Km) de una central telefónica.</a:t>
            </a:r>
          </a:p>
          <a:p>
            <a:pPr marL="342900" indent="-342900">
              <a:spcBef>
                <a:spcPct val="20000"/>
              </a:spcBef>
              <a:buFontTx/>
              <a:buChar char="•"/>
            </a:pPr>
            <a:r>
              <a:rPr lang="es-ES_tradnl" dirty="0"/>
              <a:t>A veces (</a:t>
            </a:r>
            <a:r>
              <a:rPr lang="es-ES_tradnl" dirty="0">
                <a:sym typeface="Symbol" pitchFamily="18" charset="2"/>
              </a:rPr>
              <a:t></a:t>
            </a:r>
            <a:r>
              <a:rPr lang="es-ES_tradnl" dirty="0"/>
              <a:t>5%) a distancias menores no es posible la conexión por problemas del bucle (empalmes, etc.).</a:t>
            </a:r>
          </a:p>
          <a:p>
            <a:pPr marL="342900" indent="-342900">
              <a:spcBef>
                <a:spcPct val="20000"/>
              </a:spcBef>
              <a:buFontTx/>
              <a:buChar char="•"/>
            </a:pPr>
            <a:r>
              <a:rPr lang="es-ES_tradnl" dirty="0"/>
              <a:t>No es posible asegurar a priori la disponibilidad del servicio, ni el caudal máximo disponible. Hay que hacer pruebas para cada caso</a:t>
            </a:r>
            <a:r>
              <a:rPr lang="es-ES_tradnl" dirty="0" smtClean="0"/>
              <a:t>.</a:t>
            </a:r>
            <a:endParaRPr lang="es-ES_tradnl" dirty="0"/>
          </a:p>
          <a:p>
            <a:pPr marL="342900" indent="-342900">
              <a:spcBef>
                <a:spcPct val="20000"/>
              </a:spcBef>
              <a:buFontTx/>
              <a:buChar char="•"/>
            </a:pPr>
            <a:r>
              <a:rPr lang="es-ES_tradnl" dirty="0"/>
              <a:t>ADSL sufre interferencias por emisiones de radio de AM (onda media y onda larga).</a:t>
            </a:r>
            <a:endParaRPr lang="es-ES" dirty="0"/>
          </a:p>
        </p:txBody>
      </p:sp>
      <p:sp>
        <p:nvSpPr>
          <p:cNvPr id="9318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766104EE-DEF2-4FBB-9499-4AB0F77858C0}" type="slidenum">
              <a:rPr lang="es-ES" sz="1400"/>
              <a:pPr eaLnBrk="1" hangingPunct="1"/>
              <a:t>87</a:t>
            </a:fld>
            <a:endParaRPr lang="es-ES" sz="1400"/>
          </a:p>
        </p:txBody>
      </p:sp>
    </p:spTree>
  </p:cSld>
  <p:clrMapOvr>
    <a:masterClrMapping/>
  </p:clrMapOvr>
  <p:transition>
    <p:pull dir="l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400">
                <a:solidFill>
                  <a:schemeClr val="tx2"/>
                </a:solidFill>
              </a:rPr>
              <a:t>RADSL (Rate Adaptative DSL)</a:t>
            </a:r>
            <a:endParaRPr lang="es-ES" sz="4400">
              <a:solidFill>
                <a:schemeClr val="tx2"/>
              </a:solidFill>
            </a:endParaRPr>
          </a:p>
        </p:txBody>
      </p:sp>
      <p:sp>
        <p:nvSpPr>
          <p:cNvPr id="94211"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ES_tradnl" sz="2800"/>
              <a:t>Versión ‘inteligente’ de ADSL que adapta la capacidad dinámicamente a las condiciones de la línea, como los módems V.34 (28,8 Kb/s) de red telefónica conmutada.</a:t>
            </a:r>
          </a:p>
          <a:p>
            <a:pPr marL="342900" indent="-342900">
              <a:spcBef>
                <a:spcPct val="20000"/>
              </a:spcBef>
              <a:buFontTx/>
              <a:buChar char="•"/>
            </a:pPr>
            <a:r>
              <a:rPr lang="es-ES_tradnl" sz="2800"/>
              <a:t>Permite obtener un rendimiento óptimo en todas las condiciones.</a:t>
            </a:r>
          </a:p>
          <a:p>
            <a:pPr marL="342900" indent="-342900">
              <a:spcBef>
                <a:spcPct val="20000"/>
              </a:spcBef>
              <a:buFontTx/>
              <a:buChar char="•"/>
            </a:pPr>
            <a:r>
              <a:rPr lang="es-ES_tradnl" sz="2800"/>
              <a:t>Esta disponible actualmente en la mayoría de las implementaciones de ADSL y ADSL G.Lite.</a:t>
            </a:r>
            <a:endParaRPr lang="es-ES" sz="2800"/>
          </a:p>
        </p:txBody>
      </p:sp>
      <p:sp>
        <p:nvSpPr>
          <p:cNvPr id="94212"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11547DEE-5F07-4CDE-B3D4-9A88AC8236EA}" type="slidenum">
              <a:rPr lang="es-ES" sz="1400"/>
              <a:pPr eaLnBrk="1" hangingPunct="1"/>
              <a:t>88</a:t>
            </a:fld>
            <a:endParaRPr lang="es-ES" sz="1400"/>
          </a:p>
        </p:txBody>
      </p:sp>
    </p:spTree>
  </p:cSld>
  <p:clrMapOvr>
    <a:masterClrMapping/>
  </p:clrMapOvr>
  <p:transition>
    <p:pull dir="l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internode-adsl2-dis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81038"/>
            <a:ext cx="73279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5"/>
          <p:cNvSpPr txBox="1">
            <a:spLocks noChangeArrowheads="1"/>
          </p:cNvSpPr>
          <p:nvPr/>
        </p:nvSpPr>
        <p:spPr bwMode="auto">
          <a:xfrm>
            <a:off x="1524000" y="6242050"/>
            <a:ext cx="5711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dirty="0">
                <a:latin typeface="Arial" charset="0"/>
              </a:rPr>
              <a:t>Fuente: http://www.internode.on.net/residential/internet/home_adsl/extreme/</a:t>
            </a:r>
          </a:p>
        </p:txBody>
      </p:sp>
      <p:sp>
        <p:nvSpPr>
          <p:cNvPr id="96260" name="Text Box 6"/>
          <p:cNvSpPr txBox="1">
            <a:spLocks noChangeArrowheads="1"/>
          </p:cNvSpPr>
          <p:nvPr/>
        </p:nvSpPr>
        <p:spPr bwMode="auto">
          <a:xfrm>
            <a:off x="1979613" y="255588"/>
            <a:ext cx="554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000" b="1">
                <a:latin typeface="Arial" charset="0"/>
              </a:rPr>
              <a:t>Alcance de las diferentes variantes de ADSL</a:t>
            </a:r>
          </a:p>
        </p:txBody>
      </p:sp>
      <p:sp>
        <p:nvSpPr>
          <p:cNvPr id="96261"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3086ECD-BEE7-4C5D-BD2A-86E1A30AA001}" type="slidenum">
              <a:rPr lang="es-ES" sz="1400"/>
              <a:pPr eaLnBrk="1" hangingPunct="1"/>
              <a:t>89</a:t>
            </a:fld>
            <a:endParaRPr lang="es-ES" sz="1400"/>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44463" y="381000"/>
            <a:ext cx="8820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sz="2800">
                <a:latin typeface="Arial" charset="0"/>
              </a:rPr>
              <a:t>Atenuación en función de la frecuencia para un bucle telefónico típico (cable de pares no apantallado)</a:t>
            </a:r>
            <a:endParaRPr lang="es-ES" sz="2800">
              <a:latin typeface="Arial" charset="0"/>
            </a:endParaRPr>
          </a:p>
        </p:txBody>
      </p:sp>
      <p:sp>
        <p:nvSpPr>
          <p:cNvPr id="17411" name="Text Box 5"/>
          <p:cNvSpPr txBox="1">
            <a:spLocks noChangeArrowheads="1"/>
          </p:cNvSpPr>
          <p:nvPr/>
        </p:nvSpPr>
        <p:spPr bwMode="auto">
          <a:xfrm>
            <a:off x="7696200" y="40767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3,7 Km</a:t>
            </a:r>
            <a:endParaRPr lang="es-ES" sz="1600" b="1">
              <a:latin typeface="Arial" charset="0"/>
            </a:endParaRPr>
          </a:p>
        </p:txBody>
      </p:sp>
      <p:sp>
        <p:nvSpPr>
          <p:cNvPr id="17412" name="Text Box 6"/>
          <p:cNvSpPr txBox="1">
            <a:spLocks noChangeArrowheads="1"/>
          </p:cNvSpPr>
          <p:nvPr/>
        </p:nvSpPr>
        <p:spPr bwMode="auto">
          <a:xfrm>
            <a:off x="7715250" y="44053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sz="1600" b="1">
                <a:latin typeface="Arial" charset="0"/>
              </a:rPr>
              <a:t>5,5 Km</a:t>
            </a:r>
            <a:endParaRPr lang="es-ES" sz="1600" b="1">
              <a:latin typeface="Arial" charset="0"/>
            </a:endParaRPr>
          </a:p>
        </p:txBody>
      </p:sp>
      <p:sp>
        <p:nvSpPr>
          <p:cNvPr id="17413" name="Line 7"/>
          <p:cNvSpPr>
            <a:spLocks noChangeShapeType="1"/>
          </p:cNvSpPr>
          <p:nvPr/>
        </p:nvSpPr>
        <p:spPr bwMode="auto">
          <a:xfrm>
            <a:off x="1695450" y="2443163"/>
            <a:ext cx="4929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4" name="Line 8"/>
          <p:cNvSpPr>
            <a:spLocks noChangeShapeType="1"/>
          </p:cNvSpPr>
          <p:nvPr/>
        </p:nvSpPr>
        <p:spPr bwMode="auto">
          <a:xfrm>
            <a:off x="1700213" y="6296025"/>
            <a:ext cx="49244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5" name="Line 9"/>
          <p:cNvSpPr>
            <a:spLocks noChangeShapeType="1"/>
          </p:cNvSpPr>
          <p:nvPr/>
        </p:nvSpPr>
        <p:spPr bwMode="auto">
          <a:xfrm>
            <a:off x="1814513" y="2333625"/>
            <a:ext cx="0" cy="3967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6" name="Line 10"/>
          <p:cNvSpPr>
            <a:spLocks noChangeShapeType="1"/>
          </p:cNvSpPr>
          <p:nvPr/>
        </p:nvSpPr>
        <p:spPr bwMode="auto">
          <a:xfrm flipV="1">
            <a:off x="6624638" y="2343150"/>
            <a:ext cx="0" cy="3957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7" name="Line 11"/>
          <p:cNvSpPr>
            <a:spLocks noChangeShapeType="1"/>
          </p:cNvSpPr>
          <p:nvPr/>
        </p:nvSpPr>
        <p:spPr bwMode="auto">
          <a:xfrm>
            <a:off x="1700213" y="564832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8" name="Line 12"/>
          <p:cNvSpPr>
            <a:spLocks noChangeShapeType="1"/>
          </p:cNvSpPr>
          <p:nvPr/>
        </p:nvSpPr>
        <p:spPr bwMode="auto">
          <a:xfrm>
            <a:off x="1700213" y="50196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19" name="Line 13"/>
          <p:cNvSpPr>
            <a:spLocks noChangeShapeType="1"/>
          </p:cNvSpPr>
          <p:nvPr/>
        </p:nvSpPr>
        <p:spPr bwMode="auto">
          <a:xfrm>
            <a:off x="1709738" y="43719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0" name="Line 14"/>
          <p:cNvSpPr>
            <a:spLocks noChangeShapeType="1"/>
          </p:cNvSpPr>
          <p:nvPr/>
        </p:nvSpPr>
        <p:spPr bwMode="auto">
          <a:xfrm>
            <a:off x="1695450" y="3729038"/>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1" name="Line 15"/>
          <p:cNvSpPr>
            <a:spLocks noChangeShapeType="1"/>
          </p:cNvSpPr>
          <p:nvPr/>
        </p:nvSpPr>
        <p:spPr bwMode="auto">
          <a:xfrm>
            <a:off x="1704975" y="308610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2" name="Line 16"/>
          <p:cNvSpPr>
            <a:spLocks noChangeShapeType="1"/>
          </p:cNvSpPr>
          <p:nvPr/>
        </p:nvSpPr>
        <p:spPr bwMode="auto">
          <a:xfrm rot="5400000">
            <a:off x="5595938" y="2386013"/>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3" name="Line 17"/>
          <p:cNvSpPr>
            <a:spLocks noChangeShapeType="1"/>
          </p:cNvSpPr>
          <p:nvPr/>
        </p:nvSpPr>
        <p:spPr bwMode="auto">
          <a:xfrm rot="5400000">
            <a:off x="5124450" y="2386013"/>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4" name="Line 18"/>
          <p:cNvSpPr>
            <a:spLocks noChangeShapeType="1"/>
          </p:cNvSpPr>
          <p:nvPr/>
        </p:nvSpPr>
        <p:spPr bwMode="auto">
          <a:xfrm rot="5400000">
            <a:off x="4638675" y="238125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5" name="Line 19"/>
          <p:cNvSpPr>
            <a:spLocks noChangeShapeType="1"/>
          </p:cNvSpPr>
          <p:nvPr/>
        </p:nvSpPr>
        <p:spPr bwMode="auto">
          <a:xfrm rot="5400000">
            <a:off x="4152900" y="2381250"/>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6" name="Line 20"/>
          <p:cNvSpPr>
            <a:spLocks noChangeShapeType="1"/>
          </p:cNvSpPr>
          <p:nvPr/>
        </p:nvSpPr>
        <p:spPr bwMode="auto">
          <a:xfrm rot="5400000">
            <a:off x="3686175" y="23907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7" name="Line 21"/>
          <p:cNvSpPr>
            <a:spLocks noChangeShapeType="1"/>
          </p:cNvSpPr>
          <p:nvPr/>
        </p:nvSpPr>
        <p:spPr bwMode="auto">
          <a:xfrm rot="5400000">
            <a:off x="3200400" y="23907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8" name="Line 22"/>
          <p:cNvSpPr>
            <a:spLocks noChangeShapeType="1"/>
          </p:cNvSpPr>
          <p:nvPr/>
        </p:nvSpPr>
        <p:spPr bwMode="auto">
          <a:xfrm rot="5400000">
            <a:off x="2709863" y="23907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9" name="Line 23"/>
          <p:cNvSpPr>
            <a:spLocks noChangeShapeType="1"/>
          </p:cNvSpPr>
          <p:nvPr/>
        </p:nvSpPr>
        <p:spPr bwMode="auto">
          <a:xfrm rot="5400000">
            <a:off x="2224088" y="2395538"/>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30" name="Line 24"/>
          <p:cNvSpPr>
            <a:spLocks noChangeShapeType="1"/>
          </p:cNvSpPr>
          <p:nvPr/>
        </p:nvSpPr>
        <p:spPr bwMode="auto">
          <a:xfrm rot="5400000">
            <a:off x="6081713" y="2390775"/>
            <a:ext cx="114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31" name="Text Box 25"/>
          <p:cNvSpPr txBox="1">
            <a:spLocks noChangeArrowheads="1"/>
          </p:cNvSpPr>
          <p:nvPr/>
        </p:nvSpPr>
        <p:spPr bwMode="auto">
          <a:xfrm>
            <a:off x="3338513" y="1676400"/>
            <a:ext cx="1843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Frecuencia (KHz)</a:t>
            </a:r>
          </a:p>
        </p:txBody>
      </p:sp>
      <p:sp>
        <p:nvSpPr>
          <p:cNvPr id="17432" name="Text Box 26"/>
          <p:cNvSpPr txBox="1">
            <a:spLocks noChangeArrowheads="1"/>
          </p:cNvSpPr>
          <p:nvPr/>
        </p:nvSpPr>
        <p:spPr bwMode="auto">
          <a:xfrm>
            <a:off x="1665288" y="20478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0</a:t>
            </a:r>
          </a:p>
        </p:txBody>
      </p:sp>
      <p:sp>
        <p:nvSpPr>
          <p:cNvPr id="17433" name="Text Box 27"/>
          <p:cNvSpPr txBox="1">
            <a:spLocks noChangeArrowheads="1"/>
          </p:cNvSpPr>
          <p:nvPr/>
        </p:nvSpPr>
        <p:spPr bwMode="auto">
          <a:xfrm>
            <a:off x="1390650" y="2266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0</a:t>
            </a:r>
          </a:p>
        </p:txBody>
      </p:sp>
      <p:sp>
        <p:nvSpPr>
          <p:cNvPr id="17434" name="Text Box 28"/>
          <p:cNvSpPr txBox="1">
            <a:spLocks noChangeArrowheads="1"/>
          </p:cNvSpPr>
          <p:nvPr/>
        </p:nvSpPr>
        <p:spPr bwMode="auto">
          <a:xfrm>
            <a:off x="2046288" y="203835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a:t>
            </a:r>
          </a:p>
        </p:txBody>
      </p:sp>
      <p:sp>
        <p:nvSpPr>
          <p:cNvPr id="17435" name="Text Box 29"/>
          <p:cNvSpPr txBox="1">
            <a:spLocks noChangeArrowheads="1"/>
          </p:cNvSpPr>
          <p:nvPr/>
        </p:nvSpPr>
        <p:spPr bwMode="auto">
          <a:xfrm>
            <a:off x="2513013" y="203358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200</a:t>
            </a:r>
          </a:p>
        </p:txBody>
      </p:sp>
      <p:sp>
        <p:nvSpPr>
          <p:cNvPr id="17436" name="Text Box 30"/>
          <p:cNvSpPr txBox="1">
            <a:spLocks noChangeArrowheads="1"/>
          </p:cNvSpPr>
          <p:nvPr/>
        </p:nvSpPr>
        <p:spPr bwMode="auto">
          <a:xfrm>
            <a:off x="2998788" y="203835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300</a:t>
            </a:r>
          </a:p>
        </p:txBody>
      </p:sp>
      <p:sp>
        <p:nvSpPr>
          <p:cNvPr id="17437" name="Text Box 31"/>
          <p:cNvSpPr txBox="1">
            <a:spLocks noChangeArrowheads="1"/>
          </p:cNvSpPr>
          <p:nvPr/>
        </p:nvSpPr>
        <p:spPr bwMode="auto">
          <a:xfrm>
            <a:off x="3484563" y="204311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400</a:t>
            </a:r>
          </a:p>
        </p:txBody>
      </p:sp>
      <p:sp>
        <p:nvSpPr>
          <p:cNvPr id="17438" name="Text Box 32"/>
          <p:cNvSpPr txBox="1">
            <a:spLocks noChangeArrowheads="1"/>
          </p:cNvSpPr>
          <p:nvPr/>
        </p:nvSpPr>
        <p:spPr bwMode="auto">
          <a:xfrm>
            <a:off x="3960813" y="203358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500</a:t>
            </a:r>
          </a:p>
        </p:txBody>
      </p:sp>
      <p:sp>
        <p:nvSpPr>
          <p:cNvPr id="17439" name="Text Box 33"/>
          <p:cNvSpPr txBox="1">
            <a:spLocks noChangeArrowheads="1"/>
          </p:cNvSpPr>
          <p:nvPr/>
        </p:nvSpPr>
        <p:spPr bwMode="auto">
          <a:xfrm>
            <a:off x="4446588" y="203358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600</a:t>
            </a:r>
          </a:p>
        </p:txBody>
      </p:sp>
      <p:sp>
        <p:nvSpPr>
          <p:cNvPr id="17440" name="Text Box 34"/>
          <p:cNvSpPr txBox="1">
            <a:spLocks noChangeArrowheads="1"/>
          </p:cNvSpPr>
          <p:nvPr/>
        </p:nvSpPr>
        <p:spPr bwMode="auto">
          <a:xfrm>
            <a:off x="4922838" y="203835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700</a:t>
            </a:r>
          </a:p>
        </p:txBody>
      </p:sp>
      <p:sp>
        <p:nvSpPr>
          <p:cNvPr id="17441" name="Text Box 35"/>
          <p:cNvSpPr txBox="1">
            <a:spLocks noChangeArrowheads="1"/>
          </p:cNvSpPr>
          <p:nvPr/>
        </p:nvSpPr>
        <p:spPr bwMode="auto">
          <a:xfrm>
            <a:off x="5408613" y="203835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800</a:t>
            </a:r>
          </a:p>
        </p:txBody>
      </p:sp>
      <p:sp>
        <p:nvSpPr>
          <p:cNvPr id="17442" name="Text Box 36"/>
          <p:cNvSpPr txBox="1">
            <a:spLocks noChangeArrowheads="1"/>
          </p:cNvSpPr>
          <p:nvPr/>
        </p:nvSpPr>
        <p:spPr bwMode="auto">
          <a:xfrm>
            <a:off x="5884863" y="2033588"/>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900</a:t>
            </a:r>
          </a:p>
        </p:txBody>
      </p:sp>
      <p:sp>
        <p:nvSpPr>
          <p:cNvPr id="17443" name="Text Box 37"/>
          <p:cNvSpPr txBox="1">
            <a:spLocks noChangeArrowheads="1"/>
          </p:cNvSpPr>
          <p:nvPr/>
        </p:nvSpPr>
        <p:spPr bwMode="auto">
          <a:xfrm>
            <a:off x="6318250" y="20383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1000</a:t>
            </a:r>
          </a:p>
        </p:txBody>
      </p:sp>
      <p:sp>
        <p:nvSpPr>
          <p:cNvPr id="17444" name="Text Box 38"/>
          <p:cNvSpPr txBox="1">
            <a:spLocks noChangeArrowheads="1"/>
          </p:cNvSpPr>
          <p:nvPr/>
        </p:nvSpPr>
        <p:spPr bwMode="auto">
          <a:xfrm>
            <a:off x="1236663" y="29051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20</a:t>
            </a:r>
          </a:p>
        </p:txBody>
      </p:sp>
      <p:sp>
        <p:nvSpPr>
          <p:cNvPr id="17445" name="Text Box 39"/>
          <p:cNvSpPr txBox="1">
            <a:spLocks noChangeArrowheads="1"/>
          </p:cNvSpPr>
          <p:nvPr/>
        </p:nvSpPr>
        <p:spPr bwMode="auto">
          <a:xfrm>
            <a:off x="1127125" y="6105525"/>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120</a:t>
            </a:r>
          </a:p>
        </p:txBody>
      </p:sp>
      <p:sp>
        <p:nvSpPr>
          <p:cNvPr id="17446" name="Text Box 40"/>
          <p:cNvSpPr txBox="1">
            <a:spLocks noChangeArrowheads="1"/>
          </p:cNvSpPr>
          <p:nvPr/>
        </p:nvSpPr>
        <p:spPr bwMode="auto">
          <a:xfrm>
            <a:off x="1127125" y="547211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100</a:t>
            </a:r>
          </a:p>
        </p:txBody>
      </p:sp>
      <p:sp>
        <p:nvSpPr>
          <p:cNvPr id="17447" name="Text Box 41"/>
          <p:cNvSpPr txBox="1">
            <a:spLocks noChangeArrowheads="1"/>
          </p:cNvSpPr>
          <p:nvPr/>
        </p:nvSpPr>
        <p:spPr bwMode="auto">
          <a:xfrm>
            <a:off x="1227138" y="48244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80</a:t>
            </a:r>
          </a:p>
        </p:txBody>
      </p:sp>
      <p:sp>
        <p:nvSpPr>
          <p:cNvPr id="17448" name="Text Box 42"/>
          <p:cNvSpPr txBox="1">
            <a:spLocks noChangeArrowheads="1"/>
          </p:cNvSpPr>
          <p:nvPr/>
        </p:nvSpPr>
        <p:spPr bwMode="auto">
          <a:xfrm>
            <a:off x="1222375" y="41719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60</a:t>
            </a:r>
          </a:p>
        </p:txBody>
      </p:sp>
      <p:sp>
        <p:nvSpPr>
          <p:cNvPr id="17449" name="Text Box 43"/>
          <p:cNvSpPr txBox="1">
            <a:spLocks noChangeArrowheads="1"/>
          </p:cNvSpPr>
          <p:nvPr/>
        </p:nvSpPr>
        <p:spPr bwMode="auto">
          <a:xfrm>
            <a:off x="1223963" y="35385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b="1">
                <a:latin typeface="Arial" charset="0"/>
              </a:rPr>
              <a:t>40</a:t>
            </a:r>
          </a:p>
        </p:txBody>
      </p:sp>
      <p:sp>
        <p:nvSpPr>
          <p:cNvPr id="17450" name="Text Box 44"/>
          <p:cNvSpPr txBox="1">
            <a:spLocks noChangeArrowheads="1"/>
          </p:cNvSpPr>
          <p:nvPr/>
        </p:nvSpPr>
        <p:spPr bwMode="auto">
          <a:xfrm rot="-5400000">
            <a:off x="206375" y="4060825"/>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600" b="1">
                <a:latin typeface="Arial" charset="0"/>
              </a:rPr>
              <a:t>Atenuación (dB)</a:t>
            </a:r>
          </a:p>
        </p:txBody>
      </p:sp>
      <p:sp>
        <p:nvSpPr>
          <p:cNvPr id="17451" name="Arc 45"/>
          <p:cNvSpPr>
            <a:spLocks/>
          </p:cNvSpPr>
          <p:nvPr/>
        </p:nvSpPr>
        <p:spPr bwMode="auto">
          <a:xfrm flipH="1" flipV="1">
            <a:off x="1828800" y="2590800"/>
            <a:ext cx="576263" cy="1219200"/>
          </a:xfrm>
          <a:custGeom>
            <a:avLst/>
            <a:gdLst>
              <a:gd name="T0" fmla="*/ 0 w 21600"/>
              <a:gd name="T1" fmla="*/ 0 h 21600"/>
              <a:gd name="T2" fmla="*/ 41016135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7452" name="Rectangle 46"/>
          <p:cNvSpPr>
            <a:spLocks noChangeArrowheads="1"/>
          </p:cNvSpPr>
          <p:nvPr/>
        </p:nvSpPr>
        <p:spPr bwMode="auto">
          <a:xfrm>
            <a:off x="2286000" y="3733800"/>
            <a:ext cx="304800" cy="152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7453" name="Line 47"/>
          <p:cNvSpPr>
            <a:spLocks noChangeShapeType="1"/>
          </p:cNvSpPr>
          <p:nvPr/>
        </p:nvSpPr>
        <p:spPr bwMode="auto">
          <a:xfrm>
            <a:off x="2233613" y="3752850"/>
            <a:ext cx="4367212" cy="25384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54" name="Arc 48"/>
          <p:cNvSpPr>
            <a:spLocks/>
          </p:cNvSpPr>
          <p:nvPr/>
        </p:nvSpPr>
        <p:spPr bwMode="auto">
          <a:xfrm flipH="1" flipV="1">
            <a:off x="1828800" y="2590800"/>
            <a:ext cx="552450" cy="762000"/>
          </a:xfrm>
          <a:custGeom>
            <a:avLst/>
            <a:gdLst>
              <a:gd name="T0" fmla="*/ 0 w 21600"/>
              <a:gd name="T1" fmla="*/ 0 h 21600"/>
              <a:gd name="T2" fmla="*/ 361386114 w 21600"/>
              <a:gd name="T3" fmla="*/ 948325439 h 21600"/>
              <a:gd name="T4" fmla="*/ 0 w 21600"/>
              <a:gd name="T5" fmla="*/ 9483254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7455" name="Rectangle 49"/>
          <p:cNvSpPr>
            <a:spLocks noChangeArrowheads="1"/>
          </p:cNvSpPr>
          <p:nvPr/>
        </p:nvSpPr>
        <p:spPr bwMode="auto">
          <a:xfrm>
            <a:off x="2224088" y="3262313"/>
            <a:ext cx="304800" cy="152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7456" name="Line 50"/>
          <p:cNvSpPr>
            <a:spLocks noChangeShapeType="1"/>
          </p:cNvSpPr>
          <p:nvPr/>
        </p:nvSpPr>
        <p:spPr bwMode="auto">
          <a:xfrm>
            <a:off x="2209800" y="3314700"/>
            <a:ext cx="4414838" cy="17287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57" name="Line 51"/>
          <p:cNvSpPr>
            <a:spLocks noChangeShapeType="1"/>
          </p:cNvSpPr>
          <p:nvPr/>
        </p:nvSpPr>
        <p:spPr bwMode="auto">
          <a:xfrm>
            <a:off x="7162800" y="4267200"/>
            <a:ext cx="457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58" name="Line 52"/>
          <p:cNvSpPr>
            <a:spLocks noChangeShapeType="1"/>
          </p:cNvSpPr>
          <p:nvPr/>
        </p:nvSpPr>
        <p:spPr bwMode="auto">
          <a:xfrm>
            <a:off x="7162800" y="4572000"/>
            <a:ext cx="45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59" name="5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56EA76C7-AE03-4466-89C9-E2D79D86ED9D}" type="slidenum">
              <a:rPr lang="es-ES" sz="1400"/>
              <a:pPr eaLnBrk="1" hangingPunct="1"/>
              <a:t>9</a:t>
            </a:fld>
            <a:endParaRPr lang="es-ES" sz="1400"/>
          </a:p>
        </p:txBody>
      </p:sp>
    </p:spTree>
  </p:cSld>
  <p:clrMapOvr>
    <a:masterClrMapping/>
  </p:clrMapOvr>
  <p:transition>
    <p:pull dir="l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3">
            <a:extLst>
              <a:ext uri="{28A0092B-C50C-407E-A947-70E740481C1C}">
                <a14:useLocalDpi xmlns:a14="http://schemas.microsoft.com/office/drawing/2010/main" val="0"/>
              </a:ext>
            </a:extLst>
          </a:blip>
          <a:srcRect t="31250" b="38557"/>
          <a:stretch>
            <a:fillRect/>
          </a:stretch>
        </p:blipFill>
        <p:spPr bwMode="auto">
          <a:xfrm>
            <a:off x="1533525" y="765175"/>
            <a:ext cx="57007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4">
            <a:extLst>
              <a:ext uri="{28A0092B-C50C-407E-A947-70E740481C1C}">
                <a14:useLocalDpi xmlns:a14="http://schemas.microsoft.com/office/drawing/2010/main" val="0"/>
              </a:ext>
            </a:extLst>
          </a:blip>
          <a:srcRect t="19762" b="25000"/>
          <a:stretch>
            <a:fillRect/>
          </a:stretch>
        </p:blipFill>
        <p:spPr bwMode="auto">
          <a:xfrm>
            <a:off x="1533525" y="2781300"/>
            <a:ext cx="57007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5"/>
          <p:cNvSpPr txBox="1">
            <a:spLocks noChangeArrowheads="1"/>
          </p:cNvSpPr>
          <p:nvPr/>
        </p:nvSpPr>
        <p:spPr bwMode="auto">
          <a:xfrm>
            <a:off x="395288" y="185738"/>
            <a:ext cx="84756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200">
                <a:latin typeface="Arial" charset="0"/>
              </a:rPr>
              <a:t>Características técnicas de una línea ADSL2+</a:t>
            </a:r>
          </a:p>
        </p:txBody>
      </p:sp>
      <p:sp>
        <p:nvSpPr>
          <p:cNvPr id="97285" name="5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32ADD2E0-6CEC-47DB-9BC0-7BD2091BB7AD}" type="slidenum">
              <a:rPr lang="es-ES" sz="1400"/>
              <a:pPr eaLnBrk="1" hangingPunct="1"/>
              <a:t>90</a:t>
            </a:fld>
            <a:endParaRPr lang="es-ES" sz="1400"/>
          </a:p>
        </p:txBody>
      </p:sp>
    </p:spTree>
  </p:cSld>
  <p:clrMapOvr>
    <a:masterClrMapping/>
  </p:clrMapOvr>
  <p:transition>
    <p:pull dir="l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s-ES" sz="4000" smtClean="0"/>
              <a:t>VDSL (ó VHDSL): Very High Bitrate Digital Subscriber Line</a:t>
            </a:r>
          </a:p>
        </p:txBody>
      </p:sp>
      <p:sp>
        <p:nvSpPr>
          <p:cNvPr id="98307" name="Rectangle 3"/>
          <p:cNvSpPr>
            <a:spLocks noGrp="1" noChangeArrowheads="1"/>
          </p:cNvSpPr>
          <p:nvPr>
            <p:ph type="body" idx="1"/>
          </p:nvPr>
        </p:nvSpPr>
        <p:spPr/>
        <p:txBody>
          <a:bodyPr/>
          <a:lstStyle/>
          <a:p>
            <a:pPr eaLnBrk="1" hangingPunct="1">
              <a:lnSpc>
                <a:spcPct val="90000"/>
              </a:lnSpc>
            </a:pPr>
            <a:r>
              <a:rPr lang="es-ES" smtClean="0"/>
              <a:t>Hasta 50 Mb/s. Lleva al extremo las posibilidades del bucle de abonado en distancias cortas</a:t>
            </a:r>
          </a:p>
          <a:p>
            <a:pPr eaLnBrk="1" hangingPunct="1">
              <a:lnSpc>
                <a:spcPct val="90000"/>
              </a:lnSpc>
            </a:pPr>
            <a:r>
              <a:rPr lang="es-ES" smtClean="0"/>
              <a:t>Estándar ITU-T G.993.1</a:t>
            </a:r>
          </a:p>
          <a:p>
            <a:pPr eaLnBrk="1" hangingPunct="1">
              <a:lnSpc>
                <a:spcPct val="90000"/>
              </a:lnSpc>
            </a:pPr>
            <a:r>
              <a:rPr lang="es-ES" smtClean="0"/>
              <a:t>Esta muy desarrollado en Japón y Corea</a:t>
            </a:r>
          </a:p>
          <a:p>
            <a:pPr eaLnBrk="1" hangingPunct="1">
              <a:lnSpc>
                <a:spcPct val="90000"/>
              </a:lnSpc>
            </a:pPr>
            <a:r>
              <a:rPr lang="es-ES" smtClean="0"/>
              <a:t>VDSL-2: ITU-T G.993-2. Utiliza hasta 30 MHz y llega a 100 Mb/s. Alcance: 300 m</a:t>
            </a:r>
          </a:p>
          <a:p>
            <a:pPr eaLnBrk="1" hangingPunct="1">
              <a:lnSpc>
                <a:spcPct val="90000"/>
              </a:lnSpc>
            </a:pPr>
            <a:r>
              <a:rPr lang="es-ES" smtClean="0"/>
              <a:t>Compite con los accesos FTTN</a:t>
            </a:r>
          </a:p>
        </p:txBody>
      </p:sp>
      <p:sp>
        <p:nvSpPr>
          <p:cNvPr id="98308"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B33290EA-2A14-4178-89B5-FEC5FFFABF43}" type="slidenum">
              <a:rPr lang="es-ES" sz="1400"/>
              <a:pPr eaLnBrk="1" hangingPunct="1"/>
              <a:t>91</a:t>
            </a:fld>
            <a:endParaRPr lang="es-ES" sz="1400"/>
          </a:p>
        </p:txBody>
      </p:sp>
    </p:spTree>
  </p:cSld>
  <p:clrMapOvr>
    <a:masterClrMapping/>
  </p:clrMapOvr>
  <p:transition>
    <p:pull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13792" y="609600"/>
            <a:ext cx="7918648" cy="1143000"/>
          </a:xfrm>
        </p:spPr>
        <p:txBody>
          <a:bodyPr/>
          <a:lstStyle/>
          <a:p>
            <a:pPr eaLnBrk="1" hangingPunct="1"/>
            <a:r>
              <a:rPr lang="es-ES_tradnl" sz="4000" dirty="0" smtClean="0"/>
              <a:t>Estándares ADSL/VDSL de la ITU-T</a:t>
            </a:r>
            <a:endParaRPr lang="es-ES" sz="4000" dirty="0" smtClean="0"/>
          </a:p>
        </p:txBody>
      </p:sp>
      <p:graphicFrame>
        <p:nvGraphicFramePr>
          <p:cNvPr id="1235025" name="Group 81"/>
          <p:cNvGraphicFramePr>
            <a:graphicFrameLocks noGrp="1"/>
          </p:cNvGraphicFramePr>
          <p:nvPr>
            <p:ph idx="1"/>
            <p:extLst>
              <p:ext uri="{D42A27DB-BD31-4B8C-83A1-F6EECF244321}">
                <p14:modId xmlns:p14="http://schemas.microsoft.com/office/powerpoint/2010/main" val="19218694"/>
              </p:ext>
            </p:extLst>
          </p:nvPr>
        </p:nvGraphicFramePr>
        <p:xfrm>
          <a:off x="611188" y="2085975"/>
          <a:ext cx="8080375" cy="3901376"/>
        </p:xfrm>
        <a:graphic>
          <a:graphicData uri="http://schemas.openxmlformats.org/drawingml/2006/table">
            <a:tbl>
              <a:tblPr/>
              <a:tblGrid>
                <a:gridCol w="1449387"/>
                <a:gridCol w="1449388"/>
                <a:gridCol w="1060450"/>
                <a:gridCol w="1657350"/>
                <a:gridCol w="1168400"/>
                <a:gridCol w="1295400"/>
              </a:tblGrid>
              <a:tr h="822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Nombre oficial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Nombre común</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Distancia max. (m)</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Capacidad max. Asc./desc. (Mb/s)</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Frec. Max. (KHz)</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Fecha aprob.</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 G.dmt</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&lt;5500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1,8/12</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1100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7/1997</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 Lite (G.Lite o splitterless) </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0,5/1,5</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512</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7/1999</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992.3</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ADSL2</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&lt;3700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3,5/12</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1100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7/2002</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ADSL2 splitterless</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0,5/1,5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7/2002</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992.5</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ADSL2+</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&lt;2800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3,5/24</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2200</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5/2003</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993.1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VDSL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&lt;1500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16/52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12000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11/2001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993.2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VDSL2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&lt;2400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100/200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30000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2/2006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8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149A556-AAEF-490B-A255-7269DDDB9843}" type="slidenum">
              <a:rPr lang="es-ES" sz="1400"/>
              <a:pPr eaLnBrk="1" hangingPunct="1"/>
              <a:t>92</a:t>
            </a:fld>
            <a:endParaRPr lang="es-ES" sz="1400"/>
          </a:p>
        </p:txBody>
      </p:sp>
    </p:spTree>
  </p:cSld>
  <p:clrMapOvr>
    <a:masterClrMapping/>
  </p:clrMapOvr>
  <p:transition>
    <p:pull dir="l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13792" y="609600"/>
            <a:ext cx="7918648" cy="1143000"/>
          </a:xfrm>
        </p:spPr>
        <p:txBody>
          <a:bodyPr/>
          <a:lstStyle/>
          <a:p>
            <a:pPr eaLnBrk="1" hangingPunct="1"/>
            <a:r>
              <a:rPr lang="es-ES_tradnl" sz="4000" dirty="0" smtClean="0"/>
              <a:t>Estándares ADSL/VDSL de la ITU-T</a:t>
            </a:r>
            <a:endParaRPr lang="es-ES" sz="4000" dirty="0" smtClean="0"/>
          </a:p>
        </p:txBody>
      </p:sp>
      <p:graphicFrame>
        <p:nvGraphicFramePr>
          <p:cNvPr id="1235025" name="Group 81"/>
          <p:cNvGraphicFramePr>
            <a:graphicFrameLocks noGrp="1"/>
          </p:cNvGraphicFramePr>
          <p:nvPr>
            <p:ph idx="1"/>
            <p:extLst>
              <p:ext uri="{D42A27DB-BD31-4B8C-83A1-F6EECF244321}">
                <p14:modId xmlns:p14="http://schemas.microsoft.com/office/powerpoint/2010/main" val="1793856056"/>
              </p:ext>
            </p:extLst>
          </p:nvPr>
        </p:nvGraphicFramePr>
        <p:xfrm>
          <a:off x="323528" y="2085975"/>
          <a:ext cx="8427086" cy="3505055"/>
        </p:xfrm>
        <a:graphic>
          <a:graphicData uri="http://schemas.openxmlformats.org/drawingml/2006/table">
            <a:tbl>
              <a:tblPr/>
              <a:tblGrid>
                <a:gridCol w="1754378"/>
                <a:gridCol w="1810068"/>
                <a:gridCol w="1044893"/>
                <a:gridCol w="1657350"/>
                <a:gridCol w="1202055"/>
                <a:gridCol w="958342"/>
              </a:tblGrid>
              <a:tr h="822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Nombre oficial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ITU-T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Nombre común</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Alcance (Km)</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Caudal </a:t>
                      </a:r>
                      <a:r>
                        <a:rPr kumimoji="0" lang="es-ES_tradnl" sz="1600" b="0" i="0" u="none" strike="noStrike" cap="none" normalizeH="0" baseline="0" dirty="0" err="1" smtClean="0">
                          <a:ln>
                            <a:noFill/>
                          </a:ln>
                          <a:solidFill>
                            <a:schemeClr val="tx1"/>
                          </a:solidFill>
                          <a:effectLst/>
                          <a:latin typeface="Arial" charset="0"/>
                        </a:rPr>
                        <a:t>max</a:t>
                      </a:r>
                      <a:r>
                        <a:rPr kumimoji="0" lang="es-ES_tradnl" sz="1600" b="0" i="0" u="none" strike="noStrike" cap="none" normalizeH="0" baseline="0" dirty="0" smtClean="0">
                          <a:ln>
                            <a:noFill/>
                          </a:ln>
                          <a:solidFill>
                            <a:schemeClr val="tx1"/>
                          </a:solidFill>
                          <a:effectLst/>
                          <a:latin typeface="Arial" charset="0"/>
                        </a:rPr>
                        <a:t>. desc. (Mb/s)</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err="1" smtClean="0">
                          <a:ln>
                            <a:noFill/>
                          </a:ln>
                          <a:solidFill>
                            <a:schemeClr val="tx1"/>
                          </a:solidFill>
                          <a:effectLst/>
                          <a:latin typeface="Arial" charset="0"/>
                        </a:rPr>
                        <a:t>Frec</a:t>
                      </a:r>
                      <a:r>
                        <a:rPr kumimoji="0" lang="es-ES_tradnl" sz="1600" b="0" i="0" u="none" strike="noStrike" cap="none" normalizeH="0" baseline="0" dirty="0" smtClean="0">
                          <a:ln>
                            <a:noFill/>
                          </a:ln>
                          <a:solidFill>
                            <a:schemeClr val="tx1"/>
                          </a:solidFill>
                          <a:effectLst/>
                          <a:latin typeface="Arial" charset="0"/>
                        </a:rPr>
                        <a:t>. Max.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(KHz)</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Fecha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err="1" smtClean="0">
                          <a:ln>
                            <a:noFill/>
                          </a:ln>
                          <a:solidFill>
                            <a:schemeClr val="tx1"/>
                          </a:solidFill>
                          <a:effectLst/>
                          <a:latin typeface="Arial" charset="0"/>
                        </a:rPr>
                        <a:t>aprob</a:t>
                      </a:r>
                      <a:r>
                        <a:rPr kumimoji="0" lang="es-ES_tradnl" sz="1600" b="0" i="0" u="none" strike="noStrike" cap="none" normalizeH="0" baseline="0" dirty="0" smtClean="0">
                          <a:ln>
                            <a:noFill/>
                          </a:ln>
                          <a:solidFill>
                            <a:schemeClr val="tx1"/>
                          </a:solidFill>
                          <a:effectLst/>
                          <a:latin typeface="Arial" charset="0"/>
                        </a:rPr>
                        <a:t>.</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992.1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ADSL G.dmt</a:t>
                      </a:r>
                      <a:endParaRPr kumimoji="0" lang="es-ES" sz="16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5</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1104</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7/1997</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ADSL </a:t>
                      </a:r>
                      <a:r>
                        <a:rPr kumimoji="0" lang="es-ES_tradnl" sz="1600" b="0" i="0" u="none" strike="noStrike" cap="none" normalizeH="0" baseline="0" dirty="0" err="1" smtClean="0">
                          <a:ln>
                            <a:noFill/>
                          </a:ln>
                          <a:solidFill>
                            <a:schemeClr val="tx1"/>
                          </a:solidFill>
                          <a:effectLst/>
                          <a:latin typeface="Arial" charset="0"/>
                        </a:rPr>
                        <a:t>G.Lite</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1,5</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552</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7/1999</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G 992.3</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ADSL2 </a:t>
                      </a:r>
                      <a:r>
                        <a:rPr kumimoji="0" lang="es-ES_tradnl" sz="1600" b="0" i="0" u="none" strike="noStrike" cap="none" normalizeH="0" baseline="0" dirty="0" err="1" smtClean="0">
                          <a:ln>
                            <a:noFill/>
                          </a:ln>
                          <a:solidFill>
                            <a:schemeClr val="tx1"/>
                          </a:solidFill>
                          <a:effectLst/>
                          <a:latin typeface="Arial" charset="0"/>
                        </a:rPr>
                        <a:t>G.dmt.bis</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3,7</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11</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1104</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7/2002</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992.3 </a:t>
                      </a:r>
                      <a:r>
                        <a:rPr kumimoji="0" lang="es-ES" sz="1600" b="0" i="0" u="none" strike="noStrike" cap="none" normalizeH="0" baseline="0" dirty="0" err="1" smtClean="0">
                          <a:ln>
                            <a:noFill/>
                          </a:ln>
                          <a:solidFill>
                            <a:schemeClr val="tx1"/>
                          </a:solidFill>
                          <a:effectLst/>
                          <a:latin typeface="Arial" charset="0"/>
                        </a:rPr>
                        <a:t>Annex</a:t>
                      </a:r>
                      <a:r>
                        <a:rPr kumimoji="0" lang="es-ES" sz="1600" b="0" i="0" u="none" strike="noStrike" cap="none" normalizeH="0" baseline="0" dirty="0" smtClean="0">
                          <a:ln>
                            <a:noFill/>
                          </a:ln>
                          <a:solidFill>
                            <a:schemeClr val="tx1"/>
                          </a:solidFill>
                          <a:effectLst/>
                          <a:latin typeface="Arial" charset="0"/>
                        </a:rPr>
                        <a:t> 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RE ADSL2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6,7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552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992.4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ADSL2 </a:t>
                      </a:r>
                      <a:r>
                        <a:rPr kumimoji="0" lang="es-ES_tradnl" sz="1600" b="0" i="0" u="none" strike="noStrike" cap="none" normalizeH="0" baseline="0" dirty="0" err="1" smtClean="0">
                          <a:ln>
                            <a:noFill/>
                          </a:ln>
                          <a:solidFill>
                            <a:schemeClr val="tx1"/>
                          </a:solidFill>
                          <a:effectLst/>
                          <a:latin typeface="Arial" charset="0"/>
                        </a:rPr>
                        <a:t>G.lite.bis</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552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7/2002</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992.5</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ADSL2 Plus</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2,8</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24</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2208</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rPr>
                        <a:t>5/2003</a:t>
                      </a:r>
                      <a:endParaRPr kumimoji="0" lang="es-ES" sz="16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993.1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VDSL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52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12000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11/2001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G 993.2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VDSL2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30000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2/2006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86" name="4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6149A556-AAEF-490B-A255-7269DDDB9843}" type="slidenum">
              <a:rPr lang="es-ES" sz="1400"/>
              <a:pPr eaLnBrk="1" hangingPunct="1"/>
              <a:t>93</a:t>
            </a:fld>
            <a:endParaRPr lang="es-ES" sz="1400"/>
          </a:p>
        </p:txBody>
      </p:sp>
    </p:spTree>
    <p:extLst>
      <p:ext uri="{BB962C8B-B14F-4D97-AF65-F5344CB8AC3E}">
        <p14:creationId xmlns:p14="http://schemas.microsoft.com/office/powerpoint/2010/main" val="2988576932"/>
      </p:ext>
    </p:extLst>
  </p:cSld>
  <p:clrMapOvr>
    <a:masterClrMapping/>
  </p:clrMapOvr>
  <p:transition>
    <p:pull dir="l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2"/>
          <p:cNvSpPr>
            <a:spLocks noGrp="1"/>
          </p:cNvSpPr>
          <p:nvPr>
            <p:ph type="sldNum" sz="quarter" idx="4294967295"/>
          </p:nvPr>
        </p:nvSpPr>
        <p:spPr>
          <a:xfrm>
            <a:off x="6553200" y="6248400"/>
            <a:ext cx="1905000" cy="457200"/>
          </a:xfrm>
          <a:prstGeom prst="rect">
            <a:avLst/>
          </a:prstGeom>
        </p:spPr>
        <p:txBody>
          <a:bodyPr/>
          <a:lstStyle/>
          <a:p>
            <a:fld id="{79870511-BDC9-4255-A8D8-DF6AA30C3436}" type="slidenum">
              <a:rPr lang="es-ES" altLang="es-ES"/>
              <a:pPr/>
              <a:t>94</a:t>
            </a:fld>
            <a:endParaRPr lang="es-ES" altLang="es-ES"/>
          </a:p>
        </p:txBody>
      </p:sp>
      <p:pic>
        <p:nvPicPr>
          <p:cNvPr id="64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114425"/>
            <a:ext cx="882015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4099" name="Text Box 3"/>
          <p:cNvSpPr txBox="1">
            <a:spLocks noChangeArrowheads="1"/>
          </p:cNvSpPr>
          <p:nvPr/>
        </p:nvSpPr>
        <p:spPr bwMode="auto">
          <a:xfrm>
            <a:off x="914400" y="166688"/>
            <a:ext cx="701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ES" sz="2800"/>
              <a:t>Espectro de las diversas modalidades de xDSL</a:t>
            </a:r>
            <a:endParaRPr lang="es-ES" altLang="es-ES" sz="2800"/>
          </a:p>
        </p:txBody>
      </p:sp>
    </p:spTree>
    <p:extLst>
      <p:ext uri="{BB962C8B-B14F-4D97-AF65-F5344CB8AC3E}">
        <p14:creationId xmlns:p14="http://schemas.microsoft.com/office/powerpoint/2010/main" val="3382191555"/>
      </p:ext>
    </p:extLst>
  </p:cSld>
  <p:clrMapOvr>
    <a:masterClrMapping/>
  </p:clrMapOvr>
  <p:transition spd="med">
    <p:pull dir="l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Marcador de número de diapositiva 2"/>
          <p:cNvSpPr>
            <a:spLocks noGrp="1"/>
          </p:cNvSpPr>
          <p:nvPr>
            <p:ph type="sldNum" sz="quarter" idx="4294967295"/>
          </p:nvPr>
        </p:nvSpPr>
        <p:spPr>
          <a:xfrm>
            <a:off x="6553200" y="6248400"/>
            <a:ext cx="1905000" cy="457200"/>
          </a:xfrm>
          <a:prstGeom prst="rect">
            <a:avLst/>
          </a:prstGeom>
        </p:spPr>
        <p:txBody>
          <a:bodyPr/>
          <a:lstStyle/>
          <a:p>
            <a:fld id="{BE0111FA-9190-4672-A9CD-E68D89A0EF25}" type="slidenum">
              <a:rPr lang="es-ES" altLang="es-ES"/>
              <a:pPr/>
              <a:t>95</a:t>
            </a:fld>
            <a:endParaRPr lang="es-ES" altLang="es-ES"/>
          </a:p>
        </p:txBody>
      </p:sp>
      <p:sp>
        <p:nvSpPr>
          <p:cNvPr id="621570" name="Line 2"/>
          <p:cNvSpPr>
            <a:spLocks noChangeShapeType="1"/>
          </p:cNvSpPr>
          <p:nvPr/>
        </p:nvSpPr>
        <p:spPr bwMode="auto">
          <a:xfrm>
            <a:off x="2209800" y="5715000"/>
            <a:ext cx="571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21571" name="Rectangle 3"/>
          <p:cNvSpPr>
            <a:spLocks noChangeArrowheads="1"/>
          </p:cNvSpPr>
          <p:nvPr/>
        </p:nvSpPr>
        <p:spPr bwMode="auto">
          <a:xfrm>
            <a:off x="2171700" y="990600"/>
            <a:ext cx="14224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72" name="Rectangle 4"/>
          <p:cNvSpPr>
            <a:spLocks noChangeArrowheads="1"/>
          </p:cNvSpPr>
          <p:nvPr/>
        </p:nvSpPr>
        <p:spPr bwMode="auto">
          <a:xfrm>
            <a:off x="3708400" y="990600"/>
            <a:ext cx="14224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73" name="Rectangle 5"/>
          <p:cNvSpPr>
            <a:spLocks noChangeArrowheads="1"/>
          </p:cNvSpPr>
          <p:nvPr/>
        </p:nvSpPr>
        <p:spPr bwMode="auto">
          <a:xfrm>
            <a:off x="5232400" y="990600"/>
            <a:ext cx="14224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74" name="Rectangle 6"/>
          <p:cNvSpPr>
            <a:spLocks noChangeArrowheads="1"/>
          </p:cNvSpPr>
          <p:nvPr/>
        </p:nvSpPr>
        <p:spPr bwMode="auto">
          <a:xfrm>
            <a:off x="6731000" y="990600"/>
            <a:ext cx="1422400" cy="4343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75" name="Text Box 7"/>
          <p:cNvSpPr txBox="1">
            <a:spLocks noChangeArrowheads="1"/>
          </p:cNvSpPr>
          <p:nvPr/>
        </p:nvSpPr>
        <p:spPr bwMode="auto">
          <a:xfrm>
            <a:off x="2133600" y="4921250"/>
            <a:ext cx="147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b="1">
                <a:latin typeface="Arial" panose="020B0604020202020204" pitchFamily="34" charset="0"/>
              </a:rPr>
              <a:t>Usuario Final</a:t>
            </a:r>
          </a:p>
        </p:txBody>
      </p:sp>
      <p:sp>
        <p:nvSpPr>
          <p:cNvPr id="621576" name="Text Box 8"/>
          <p:cNvSpPr txBox="1">
            <a:spLocks noChangeArrowheads="1"/>
          </p:cNvSpPr>
          <p:nvPr/>
        </p:nvSpPr>
        <p:spPr bwMode="auto">
          <a:xfrm>
            <a:off x="4005263" y="4752975"/>
            <a:ext cx="871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Red de</a:t>
            </a:r>
          </a:p>
          <a:p>
            <a:pPr algn="ctr"/>
            <a:r>
              <a:rPr lang="es-ES" altLang="es-ES" sz="1600" b="1">
                <a:latin typeface="Arial" panose="020B0604020202020204" pitchFamily="34" charset="0"/>
              </a:rPr>
              <a:t>acceso</a:t>
            </a:r>
          </a:p>
        </p:txBody>
      </p:sp>
      <p:sp>
        <p:nvSpPr>
          <p:cNvPr id="621577" name="Text Box 9"/>
          <p:cNvSpPr txBox="1">
            <a:spLocks noChangeArrowheads="1"/>
          </p:cNvSpPr>
          <p:nvPr/>
        </p:nvSpPr>
        <p:spPr bwMode="auto">
          <a:xfrm>
            <a:off x="5346700" y="4648200"/>
            <a:ext cx="1152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Backbone</a:t>
            </a:r>
          </a:p>
          <a:p>
            <a:pPr algn="ctr"/>
            <a:r>
              <a:rPr lang="es-ES" altLang="es-ES" sz="1600" b="1">
                <a:latin typeface="Arial" panose="020B0604020202020204" pitchFamily="34" charset="0"/>
              </a:rPr>
              <a:t>Operador</a:t>
            </a:r>
          </a:p>
        </p:txBody>
      </p:sp>
      <p:sp>
        <p:nvSpPr>
          <p:cNvPr id="621578" name="Text Box 10"/>
          <p:cNvSpPr txBox="1">
            <a:spLocks noChangeArrowheads="1"/>
          </p:cNvSpPr>
          <p:nvPr/>
        </p:nvSpPr>
        <p:spPr bwMode="auto">
          <a:xfrm>
            <a:off x="6688138" y="4648200"/>
            <a:ext cx="1481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Proveedor de</a:t>
            </a:r>
          </a:p>
          <a:p>
            <a:pPr algn="ctr"/>
            <a:r>
              <a:rPr lang="es-ES" altLang="es-ES" sz="1600" b="1">
                <a:latin typeface="Arial" panose="020B0604020202020204" pitchFamily="34" charset="0"/>
              </a:rPr>
              <a:t>contenidos</a:t>
            </a:r>
          </a:p>
        </p:txBody>
      </p:sp>
      <p:sp>
        <p:nvSpPr>
          <p:cNvPr id="621579" name="Rectangle 11"/>
          <p:cNvSpPr>
            <a:spLocks noChangeArrowheads="1"/>
          </p:cNvSpPr>
          <p:nvPr/>
        </p:nvSpPr>
        <p:spPr bwMode="auto">
          <a:xfrm>
            <a:off x="2235200" y="4279900"/>
            <a:ext cx="2819400" cy="4953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0" name="Rectangle 12"/>
          <p:cNvSpPr>
            <a:spLocks noChangeArrowheads="1"/>
          </p:cNvSpPr>
          <p:nvPr/>
        </p:nvSpPr>
        <p:spPr bwMode="auto">
          <a:xfrm>
            <a:off x="2247900" y="3733800"/>
            <a:ext cx="4318000" cy="4953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1" name="Rectangle 13"/>
          <p:cNvSpPr>
            <a:spLocks noChangeArrowheads="1"/>
          </p:cNvSpPr>
          <p:nvPr/>
        </p:nvSpPr>
        <p:spPr bwMode="auto">
          <a:xfrm>
            <a:off x="2247900" y="3213100"/>
            <a:ext cx="4319588" cy="482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2" name="Rectangle 14"/>
          <p:cNvSpPr>
            <a:spLocks noChangeArrowheads="1"/>
          </p:cNvSpPr>
          <p:nvPr/>
        </p:nvSpPr>
        <p:spPr bwMode="auto">
          <a:xfrm>
            <a:off x="2235200" y="2692400"/>
            <a:ext cx="4333875" cy="4699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3" name="Rectangle 15"/>
          <p:cNvSpPr>
            <a:spLocks noChangeArrowheads="1"/>
          </p:cNvSpPr>
          <p:nvPr/>
        </p:nvSpPr>
        <p:spPr bwMode="auto">
          <a:xfrm>
            <a:off x="723900" y="4279900"/>
            <a:ext cx="1346200" cy="482600"/>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4" name="Rectangle 16"/>
          <p:cNvSpPr>
            <a:spLocks noChangeArrowheads="1"/>
          </p:cNvSpPr>
          <p:nvPr/>
        </p:nvSpPr>
        <p:spPr bwMode="auto">
          <a:xfrm>
            <a:off x="698500" y="2679700"/>
            <a:ext cx="1371600" cy="1549400"/>
          </a:xfrm>
          <a:prstGeom prst="rect">
            <a:avLst/>
          </a:prstGeom>
          <a:noFill/>
          <a:ln w="254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5" name="Rectangle 17"/>
          <p:cNvSpPr>
            <a:spLocks noChangeArrowheads="1"/>
          </p:cNvSpPr>
          <p:nvPr/>
        </p:nvSpPr>
        <p:spPr bwMode="auto">
          <a:xfrm>
            <a:off x="698500" y="2159000"/>
            <a:ext cx="1384300" cy="469900"/>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86" name="Text Box 18"/>
          <p:cNvSpPr txBox="1">
            <a:spLocks noChangeArrowheads="1"/>
          </p:cNvSpPr>
          <p:nvPr/>
        </p:nvSpPr>
        <p:spPr bwMode="auto">
          <a:xfrm>
            <a:off x="990600" y="4343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Física</a:t>
            </a:r>
          </a:p>
        </p:txBody>
      </p:sp>
      <p:sp>
        <p:nvSpPr>
          <p:cNvPr id="621587" name="Text Box 19"/>
          <p:cNvSpPr txBox="1">
            <a:spLocks noChangeArrowheads="1"/>
          </p:cNvSpPr>
          <p:nvPr/>
        </p:nvSpPr>
        <p:spPr bwMode="auto">
          <a:xfrm>
            <a:off x="908050" y="3168650"/>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800" b="1">
                <a:latin typeface="Arial" panose="020B0604020202020204" pitchFamily="34" charset="0"/>
              </a:rPr>
              <a:t>Enlace</a:t>
            </a:r>
          </a:p>
        </p:txBody>
      </p:sp>
      <p:sp>
        <p:nvSpPr>
          <p:cNvPr id="621588" name="Text Box 20"/>
          <p:cNvSpPr txBox="1">
            <a:spLocks noChangeArrowheads="1"/>
          </p:cNvSpPr>
          <p:nvPr/>
        </p:nvSpPr>
        <p:spPr bwMode="auto">
          <a:xfrm>
            <a:off x="1060450" y="22098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Red</a:t>
            </a:r>
          </a:p>
        </p:txBody>
      </p:sp>
      <p:sp>
        <p:nvSpPr>
          <p:cNvPr id="621589" name="Rectangle 21"/>
          <p:cNvSpPr>
            <a:spLocks noChangeArrowheads="1"/>
          </p:cNvSpPr>
          <p:nvPr/>
        </p:nvSpPr>
        <p:spPr bwMode="auto">
          <a:xfrm>
            <a:off x="698500" y="1612900"/>
            <a:ext cx="1384300" cy="482600"/>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90" name="Text Box 22"/>
          <p:cNvSpPr txBox="1">
            <a:spLocks noChangeArrowheads="1"/>
          </p:cNvSpPr>
          <p:nvPr/>
        </p:nvSpPr>
        <p:spPr bwMode="auto">
          <a:xfrm>
            <a:off x="685800" y="169068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Transporte</a:t>
            </a:r>
          </a:p>
        </p:txBody>
      </p:sp>
      <p:sp>
        <p:nvSpPr>
          <p:cNvPr id="621591" name="Text Box 23"/>
          <p:cNvSpPr txBox="1">
            <a:spLocks noChangeArrowheads="1"/>
          </p:cNvSpPr>
          <p:nvPr/>
        </p:nvSpPr>
        <p:spPr bwMode="auto">
          <a:xfrm>
            <a:off x="3206750" y="4343400"/>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ADSL</a:t>
            </a:r>
          </a:p>
        </p:txBody>
      </p:sp>
      <p:sp>
        <p:nvSpPr>
          <p:cNvPr id="621592" name="Text Box 24"/>
          <p:cNvSpPr txBox="1">
            <a:spLocks noChangeArrowheads="1"/>
          </p:cNvSpPr>
          <p:nvPr/>
        </p:nvSpPr>
        <p:spPr bwMode="auto">
          <a:xfrm>
            <a:off x="3917950" y="38100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dirty="0">
                <a:latin typeface="Arial" panose="020B0604020202020204" pitchFamily="34" charset="0"/>
              </a:rPr>
              <a:t>ATM</a:t>
            </a:r>
          </a:p>
        </p:txBody>
      </p:sp>
      <p:sp>
        <p:nvSpPr>
          <p:cNvPr id="621593" name="Text Box 25"/>
          <p:cNvSpPr txBox="1">
            <a:spLocks noChangeArrowheads="1"/>
          </p:cNvSpPr>
          <p:nvPr/>
        </p:nvSpPr>
        <p:spPr bwMode="auto">
          <a:xfrm>
            <a:off x="3886200" y="32766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AAL5</a:t>
            </a:r>
          </a:p>
        </p:txBody>
      </p:sp>
      <p:sp>
        <p:nvSpPr>
          <p:cNvPr id="621594" name="Text Box 26"/>
          <p:cNvSpPr txBox="1">
            <a:spLocks noChangeArrowheads="1"/>
          </p:cNvSpPr>
          <p:nvPr/>
        </p:nvSpPr>
        <p:spPr bwMode="auto">
          <a:xfrm>
            <a:off x="3930650" y="27432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PPP</a:t>
            </a:r>
          </a:p>
        </p:txBody>
      </p:sp>
      <p:sp>
        <p:nvSpPr>
          <p:cNvPr id="621595" name="Rectangle 27"/>
          <p:cNvSpPr>
            <a:spLocks noChangeArrowheads="1"/>
          </p:cNvSpPr>
          <p:nvPr/>
        </p:nvSpPr>
        <p:spPr bwMode="auto">
          <a:xfrm>
            <a:off x="3527425" y="2324100"/>
            <a:ext cx="1760538" cy="114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96" name="Rectangle 28"/>
          <p:cNvSpPr>
            <a:spLocks noChangeArrowheads="1"/>
          </p:cNvSpPr>
          <p:nvPr/>
        </p:nvSpPr>
        <p:spPr bwMode="auto">
          <a:xfrm>
            <a:off x="3522663" y="1790700"/>
            <a:ext cx="3290887" cy="12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97" name="Rectangle 29"/>
          <p:cNvSpPr>
            <a:spLocks noChangeArrowheads="1"/>
          </p:cNvSpPr>
          <p:nvPr/>
        </p:nvSpPr>
        <p:spPr bwMode="auto">
          <a:xfrm>
            <a:off x="2235200" y="2146300"/>
            <a:ext cx="1290638" cy="482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98" name="Rectangle 30"/>
          <p:cNvSpPr>
            <a:spLocks noChangeArrowheads="1"/>
          </p:cNvSpPr>
          <p:nvPr/>
        </p:nvSpPr>
        <p:spPr bwMode="auto">
          <a:xfrm>
            <a:off x="5284788" y="2146300"/>
            <a:ext cx="2819400" cy="482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599" name="Text Box 31"/>
          <p:cNvSpPr txBox="1">
            <a:spLocks noChangeArrowheads="1"/>
          </p:cNvSpPr>
          <p:nvPr/>
        </p:nvSpPr>
        <p:spPr bwMode="auto">
          <a:xfrm>
            <a:off x="2667000" y="22098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IP</a:t>
            </a:r>
          </a:p>
        </p:txBody>
      </p:sp>
      <p:sp>
        <p:nvSpPr>
          <p:cNvPr id="621600" name="Text Box 32"/>
          <p:cNvSpPr txBox="1">
            <a:spLocks noChangeArrowheads="1"/>
          </p:cNvSpPr>
          <p:nvPr/>
        </p:nvSpPr>
        <p:spPr bwMode="auto">
          <a:xfrm>
            <a:off x="6534150" y="22098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IP</a:t>
            </a:r>
          </a:p>
        </p:txBody>
      </p:sp>
      <p:sp>
        <p:nvSpPr>
          <p:cNvPr id="621601" name="Rectangle 33"/>
          <p:cNvSpPr>
            <a:spLocks noChangeArrowheads="1"/>
          </p:cNvSpPr>
          <p:nvPr/>
        </p:nvSpPr>
        <p:spPr bwMode="auto">
          <a:xfrm>
            <a:off x="2235200" y="1625600"/>
            <a:ext cx="1287463" cy="4826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02" name="Rectangle 34"/>
          <p:cNvSpPr>
            <a:spLocks noChangeArrowheads="1"/>
          </p:cNvSpPr>
          <p:nvPr/>
        </p:nvSpPr>
        <p:spPr bwMode="auto">
          <a:xfrm>
            <a:off x="6807200" y="1638300"/>
            <a:ext cx="1282700" cy="4572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03" name="Text Box 35"/>
          <p:cNvSpPr txBox="1">
            <a:spLocks noChangeArrowheads="1"/>
          </p:cNvSpPr>
          <p:nvPr/>
        </p:nvSpPr>
        <p:spPr bwMode="auto">
          <a:xfrm>
            <a:off x="2286000" y="16764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TCP/UDP</a:t>
            </a:r>
          </a:p>
        </p:txBody>
      </p:sp>
      <p:sp>
        <p:nvSpPr>
          <p:cNvPr id="621604" name="Text Box 36"/>
          <p:cNvSpPr txBox="1">
            <a:spLocks noChangeArrowheads="1"/>
          </p:cNvSpPr>
          <p:nvPr/>
        </p:nvSpPr>
        <p:spPr bwMode="auto">
          <a:xfrm>
            <a:off x="6858000" y="16764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TCP/UDP</a:t>
            </a:r>
          </a:p>
        </p:txBody>
      </p:sp>
      <p:grpSp>
        <p:nvGrpSpPr>
          <p:cNvPr id="621605" name="Group 37"/>
          <p:cNvGrpSpPr>
            <a:grpSpLocks/>
          </p:cNvGrpSpPr>
          <p:nvPr/>
        </p:nvGrpSpPr>
        <p:grpSpPr bwMode="auto">
          <a:xfrm>
            <a:off x="1676400" y="5410200"/>
            <a:ext cx="838200" cy="1173163"/>
            <a:chOff x="4512" y="566"/>
            <a:chExt cx="696" cy="924"/>
          </a:xfrm>
        </p:grpSpPr>
        <p:pic>
          <p:nvPicPr>
            <p:cNvPr id="621606"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 y="662"/>
              <a:ext cx="41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1607"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566"/>
              <a:ext cx="552"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pic>
        <p:nvPicPr>
          <p:cNvPr id="621608" name="Picture 4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5562600"/>
            <a:ext cx="60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1609" name="Picture 4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6038" y="5410200"/>
            <a:ext cx="487362"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1610" name="Picture 4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5575300"/>
            <a:ext cx="60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1611" name="Picture 4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5399088"/>
            <a:ext cx="990600"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1612" name="Text Box 44"/>
          <p:cNvSpPr txBox="1">
            <a:spLocks noChangeArrowheads="1"/>
          </p:cNvSpPr>
          <p:nvPr/>
        </p:nvSpPr>
        <p:spPr bwMode="auto">
          <a:xfrm>
            <a:off x="5472113" y="5486400"/>
            <a:ext cx="623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Red</a:t>
            </a:r>
          </a:p>
          <a:p>
            <a:pPr algn="ctr"/>
            <a:r>
              <a:rPr lang="es-ES" altLang="es-ES" sz="1600" b="1">
                <a:latin typeface="Arial" panose="020B0604020202020204" pitchFamily="34" charset="0"/>
              </a:rPr>
              <a:t>ATM</a:t>
            </a:r>
          </a:p>
        </p:txBody>
      </p:sp>
      <p:pic>
        <p:nvPicPr>
          <p:cNvPr id="621613" name="Picture 4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562600"/>
            <a:ext cx="60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1614" name="Picture 4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5562600"/>
            <a:ext cx="7620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1615" name="Text Box 47"/>
          <p:cNvSpPr txBox="1">
            <a:spLocks noChangeArrowheads="1"/>
          </p:cNvSpPr>
          <p:nvPr/>
        </p:nvSpPr>
        <p:spPr bwMode="auto">
          <a:xfrm>
            <a:off x="4191000" y="6064250"/>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DSLAM</a:t>
            </a:r>
          </a:p>
        </p:txBody>
      </p:sp>
      <p:sp>
        <p:nvSpPr>
          <p:cNvPr id="621616" name="Text Box 48"/>
          <p:cNvSpPr txBox="1">
            <a:spLocks noChangeArrowheads="1"/>
          </p:cNvSpPr>
          <p:nvPr/>
        </p:nvSpPr>
        <p:spPr bwMode="auto">
          <a:xfrm>
            <a:off x="2667000" y="60642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Router</a:t>
            </a:r>
          </a:p>
        </p:txBody>
      </p:sp>
      <p:sp>
        <p:nvSpPr>
          <p:cNvPr id="621617" name="Text Box 49"/>
          <p:cNvSpPr txBox="1">
            <a:spLocks noChangeArrowheads="1"/>
          </p:cNvSpPr>
          <p:nvPr/>
        </p:nvSpPr>
        <p:spPr bwMode="auto">
          <a:xfrm>
            <a:off x="7383463" y="6019800"/>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latin typeface="Arial" panose="020B0604020202020204" pitchFamily="34" charset="0"/>
              </a:rPr>
              <a:t>Servidor</a:t>
            </a:r>
          </a:p>
        </p:txBody>
      </p:sp>
      <p:sp>
        <p:nvSpPr>
          <p:cNvPr id="621618" name="Text Box 50"/>
          <p:cNvSpPr txBox="1">
            <a:spLocks noChangeArrowheads="1"/>
          </p:cNvSpPr>
          <p:nvPr/>
        </p:nvSpPr>
        <p:spPr bwMode="auto">
          <a:xfrm>
            <a:off x="1985963" y="182563"/>
            <a:ext cx="5253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3200"/>
              <a:t>Protocolos utilizados en ADSL</a:t>
            </a:r>
          </a:p>
        </p:txBody>
      </p:sp>
      <p:sp>
        <p:nvSpPr>
          <p:cNvPr id="621619" name="Rectangle 51"/>
          <p:cNvSpPr>
            <a:spLocks noChangeArrowheads="1"/>
          </p:cNvSpPr>
          <p:nvPr/>
        </p:nvSpPr>
        <p:spPr bwMode="auto">
          <a:xfrm>
            <a:off x="3509963" y="1231900"/>
            <a:ext cx="3290887" cy="1238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20" name="Rectangle 52"/>
          <p:cNvSpPr>
            <a:spLocks noChangeArrowheads="1"/>
          </p:cNvSpPr>
          <p:nvPr/>
        </p:nvSpPr>
        <p:spPr bwMode="auto">
          <a:xfrm>
            <a:off x="2222500" y="1066800"/>
            <a:ext cx="1287463" cy="482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21" name="Rectangle 53"/>
          <p:cNvSpPr>
            <a:spLocks noChangeArrowheads="1"/>
          </p:cNvSpPr>
          <p:nvPr/>
        </p:nvSpPr>
        <p:spPr bwMode="auto">
          <a:xfrm>
            <a:off x="6794500" y="1079500"/>
            <a:ext cx="1282700" cy="4572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22" name="Text Box 54"/>
          <p:cNvSpPr txBox="1">
            <a:spLocks noChangeArrowheads="1"/>
          </p:cNvSpPr>
          <p:nvPr/>
        </p:nvSpPr>
        <p:spPr bwMode="auto">
          <a:xfrm>
            <a:off x="2241550" y="11430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HTTP, etc.</a:t>
            </a:r>
          </a:p>
        </p:txBody>
      </p:sp>
      <p:sp>
        <p:nvSpPr>
          <p:cNvPr id="621623" name="Rectangle 55"/>
          <p:cNvSpPr>
            <a:spLocks noChangeArrowheads="1"/>
          </p:cNvSpPr>
          <p:nvPr/>
        </p:nvSpPr>
        <p:spPr bwMode="auto">
          <a:xfrm>
            <a:off x="685800" y="1066800"/>
            <a:ext cx="1384300" cy="482600"/>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1624" name="Text Box 56"/>
          <p:cNvSpPr txBox="1">
            <a:spLocks noChangeArrowheads="1"/>
          </p:cNvSpPr>
          <p:nvPr/>
        </p:nvSpPr>
        <p:spPr bwMode="auto">
          <a:xfrm>
            <a:off x="679450" y="11430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Aplicación</a:t>
            </a:r>
          </a:p>
        </p:txBody>
      </p:sp>
      <p:sp>
        <p:nvSpPr>
          <p:cNvPr id="621625" name="Text Box 57"/>
          <p:cNvSpPr txBox="1">
            <a:spLocks noChangeArrowheads="1"/>
          </p:cNvSpPr>
          <p:nvPr/>
        </p:nvSpPr>
        <p:spPr bwMode="auto">
          <a:xfrm>
            <a:off x="6781800" y="11430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800" b="1">
                <a:latin typeface="Arial" panose="020B0604020202020204" pitchFamily="34" charset="0"/>
              </a:rPr>
              <a:t>HTTP, etc.</a:t>
            </a:r>
          </a:p>
        </p:txBody>
      </p:sp>
    </p:spTree>
    <p:extLst>
      <p:ext uri="{BB962C8B-B14F-4D97-AF65-F5344CB8AC3E}">
        <p14:creationId xmlns:p14="http://schemas.microsoft.com/office/powerpoint/2010/main" val="1633150932"/>
      </p:ext>
    </p:extLst>
  </p:cSld>
  <p:clrMapOvr>
    <a:masterClrMapping/>
  </p:clrMapOvr>
  <p:transition spd="med">
    <p:pull dir="l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102"/>
          <p:cNvSpPr>
            <a:spLocks noChangeShapeType="1"/>
          </p:cNvSpPr>
          <p:nvPr/>
        </p:nvSpPr>
        <p:spPr bwMode="auto">
          <a:xfrm>
            <a:off x="8534400" y="2859088"/>
            <a:ext cx="0" cy="213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31" name="Line 93"/>
          <p:cNvSpPr>
            <a:spLocks noChangeShapeType="1"/>
          </p:cNvSpPr>
          <p:nvPr/>
        </p:nvSpPr>
        <p:spPr bwMode="auto">
          <a:xfrm flipH="1">
            <a:off x="990600" y="5678488"/>
            <a:ext cx="4572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32" name="Line 89"/>
          <p:cNvSpPr>
            <a:spLocks noChangeShapeType="1"/>
          </p:cNvSpPr>
          <p:nvPr/>
        </p:nvSpPr>
        <p:spPr bwMode="auto">
          <a:xfrm flipH="1">
            <a:off x="5181600" y="2935288"/>
            <a:ext cx="76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33" name="Line 70"/>
          <p:cNvSpPr>
            <a:spLocks noChangeShapeType="1"/>
          </p:cNvSpPr>
          <p:nvPr/>
        </p:nvSpPr>
        <p:spPr bwMode="auto">
          <a:xfrm>
            <a:off x="6096000" y="2935288"/>
            <a:ext cx="2438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9933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630488"/>
            <a:ext cx="60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35" name="Picture 7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6812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36" name="Picture 7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554288"/>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37"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055813"/>
            <a:ext cx="19812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38" name="Line 30"/>
          <p:cNvSpPr>
            <a:spLocks noChangeShapeType="1"/>
          </p:cNvSpPr>
          <p:nvPr/>
        </p:nvSpPr>
        <p:spPr bwMode="auto">
          <a:xfrm flipH="1">
            <a:off x="1066800" y="1639888"/>
            <a:ext cx="7620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39" name="Line 31"/>
          <p:cNvSpPr>
            <a:spLocks noChangeShapeType="1"/>
          </p:cNvSpPr>
          <p:nvPr/>
        </p:nvSpPr>
        <p:spPr bwMode="auto">
          <a:xfrm flipH="1">
            <a:off x="1066800" y="4475163"/>
            <a:ext cx="7620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40" name="Line 23"/>
          <p:cNvSpPr>
            <a:spLocks noChangeShapeType="1"/>
          </p:cNvSpPr>
          <p:nvPr/>
        </p:nvSpPr>
        <p:spPr bwMode="auto">
          <a:xfrm flipH="1" flipV="1">
            <a:off x="914400" y="2889250"/>
            <a:ext cx="1068388" cy="1588"/>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99341" name="Group 4"/>
          <p:cNvGrpSpPr>
            <a:grpSpLocks/>
          </p:cNvGrpSpPr>
          <p:nvPr/>
        </p:nvGrpSpPr>
        <p:grpSpPr bwMode="auto">
          <a:xfrm>
            <a:off x="304800" y="2478088"/>
            <a:ext cx="838200" cy="1173162"/>
            <a:chOff x="4512" y="566"/>
            <a:chExt cx="696" cy="924"/>
          </a:xfrm>
        </p:grpSpPr>
        <p:pic>
          <p:nvPicPr>
            <p:cNvPr id="99403"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 y="662"/>
              <a:ext cx="4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404"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2" y="566"/>
              <a:ext cx="55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9342" name="Text Box 9"/>
          <p:cNvSpPr txBox="1">
            <a:spLocks noChangeArrowheads="1"/>
          </p:cNvSpPr>
          <p:nvPr/>
        </p:nvSpPr>
        <p:spPr bwMode="auto">
          <a:xfrm>
            <a:off x="4343400" y="5373688"/>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Bucle de abonado (conexión ADSL)</a:t>
            </a:r>
          </a:p>
        </p:txBody>
      </p:sp>
      <p:sp>
        <p:nvSpPr>
          <p:cNvPr id="99343" name="Text Box 14"/>
          <p:cNvSpPr txBox="1">
            <a:spLocks noChangeArrowheads="1"/>
          </p:cNvSpPr>
          <p:nvPr/>
        </p:nvSpPr>
        <p:spPr bwMode="auto">
          <a:xfrm>
            <a:off x="2876550" y="2981325"/>
            <a:ext cx="100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Red</a:t>
            </a:r>
          </a:p>
          <a:p>
            <a:pPr algn="ctr"/>
            <a:r>
              <a:rPr lang="es-ES_tradnl" sz="1400" b="1">
                <a:latin typeface="Arial" charset="0"/>
              </a:rPr>
              <a:t>telefónica</a:t>
            </a:r>
            <a:endParaRPr lang="es-ES" sz="1400" b="1">
              <a:latin typeface="Arial" charset="0"/>
            </a:endParaRPr>
          </a:p>
        </p:txBody>
      </p:sp>
      <p:sp>
        <p:nvSpPr>
          <p:cNvPr id="99344" name="Text Box 15"/>
          <p:cNvSpPr txBox="1">
            <a:spLocks noChangeArrowheads="1"/>
          </p:cNvSpPr>
          <p:nvPr/>
        </p:nvSpPr>
        <p:spPr bwMode="auto">
          <a:xfrm>
            <a:off x="4724400" y="3316288"/>
            <a:ext cx="153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DSLAM (ATU-C)</a:t>
            </a:r>
            <a:endParaRPr lang="es-ES" sz="1400" b="1">
              <a:latin typeface="Arial" charset="0"/>
            </a:endParaRPr>
          </a:p>
        </p:txBody>
      </p:sp>
      <p:sp>
        <p:nvSpPr>
          <p:cNvPr id="99345" name="Text Box 16"/>
          <p:cNvSpPr txBox="1">
            <a:spLocks noChangeArrowheads="1"/>
          </p:cNvSpPr>
          <p:nvPr/>
        </p:nvSpPr>
        <p:spPr bwMode="auto">
          <a:xfrm>
            <a:off x="1524000" y="4687888"/>
            <a:ext cx="1446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Router-modem</a:t>
            </a:r>
          </a:p>
          <a:p>
            <a:pPr algn="ctr"/>
            <a:r>
              <a:rPr lang="es-ES_tradnl" sz="1400" b="1">
                <a:latin typeface="Arial" charset="0"/>
              </a:rPr>
              <a:t>ADSL (ATU-R)</a:t>
            </a:r>
            <a:endParaRPr lang="es-ES" sz="1400" b="1">
              <a:latin typeface="Arial" charset="0"/>
            </a:endParaRPr>
          </a:p>
        </p:txBody>
      </p:sp>
      <p:grpSp>
        <p:nvGrpSpPr>
          <p:cNvPr id="99346" name="Group 24"/>
          <p:cNvGrpSpPr>
            <a:grpSpLocks/>
          </p:cNvGrpSpPr>
          <p:nvPr/>
        </p:nvGrpSpPr>
        <p:grpSpPr bwMode="auto">
          <a:xfrm>
            <a:off x="457200" y="1228725"/>
            <a:ext cx="838200" cy="1173163"/>
            <a:chOff x="4512" y="566"/>
            <a:chExt cx="696" cy="924"/>
          </a:xfrm>
        </p:grpSpPr>
        <p:pic>
          <p:nvPicPr>
            <p:cNvPr id="99401" name="Picture 2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 y="662"/>
              <a:ext cx="4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402" name="Picture 2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2" y="566"/>
              <a:ext cx="55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9347" name="Group 27"/>
          <p:cNvGrpSpPr>
            <a:grpSpLocks/>
          </p:cNvGrpSpPr>
          <p:nvPr/>
        </p:nvGrpSpPr>
        <p:grpSpPr bwMode="auto">
          <a:xfrm>
            <a:off x="457200" y="4048125"/>
            <a:ext cx="838200" cy="1173163"/>
            <a:chOff x="4512" y="566"/>
            <a:chExt cx="696" cy="924"/>
          </a:xfrm>
        </p:grpSpPr>
        <p:pic>
          <p:nvPicPr>
            <p:cNvPr id="99399" name="Picture 2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 y="662"/>
              <a:ext cx="4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400" name="Picture 2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2" y="566"/>
              <a:ext cx="552"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9348" name="Line 32"/>
          <p:cNvSpPr>
            <a:spLocks noChangeShapeType="1"/>
          </p:cNvSpPr>
          <p:nvPr/>
        </p:nvSpPr>
        <p:spPr bwMode="auto">
          <a:xfrm>
            <a:off x="1905000" y="1639888"/>
            <a:ext cx="3200400" cy="1371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49" name="Line 33"/>
          <p:cNvSpPr>
            <a:spLocks noChangeShapeType="1"/>
          </p:cNvSpPr>
          <p:nvPr/>
        </p:nvSpPr>
        <p:spPr bwMode="auto">
          <a:xfrm flipV="1">
            <a:off x="1905000" y="3011488"/>
            <a:ext cx="2895600" cy="1371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50" name="Line 42"/>
          <p:cNvSpPr>
            <a:spLocks noChangeShapeType="1"/>
          </p:cNvSpPr>
          <p:nvPr/>
        </p:nvSpPr>
        <p:spPr bwMode="auto">
          <a:xfrm flipH="1">
            <a:off x="3581400" y="5526088"/>
            <a:ext cx="7620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51" name="Line 43"/>
          <p:cNvSpPr>
            <a:spLocks noChangeShapeType="1"/>
          </p:cNvSpPr>
          <p:nvPr/>
        </p:nvSpPr>
        <p:spPr bwMode="auto">
          <a:xfrm>
            <a:off x="1700213" y="2987675"/>
            <a:ext cx="3352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99352"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2706688"/>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53" name="Line 67"/>
          <p:cNvSpPr>
            <a:spLocks noChangeShapeType="1"/>
          </p:cNvSpPr>
          <p:nvPr/>
        </p:nvSpPr>
        <p:spPr bwMode="auto">
          <a:xfrm flipH="1">
            <a:off x="3581400" y="5221288"/>
            <a:ext cx="7620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54" name="Text Box 68"/>
          <p:cNvSpPr txBox="1">
            <a:spLocks noChangeArrowheads="1"/>
          </p:cNvSpPr>
          <p:nvPr/>
        </p:nvSpPr>
        <p:spPr bwMode="auto">
          <a:xfrm>
            <a:off x="4343400" y="50688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Ethernet 10BASE-T</a:t>
            </a:r>
          </a:p>
        </p:txBody>
      </p:sp>
      <p:grpSp>
        <p:nvGrpSpPr>
          <p:cNvPr id="5" name="Group 98"/>
          <p:cNvGrpSpPr>
            <a:grpSpLocks/>
          </p:cNvGrpSpPr>
          <p:nvPr/>
        </p:nvGrpSpPr>
        <p:grpSpPr bwMode="auto">
          <a:xfrm>
            <a:off x="1752600" y="1030288"/>
            <a:ext cx="6858000" cy="5257800"/>
            <a:chOff x="1104" y="720"/>
            <a:chExt cx="4320" cy="3312"/>
          </a:xfrm>
        </p:grpSpPr>
        <p:sp>
          <p:nvSpPr>
            <p:cNvPr id="99386" name="Line 35"/>
            <p:cNvSpPr>
              <a:spLocks noChangeShapeType="1"/>
            </p:cNvSpPr>
            <p:nvPr/>
          </p:nvSpPr>
          <p:spPr bwMode="auto">
            <a:xfrm flipH="1">
              <a:off x="1680" y="864"/>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87" name="Text Box 36"/>
            <p:cNvSpPr txBox="1">
              <a:spLocks noChangeArrowheads="1"/>
            </p:cNvSpPr>
            <p:nvPr/>
          </p:nvSpPr>
          <p:spPr bwMode="auto">
            <a:xfrm>
              <a:off x="1872" y="720"/>
              <a:ext cx="19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VPI 18, VCI 23, PCR 256/128 Kb/s</a:t>
              </a:r>
            </a:p>
          </p:txBody>
        </p:sp>
        <p:sp>
          <p:nvSpPr>
            <p:cNvPr id="99388" name="Line 39"/>
            <p:cNvSpPr>
              <a:spLocks noChangeShapeType="1"/>
            </p:cNvSpPr>
            <p:nvPr/>
          </p:nvSpPr>
          <p:spPr bwMode="auto">
            <a:xfrm flipH="1">
              <a:off x="1107" y="1872"/>
              <a:ext cx="4317" cy="15"/>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89" name="Line 40"/>
            <p:cNvSpPr>
              <a:spLocks noChangeShapeType="1"/>
            </p:cNvSpPr>
            <p:nvPr/>
          </p:nvSpPr>
          <p:spPr bwMode="auto">
            <a:xfrm flipV="1">
              <a:off x="1104" y="1971"/>
              <a:ext cx="2091" cy="1005"/>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90" name="Line 41"/>
            <p:cNvSpPr>
              <a:spLocks noChangeShapeType="1"/>
            </p:cNvSpPr>
            <p:nvPr/>
          </p:nvSpPr>
          <p:spPr bwMode="auto">
            <a:xfrm flipH="1">
              <a:off x="3186" y="1968"/>
              <a:ext cx="2160" cy="0"/>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91" name="Line 37"/>
            <p:cNvSpPr>
              <a:spLocks noChangeShapeType="1"/>
            </p:cNvSpPr>
            <p:nvPr/>
          </p:nvSpPr>
          <p:spPr bwMode="auto">
            <a:xfrm>
              <a:off x="1248" y="1056"/>
              <a:ext cx="1824" cy="768"/>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92" name="Line 38"/>
            <p:cNvSpPr>
              <a:spLocks noChangeShapeType="1"/>
            </p:cNvSpPr>
            <p:nvPr/>
          </p:nvSpPr>
          <p:spPr bwMode="auto">
            <a:xfrm flipH="1">
              <a:off x="3072" y="1824"/>
              <a:ext cx="2304" cy="0"/>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93" name="Text Box 53"/>
            <p:cNvSpPr txBox="1">
              <a:spLocks noChangeArrowheads="1"/>
            </p:cNvSpPr>
            <p:nvPr/>
          </p:nvSpPr>
          <p:spPr bwMode="auto">
            <a:xfrm>
              <a:off x="2304" y="960"/>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VPI 18, VCI 31, PCR 512/256 Kb/s</a:t>
              </a:r>
            </a:p>
          </p:txBody>
        </p:sp>
        <p:sp>
          <p:nvSpPr>
            <p:cNvPr id="99394" name="Line 54"/>
            <p:cNvSpPr>
              <a:spLocks noChangeShapeType="1"/>
            </p:cNvSpPr>
            <p:nvPr/>
          </p:nvSpPr>
          <p:spPr bwMode="auto">
            <a:xfrm flipH="1">
              <a:off x="1872" y="1152"/>
              <a:ext cx="48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95" name="Text Box 64"/>
            <p:cNvSpPr txBox="1">
              <a:spLocks noChangeArrowheads="1"/>
            </p:cNvSpPr>
            <p:nvPr/>
          </p:nvSpPr>
          <p:spPr bwMode="auto">
            <a:xfrm>
              <a:off x="2400" y="2640"/>
              <a:ext cx="19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VPI 18, VCI 37, PCR 2048/300 Kb/s</a:t>
              </a:r>
            </a:p>
          </p:txBody>
        </p:sp>
        <p:sp>
          <p:nvSpPr>
            <p:cNvPr id="99396" name="Line 65"/>
            <p:cNvSpPr>
              <a:spLocks noChangeShapeType="1"/>
            </p:cNvSpPr>
            <p:nvPr/>
          </p:nvSpPr>
          <p:spPr bwMode="auto">
            <a:xfrm flipH="1">
              <a:off x="1728" y="2736"/>
              <a:ext cx="6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97" name="Line 66"/>
            <p:cNvSpPr>
              <a:spLocks noChangeShapeType="1"/>
            </p:cNvSpPr>
            <p:nvPr/>
          </p:nvSpPr>
          <p:spPr bwMode="auto">
            <a:xfrm flipH="1">
              <a:off x="2256" y="3936"/>
              <a:ext cx="480" cy="0"/>
            </a:xfrm>
            <a:prstGeom prst="line">
              <a:avLst/>
            </a:prstGeom>
            <a:noFill/>
            <a:ln w="254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99398" name="Text Box 69"/>
            <p:cNvSpPr txBox="1">
              <a:spLocks noChangeArrowheads="1"/>
            </p:cNvSpPr>
            <p:nvPr/>
          </p:nvSpPr>
          <p:spPr bwMode="auto">
            <a:xfrm>
              <a:off x="2736" y="3840"/>
              <a:ext cx="1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Circuito permanente ATM</a:t>
              </a:r>
            </a:p>
          </p:txBody>
        </p:sp>
      </p:grpSp>
      <p:pic>
        <p:nvPicPr>
          <p:cNvPr id="99356" name="Picture 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2706688"/>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57" name="Line 71"/>
          <p:cNvSpPr>
            <a:spLocks noChangeShapeType="1"/>
          </p:cNvSpPr>
          <p:nvPr/>
        </p:nvSpPr>
        <p:spPr bwMode="auto">
          <a:xfrm flipH="1">
            <a:off x="3581400" y="5830888"/>
            <a:ext cx="762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58" name="Text Box 72"/>
          <p:cNvSpPr txBox="1">
            <a:spLocks noChangeArrowheads="1"/>
          </p:cNvSpPr>
          <p:nvPr/>
        </p:nvSpPr>
        <p:spPr bwMode="auto">
          <a:xfrm>
            <a:off x="4343400" y="5678488"/>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Enlace ATM OC-3 (155 Mb/s)</a:t>
            </a:r>
          </a:p>
        </p:txBody>
      </p:sp>
      <p:sp>
        <p:nvSpPr>
          <p:cNvPr id="99359" name="Rectangle 73"/>
          <p:cNvSpPr>
            <a:spLocks noChangeArrowheads="1"/>
          </p:cNvSpPr>
          <p:nvPr/>
        </p:nvSpPr>
        <p:spPr bwMode="auto">
          <a:xfrm>
            <a:off x="4648200" y="2516188"/>
            <a:ext cx="1676400" cy="7620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9360" name="Text Box 75"/>
          <p:cNvSpPr txBox="1">
            <a:spLocks noChangeArrowheads="1"/>
          </p:cNvSpPr>
          <p:nvPr/>
        </p:nvSpPr>
        <p:spPr bwMode="auto">
          <a:xfrm>
            <a:off x="6564313" y="2782888"/>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400" b="1">
                <a:latin typeface="Arial" charset="0"/>
              </a:rPr>
              <a:t>Red ATM</a:t>
            </a:r>
            <a:endParaRPr lang="es-ES" sz="1400" b="1">
              <a:latin typeface="Arial" charset="0"/>
            </a:endParaRPr>
          </a:p>
        </p:txBody>
      </p:sp>
      <p:grpSp>
        <p:nvGrpSpPr>
          <p:cNvPr id="99361" name="Group 17"/>
          <p:cNvGrpSpPr>
            <a:grpSpLocks/>
          </p:cNvGrpSpPr>
          <p:nvPr/>
        </p:nvGrpSpPr>
        <p:grpSpPr bwMode="auto">
          <a:xfrm>
            <a:off x="1676400" y="1347788"/>
            <a:ext cx="762000" cy="596900"/>
            <a:chOff x="1392" y="2112"/>
            <a:chExt cx="480" cy="376"/>
          </a:xfrm>
        </p:grpSpPr>
        <p:pic>
          <p:nvPicPr>
            <p:cNvPr id="99384" name="Picture 1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2" y="2112"/>
              <a:ext cx="4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85" name="Picture 1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8" y="2208"/>
              <a:ext cx="2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9362" name="Group 20"/>
          <p:cNvGrpSpPr>
            <a:grpSpLocks/>
          </p:cNvGrpSpPr>
          <p:nvPr/>
        </p:nvGrpSpPr>
        <p:grpSpPr bwMode="auto">
          <a:xfrm>
            <a:off x="1600200" y="4170363"/>
            <a:ext cx="762000" cy="596900"/>
            <a:chOff x="1392" y="2112"/>
            <a:chExt cx="480" cy="376"/>
          </a:xfrm>
        </p:grpSpPr>
        <p:pic>
          <p:nvPicPr>
            <p:cNvPr id="99382" name="Picture 2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2" y="2112"/>
              <a:ext cx="4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83" name="Picture 2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8" y="2208"/>
              <a:ext cx="2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9363" name="Group 13"/>
          <p:cNvGrpSpPr>
            <a:grpSpLocks/>
          </p:cNvGrpSpPr>
          <p:nvPr/>
        </p:nvGrpSpPr>
        <p:grpSpPr bwMode="auto">
          <a:xfrm>
            <a:off x="1600200" y="2660650"/>
            <a:ext cx="762000" cy="596900"/>
            <a:chOff x="1392" y="2112"/>
            <a:chExt cx="480" cy="376"/>
          </a:xfrm>
        </p:grpSpPr>
        <p:pic>
          <p:nvPicPr>
            <p:cNvPr id="99380" name="Picture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2" y="2112"/>
              <a:ext cx="4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81" name="Picture 10"/>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8" y="2208"/>
              <a:ext cx="2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 name="Group 88"/>
          <p:cNvGrpSpPr>
            <a:grpSpLocks/>
          </p:cNvGrpSpPr>
          <p:nvPr/>
        </p:nvGrpSpPr>
        <p:grpSpPr bwMode="auto">
          <a:xfrm>
            <a:off x="1120775" y="801688"/>
            <a:ext cx="7600950" cy="3352800"/>
            <a:chOff x="706" y="816"/>
            <a:chExt cx="4788" cy="2112"/>
          </a:xfrm>
        </p:grpSpPr>
        <p:sp>
          <p:nvSpPr>
            <p:cNvPr id="99372" name="Text Box 78"/>
            <p:cNvSpPr txBox="1">
              <a:spLocks noChangeArrowheads="1"/>
            </p:cNvSpPr>
            <p:nvPr/>
          </p:nvSpPr>
          <p:spPr bwMode="auto">
            <a:xfrm>
              <a:off x="4572" y="1296"/>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192.76.100.1/25</a:t>
              </a:r>
            </a:p>
          </p:txBody>
        </p:sp>
        <p:sp>
          <p:nvSpPr>
            <p:cNvPr id="99373" name="Text Box 81"/>
            <p:cNvSpPr txBox="1">
              <a:spLocks noChangeArrowheads="1"/>
            </p:cNvSpPr>
            <p:nvPr/>
          </p:nvSpPr>
          <p:spPr bwMode="auto">
            <a:xfrm>
              <a:off x="881" y="816"/>
              <a:ext cx="9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192.76.100.7/25</a:t>
              </a:r>
            </a:p>
          </p:txBody>
        </p:sp>
        <p:sp>
          <p:nvSpPr>
            <p:cNvPr id="99374" name="Line 82"/>
            <p:cNvSpPr>
              <a:spLocks noChangeShapeType="1"/>
            </p:cNvSpPr>
            <p:nvPr/>
          </p:nvSpPr>
          <p:spPr bwMode="auto">
            <a:xfrm>
              <a:off x="1584" y="1008"/>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75" name="Text Box 83"/>
            <p:cNvSpPr txBox="1">
              <a:spLocks noChangeArrowheads="1"/>
            </p:cNvSpPr>
            <p:nvPr/>
          </p:nvSpPr>
          <p:spPr bwMode="auto">
            <a:xfrm>
              <a:off x="850" y="1632"/>
              <a:ext cx="9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192.76.100.12/25</a:t>
              </a:r>
            </a:p>
          </p:txBody>
        </p:sp>
        <p:sp>
          <p:nvSpPr>
            <p:cNvPr id="99376" name="Line 84"/>
            <p:cNvSpPr>
              <a:spLocks noChangeShapeType="1"/>
            </p:cNvSpPr>
            <p:nvPr/>
          </p:nvSpPr>
          <p:spPr bwMode="auto">
            <a:xfrm>
              <a:off x="1536" y="177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77" name="Text Box 85"/>
            <p:cNvSpPr txBox="1">
              <a:spLocks noChangeArrowheads="1"/>
            </p:cNvSpPr>
            <p:nvPr/>
          </p:nvSpPr>
          <p:spPr bwMode="auto">
            <a:xfrm>
              <a:off x="706" y="2496"/>
              <a:ext cx="9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192.76.100.15/25</a:t>
              </a:r>
            </a:p>
          </p:txBody>
        </p:sp>
        <p:sp>
          <p:nvSpPr>
            <p:cNvPr id="99378" name="Line 86"/>
            <p:cNvSpPr>
              <a:spLocks noChangeShapeType="1"/>
            </p:cNvSpPr>
            <p:nvPr/>
          </p:nvSpPr>
          <p:spPr bwMode="auto">
            <a:xfrm>
              <a:off x="1392" y="264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9379" name="Line 87"/>
            <p:cNvSpPr>
              <a:spLocks noChangeShapeType="1"/>
            </p:cNvSpPr>
            <p:nvPr/>
          </p:nvSpPr>
          <p:spPr bwMode="auto">
            <a:xfrm flipH="1">
              <a:off x="5184" y="1536"/>
              <a:ext cx="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99365" name="Line 94"/>
          <p:cNvSpPr>
            <a:spLocks noChangeShapeType="1"/>
          </p:cNvSpPr>
          <p:nvPr/>
        </p:nvSpPr>
        <p:spPr bwMode="auto">
          <a:xfrm rot="5400000" flipH="1">
            <a:off x="833437" y="5073651"/>
            <a:ext cx="1209675"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9366" name="Text Box 95"/>
          <p:cNvSpPr txBox="1">
            <a:spLocks noChangeArrowheads="1"/>
          </p:cNvSpPr>
          <p:nvPr/>
        </p:nvSpPr>
        <p:spPr bwMode="auto">
          <a:xfrm>
            <a:off x="2286000" y="115888"/>
            <a:ext cx="525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sz="3200"/>
              <a:t>Arquitectura de una red ADSL</a:t>
            </a:r>
          </a:p>
        </p:txBody>
      </p:sp>
      <p:pic>
        <p:nvPicPr>
          <p:cNvPr id="99367" name="Picture 97" descr="EndUserFemalepho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5297488"/>
            <a:ext cx="771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8" name="Picture 9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544888"/>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9369" name="Picture 10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638" y="4611688"/>
            <a:ext cx="4873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0" name="Text Box 101"/>
          <p:cNvSpPr txBox="1">
            <a:spLocks noChangeArrowheads="1"/>
          </p:cNvSpPr>
          <p:nvPr/>
        </p:nvSpPr>
        <p:spPr bwMode="auto">
          <a:xfrm>
            <a:off x="8158163" y="3773488"/>
            <a:ext cx="833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 sz="1400" b="1">
                <a:latin typeface="Arial" charset="0"/>
              </a:rPr>
              <a:t>Internet</a:t>
            </a:r>
          </a:p>
        </p:txBody>
      </p:sp>
      <p:sp>
        <p:nvSpPr>
          <p:cNvPr id="99371" name="76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72352D8C-5EC5-4DAE-A2D8-B34384316383}" type="slidenum">
              <a:rPr lang="es-ES" sz="1400"/>
              <a:pPr eaLnBrk="1" hangingPunct="1"/>
              <a:t>96</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42925" y="762000"/>
            <a:ext cx="79248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400" b="1">
                <a:latin typeface="Arial" charset="0"/>
                <a:cs typeface="Times New Roman" pitchFamily="18" charset="0"/>
              </a:rPr>
              <a:t>Configuration Summary</a:t>
            </a:r>
            <a:br>
              <a:rPr lang="es-ES" sz="1400" b="1">
                <a:latin typeface="Arial" charset="0"/>
                <a:cs typeface="Times New Roman" pitchFamily="18" charset="0"/>
              </a:rPr>
            </a:br>
            <a:r>
              <a:rPr lang="es-ES" sz="1400" b="1">
                <a:latin typeface="Arial" charset="0"/>
                <a:cs typeface="Times New Roman" pitchFamily="18" charset="0"/>
              </a:rPr>
              <a:t>DSL Receive Rate 256000</a:t>
            </a:r>
            <a:br>
              <a:rPr lang="es-ES" sz="1400" b="1">
                <a:latin typeface="Arial" charset="0"/>
                <a:cs typeface="Times New Roman" pitchFamily="18" charset="0"/>
              </a:rPr>
            </a:br>
            <a:r>
              <a:rPr lang="es-ES" sz="1400" b="1">
                <a:latin typeface="Arial" charset="0"/>
                <a:cs typeface="Times New Roman" pitchFamily="18" charset="0"/>
              </a:rPr>
              <a:t>DSL Transmit Rate 128000</a:t>
            </a:r>
            <a:br>
              <a:rPr lang="es-ES" sz="1400" b="1">
                <a:latin typeface="Arial" charset="0"/>
                <a:cs typeface="Times New Roman" pitchFamily="18" charset="0"/>
              </a:rPr>
            </a:br>
            <a:r>
              <a:rPr lang="es-ES" sz="1400" b="1">
                <a:latin typeface="Arial" charset="0"/>
                <a:cs typeface="Times New Roman" pitchFamily="18" charset="0"/>
              </a:rPr>
              <a:t>DSL Interface State Up</a:t>
            </a:r>
            <a:br>
              <a:rPr lang="es-ES" sz="1400" b="1">
                <a:latin typeface="Arial" charset="0"/>
                <a:cs typeface="Times New Roman" pitchFamily="18" charset="0"/>
              </a:rPr>
            </a:br>
            <a:r>
              <a:rPr lang="es-ES" sz="1400" b="1">
                <a:latin typeface="Arial" charset="0"/>
                <a:cs typeface="Times New Roman" pitchFamily="18" charset="0"/>
              </a:rPr>
              <a:t>DSL WAN IP Address 192.76.100.7</a:t>
            </a:r>
            <a:br>
              <a:rPr lang="es-ES" sz="1400" b="1">
                <a:latin typeface="Arial" charset="0"/>
                <a:cs typeface="Times New Roman" pitchFamily="18" charset="0"/>
              </a:rPr>
            </a:br>
            <a:r>
              <a:rPr lang="es-ES" sz="1400" b="1">
                <a:latin typeface="Arial" charset="0"/>
                <a:cs typeface="Times New Roman" pitchFamily="18" charset="0"/>
              </a:rPr>
              <a:t>DSL WAN Subnet Mask 255.255.255.128</a:t>
            </a:r>
            <a:br>
              <a:rPr lang="es-ES" sz="1400" b="1">
                <a:latin typeface="Arial" charset="0"/>
                <a:cs typeface="Times New Roman" pitchFamily="18" charset="0"/>
              </a:rPr>
            </a:br>
            <a:r>
              <a:rPr lang="es-ES" sz="1400" b="1">
                <a:latin typeface="Arial" charset="0"/>
                <a:cs typeface="Times New Roman" pitchFamily="18" charset="0"/>
              </a:rPr>
              <a:t>Ethernet LAN IP Address 192.96.110.1</a:t>
            </a:r>
            <a:br>
              <a:rPr lang="es-ES" sz="1400" b="1">
                <a:latin typeface="Arial" charset="0"/>
                <a:cs typeface="Times New Roman" pitchFamily="18" charset="0"/>
              </a:rPr>
            </a:br>
            <a:r>
              <a:rPr lang="es-ES" sz="1400" b="1">
                <a:latin typeface="Arial" charset="0"/>
                <a:cs typeface="Times New Roman" pitchFamily="18" charset="0"/>
              </a:rPr>
              <a:t>Ethernet LAN Subnet Mask 255.255.255.192</a:t>
            </a:r>
            <a:br>
              <a:rPr lang="es-ES" sz="1400" b="1">
                <a:latin typeface="Arial" charset="0"/>
                <a:cs typeface="Times New Roman" pitchFamily="18" charset="0"/>
              </a:rPr>
            </a:br>
            <a:r>
              <a:rPr lang="es-ES" sz="1400" b="1">
                <a:latin typeface="Arial" charset="0"/>
                <a:cs typeface="Times New Roman" pitchFamily="18" charset="0"/>
              </a:rPr>
              <a:t>Default IP Gateway 192.76.100.1</a:t>
            </a:r>
            <a:br>
              <a:rPr lang="es-ES" sz="1400" b="1">
                <a:latin typeface="Arial" charset="0"/>
                <a:cs typeface="Times New Roman" pitchFamily="18" charset="0"/>
              </a:rPr>
            </a:br>
            <a:r>
              <a:rPr lang="es-ES" sz="1400" b="1">
                <a:latin typeface="Arial" charset="0"/>
                <a:cs typeface="Times New Roman" pitchFamily="18" charset="0"/>
              </a:rPr>
              <a:t>VPI/VCI 18/23</a:t>
            </a:r>
            <a:br>
              <a:rPr lang="es-ES" sz="1400" b="1">
                <a:latin typeface="Arial" charset="0"/>
                <a:cs typeface="Times New Roman" pitchFamily="18" charset="0"/>
              </a:rPr>
            </a:br>
            <a:r>
              <a:rPr lang="es-ES" sz="1400" b="1">
                <a:latin typeface="Arial" charset="0"/>
                <a:cs typeface="Times New Roman" pitchFamily="18" charset="0"/>
              </a:rPr>
              <a:t>Encapsulation Protocol R1483</a:t>
            </a:r>
            <a:br>
              <a:rPr lang="es-ES" sz="1400" b="1">
                <a:latin typeface="Arial" charset="0"/>
                <a:cs typeface="Times New Roman" pitchFamily="18" charset="0"/>
              </a:rPr>
            </a:br>
            <a:r>
              <a:rPr lang="es-ES" sz="1400" b="1">
                <a:latin typeface="Arial" charset="0"/>
                <a:cs typeface="Times New Roman" pitchFamily="18" charset="0"/>
              </a:rPr>
              <a:t/>
            </a:r>
            <a:br>
              <a:rPr lang="es-ES" sz="1400" b="1">
                <a:latin typeface="Arial" charset="0"/>
                <a:cs typeface="Times New Roman" pitchFamily="18" charset="0"/>
              </a:rPr>
            </a:br>
            <a:r>
              <a:rPr lang="es-ES" sz="1400" b="1">
                <a:latin typeface="Arial" charset="0"/>
                <a:cs typeface="Times New Roman" pitchFamily="18" charset="0"/>
              </a:rPr>
              <a:t>Currently Configured Connections (Virtual Circuits)</a:t>
            </a:r>
            <a:br>
              <a:rPr lang="es-ES" sz="1400" b="1">
                <a:latin typeface="Arial" charset="0"/>
                <a:cs typeface="Times New Roman" pitchFamily="18" charset="0"/>
              </a:rPr>
            </a:br>
            <a:r>
              <a:rPr lang="es-ES" sz="1400" b="1">
                <a:latin typeface="Arial" charset="0"/>
                <a:cs typeface="Times New Roman" pitchFamily="18" charset="0"/>
              </a:rPr>
              <a:t>VPI 18</a:t>
            </a:r>
            <a:br>
              <a:rPr lang="es-ES" sz="1400" b="1">
                <a:latin typeface="Arial" charset="0"/>
                <a:cs typeface="Times New Roman" pitchFamily="18" charset="0"/>
              </a:rPr>
            </a:br>
            <a:r>
              <a:rPr lang="es-ES" sz="1400" b="1">
                <a:latin typeface="Arial" charset="0"/>
                <a:cs typeface="Times New Roman" pitchFamily="18" charset="0"/>
              </a:rPr>
              <a:t>VCI 23</a:t>
            </a:r>
            <a:br>
              <a:rPr lang="es-ES" sz="1400" b="1">
                <a:latin typeface="Arial" charset="0"/>
                <a:cs typeface="Times New Roman" pitchFamily="18" charset="0"/>
              </a:rPr>
            </a:br>
            <a:r>
              <a:rPr lang="es-ES" sz="1400" b="1">
                <a:latin typeface="Arial" charset="0"/>
                <a:cs typeface="Times New Roman" pitchFamily="18" charset="0"/>
              </a:rPr>
              <a:t>Type R1483</a:t>
            </a:r>
            <a:br>
              <a:rPr lang="es-ES" sz="1400" b="1">
                <a:latin typeface="Arial" charset="0"/>
                <a:cs typeface="Times New Roman" pitchFamily="18" charset="0"/>
              </a:rPr>
            </a:br>
            <a:r>
              <a:rPr lang="es-ES" sz="1400" b="1">
                <a:latin typeface="Arial" charset="0"/>
                <a:cs typeface="Times New Roman" pitchFamily="18" charset="0"/>
              </a:rPr>
              <a:t>Mux LLC</a:t>
            </a:r>
            <a:br>
              <a:rPr lang="es-ES" sz="1400" b="1">
                <a:latin typeface="Arial" charset="0"/>
                <a:cs typeface="Times New Roman" pitchFamily="18" charset="0"/>
              </a:rPr>
            </a:br>
            <a:r>
              <a:rPr lang="es-ES" sz="1400" b="1">
                <a:latin typeface="Arial" charset="0"/>
                <a:cs typeface="Times New Roman" pitchFamily="18" charset="0"/>
              </a:rPr>
              <a:t>PCR Max</a:t>
            </a:r>
            <a:br>
              <a:rPr lang="es-ES" sz="1400" b="1">
                <a:latin typeface="Arial" charset="0"/>
                <a:cs typeface="Times New Roman" pitchFamily="18" charset="0"/>
              </a:rPr>
            </a:br>
            <a:r>
              <a:rPr lang="es-ES" sz="1400" b="1">
                <a:latin typeface="Arial" charset="0"/>
                <a:cs typeface="Times New Roman" pitchFamily="18" charset="0"/>
              </a:rPr>
              <a:t>IP Address 192.76.100.7</a:t>
            </a:r>
            <a:br>
              <a:rPr lang="es-ES" sz="1400" b="1">
                <a:latin typeface="Arial" charset="0"/>
                <a:cs typeface="Times New Roman" pitchFamily="18" charset="0"/>
              </a:rPr>
            </a:br>
            <a:r>
              <a:rPr lang="es-ES" sz="1400" b="1">
                <a:latin typeface="Arial" charset="0"/>
                <a:cs typeface="Times New Roman" pitchFamily="18" charset="0"/>
              </a:rPr>
              <a:t>Netmask 255.255.255.128</a:t>
            </a:r>
            <a:br>
              <a:rPr lang="es-ES" sz="1400" b="1">
                <a:latin typeface="Arial" charset="0"/>
                <a:cs typeface="Times New Roman" pitchFamily="18" charset="0"/>
              </a:rPr>
            </a:br>
            <a:r>
              <a:rPr lang="es-ES" sz="1400" b="1">
                <a:latin typeface="Arial" charset="0"/>
                <a:cs typeface="Times New Roman" pitchFamily="18" charset="0"/>
              </a:rPr>
              <a:t/>
            </a:r>
            <a:br>
              <a:rPr lang="es-ES" sz="1400" b="1">
                <a:latin typeface="Arial" charset="0"/>
                <a:cs typeface="Times New Roman" pitchFamily="18" charset="0"/>
              </a:rPr>
            </a:br>
            <a:r>
              <a:rPr lang="es-ES" sz="1400" b="1">
                <a:latin typeface="Arial" charset="0"/>
                <a:cs typeface="Times New Roman" pitchFamily="18" charset="0"/>
              </a:rPr>
              <a:t>IP Routing Table</a:t>
            </a:r>
            <a:br>
              <a:rPr lang="es-ES" sz="1400" b="1">
                <a:latin typeface="Arial" charset="0"/>
                <a:cs typeface="Times New Roman" pitchFamily="18" charset="0"/>
              </a:rPr>
            </a:br>
            <a:r>
              <a:rPr lang="es-ES" sz="1400" b="1">
                <a:latin typeface="Arial" charset="0"/>
                <a:cs typeface="Times New Roman" pitchFamily="18" charset="0"/>
              </a:rPr>
              <a:t>Type       Destination  Netmask             Gateway        Flags   Interface</a:t>
            </a:r>
            <a:br>
              <a:rPr lang="es-ES" sz="1400" b="1">
                <a:latin typeface="Arial" charset="0"/>
                <a:cs typeface="Times New Roman" pitchFamily="18" charset="0"/>
              </a:rPr>
            </a:br>
            <a:r>
              <a:rPr lang="es-ES" sz="1400" b="1">
                <a:latin typeface="Arial" charset="0"/>
                <a:cs typeface="Times New Roman" pitchFamily="18" charset="0"/>
              </a:rPr>
              <a:t>Network 0.0.0.0           0.0.0.0                 192.76.100.1  GU       rr0 1483 Routed</a:t>
            </a:r>
            <a:br>
              <a:rPr lang="es-ES" sz="1400" b="1">
                <a:latin typeface="Arial" charset="0"/>
                <a:cs typeface="Times New Roman" pitchFamily="18" charset="0"/>
              </a:rPr>
            </a:br>
            <a:r>
              <a:rPr lang="es-ES" sz="1400" b="1">
                <a:latin typeface="Arial" charset="0"/>
                <a:cs typeface="Times New Roman" pitchFamily="18" charset="0"/>
              </a:rPr>
              <a:t>Network 127.0.0.0       255.0.0.0             127.0.0.1        U          lo0 Loopback</a:t>
            </a:r>
            <a:br>
              <a:rPr lang="es-ES" sz="1400" b="1">
                <a:latin typeface="Arial" charset="0"/>
                <a:cs typeface="Times New Roman" pitchFamily="18" charset="0"/>
              </a:rPr>
            </a:br>
            <a:r>
              <a:rPr lang="es-ES" sz="1400" b="1">
                <a:latin typeface="Arial" charset="0"/>
                <a:cs typeface="Times New Roman" pitchFamily="18" charset="0"/>
              </a:rPr>
              <a:t>Network 192.96.110.0 255.255.255.192 192.96.110.1  U          cpm0 Ethernet</a:t>
            </a:r>
            <a:br>
              <a:rPr lang="es-ES" sz="1400" b="1">
                <a:latin typeface="Arial" charset="0"/>
                <a:cs typeface="Times New Roman" pitchFamily="18" charset="0"/>
              </a:rPr>
            </a:br>
            <a:r>
              <a:rPr lang="es-ES" sz="1400" b="1">
                <a:latin typeface="Arial" charset="0"/>
                <a:cs typeface="Times New Roman" pitchFamily="18" charset="0"/>
              </a:rPr>
              <a:t>Network 192.76.100.0 255.255.255.128 192.76.100.1  U          rr0 1483 Routed</a:t>
            </a:r>
            <a:endParaRPr lang="es-ES" sz="1400" b="1">
              <a:latin typeface="Arial" charset="0"/>
            </a:endParaRPr>
          </a:p>
        </p:txBody>
      </p:sp>
      <p:sp>
        <p:nvSpPr>
          <p:cNvPr id="100355" name="Text Box 3"/>
          <p:cNvSpPr txBox="1">
            <a:spLocks noChangeArrowheads="1"/>
          </p:cNvSpPr>
          <p:nvPr/>
        </p:nvSpPr>
        <p:spPr bwMode="auto">
          <a:xfrm>
            <a:off x="885825" y="101600"/>
            <a:ext cx="771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a:t>Configuración de un router ADSL usando RFC 1483</a:t>
            </a:r>
          </a:p>
        </p:txBody>
      </p:sp>
      <p:sp>
        <p:nvSpPr>
          <p:cNvPr id="873476" name="Line 4"/>
          <p:cNvSpPr>
            <a:spLocks noChangeShapeType="1"/>
          </p:cNvSpPr>
          <p:nvPr/>
        </p:nvSpPr>
        <p:spPr bwMode="auto">
          <a:xfrm flipH="1">
            <a:off x="2862263" y="1125538"/>
            <a:ext cx="172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77" name="Text Box 5"/>
          <p:cNvSpPr txBox="1">
            <a:spLocks noChangeArrowheads="1"/>
          </p:cNvSpPr>
          <p:nvPr/>
        </p:nvSpPr>
        <p:spPr bwMode="auto">
          <a:xfrm>
            <a:off x="4570413" y="979488"/>
            <a:ext cx="2533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Caudal descendente (bits/s)</a:t>
            </a:r>
          </a:p>
        </p:txBody>
      </p:sp>
      <p:sp>
        <p:nvSpPr>
          <p:cNvPr id="873478" name="Line 6"/>
          <p:cNvSpPr>
            <a:spLocks noChangeShapeType="1"/>
          </p:cNvSpPr>
          <p:nvPr/>
        </p:nvSpPr>
        <p:spPr bwMode="auto">
          <a:xfrm flipH="1">
            <a:off x="2933700" y="1341438"/>
            <a:ext cx="16557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79" name="Text Box 7"/>
          <p:cNvSpPr txBox="1">
            <a:spLocks noChangeArrowheads="1"/>
          </p:cNvSpPr>
          <p:nvPr/>
        </p:nvSpPr>
        <p:spPr bwMode="auto">
          <a:xfrm>
            <a:off x="4589463" y="1195388"/>
            <a:ext cx="242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Caudal ascendente (bits/s)</a:t>
            </a:r>
          </a:p>
        </p:txBody>
      </p:sp>
      <p:sp>
        <p:nvSpPr>
          <p:cNvPr id="873480" name="AutoShape 8"/>
          <p:cNvSpPr>
            <a:spLocks/>
          </p:cNvSpPr>
          <p:nvPr/>
        </p:nvSpPr>
        <p:spPr bwMode="auto">
          <a:xfrm>
            <a:off x="4157663" y="1628775"/>
            <a:ext cx="144462" cy="431800"/>
          </a:xfrm>
          <a:prstGeom prst="rightBrace">
            <a:avLst>
              <a:gd name="adj1" fmla="val 24909"/>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81" name="Text Box 9"/>
          <p:cNvSpPr txBox="1">
            <a:spLocks noChangeArrowheads="1"/>
          </p:cNvSpPr>
          <p:nvPr/>
        </p:nvSpPr>
        <p:spPr bwMode="auto">
          <a:xfrm>
            <a:off x="5457825" y="1684338"/>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Interfaz ADSL</a:t>
            </a:r>
          </a:p>
        </p:txBody>
      </p:sp>
      <p:sp>
        <p:nvSpPr>
          <p:cNvPr id="873482" name="Line 10"/>
          <p:cNvSpPr>
            <a:spLocks noChangeShapeType="1"/>
          </p:cNvSpPr>
          <p:nvPr/>
        </p:nvSpPr>
        <p:spPr bwMode="auto">
          <a:xfrm flipH="1">
            <a:off x="4373563" y="1844675"/>
            <a:ext cx="10810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83" name="AutoShape 11"/>
          <p:cNvSpPr>
            <a:spLocks/>
          </p:cNvSpPr>
          <p:nvPr/>
        </p:nvSpPr>
        <p:spPr bwMode="auto">
          <a:xfrm>
            <a:off x="4373563" y="2133600"/>
            <a:ext cx="144462" cy="374650"/>
          </a:xfrm>
          <a:prstGeom prst="rightBrace">
            <a:avLst>
              <a:gd name="adj1" fmla="val 2161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84" name="Line 12"/>
          <p:cNvSpPr>
            <a:spLocks noChangeShapeType="1"/>
          </p:cNvSpPr>
          <p:nvPr/>
        </p:nvSpPr>
        <p:spPr bwMode="auto">
          <a:xfrm flipH="1">
            <a:off x="4579938" y="2320925"/>
            <a:ext cx="90011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85" name="Text Box 13"/>
          <p:cNvSpPr txBox="1">
            <a:spLocks noChangeArrowheads="1"/>
          </p:cNvSpPr>
          <p:nvPr/>
        </p:nvSpPr>
        <p:spPr bwMode="auto">
          <a:xfrm>
            <a:off x="5491163" y="2187575"/>
            <a:ext cx="158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Interfaz Ethernet</a:t>
            </a:r>
          </a:p>
        </p:txBody>
      </p:sp>
      <p:sp>
        <p:nvSpPr>
          <p:cNvPr id="873486" name="Line 14"/>
          <p:cNvSpPr>
            <a:spLocks noChangeShapeType="1"/>
          </p:cNvSpPr>
          <p:nvPr/>
        </p:nvSpPr>
        <p:spPr bwMode="auto">
          <a:xfrm flipH="1" flipV="1">
            <a:off x="1831975" y="2833688"/>
            <a:ext cx="246221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87" name="Text Box 15"/>
          <p:cNvSpPr txBox="1">
            <a:spLocks noChangeArrowheads="1"/>
          </p:cNvSpPr>
          <p:nvPr/>
        </p:nvSpPr>
        <p:spPr bwMode="auto">
          <a:xfrm>
            <a:off x="4284663" y="2692400"/>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Números de circuito ATM asignados por el operador (Virtual Path Identifier y Virtual Circuit Identifier)</a:t>
            </a:r>
          </a:p>
        </p:txBody>
      </p:sp>
      <p:sp>
        <p:nvSpPr>
          <p:cNvPr id="873488" name="Line 16"/>
          <p:cNvSpPr>
            <a:spLocks noChangeShapeType="1"/>
          </p:cNvSpPr>
          <p:nvPr/>
        </p:nvSpPr>
        <p:spPr bwMode="auto">
          <a:xfrm flipH="1">
            <a:off x="3421063" y="2603500"/>
            <a:ext cx="20335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489" name="Text Box 17"/>
          <p:cNvSpPr txBox="1">
            <a:spLocks noChangeArrowheads="1"/>
          </p:cNvSpPr>
          <p:nvPr/>
        </p:nvSpPr>
        <p:spPr bwMode="auto">
          <a:xfrm>
            <a:off x="5454650" y="2420938"/>
            <a:ext cx="277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Ruta por defecto (por la ADSL)</a:t>
            </a:r>
          </a:p>
        </p:txBody>
      </p:sp>
      <p:sp>
        <p:nvSpPr>
          <p:cNvPr id="873490" name="Rectangle 18"/>
          <p:cNvSpPr>
            <a:spLocks noChangeArrowheads="1"/>
          </p:cNvSpPr>
          <p:nvPr/>
        </p:nvSpPr>
        <p:spPr bwMode="auto">
          <a:xfrm>
            <a:off x="609600" y="2524125"/>
            <a:ext cx="2781300" cy="201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91" name="Line 19"/>
          <p:cNvSpPr>
            <a:spLocks noChangeShapeType="1"/>
          </p:cNvSpPr>
          <p:nvPr/>
        </p:nvSpPr>
        <p:spPr bwMode="auto">
          <a:xfrm flipH="1">
            <a:off x="533400" y="2620963"/>
            <a:ext cx="7143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492" name="Line 20"/>
          <p:cNvSpPr>
            <a:spLocks noChangeShapeType="1"/>
          </p:cNvSpPr>
          <p:nvPr/>
        </p:nvSpPr>
        <p:spPr bwMode="auto">
          <a:xfrm flipH="1">
            <a:off x="531813" y="5803900"/>
            <a:ext cx="714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493" name="Line 21"/>
          <p:cNvSpPr>
            <a:spLocks noChangeShapeType="1"/>
          </p:cNvSpPr>
          <p:nvPr/>
        </p:nvSpPr>
        <p:spPr bwMode="auto">
          <a:xfrm flipV="1">
            <a:off x="534988" y="2620963"/>
            <a:ext cx="0" cy="3178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494" name="Rectangle 22"/>
          <p:cNvSpPr>
            <a:spLocks noChangeArrowheads="1"/>
          </p:cNvSpPr>
          <p:nvPr/>
        </p:nvSpPr>
        <p:spPr bwMode="auto">
          <a:xfrm>
            <a:off x="608013" y="6362700"/>
            <a:ext cx="6357937" cy="17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95" name="Rectangle 23"/>
          <p:cNvSpPr>
            <a:spLocks noChangeArrowheads="1"/>
          </p:cNvSpPr>
          <p:nvPr/>
        </p:nvSpPr>
        <p:spPr bwMode="auto">
          <a:xfrm>
            <a:off x="609600" y="6140450"/>
            <a:ext cx="6357938" cy="17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96" name="Rectangle 24"/>
          <p:cNvSpPr>
            <a:spLocks noChangeArrowheads="1"/>
          </p:cNvSpPr>
          <p:nvPr/>
        </p:nvSpPr>
        <p:spPr bwMode="auto">
          <a:xfrm>
            <a:off x="604838" y="5721350"/>
            <a:ext cx="6357937" cy="17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497" name="Line 25"/>
          <p:cNvSpPr>
            <a:spLocks noChangeShapeType="1"/>
          </p:cNvSpPr>
          <p:nvPr/>
        </p:nvSpPr>
        <p:spPr bwMode="auto">
          <a:xfrm flipH="1" flipV="1">
            <a:off x="381000" y="6218238"/>
            <a:ext cx="223838" cy="47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498" name="Line 26"/>
          <p:cNvSpPr>
            <a:spLocks noChangeShapeType="1"/>
          </p:cNvSpPr>
          <p:nvPr/>
        </p:nvSpPr>
        <p:spPr bwMode="auto">
          <a:xfrm flipH="1">
            <a:off x="244475" y="6438900"/>
            <a:ext cx="3571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499" name="Line 27"/>
          <p:cNvSpPr>
            <a:spLocks noChangeShapeType="1"/>
          </p:cNvSpPr>
          <p:nvPr/>
        </p:nvSpPr>
        <p:spPr bwMode="auto">
          <a:xfrm flipV="1">
            <a:off x="385763" y="2279650"/>
            <a:ext cx="9525" cy="3940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500" name="Line 28"/>
          <p:cNvSpPr>
            <a:spLocks noChangeShapeType="1"/>
          </p:cNvSpPr>
          <p:nvPr/>
        </p:nvSpPr>
        <p:spPr bwMode="auto">
          <a:xfrm flipV="1">
            <a:off x="246063" y="1871663"/>
            <a:ext cx="4762" cy="45640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501" name="Rectangle 29"/>
          <p:cNvSpPr>
            <a:spLocks noChangeArrowheads="1"/>
          </p:cNvSpPr>
          <p:nvPr/>
        </p:nvSpPr>
        <p:spPr bwMode="auto">
          <a:xfrm>
            <a:off x="611188" y="2106613"/>
            <a:ext cx="3719512" cy="387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02" name="Rectangle 30"/>
          <p:cNvSpPr>
            <a:spLocks noChangeArrowheads="1"/>
          </p:cNvSpPr>
          <p:nvPr/>
        </p:nvSpPr>
        <p:spPr bwMode="auto">
          <a:xfrm>
            <a:off x="615950" y="1684338"/>
            <a:ext cx="3400425" cy="387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03" name="Line 31"/>
          <p:cNvSpPr>
            <a:spLocks noChangeShapeType="1"/>
          </p:cNvSpPr>
          <p:nvPr/>
        </p:nvSpPr>
        <p:spPr bwMode="auto">
          <a:xfrm flipH="1" flipV="1">
            <a:off x="396875" y="2281238"/>
            <a:ext cx="2143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504" name="Line 32"/>
          <p:cNvSpPr>
            <a:spLocks noChangeShapeType="1"/>
          </p:cNvSpPr>
          <p:nvPr/>
        </p:nvSpPr>
        <p:spPr bwMode="auto">
          <a:xfrm flipH="1">
            <a:off x="255588" y="1868488"/>
            <a:ext cx="3476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73505" name="Line 33"/>
          <p:cNvSpPr>
            <a:spLocks noChangeShapeType="1"/>
          </p:cNvSpPr>
          <p:nvPr/>
        </p:nvSpPr>
        <p:spPr bwMode="auto">
          <a:xfrm flipH="1" flipV="1">
            <a:off x="3262313" y="3049588"/>
            <a:ext cx="2030412" cy="955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506" name="Text Box 34"/>
          <p:cNvSpPr txBox="1">
            <a:spLocks noChangeArrowheads="1"/>
          </p:cNvSpPr>
          <p:nvPr/>
        </p:nvSpPr>
        <p:spPr bwMode="auto">
          <a:xfrm>
            <a:off x="5292725" y="3933825"/>
            <a:ext cx="2952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i="1">
                <a:solidFill>
                  <a:srgbClr val="FF0000"/>
                </a:solidFill>
                <a:latin typeface="Arial" charset="0"/>
              </a:rPr>
              <a:t>Indica la forma como se transportan los paquetes IP en celdas ATM (según RFC 1483)</a:t>
            </a:r>
          </a:p>
        </p:txBody>
      </p:sp>
      <p:sp>
        <p:nvSpPr>
          <p:cNvPr id="873507" name="Rectangle 35"/>
          <p:cNvSpPr>
            <a:spLocks noChangeArrowheads="1"/>
          </p:cNvSpPr>
          <p:nvPr/>
        </p:nvSpPr>
        <p:spPr bwMode="auto">
          <a:xfrm>
            <a:off x="2173288" y="1042988"/>
            <a:ext cx="647700" cy="168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08" name="Rectangle 36"/>
          <p:cNvSpPr>
            <a:spLocks noChangeArrowheads="1"/>
          </p:cNvSpPr>
          <p:nvPr/>
        </p:nvSpPr>
        <p:spPr bwMode="auto">
          <a:xfrm>
            <a:off x="2246313" y="1258888"/>
            <a:ext cx="647700" cy="168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09" name="Rectangle 37"/>
          <p:cNvSpPr>
            <a:spLocks noChangeArrowheads="1"/>
          </p:cNvSpPr>
          <p:nvPr/>
        </p:nvSpPr>
        <p:spPr bwMode="auto">
          <a:xfrm>
            <a:off x="1300163" y="2741613"/>
            <a:ext cx="485775" cy="168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10" name="Rectangle 38"/>
          <p:cNvSpPr>
            <a:spLocks noChangeArrowheads="1"/>
          </p:cNvSpPr>
          <p:nvPr/>
        </p:nvSpPr>
        <p:spPr bwMode="auto">
          <a:xfrm>
            <a:off x="2649538" y="2957513"/>
            <a:ext cx="547687" cy="168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11" name="Line 39"/>
          <p:cNvSpPr>
            <a:spLocks noChangeShapeType="1"/>
          </p:cNvSpPr>
          <p:nvPr/>
        </p:nvSpPr>
        <p:spPr bwMode="auto">
          <a:xfrm flipH="1">
            <a:off x="1692275" y="4076700"/>
            <a:ext cx="360045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3512" name="Rectangle 40"/>
          <p:cNvSpPr>
            <a:spLocks noChangeArrowheads="1"/>
          </p:cNvSpPr>
          <p:nvPr/>
        </p:nvSpPr>
        <p:spPr bwMode="auto">
          <a:xfrm>
            <a:off x="1093788" y="4011613"/>
            <a:ext cx="547687" cy="174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13" name="Rectangle 41"/>
          <p:cNvSpPr>
            <a:spLocks noChangeArrowheads="1"/>
          </p:cNvSpPr>
          <p:nvPr/>
        </p:nvSpPr>
        <p:spPr bwMode="auto">
          <a:xfrm>
            <a:off x="950913" y="3589338"/>
            <a:ext cx="252412" cy="396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73514" name="Line 42"/>
          <p:cNvSpPr>
            <a:spLocks noChangeShapeType="1"/>
          </p:cNvSpPr>
          <p:nvPr/>
        </p:nvSpPr>
        <p:spPr bwMode="auto">
          <a:xfrm flipH="1">
            <a:off x="1258888" y="2924175"/>
            <a:ext cx="3025775" cy="792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0395" name="4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0E1DBBD5-E34F-450A-AB79-2991B936FC80}" type="slidenum">
              <a:rPr lang="es-ES" sz="1400"/>
              <a:pPr eaLnBrk="1" hangingPunct="1"/>
              <a:t>97</a:t>
            </a:fld>
            <a:endParaRPr lang="es-ES" sz="1400"/>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3477"/>
                                        </p:tgtEl>
                                        <p:attrNameLst>
                                          <p:attrName>style.visibility</p:attrName>
                                        </p:attrNameLst>
                                      </p:cBhvr>
                                      <p:to>
                                        <p:strVal val="visible"/>
                                      </p:to>
                                    </p:set>
                                    <p:anim calcmode="lin" valueType="num">
                                      <p:cBhvr additive="base">
                                        <p:cTn id="7" dur="500" fill="hold"/>
                                        <p:tgtEl>
                                          <p:spTgt spid="873477"/>
                                        </p:tgtEl>
                                        <p:attrNameLst>
                                          <p:attrName>ppt_x</p:attrName>
                                        </p:attrNameLst>
                                      </p:cBhvr>
                                      <p:tavLst>
                                        <p:tav tm="0">
                                          <p:val>
                                            <p:strVal val="1+#ppt_w/2"/>
                                          </p:val>
                                        </p:tav>
                                        <p:tav tm="100000">
                                          <p:val>
                                            <p:strVal val="#ppt_x"/>
                                          </p:val>
                                        </p:tav>
                                      </p:tavLst>
                                    </p:anim>
                                    <p:anim calcmode="lin" valueType="num">
                                      <p:cBhvr additive="base">
                                        <p:cTn id="8" dur="500" fill="hold"/>
                                        <p:tgtEl>
                                          <p:spTgt spid="87347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73507"/>
                                        </p:tgtEl>
                                        <p:attrNameLst>
                                          <p:attrName>style.visibility</p:attrName>
                                        </p:attrNameLst>
                                      </p:cBhvr>
                                      <p:to>
                                        <p:strVal val="visible"/>
                                      </p:to>
                                    </p:set>
                                    <p:anim calcmode="lin" valueType="num">
                                      <p:cBhvr additive="base">
                                        <p:cTn id="11" dur="500" fill="hold"/>
                                        <p:tgtEl>
                                          <p:spTgt spid="873507"/>
                                        </p:tgtEl>
                                        <p:attrNameLst>
                                          <p:attrName>ppt_x</p:attrName>
                                        </p:attrNameLst>
                                      </p:cBhvr>
                                      <p:tavLst>
                                        <p:tav tm="0">
                                          <p:val>
                                            <p:strVal val="1+#ppt_w/2"/>
                                          </p:val>
                                        </p:tav>
                                        <p:tav tm="100000">
                                          <p:val>
                                            <p:strVal val="#ppt_x"/>
                                          </p:val>
                                        </p:tav>
                                      </p:tavLst>
                                    </p:anim>
                                    <p:anim calcmode="lin" valueType="num">
                                      <p:cBhvr additive="base">
                                        <p:cTn id="12" dur="500" fill="hold"/>
                                        <p:tgtEl>
                                          <p:spTgt spid="87350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73476"/>
                                        </p:tgtEl>
                                        <p:attrNameLst>
                                          <p:attrName>style.visibility</p:attrName>
                                        </p:attrNameLst>
                                      </p:cBhvr>
                                      <p:to>
                                        <p:strVal val="visible"/>
                                      </p:to>
                                    </p:set>
                                    <p:anim calcmode="lin" valueType="num">
                                      <p:cBhvr additive="base">
                                        <p:cTn id="15" dur="500" fill="hold"/>
                                        <p:tgtEl>
                                          <p:spTgt spid="873476"/>
                                        </p:tgtEl>
                                        <p:attrNameLst>
                                          <p:attrName>ppt_x</p:attrName>
                                        </p:attrNameLst>
                                      </p:cBhvr>
                                      <p:tavLst>
                                        <p:tav tm="0">
                                          <p:val>
                                            <p:strVal val="1+#ppt_w/2"/>
                                          </p:val>
                                        </p:tav>
                                        <p:tav tm="100000">
                                          <p:val>
                                            <p:strVal val="#ppt_x"/>
                                          </p:val>
                                        </p:tav>
                                      </p:tavLst>
                                    </p:anim>
                                    <p:anim calcmode="lin" valueType="num">
                                      <p:cBhvr additive="base">
                                        <p:cTn id="16" dur="500" fill="hold"/>
                                        <p:tgtEl>
                                          <p:spTgt spid="87347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73508"/>
                                        </p:tgtEl>
                                        <p:attrNameLst>
                                          <p:attrName>style.visibility</p:attrName>
                                        </p:attrNameLst>
                                      </p:cBhvr>
                                      <p:to>
                                        <p:strVal val="visible"/>
                                      </p:to>
                                    </p:set>
                                    <p:anim calcmode="lin" valueType="num">
                                      <p:cBhvr additive="base">
                                        <p:cTn id="19" dur="500" fill="hold"/>
                                        <p:tgtEl>
                                          <p:spTgt spid="873508"/>
                                        </p:tgtEl>
                                        <p:attrNameLst>
                                          <p:attrName>ppt_x</p:attrName>
                                        </p:attrNameLst>
                                      </p:cBhvr>
                                      <p:tavLst>
                                        <p:tav tm="0">
                                          <p:val>
                                            <p:strVal val="1+#ppt_w/2"/>
                                          </p:val>
                                        </p:tav>
                                        <p:tav tm="100000">
                                          <p:val>
                                            <p:strVal val="#ppt_x"/>
                                          </p:val>
                                        </p:tav>
                                      </p:tavLst>
                                    </p:anim>
                                    <p:anim calcmode="lin" valueType="num">
                                      <p:cBhvr additive="base">
                                        <p:cTn id="20" dur="500" fill="hold"/>
                                        <p:tgtEl>
                                          <p:spTgt spid="87350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73478"/>
                                        </p:tgtEl>
                                        <p:attrNameLst>
                                          <p:attrName>style.visibility</p:attrName>
                                        </p:attrNameLst>
                                      </p:cBhvr>
                                      <p:to>
                                        <p:strVal val="visible"/>
                                      </p:to>
                                    </p:set>
                                    <p:anim calcmode="lin" valueType="num">
                                      <p:cBhvr additive="base">
                                        <p:cTn id="23" dur="500" fill="hold"/>
                                        <p:tgtEl>
                                          <p:spTgt spid="873478"/>
                                        </p:tgtEl>
                                        <p:attrNameLst>
                                          <p:attrName>ppt_x</p:attrName>
                                        </p:attrNameLst>
                                      </p:cBhvr>
                                      <p:tavLst>
                                        <p:tav tm="0">
                                          <p:val>
                                            <p:strVal val="1+#ppt_w/2"/>
                                          </p:val>
                                        </p:tav>
                                        <p:tav tm="100000">
                                          <p:val>
                                            <p:strVal val="#ppt_x"/>
                                          </p:val>
                                        </p:tav>
                                      </p:tavLst>
                                    </p:anim>
                                    <p:anim calcmode="lin" valueType="num">
                                      <p:cBhvr additive="base">
                                        <p:cTn id="24" dur="500" fill="hold"/>
                                        <p:tgtEl>
                                          <p:spTgt spid="87347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73479"/>
                                        </p:tgtEl>
                                        <p:attrNameLst>
                                          <p:attrName>style.visibility</p:attrName>
                                        </p:attrNameLst>
                                      </p:cBhvr>
                                      <p:to>
                                        <p:strVal val="visible"/>
                                      </p:to>
                                    </p:set>
                                    <p:anim calcmode="lin" valueType="num">
                                      <p:cBhvr additive="base">
                                        <p:cTn id="27" dur="500" fill="hold"/>
                                        <p:tgtEl>
                                          <p:spTgt spid="873479"/>
                                        </p:tgtEl>
                                        <p:attrNameLst>
                                          <p:attrName>ppt_x</p:attrName>
                                        </p:attrNameLst>
                                      </p:cBhvr>
                                      <p:tavLst>
                                        <p:tav tm="0">
                                          <p:val>
                                            <p:strVal val="1+#ppt_w/2"/>
                                          </p:val>
                                        </p:tav>
                                        <p:tav tm="100000">
                                          <p:val>
                                            <p:strVal val="#ppt_x"/>
                                          </p:val>
                                        </p:tav>
                                      </p:tavLst>
                                    </p:anim>
                                    <p:anim calcmode="lin" valueType="num">
                                      <p:cBhvr additive="base">
                                        <p:cTn id="28" dur="500" fill="hold"/>
                                        <p:tgtEl>
                                          <p:spTgt spid="87347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73502"/>
                                        </p:tgtEl>
                                        <p:attrNameLst>
                                          <p:attrName>style.visibility</p:attrName>
                                        </p:attrNameLst>
                                      </p:cBhvr>
                                      <p:to>
                                        <p:strVal val="visible"/>
                                      </p:to>
                                    </p:set>
                                    <p:anim calcmode="lin" valueType="num">
                                      <p:cBhvr additive="base">
                                        <p:cTn id="33" dur="500" fill="hold"/>
                                        <p:tgtEl>
                                          <p:spTgt spid="873502"/>
                                        </p:tgtEl>
                                        <p:attrNameLst>
                                          <p:attrName>ppt_x</p:attrName>
                                        </p:attrNameLst>
                                      </p:cBhvr>
                                      <p:tavLst>
                                        <p:tav tm="0">
                                          <p:val>
                                            <p:strVal val="1+#ppt_w/2"/>
                                          </p:val>
                                        </p:tav>
                                        <p:tav tm="100000">
                                          <p:val>
                                            <p:strVal val="#ppt_x"/>
                                          </p:val>
                                        </p:tav>
                                      </p:tavLst>
                                    </p:anim>
                                    <p:anim calcmode="lin" valueType="num">
                                      <p:cBhvr additive="base">
                                        <p:cTn id="34" dur="500" fill="hold"/>
                                        <p:tgtEl>
                                          <p:spTgt spid="87350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73480"/>
                                        </p:tgtEl>
                                        <p:attrNameLst>
                                          <p:attrName>style.visibility</p:attrName>
                                        </p:attrNameLst>
                                      </p:cBhvr>
                                      <p:to>
                                        <p:strVal val="visible"/>
                                      </p:to>
                                    </p:set>
                                    <p:anim calcmode="lin" valueType="num">
                                      <p:cBhvr additive="base">
                                        <p:cTn id="37" dur="500" fill="hold"/>
                                        <p:tgtEl>
                                          <p:spTgt spid="873480"/>
                                        </p:tgtEl>
                                        <p:attrNameLst>
                                          <p:attrName>ppt_x</p:attrName>
                                        </p:attrNameLst>
                                      </p:cBhvr>
                                      <p:tavLst>
                                        <p:tav tm="0">
                                          <p:val>
                                            <p:strVal val="1+#ppt_w/2"/>
                                          </p:val>
                                        </p:tav>
                                        <p:tav tm="100000">
                                          <p:val>
                                            <p:strVal val="#ppt_x"/>
                                          </p:val>
                                        </p:tav>
                                      </p:tavLst>
                                    </p:anim>
                                    <p:anim calcmode="lin" valueType="num">
                                      <p:cBhvr additive="base">
                                        <p:cTn id="38" dur="500" fill="hold"/>
                                        <p:tgtEl>
                                          <p:spTgt spid="87348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73482"/>
                                        </p:tgtEl>
                                        <p:attrNameLst>
                                          <p:attrName>style.visibility</p:attrName>
                                        </p:attrNameLst>
                                      </p:cBhvr>
                                      <p:to>
                                        <p:strVal val="visible"/>
                                      </p:to>
                                    </p:set>
                                    <p:anim calcmode="lin" valueType="num">
                                      <p:cBhvr additive="base">
                                        <p:cTn id="41" dur="500" fill="hold"/>
                                        <p:tgtEl>
                                          <p:spTgt spid="873482"/>
                                        </p:tgtEl>
                                        <p:attrNameLst>
                                          <p:attrName>ppt_x</p:attrName>
                                        </p:attrNameLst>
                                      </p:cBhvr>
                                      <p:tavLst>
                                        <p:tav tm="0">
                                          <p:val>
                                            <p:strVal val="1+#ppt_w/2"/>
                                          </p:val>
                                        </p:tav>
                                        <p:tav tm="100000">
                                          <p:val>
                                            <p:strVal val="#ppt_x"/>
                                          </p:val>
                                        </p:tav>
                                      </p:tavLst>
                                    </p:anim>
                                    <p:anim calcmode="lin" valueType="num">
                                      <p:cBhvr additive="base">
                                        <p:cTn id="42" dur="500" fill="hold"/>
                                        <p:tgtEl>
                                          <p:spTgt spid="87348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73481"/>
                                        </p:tgtEl>
                                        <p:attrNameLst>
                                          <p:attrName>style.visibility</p:attrName>
                                        </p:attrNameLst>
                                      </p:cBhvr>
                                      <p:to>
                                        <p:strVal val="visible"/>
                                      </p:to>
                                    </p:set>
                                    <p:anim calcmode="lin" valueType="num">
                                      <p:cBhvr additive="base">
                                        <p:cTn id="45" dur="500" fill="hold"/>
                                        <p:tgtEl>
                                          <p:spTgt spid="873481"/>
                                        </p:tgtEl>
                                        <p:attrNameLst>
                                          <p:attrName>ppt_x</p:attrName>
                                        </p:attrNameLst>
                                      </p:cBhvr>
                                      <p:tavLst>
                                        <p:tav tm="0">
                                          <p:val>
                                            <p:strVal val="1+#ppt_w/2"/>
                                          </p:val>
                                        </p:tav>
                                        <p:tav tm="100000">
                                          <p:val>
                                            <p:strVal val="#ppt_x"/>
                                          </p:val>
                                        </p:tav>
                                      </p:tavLst>
                                    </p:anim>
                                    <p:anim calcmode="lin" valueType="num">
                                      <p:cBhvr additive="base">
                                        <p:cTn id="46" dur="500" fill="hold"/>
                                        <p:tgtEl>
                                          <p:spTgt spid="873481"/>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73504"/>
                                        </p:tgtEl>
                                        <p:attrNameLst>
                                          <p:attrName>style.visibility</p:attrName>
                                        </p:attrNameLst>
                                      </p:cBhvr>
                                      <p:to>
                                        <p:strVal val="visible"/>
                                      </p:to>
                                    </p:set>
                                    <p:animEffect transition="in" filter="wipe(up)">
                                      <p:cBhvr>
                                        <p:cTn id="51" dur="500"/>
                                        <p:tgtEl>
                                          <p:spTgt spid="873504"/>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873500"/>
                                        </p:tgtEl>
                                        <p:attrNameLst>
                                          <p:attrName>style.visibility</p:attrName>
                                        </p:attrNameLst>
                                      </p:cBhvr>
                                      <p:to>
                                        <p:strVal val="visible"/>
                                      </p:to>
                                    </p:set>
                                    <p:animEffect transition="in" filter="wipe(up)">
                                      <p:cBhvr>
                                        <p:cTn id="55" dur="500"/>
                                        <p:tgtEl>
                                          <p:spTgt spid="873500"/>
                                        </p:tgtEl>
                                      </p:cBhvr>
                                    </p:animEffect>
                                  </p:childTnLst>
                                </p:cTn>
                              </p:par>
                            </p:childTnLst>
                          </p:cTn>
                        </p:par>
                        <p:par>
                          <p:cTn id="56" fill="hold" nodeType="afterGroup">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873498"/>
                                        </p:tgtEl>
                                        <p:attrNameLst>
                                          <p:attrName>style.visibility</p:attrName>
                                        </p:attrNameLst>
                                      </p:cBhvr>
                                      <p:to>
                                        <p:strVal val="visible"/>
                                      </p:to>
                                    </p:set>
                                    <p:animEffect transition="in" filter="wipe(up)">
                                      <p:cBhvr>
                                        <p:cTn id="59" dur="500"/>
                                        <p:tgtEl>
                                          <p:spTgt spid="873498"/>
                                        </p:tgtEl>
                                      </p:cBhvr>
                                    </p:animEffect>
                                  </p:childTnLst>
                                </p:cTn>
                              </p:par>
                            </p:childTnLst>
                          </p:cTn>
                        </p:par>
                        <p:par>
                          <p:cTn id="60" fill="hold" nodeType="afterGroup">
                            <p:stCondLst>
                              <p:cond delay="1500"/>
                            </p:stCondLst>
                            <p:childTnLst>
                              <p:par>
                                <p:cTn id="61" presetID="22" presetClass="entr" presetSubtype="1" fill="hold" grpId="0" nodeType="afterEffect">
                                  <p:stCondLst>
                                    <p:cond delay="0"/>
                                  </p:stCondLst>
                                  <p:childTnLst>
                                    <p:set>
                                      <p:cBhvr>
                                        <p:cTn id="62" dur="1" fill="hold">
                                          <p:stCondLst>
                                            <p:cond delay="0"/>
                                          </p:stCondLst>
                                        </p:cTn>
                                        <p:tgtEl>
                                          <p:spTgt spid="873494"/>
                                        </p:tgtEl>
                                        <p:attrNameLst>
                                          <p:attrName>style.visibility</p:attrName>
                                        </p:attrNameLst>
                                      </p:cBhvr>
                                      <p:to>
                                        <p:strVal val="visible"/>
                                      </p:to>
                                    </p:set>
                                    <p:animEffect transition="in" filter="wipe(up)">
                                      <p:cBhvr>
                                        <p:cTn id="63" dur="500"/>
                                        <p:tgtEl>
                                          <p:spTgt spid="87349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873501"/>
                                        </p:tgtEl>
                                        <p:attrNameLst>
                                          <p:attrName>style.visibility</p:attrName>
                                        </p:attrNameLst>
                                      </p:cBhvr>
                                      <p:to>
                                        <p:strVal val="visible"/>
                                      </p:to>
                                    </p:set>
                                    <p:anim calcmode="lin" valueType="num">
                                      <p:cBhvr additive="base">
                                        <p:cTn id="68" dur="500" fill="hold"/>
                                        <p:tgtEl>
                                          <p:spTgt spid="873501"/>
                                        </p:tgtEl>
                                        <p:attrNameLst>
                                          <p:attrName>ppt_x</p:attrName>
                                        </p:attrNameLst>
                                      </p:cBhvr>
                                      <p:tavLst>
                                        <p:tav tm="0">
                                          <p:val>
                                            <p:strVal val="1+#ppt_w/2"/>
                                          </p:val>
                                        </p:tav>
                                        <p:tav tm="100000">
                                          <p:val>
                                            <p:strVal val="#ppt_x"/>
                                          </p:val>
                                        </p:tav>
                                      </p:tavLst>
                                    </p:anim>
                                    <p:anim calcmode="lin" valueType="num">
                                      <p:cBhvr additive="base">
                                        <p:cTn id="69" dur="500" fill="hold"/>
                                        <p:tgtEl>
                                          <p:spTgt spid="87350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873483"/>
                                        </p:tgtEl>
                                        <p:attrNameLst>
                                          <p:attrName>style.visibility</p:attrName>
                                        </p:attrNameLst>
                                      </p:cBhvr>
                                      <p:to>
                                        <p:strVal val="visible"/>
                                      </p:to>
                                    </p:set>
                                    <p:anim calcmode="lin" valueType="num">
                                      <p:cBhvr additive="base">
                                        <p:cTn id="72" dur="500" fill="hold"/>
                                        <p:tgtEl>
                                          <p:spTgt spid="873483"/>
                                        </p:tgtEl>
                                        <p:attrNameLst>
                                          <p:attrName>ppt_x</p:attrName>
                                        </p:attrNameLst>
                                      </p:cBhvr>
                                      <p:tavLst>
                                        <p:tav tm="0">
                                          <p:val>
                                            <p:strVal val="1+#ppt_w/2"/>
                                          </p:val>
                                        </p:tav>
                                        <p:tav tm="100000">
                                          <p:val>
                                            <p:strVal val="#ppt_x"/>
                                          </p:val>
                                        </p:tav>
                                      </p:tavLst>
                                    </p:anim>
                                    <p:anim calcmode="lin" valueType="num">
                                      <p:cBhvr additive="base">
                                        <p:cTn id="73" dur="500" fill="hold"/>
                                        <p:tgtEl>
                                          <p:spTgt spid="873483"/>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873484"/>
                                        </p:tgtEl>
                                        <p:attrNameLst>
                                          <p:attrName>style.visibility</p:attrName>
                                        </p:attrNameLst>
                                      </p:cBhvr>
                                      <p:to>
                                        <p:strVal val="visible"/>
                                      </p:to>
                                    </p:set>
                                    <p:anim calcmode="lin" valueType="num">
                                      <p:cBhvr additive="base">
                                        <p:cTn id="76" dur="500" fill="hold"/>
                                        <p:tgtEl>
                                          <p:spTgt spid="873484"/>
                                        </p:tgtEl>
                                        <p:attrNameLst>
                                          <p:attrName>ppt_x</p:attrName>
                                        </p:attrNameLst>
                                      </p:cBhvr>
                                      <p:tavLst>
                                        <p:tav tm="0">
                                          <p:val>
                                            <p:strVal val="1+#ppt_w/2"/>
                                          </p:val>
                                        </p:tav>
                                        <p:tav tm="100000">
                                          <p:val>
                                            <p:strVal val="#ppt_x"/>
                                          </p:val>
                                        </p:tav>
                                      </p:tavLst>
                                    </p:anim>
                                    <p:anim calcmode="lin" valueType="num">
                                      <p:cBhvr additive="base">
                                        <p:cTn id="77" dur="500" fill="hold"/>
                                        <p:tgtEl>
                                          <p:spTgt spid="873484"/>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873485"/>
                                        </p:tgtEl>
                                        <p:attrNameLst>
                                          <p:attrName>style.visibility</p:attrName>
                                        </p:attrNameLst>
                                      </p:cBhvr>
                                      <p:to>
                                        <p:strVal val="visible"/>
                                      </p:to>
                                    </p:set>
                                    <p:anim calcmode="lin" valueType="num">
                                      <p:cBhvr additive="base">
                                        <p:cTn id="80" dur="500" fill="hold"/>
                                        <p:tgtEl>
                                          <p:spTgt spid="873485"/>
                                        </p:tgtEl>
                                        <p:attrNameLst>
                                          <p:attrName>ppt_x</p:attrName>
                                        </p:attrNameLst>
                                      </p:cBhvr>
                                      <p:tavLst>
                                        <p:tav tm="0">
                                          <p:val>
                                            <p:strVal val="1+#ppt_w/2"/>
                                          </p:val>
                                        </p:tav>
                                        <p:tav tm="100000">
                                          <p:val>
                                            <p:strVal val="#ppt_x"/>
                                          </p:val>
                                        </p:tav>
                                      </p:tavLst>
                                    </p:anim>
                                    <p:anim calcmode="lin" valueType="num">
                                      <p:cBhvr additive="base">
                                        <p:cTn id="81" dur="500" fill="hold"/>
                                        <p:tgtEl>
                                          <p:spTgt spid="873485"/>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873503"/>
                                        </p:tgtEl>
                                        <p:attrNameLst>
                                          <p:attrName>style.visibility</p:attrName>
                                        </p:attrNameLst>
                                      </p:cBhvr>
                                      <p:to>
                                        <p:strVal val="visible"/>
                                      </p:to>
                                    </p:set>
                                    <p:animEffect transition="in" filter="wipe(up)">
                                      <p:cBhvr>
                                        <p:cTn id="86" dur="500"/>
                                        <p:tgtEl>
                                          <p:spTgt spid="873503"/>
                                        </p:tgtEl>
                                      </p:cBhvr>
                                    </p:animEffec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873499"/>
                                        </p:tgtEl>
                                        <p:attrNameLst>
                                          <p:attrName>style.visibility</p:attrName>
                                        </p:attrNameLst>
                                      </p:cBhvr>
                                      <p:to>
                                        <p:strVal val="visible"/>
                                      </p:to>
                                    </p:set>
                                    <p:animEffect transition="in" filter="wipe(up)">
                                      <p:cBhvr>
                                        <p:cTn id="90" dur="500"/>
                                        <p:tgtEl>
                                          <p:spTgt spid="873499"/>
                                        </p:tgtEl>
                                      </p:cBhvr>
                                    </p:animEffect>
                                  </p:childTnLst>
                                </p:cTn>
                              </p:par>
                            </p:childTnLst>
                          </p:cTn>
                        </p:par>
                        <p:par>
                          <p:cTn id="91" fill="hold" nodeType="afterGroup">
                            <p:stCondLst>
                              <p:cond delay="1000"/>
                            </p:stCondLst>
                            <p:childTnLst>
                              <p:par>
                                <p:cTn id="92" presetID="22" presetClass="entr" presetSubtype="1" fill="hold" grpId="0" nodeType="afterEffect">
                                  <p:stCondLst>
                                    <p:cond delay="0"/>
                                  </p:stCondLst>
                                  <p:childTnLst>
                                    <p:set>
                                      <p:cBhvr>
                                        <p:cTn id="93" dur="1" fill="hold">
                                          <p:stCondLst>
                                            <p:cond delay="0"/>
                                          </p:stCondLst>
                                        </p:cTn>
                                        <p:tgtEl>
                                          <p:spTgt spid="873497"/>
                                        </p:tgtEl>
                                        <p:attrNameLst>
                                          <p:attrName>style.visibility</p:attrName>
                                        </p:attrNameLst>
                                      </p:cBhvr>
                                      <p:to>
                                        <p:strVal val="visible"/>
                                      </p:to>
                                    </p:set>
                                    <p:animEffect transition="in" filter="wipe(up)">
                                      <p:cBhvr>
                                        <p:cTn id="94" dur="500"/>
                                        <p:tgtEl>
                                          <p:spTgt spid="873497"/>
                                        </p:tgtEl>
                                      </p:cBhvr>
                                    </p:animEffect>
                                  </p:childTnLst>
                                </p:cTn>
                              </p:par>
                            </p:childTnLst>
                          </p:cTn>
                        </p:par>
                        <p:par>
                          <p:cTn id="95" fill="hold" nodeType="afterGroup">
                            <p:stCondLst>
                              <p:cond delay="1500"/>
                            </p:stCondLst>
                            <p:childTnLst>
                              <p:par>
                                <p:cTn id="96" presetID="22" presetClass="entr" presetSubtype="1" fill="hold" grpId="0" nodeType="afterEffect">
                                  <p:stCondLst>
                                    <p:cond delay="0"/>
                                  </p:stCondLst>
                                  <p:childTnLst>
                                    <p:set>
                                      <p:cBhvr>
                                        <p:cTn id="97" dur="1" fill="hold">
                                          <p:stCondLst>
                                            <p:cond delay="0"/>
                                          </p:stCondLst>
                                        </p:cTn>
                                        <p:tgtEl>
                                          <p:spTgt spid="873495"/>
                                        </p:tgtEl>
                                        <p:attrNameLst>
                                          <p:attrName>style.visibility</p:attrName>
                                        </p:attrNameLst>
                                      </p:cBhvr>
                                      <p:to>
                                        <p:strVal val="visible"/>
                                      </p:to>
                                    </p:set>
                                    <p:animEffect transition="in" filter="wipe(up)">
                                      <p:cBhvr>
                                        <p:cTn id="98" dur="500"/>
                                        <p:tgtEl>
                                          <p:spTgt spid="87349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873490"/>
                                        </p:tgtEl>
                                        <p:attrNameLst>
                                          <p:attrName>style.visibility</p:attrName>
                                        </p:attrNameLst>
                                      </p:cBhvr>
                                      <p:to>
                                        <p:strVal val="visible"/>
                                      </p:to>
                                    </p:set>
                                    <p:anim calcmode="lin" valueType="num">
                                      <p:cBhvr additive="base">
                                        <p:cTn id="103" dur="500" fill="hold"/>
                                        <p:tgtEl>
                                          <p:spTgt spid="873490"/>
                                        </p:tgtEl>
                                        <p:attrNameLst>
                                          <p:attrName>ppt_x</p:attrName>
                                        </p:attrNameLst>
                                      </p:cBhvr>
                                      <p:tavLst>
                                        <p:tav tm="0">
                                          <p:val>
                                            <p:strVal val="1+#ppt_w/2"/>
                                          </p:val>
                                        </p:tav>
                                        <p:tav tm="100000">
                                          <p:val>
                                            <p:strVal val="#ppt_x"/>
                                          </p:val>
                                        </p:tav>
                                      </p:tavLst>
                                    </p:anim>
                                    <p:anim calcmode="lin" valueType="num">
                                      <p:cBhvr additive="base">
                                        <p:cTn id="104" dur="500" fill="hold"/>
                                        <p:tgtEl>
                                          <p:spTgt spid="87349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873488"/>
                                        </p:tgtEl>
                                        <p:attrNameLst>
                                          <p:attrName>style.visibility</p:attrName>
                                        </p:attrNameLst>
                                      </p:cBhvr>
                                      <p:to>
                                        <p:strVal val="visible"/>
                                      </p:to>
                                    </p:set>
                                    <p:anim calcmode="lin" valueType="num">
                                      <p:cBhvr additive="base">
                                        <p:cTn id="107" dur="500" fill="hold"/>
                                        <p:tgtEl>
                                          <p:spTgt spid="873488"/>
                                        </p:tgtEl>
                                        <p:attrNameLst>
                                          <p:attrName>ppt_x</p:attrName>
                                        </p:attrNameLst>
                                      </p:cBhvr>
                                      <p:tavLst>
                                        <p:tav tm="0">
                                          <p:val>
                                            <p:strVal val="1+#ppt_w/2"/>
                                          </p:val>
                                        </p:tav>
                                        <p:tav tm="100000">
                                          <p:val>
                                            <p:strVal val="#ppt_x"/>
                                          </p:val>
                                        </p:tav>
                                      </p:tavLst>
                                    </p:anim>
                                    <p:anim calcmode="lin" valueType="num">
                                      <p:cBhvr additive="base">
                                        <p:cTn id="108" dur="500" fill="hold"/>
                                        <p:tgtEl>
                                          <p:spTgt spid="87348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873489"/>
                                        </p:tgtEl>
                                        <p:attrNameLst>
                                          <p:attrName>style.visibility</p:attrName>
                                        </p:attrNameLst>
                                      </p:cBhvr>
                                      <p:to>
                                        <p:strVal val="visible"/>
                                      </p:to>
                                    </p:set>
                                    <p:anim calcmode="lin" valueType="num">
                                      <p:cBhvr additive="base">
                                        <p:cTn id="111" dur="500" fill="hold"/>
                                        <p:tgtEl>
                                          <p:spTgt spid="873489"/>
                                        </p:tgtEl>
                                        <p:attrNameLst>
                                          <p:attrName>ppt_x</p:attrName>
                                        </p:attrNameLst>
                                      </p:cBhvr>
                                      <p:tavLst>
                                        <p:tav tm="0">
                                          <p:val>
                                            <p:strVal val="1+#ppt_w/2"/>
                                          </p:val>
                                        </p:tav>
                                        <p:tav tm="100000">
                                          <p:val>
                                            <p:strVal val="#ppt_x"/>
                                          </p:val>
                                        </p:tav>
                                      </p:tavLst>
                                    </p:anim>
                                    <p:anim calcmode="lin" valueType="num">
                                      <p:cBhvr additive="base">
                                        <p:cTn id="112" dur="500" fill="hold"/>
                                        <p:tgtEl>
                                          <p:spTgt spid="873489"/>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873491"/>
                                        </p:tgtEl>
                                        <p:attrNameLst>
                                          <p:attrName>style.visibility</p:attrName>
                                        </p:attrNameLst>
                                      </p:cBhvr>
                                      <p:to>
                                        <p:strVal val="visible"/>
                                      </p:to>
                                    </p:set>
                                    <p:animEffect transition="in" filter="wipe(up)">
                                      <p:cBhvr>
                                        <p:cTn id="117" dur="500"/>
                                        <p:tgtEl>
                                          <p:spTgt spid="873491"/>
                                        </p:tgtEl>
                                      </p:cBhvr>
                                    </p:animEffect>
                                  </p:childTnLst>
                                </p:cTn>
                              </p:par>
                            </p:childTnLst>
                          </p:cTn>
                        </p:par>
                        <p:par>
                          <p:cTn id="118" fill="hold" nodeType="afterGroup">
                            <p:stCondLst>
                              <p:cond delay="500"/>
                            </p:stCondLst>
                            <p:childTnLst>
                              <p:par>
                                <p:cTn id="119" presetID="22" presetClass="entr" presetSubtype="1" fill="hold" grpId="0" nodeType="afterEffect">
                                  <p:stCondLst>
                                    <p:cond delay="0"/>
                                  </p:stCondLst>
                                  <p:childTnLst>
                                    <p:set>
                                      <p:cBhvr>
                                        <p:cTn id="120" dur="1" fill="hold">
                                          <p:stCondLst>
                                            <p:cond delay="0"/>
                                          </p:stCondLst>
                                        </p:cTn>
                                        <p:tgtEl>
                                          <p:spTgt spid="873493"/>
                                        </p:tgtEl>
                                        <p:attrNameLst>
                                          <p:attrName>style.visibility</p:attrName>
                                        </p:attrNameLst>
                                      </p:cBhvr>
                                      <p:to>
                                        <p:strVal val="visible"/>
                                      </p:to>
                                    </p:set>
                                    <p:animEffect transition="in" filter="wipe(up)">
                                      <p:cBhvr>
                                        <p:cTn id="121" dur="500"/>
                                        <p:tgtEl>
                                          <p:spTgt spid="873493"/>
                                        </p:tgtEl>
                                      </p:cBhvr>
                                    </p:animEffect>
                                  </p:childTnLst>
                                </p:cTn>
                              </p:par>
                            </p:childTnLst>
                          </p:cTn>
                        </p:par>
                        <p:par>
                          <p:cTn id="122" fill="hold" nodeType="afterGroup">
                            <p:stCondLst>
                              <p:cond delay="1000"/>
                            </p:stCondLst>
                            <p:childTnLst>
                              <p:par>
                                <p:cTn id="123" presetID="22" presetClass="entr" presetSubtype="1" fill="hold" grpId="0" nodeType="afterEffect">
                                  <p:stCondLst>
                                    <p:cond delay="0"/>
                                  </p:stCondLst>
                                  <p:childTnLst>
                                    <p:set>
                                      <p:cBhvr>
                                        <p:cTn id="124" dur="1" fill="hold">
                                          <p:stCondLst>
                                            <p:cond delay="0"/>
                                          </p:stCondLst>
                                        </p:cTn>
                                        <p:tgtEl>
                                          <p:spTgt spid="873492"/>
                                        </p:tgtEl>
                                        <p:attrNameLst>
                                          <p:attrName>style.visibility</p:attrName>
                                        </p:attrNameLst>
                                      </p:cBhvr>
                                      <p:to>
                                        <p:strVal val="visible"/>
                                      </p:to>
                                    </p:set>
                                    <p:animEffect transition="in" filter="wipe(up)">
                                      <p:cBhvr>
                                        <p:cTn id="125" dur="500"/>
                                        <p:tgtEl>
                                          <p:spTgt spid="873492"/>
                                        </p:tgtEl>
                                      </p:cBhvr>
                                    </p:animEffect>
                                  </p:childTnLst>
                                </p:cTn>
                              </p:par>
                            </p:childTnLst>
                          </p:cTn>
                        </p:par>
                        <p:par>
                          <p:cTn id="126" fill="hold" nodeType="afterGroup">
                            <p:stCondLst>
                              <p:cond delay="1500"/>
                            </p:stCondLst>
                            <p:childTnLst>
                              <p:par>
                                <p:cTn id="127" presetID="22" presetClass="entr" presetSubtype="1" fill="hold" grpId="0" nodeType="afterEffect">
                                  <p:stCondLst>
                                    <p:cond delay="0"/>
                                  </p:stCondLst>
                                  <p:childTnLst>
                                    <p:set>
                                      <p:cBhvr>
                                        <p:cTn id="128" dur="1" fill="hold">
                                          <p:stCondLst>
                                            <p:cond delay="0"/>
                                          </p:stCondLst>
                                        </p:cTn>
                                        <p:tgtEl>
                                          <p:spTgt spid="873496"/>
                                        </p:tgtEl>
                                        <p:attrNameLst>
                                          <p:attrName>style.visibility</p:attrName>
                                        </p:attrNameLst>
                                      </p:cBhvr>
                                      <p:to>
                                        <p:strVal val="visible"/>
                                      </p:to>
                                    </p:set>
                                    <p:animEffect transition="in" filter="wipe(up)">
                                      <p:cBhvr>
                                        <p:cTn id="129" dur="500"/>
                                        <p:tgtEl>
                                          <p:spTgt spid="87349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873509"/>
                                        </p:tgtEl>
                                        <p:attrNameLst>
                                          <p:attrName>style.visibility</p:attrName>
                                        </p:attrNameLst>
                                      </p:cBhvr>
                                      <p:to>
                                        <p:strVal val="visible"/>
                                      </p:to>
                                    </p:set>
                                    <p:anim calcmode="lin" valueType="num">
                                      <p:cBhvr additive="base">
                                        <p:cTn id="134" dur="500" fill="hold"/>
                                        <p:tgtEl>
                                          <p:spTgt spid="873509"/>
                                        </p:tgtEl>
                                        <p:attrNameLst>
                                          <p:attrName>ppt_x</p:attrName>
                                        </p:attrNameLst>
                                      </p:cBhvr>
                                      <p:tavLst>
                                        <p:tav tm="0">
                                          <p:val>
                                            <p:strVal val="1+#ppt_w/2"/>
                                          </p:val>
                                        </p:tav>
                                        <p:tav tm="100000">
                                          <p:val>
                                            <p:strVal val="#ppt_x"/>
                                          </p:val>
                                        </p:tav>
                                      </p:tavLst>
                                    </p:anim>
                                    <p:anim calcmode="lin" valueType="num">
                                      <p:cBhvr additive="base">
                                        <p:cTn id="135" dur="500" fill="hold"/>
                                        <p:tgtEl>
                                          <p:spTgt spid="873509"/>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873486"/>
                                        </p:tgtEl>
                                        <p:attrNameLst>
                                          <p:attrName>style.visibility</p:attrName>
                                        </p:attrNameLst>
                                      </p:cBhvr>
                                      <p:to>
                                        <p:strVal val="visible"/>
                                      </p:to>
                                    </p:set>
                                    <p:anim calcmode="lin" valueType="num">
                                      <p:cBhvr additive="base">
                                        <p:cTn id="138" dur="500" fill="hold"/>
                                        <p:tgtEl>
                                          <p:spTgt spid="873486"/>
                                        </p:tgtEl>
                                        <p:attrNameLst>
                                          <p:attrName>ppt_x</p:attrName>
                                        </p:attrNameLst>
                                      </p:cBhvr>
                                      <p:tavLst>
                                        <p:tav tm="0">
                                          <p:val>
                                            <p:strVal val="1+#ppt_w/2"/>
                                          </p:val>
                                        </p:tav>
                                        <p:tav tm="100000">
                                          <p:val>
                                            <p:strVal val="#ppt_x"/>
                                          </p:val>
                                        </p:tav>
                                      </p:tavLst>
                                    </p:anim>
                                    <p:anim calcmode="lin" valueType="num">
                                      <p:cBhvr additive="base">
                                        <p:cTn id="139" dur="500" fill="hold"/>
                                        <p:tgtEl>
                                          <p:spTgt spid="873486"/>
                                        </p:tgtEl>
                                        <p:attrNameLst>
                                          <p:attrName>ppt_y</p:attrName>
                                        </p:attrNameLst>
                                      </p:cBhvr>
                                      <p:tavLst>
                                        <p:tav tm="0">
                                          <p:val>
                                            <p:strVal val="#ppt_y"/>
                                          </p:val>
                                        </p:tav>
                                        <p:tav tm="100000">
                                          <p:val>
                                            <p:strVal val="#ppt_y"/>
                                          </p:val>
                                        </p:tav>
                                      </p:tavLst>
                                    </p:anim>
                                  </p:childTnLst>
                                </p:cTn>
                              </p:par>
                              <p:par>
                                <p:cTn id="140" presetID="2" presetClass="entr" presetSubtype="2" fill="hold" grpId="0" nodeType="withEffect">
                                  <p:stCondLst>
                                    <p:cond delay="0"/>
                                  </p:stCondLst>
                                  <p:childTnLst>
                                    <p:set>
                                      <p:cBhvr>
                                        <p:cTn id="141" dur="1" fill="hold">
                                          <p:stCondLst>
                                            <p:cond delay="0"/>
                                          </p:stCondLst>
                                        </p:cTn>
                                        <p:tgtEl>
                                          <p:spTgt spid="873487"/>
                                        </p:tgtEl>
                                        <p:attrNameLst>
                                          <p:attrName>style.visibility</p:attrName>
                                        </p:attrNameLst>
                                      </p:cBhvr>
                                      <p:to>
                                        <p:strVal val="visible"/>
                                      </p:to>
                                    </p:set>
                                    <p:anim calcmode="lin" valueType="num">
                                      <p:cBhvr additive="base">
                                        <p:cTn id="142" dur="500" fill="hold"/>
                                        <p:tgtEl>
                                          <p:spTgt spid="873487"/>
                                        </p:tgtEl>
                                        <p:attrNameLst>
                                          <p:attrName>ppt_x</p:attrName>
                                        </p:attrNameLst>
                                      </p:cBhvr>
                                      <p:tavLst>
                                        <p:tav tm="0">
                                          <p:val>
                                            <p:strVal val="1+#ppt_w/2"/>
                                          </p:val>
                                        </p:tav>
                                        <p:tav tm="100000">
                                          <p:val>
                                            <p:strVal val="#ppt_x"/>
                                          </p:val>
                                        </p:tav>
                                      </p:tavLst>
                                    </p:anim>
                                    <p:anim calcmode="lin" valueType="num">
                                      <p:cBhvr additive="base">
                                        <p:cTn id="143" dur="500" fill="hold"/>
                                        <p:tgtEl>
                                          <p:spTgt spid="873487"/>
                                        </p:tgtEl>
                                        <p:attrNameLst>
                                          <p:attrName>ppt_y</p:attrName>
                                        </p:attrNameLst>
                                      </p:cBhvr>
                                      <p:tavLst>
                                        <p:tav tm="0">
                                          <p:val>
                                            <p:strVal val="#ppt_y"/>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873514"/>
                                        </p:tgtEl>
                                        <p:attrNameLst>
                                          <p:attrName>style.visibility</p:attrName>
                                        </p:attrNameLst>
                                      </p:cBhvr>
                                      <p:to>
                                        <p:strVal val="visible"/>
                                      </p:to>
                                    </p:set>
                                    <p:anim calcmode="lin" valueType="num">
                                      <p:cBhvr additive="base">
                                        <p:cTn id="146" dur="500" fill="hold"/>
                                        <p:tgtEl>
                                          <p:spTgt spid="873514"/>
                                        </p:tgtEl>
                                        <p:attrNameLst>
                                          <p:attrName>ppt_x</p:attrName>
                                        </p:attrNameLst>
                                      </p:cBhvr>
                                      <p:tavLst>
                                        <p:tav tm="0">
                                          <p:val>
                                            <p:strVal val="1+#ppt_w/2"/>
                                          </p:val>
                                        </p:tav>
                                        <p:tav tm="100000">
                                          <p:val>
                                            <p:strVal val="#ppt_x"/>
                                          </p:val>
                                        </p:tav>
                                      </p:tavLst>
                                    </p:anim>
                                    <p:anim calcmode="lin" valueType="num">
                                      <p:cBhvr additive="base">
                                        <p:cTn id="147" dur="500" fill="hold"/>
                                        <p:tgtEl>
                                          <p:spTgt spid="873514"/>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0"/>
                                  </p:stCondLst>
                                  <p:childTnLst>
                                    <p:set>
                                      <p:cBhvr>
                                        <p:cTn id="149" dur="1" fill="hold">
                                          <p:stCondLst>
                                            <p:cond delay="0"/>
                                          </p:stCondLst>
                                        </p:cTn>
                                        <p:tgtEl>
                                          <p:spTgt spid="873513"/>
                                        </p:tgtEl>
                                        <p:attrNameLst>
                                          <p:attrName>style.visibility</p:attrName>
                                        </p:attrNameLst>
                                      </p:cBhvr>
                                      <p:to>
                                        <p:strVal val="visible"/>
                                      </p:to>
                                    </p:set>
                                    <p:anim calcmode="lin" valueType="num">
                                      <p:cBhvr additive="base">
                                        <p:cTn id="150" dur="500" fill="hold"/>
                                        <p:tgtEl>
                                          <p:spTgt spid="873513"/>
                                        </p:tgtEl>
                                        <p:attrNameLst>
                                          <p:attrName>ppt_x</p:attrName>
                                        </p:attrNameLst>
                                      </p:cBhvr>
                                      <p:tavLst>
                                        <p:tav tm="0">
                                          <p:val>
                                            <p:strVal val="1+#ppt_w/2"/>
                                          </p:val>
                                        </p:tav>
                                        <p:tav tm="100000">
                                          <p:val>
                                            <p:strVal val="#ppt_x"/>
                                          </p:val>
                                        </p:tav>
                                      </p:tavLst>
                                    </p:anim>
                                    <p:anim calcmode="lin" valueType="num">
                                      <p:cBhvr additive="base">
                                        <p:cTn id="151" dur="500" fill="hold"/>
                                        <p:tgtEl>
                                          <p:spTgt spid="873513"/>
                                        </p:tgtEl>
                                        <p:attrNameLst>
                                          <p:attrName>ppt_y</p:attrName>
                                        </p:attrNameLst>
                                      </p:cBhvr>
                                      <p:tavLst>
                                        <p:tav tm="0">
                                          <p:val>
                                            <p:strVal val="#ppt_y"/>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2" fill="hold" grpId="0" nodeType="clickEffect">
                                  <p:stCondLst>
                                    <p:cond delay="0"/>
                                  </p:stCondLst>
                                  <p:childTnLst>
                                    <p:set>
                                      <p:cBhvr>
                                        <p:cTn id="155" dur="1" fill="hold">
                                          <p:stCondLst>
                                            <p:cond delay="0"/>
                                          </p:stCondLst>
                                        </p:cTn>
                                        <p:tgtEl>
                                          <p:spTgt spid="873510"/>
                                        </p:tgtEl>
                                        <p:attrNameLst>
                                          <p:attrName>style.visibility</p:attrName>
                                        </p:attrNameLst>
                                      </p:cBhvr>
                                      <p:to>
                                        <p:strVal val="visible"/>
                                      </p:to>
                                    </p:set>
                                    <p:anim calcmode="lin" valueType="num">
                                      <p:cBhvr additive="base">
                                        <p:cTn id="156" dur="500" fill="hold"/>
                                        <p:tgtEl>
                                          <p:spTgt spid="873510"/>
                                        </p:tgtEl>
                                        <p:attrNameLst>
                                          <p:attrName>ppt_x</p:attrName>
                                        </p:attrNameLst>
                                      </p:cBhvr>
                                      <p:tavLst>
                                        <p:tav tm="0">
                                          <p:val>
                                            <p:strVal val="1+#ppt_w/2"/>
                                          </p:val>
                                        </p:tav>
                                        <p:tav tm="100000">
                                          <p:val>
                                            <p:strVal val="#ppt_x"/>
                                          </p:val>
                                        </p:tav>
                                      </p:tavLst>
                                    </p:anim>
                                    <p:anim calcmode="lin" valueType="num">
                                      <p:cBhvr additive="base">
                                        <p:cTn id="157" dur="500" fill="hold"/>
                                        <p:tgtEl>
                                          <p:spTgt spid="873510"/>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873505"/>
                                        </p:tgtEl>
                                        <p:attrNameLst>
                                          <p:attrName>style.visibility</p:attrName>
                                        </p:attrNameLst>
                                      </p:cBhvr>
                                      <p:to>
                                        <p:strVal val="visible"/>
                                      </p:to>
                                    </p:set>
                                    <p:anim calcmode="lin" valueType="num">
                                      <p:cBhvr additive="base">
                                        <p:cTn id="160" dur="500" fill="hold"/>
                                        <p:tgtEl>
                                          <p:spTgt spid="873505"/>
                                        </p:tgtEl>
                                        <p:attrNameLst>
                                          <p:attrName>ppt_x</p:attrName>
                                        </p:attrNameLst>
                                      </p:cBhvr>
                                      <p:tavLst>
                                        <p:tav tm="0">
                                          <p:val>
                                            <p:strVal val="1+#ppt_w/2"/>
                                          </p:val>
                                        </p:tav>
                                        <p:tav tm="100000">
                                          <p:val>
                                            <p:strVal val="#ppt_x"/>
                                          </p:val>
                                        </p:tav>
                                      </p:tavLst>
                                    </p:anim>
                                    <p:anim calcmode="lin" valueType="num">
                                      <p:cBhvr additive="base">
                                        <p:cTn id="161" dur="500" fill="hold"/>
                                        <p:tgtEl>
                                          <p:spTgt spid="873505"/>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873506"/>
                                        </p:tgtEl>
                                        <p:attrNameLst>
                                          <p:attrName>style.visibility</p:attrName>
                                        </p:attrNameLst>
                                      </p:cBhvr>
                                      <p:to>
                                        <p:strVal val="visible"/>
                                      </p:to>
                                    </p:set>
                                    <p:anim calcmode="lin" valueType="num">
                                      <p:cBhvr additive="base">
                                        <p:cTn id="164" dur="500" fill="hold"/>
                                        <p:tgtEl>
                                          <p:spTgt spid="873506"/>
                                        </p:tgtEl>
                                        <p:attrNameLst>
                                          <p:attrName>ppt_x</p:attrName>
                                        </p:attrNameLst>
                                      </p:cBhvr>
                                      <p:tavLst>
                                        <p:tav tm="0">
                                          <p:val>
                                            <p:strVal val="1+#ppt_w/2"/>
                                          </p:val>
                                        </p:tav>
                                        <p:tav tm="100000">
                                          <p:val>
                                            <p:strVal val="#ppt_x"/>
                                          </p:val>
                                        </p:tav>
                                      </p:tavLst>
                                    </p:anim>
                                    <p:anim calcmode="lin" valueType="num">
                                      <p:cBhvr additive="base">
                                        <p:cTn id="165" dur="500" fill="hold"/>
                                        <p:tgtEl>
                                          <p:spTgt spid="873506"/>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stCondLst>
                                    <p:cond delay="0"/>
                                  </p:stCondLst>
                                  <p:childTnLst>
                                    <p:set>
                                      <p:cBhvr>
                                        <p:cTn id="167" dur="1" fill="hold">
                                          <p:stCondLst>
                                            <p:cond delay="0"/>
                                          </p:stCondLst>
                                        </p:cTn>
                                        <p:tgtEl>
                                          <p:spTgt spid="873511"/>
                                        </p:tgtEl>
                                        <p:attrNameLst>
                                          <p:attrName>style.visibility</p:attrName>
                                        </p:attrNameLst>
                                      </p:cBhvr>
                                      <p:to>
                                        <p:strVal val="visible"/>
                                      </p:to>
                                    </p:set>
                                    <p:anim calcmode="lin" valueType="num">
                                      <p:cBhvr additive="base">
                                        <p:cTn id="168" dur="500" fill="hold"/>
                                        <p:tgtEl>
                                          <p:spTgt spid="873511"/>
                                        </p:tgtEl>
                                        <p:attrNameLst>
                                          <p:attrName>ppt_x</p:attrName>
                                        </p:attrNameLst>
                                      </p:cBhvr>
                                      <p:tavLst>
                                        <p:tav tm="0">
                                          <p:val>
                                            <p:strVal val="1+#ppt_w/2"/>
                                          </p:val>
                                        </p:tav>
                                        <p:tav tm="100000">
                                          <p:val>
                                            <p:strVal val="#ppt_x"/>
                                          </p:val>
                                        </p:tav>
                                      </p:tavLst>
                                    </p:anim>
                                    <p:anim calcmode="lin" valueType="num">
                                      <p:cBhvr additive="base">
                                        <p:cTn id="169" dur="500" fill="hold"/>
                                        <p:tgtEl>
                                          <p:spTgt spid="873511"/>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stCondLst>
                                    <p:cond delay="0"/>
                                  </p:stCondLst>
                                  <p:childTnLst>
                                    <p:set>
                                      <p:cBhvr>
                                        <p:cTn id="171" dur="1" fill="hold">
                                          <p:stCondLst>
                                            <p:cond delay="0"/>
                                          </p:stCondLst>
                                        </p:cTn>
                                        <p:tgtEl>
                                          <p:spTgt spid="873512"/>
                                        </p:tgtEl>
                                        <p:attrNameLst>
                                          <p:attrName>style.visibility</p:attrName>
                                        </p:attrNameLst>
                                      </p:cBhvr>
                                      <p:to>
                                        <p:strVal val="visible"/>
                                      </p:to>
                                    </p:set>
                                    <p:anim calcmode="lin" valueType="num">
                                      <p:cBhvr additive="base">
                                        <p:cTn id="172" dur="500" fill="hold"/>
                                        <p:tgtEl>
                                          <p:spTgt spid="873512"/>
                                        </p:tgtEl>
                                        <p:attrNameLst>
                                          <p:attrName>ppt_x</p:attrName>
                                        </p:attrNameLst>
                                      </p:cBhvr>
                                      <p:tavLst>
                                        <p:tav tm="0">
                                          <p:val>
                                            <p:strVal val="1+#ppt_w/2"/>
                                          </p:val>
                                        </p:tav>
                                        <p:tav tm="100000">
                                          <p:val>
                                            <p:strVal val="#ppt_x"/>
                                          </p:val>
                                        </p:tav>
                                      </p:tavLst>
                                    </p:anim>
                                    <p:anim calcmode="lin" valueType="num">
                                      <p:cBhvr additive="base">
                                        <p:cTn id="173" dur="500" fill="hold"/>
                                        <p:tgtEl>
                                          <p:spTgt spid="873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6" grpId="0" animBg="1"/>
      <p:bldP spid="873477" grpId="0"/>
      <p:bldP spid="873478" grpId="0" animBg="1"/>
      <p:bldP spid="873479" grpId="0"/>
      <p:bldP spid="873480" grpId="0" animBg="1"/>
      <p:bldP spid="873481" grpId="0"/>
      <p:bldP spid="873482" grpId="0" animBg="1"/>
      <p:bldP spid="873483" grpId="0" animBg="1"/>
      <p:bldP spid="873484" grpId="0" animBg="1"/>
      <p:bldP spid="873485" grpId="0"/>
      <p:bldP spid="873486" grpId="0" animBg="1"/>
      <p:bldP spid="873487" grpId="0"/>
      <p:bldP spid="873488" grpId="0" animBg="1"/>
      <p:bldP spid="873489" grpId="0"/>
      <p:bldP spid="873490" grpId="0" animBg="1"/>
      <p:bldP spid="873491" grpId="0" animBg="1"/>
      <p:bldP spid="873492" grpId="0" animBg="1"/>
      <p:bldP spid="873493" grpId="0" animBg="1"/>
      <p:bldP spid="873494" grpId="0" animBg="1"/>
      <p:bldP spid="873495" grpId="0" animBg="1"/>
      <p:bldP spid="873496" grpId="0" animBg="1"/>
      <p:bldP spid="873497" grpId="0" animBg="1"/>
      <p:bldP spid="873498" grpId="0" animBg="1"/>
      <p:bldP spid="873499" grpId="0" animBg="1"/>
      <p:bldP spid="873500" grpId="0" animBg="1"/>
      <p:bldP spid="873501" grpId="0" animBg="1"/>
      <p:bldP spid="873502" grpId="0" animBg="1"/>
      <p:bldP spid="873503" grpId="0" animBg="1"/>
      <p:bldP spid="873504" grpId="0" animBg="1"/>
      <p:bldP spid="873505" grpId="0" animBg="1"/>
      <p:bldP spid="873506" grpId="0"/>
      <p:bldP spid="873507" grpId="0" animBg="1"/>
      <p:bldP spid="873508" grpId="0" animBg="1"/>
      <p:bldP spid="873509" grpId="0" animBg="1"/>
      <p:bldP spid="873510" grpId="0" animBg="1"/>
      <p:bldP spid="873511" grpId="0" animBg="1"/>
      <p:bldP spid="873512" grpId="0" animBg="1"/>
      <p:bldP spid="873513" grpId="0" animBg="1"/>
      <p:bldP spid="8735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DSL delante recort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71625"/>
            <a:ext cx="75644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descr="adsl detras recort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679825"/>
            <a:ext cx="75660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684213" y="411163"/>
            <a:ext cx="790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600">
                <a:latin typeface="Arial" charset="0"/>
              </a:rPr>
              <a:t>Router Ethernet/ADSL (Cisco 827-4V)</a:t>
            </a:r>
          </a:p>
        </p:txBody>
      </p:sp>
      <p:sp>
        <p:nvSpPr>
          <p:cNvPr id="101381" name="Text Box 5"/>
          <p:cNvSpPr txBox="1">
            <a:spLocks noChangeArrowheads="1"/>
          </p:cNvSpPr>
          <p:nvPr/>
        </p:nvSpPr>
        <p:spPr bwMode="auto">
          <a:xfrm>
            <a:off x="1547813" y="5516563"/>
            <a:ext cx="1339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Ethernet 10BASE-T</a:t>
            </a:r>
          </a:p>
          <a:p>
            <a:pPr algn="ctr"/>
            <a:r>
              <a:rPr lang="es-ES_tradnl" sz="1600" b="1">
                <a:latin typeface="Arial" charset="0"/>
              </a:rPr>
              <a:t>(RJ45)</a:t>
            </a:r>
            <a:endParaRPr lang="es-ES" sz="1600" b="1">
              <a:latin typeface="Arial" charset="0"/>
            </a:endParaRPr>
          </a:p>
        </p:txBody>
      </p:sp>
      <p:sp>
        <p:nvSpPr>
          <p:cNvPr id="101382" name="Line 6"/>
          <p:cNvSpPr>
            <a:spLocks noChangeShapeType="1"/>
          </p:cNvSpPr>
          <p:nvPr/>
        </p:nvSpPr>
        <p:spPr bwMode="auto">
          <a:xfrm flipV="1">
            <a:off x="2411413" y="4581525"/>
            <a:ext cx="0" cy="9350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1383" name="Line 7"/>
          <p:cNvSpPr>
            <a:spLocks noChangeShapeType="1"/>
          </p:cNvSpPr>
          <p:nvPr/>
        </p:nvSpPr>
        <p:spPr bwMode="auto">
          <a:xfrm flipV="1">
            <a:off x="3132138" y="4652963"/>
            <a:ext cx="0" cy="14398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1384" name="Text Box 8"/>
          <p:cNvSpPr txBox="1">
            <a:spLocks noChangeArrowheads="1"/>
          </p:cNvSpPr>
          <p:nvPr/>
        </p:nvSpPr>
        <p:spPr bwMode="auto">
          <a:xfrm>
            <a:off x="2439988" y="6092825"/>
            <a:ext cx="1339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Consola (RJ45)</a:t>
            </a:r>
            <a:endParaRPr lang="es-ES" sz="1600" b="1">
              <a:latin typeface="Arial" charset="0"/>
            </a:endParaRPr>
          </a:p>
        </p:txBody>
      </p:sp>
      <p:sp>
        <p:nvSpPr>
          <p:cNvPr id="101385" name="Text Box 9"/>
          <p:cNvSpPr txBox="1">
            <a:spLocks noChangeArrowheads="1"/>
          </p:cNvSpPr>
          <p:nvPr/>
        </p:nvSpPr>
        <p:spPr bwMode="auto">
          <a:xfrm>
            <a:off x="3232150" y="5588000"/>
            <a:ext cx="1339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ADSL (RJ11)</a:t>
            </a:r>
            <a:endParaRPr lang="es-ES" sz="1600" b="1">
              <a:latin typeface="Arial" charset="0"/>
            </a:endParaRPr>
          </a:p>
        </p:txBody>
      </p:sp>
      <p:sp>
        <p:nvSpPr>
          <p:cNvPr id="101386" name="Line 10"/>
          <p:cNvSpPr>
            <a:spLocks noChangeShapeType="1"/>
          </p:cNvSpPr>
          <p:nvPr/>
        </p:nvSpPr>
        <p:spPr bwMode="auto">
          <a:xfrm flipV="1">
            <a:off x="3922713" y="4652963"/>
            <a:ext cx="0" cy="93503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1387" name="AutoShape 11"/>
          <p:cNvSpPr>
            <a:spLocks/>
          </p:cNvSpPr>
          <p:nvPr/>
        </p:nvSpPr>
        <p:spPr bwMode="auto">
          <a:xfrm rot="-5400000">
            <a:off x="6121400" y="4760913"/>
            <a:ext cx="287337" cy="1512888"/>
          </a:xfrm>
          <a:prstGeom prst="leftBrace">
            <a:avLst>
              <a:gd name="adj1" fmla="val 43877"/>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01388" name="Text Box 12"/>
          <p:cNvSpPr txBox="1">
            <a:spLocks noChangeArrowheads="1"/>
          </p:cNvSpPr>
          <p:nvPr/>
        </p:nvSpPr>
        <p:spPr bwMode="auto">
          <a:xfrm>
            <a:off x="4859338" y="5661025"/>
            <a:ext cx="278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b="1">
                <a:latin typeface="Arial" charset="0"/>
              </a:rPr>
              <a:t>Conexiones telefónicas (RJ11) para aplicaciones de voz sobre IP</a:t>
            </a:r>
            <a:endParaRPr lang="es-ES" sz="1600" b="1">
              <a:latin typeface="Arial" charset="0"/>
            </a:endParaRPr>
          </a:p>
        </p:txBody>
      </p:sp>
      <p:sp>
        <p:nvSpPr>
          <p:cNvPr id="101389" name="1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AFA132FD-BA08-4C70-A5F2-1753A421FCCD}" type="slidenum">
              <a:rPr lang="es-ES" sz="1400"/>
              <a:pPr eaLnBrk="1" hangingPunct="1"/>
              <a:t>98</a:t>
            </a:fld>
            <a:endParaRPr lang="es-ES" sz="1400"/>
          </a:p>
        </p:txBody>
      </p:sp>
    </p:spTree>
  </p:cSld>
  <p:clrMapOvr>
    <a:masterClrMapping/>
  </p:clrMapOvr>
  <p:transition>
    <p:pull dir="l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reeform 2"/>
          <p:cNvSpPr>
            <a:spLocks/>
          </p:cNvSpPr>
          <p:nvPr/>
        </p:nvSpPr>
        <p:spPr bwMode="auto">
          <a:xfrm rot="-1800000">
            <a:off x="4284663" y="1557338"/>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02403" name="Freeform 3"/>
          <p:cNvSpPr>
            <a:spLocks/>
          </p:cNvSpPr>
          <p:nvPr/>
        </p:nvSpPr>
        <p:spPr bwMode="auto">
          <a:xfrm rot="4200000">
            <a:off x="5773737" y="2184401"/>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02404" name="Freeform 4"/>
          <p:cNvSpPr>
            <a:spLocks/>
          </p:cNvSpPr>
          <p:nvPr/>
        </p:nvSpPr>
        <p:spPr bwMode="auto">
          <a:xfrm rot="-1800000">
            <a:off x="2374900" y="2565400"/>
            <a:ext cx="1476375"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rgbClr val="CF0E30"/>
            </a:solidFill>
            <a:prstDash val="solid"/>
            <a:round/>
            <a:headEnd type="none" w="sm" len="sm"/>
            <a:tailEnd type="none" w="sm" len="sm"/>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102405" name="Line 5"/>
          <p:cNvSpPr>
            <a:spLocks noChangeShapeType="1"/>
          </p:cNvSpPr>
          <p:nvPr/>
        </p:nvSpPr>
        <p:spPr bwMode="auto">
          <a:xfrm flipH="1">
            <a:off x="5795963" y="5087938"/>
            <a:ext cx="1728787"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06" name="Line 6"/>
          <p:cNvSpPr>
            <a:spLocks noChangeShapeType="1"/>
          </p:cNvSpPr>
          <p:nvPr/>
        </p:nvSpPr>
        <p:spPr bwMode="auto">
          <a:xfrm rot="5400000">
            <a:off x="6552406" y="4763294"/>
            <a:ext cx="64928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07" name="Line 7"/>
          <p:cNvSpPr>
            <a:spLocks noChangeShapeType="1"/>
          </p:cNvSpPr>
          <p:nvPr/>
        </p:nvSpPr>
        <p:spPr bwMode="auto">
          <a:xfrm>
            <a:off x="1035050" y="2914650"/>
            <a:ext cx="11430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08" name="Line 8"/>
          <p:cNvSpPr>
            <a:spLocks noChangeShapeType="1"/>
          </p:cNvSpPr>
          <p:nvPr/>
        </p:nvSpPr>
        <p:spPr bwMode="auto">
          <a:xfrm>
            <a:off x="6804025" y="2924175"/>
            <a:ext cx="0" cy="136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2409"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68605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10"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4067175"/>
            <a:ext cx="1082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5531" name="Text Box 11"/>
          <p:cNvSpPr txBox="1">
            <a:spLocks noChangeArrowheads="1"/>
          </p:cNvSpPr>
          <p:nvPr/>
        </p:nvSpPr>
        <p:spPr bwMode="auto">
          <a:xfrm>
            <a:off x="4935538" y="3946525"/>
            <a:ext cx="1365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80.24.166.172/26</a:t>
            </a:r>
          </a:p>
        </p:txBody>
      </p:sp>
      <p:sp>
        <p:nvSpPr>
          <p:cNvPr id="102412" name="Text Box 12"/>
          <p:cNvSpPr txBox="1">
            <a:spLocks noChangeArrowheads="1"/>
          </p:cNvSpPr>
          <p:nvPr/>
        </p:nvSpPr>
        <p:spPr bwMode="auto">
          <a:xfrm>
            <a:off x="4864100" y="4652963"/>
            <a:ext cx="1365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147.156.159.1/26</a:t>
            </a:r>
          </a:p>
        </p:txBody>
      </p:sp>
      <p:sp>
        <p:nvSpPr>
          <p:cNvPr id="875533" name="Text Box 13"/>
          <p:cNvSpPr txBox="1">
            <a:spLocks noChangeArrowheads="1"/>
          </p:cNvSpPr>
          <p:nvPr/>
        </p:nvSpPr>
        <p:spPr bwMode="auto">
          <a:xfrm>
            <a:off x="3635375" y="4297363"/>
            <a:ext cx="2408238" cy="284162"/>
          </a:xfrm>
          <a:prstGeom prst="rect">
            <a:avLst/>
          </a:prstGeom>
          <a:solidFill>
            <a:srgbClr val="FF9900">
              <a:alpha val="50195"/>
            </a:srgbClr>
          </a:solidFill>
          <a:ln w="9525">
            <a:solidFill>
              <a:schemeClr val="tx1"/>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A 0.0.0.0/0 por 147.156.200.149</a:t>
            </a:r>
          </a:p>
        </p:txBody>
      </p:sp>
      <p:sp>
        <p:nvSpPr>
          <p:cNvPr id="875534" name="Line 14"/>
          <p:cNvSpPr>
            <a:spLocks noChangeShapeType="1"/>
          </p:cNvSpPr>
          <p:nvPr/>
        </p:nvSpPr>
        <p:spPr bwMode="auto">
          <a:xfrm>
            <a:off x="6038850" y="4440238"/>
            <a:ext cx="188913" cy="11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15" name="Text Box 15"/>
          <p:cNvSpPr txBox="1">
            <a:spLocks noChangeArrowheads="1"/>
          </p:cNvSpPr>
          <p:nvPr/>
        </p:nvSpPr>
        <p:spPr bwMode="auto">
          <a:xfrm>
            <a:off x="2160588" y="2811463"/>
            <a:ext cx="684212" cy="234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gordius</a:t>
            </a:r>
          </a:p>
        </p:txBody>
      </p:sp>
      <p:sp>
        <p:nvSpPr>
          <p:cNvPr id="102416" name="Text Box 16"/>
          <p:cNvSpPr txBox="1">
            <a:spLocks noChangeArrowheads="1"/>
          </p:cNvSpPr>
          <p:nvPr/>
        </p:nvSpPr>
        <p:spPr bwMode="auto">
          <a:xfrm>
            <a:off x="6516688" y="4259263"/>
            <a:ext cx="646112" cy="234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a:latin typeface="Arial" charset="0"/>
              </a:rPr>
              <a:t>roglaro</a:t>
            </a:r>
          </a:p>
        </p:txBody>
      </p:sp>
      <p:sp>
        <p:nvSpPr>
          <p:cNvPr id="102417" name="Text Box 17"/>
          <p:cNvSpPr txBox="1">
            <a:spLocks noChangeArrowheads="1"/>
          </p:cNvSpPr>
          <p:nvPr/>
        </p:nvSpPr>
        <p:spPr bwMode="auto">
          <a:xfrm>
            <a:off x="252413" y="4508500"/>
            <a:ext cx="2611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000">
                <a:latin typeface="Arial" charset="0"/>
              </a:rPr>
              <a:t>Campus de Burjassot</a:t>
            </a:r>
          </a:p>
        </p:txBody>
      </p:sp>
      <p:sp>
        <p:nvSpPr>
          <p:cNvPr id="102418" name="Text Box 18"/>
          <p:cNvSpPr txBox="1">
            <a:spLocks noChangeArrowheads="1"/>
          </p:cNvSpPr>
          <p:nvPr/>
        </p:nvSpPr>
        <p:spPr bwMode="auto">
          <a:xfrm>
            <a:off x="5913438" y="6022975"/>
            <a:ext cx="1470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2000">
                <a:latin typeface="Arial" charset="0"/>
              </a:rPr>
              <a:t>Joan Roglá</a:t>
            </a:r>
          </a:p>
          <a:p>
            <a:pPr algn="ctr" eaLnBrk="1" hangingPunct="1"/>
            <a:r>
              <a:rPr lang="es-ES" sz="1200" b="1">
                <a:latin typeface="Arial" charset="0"/>
              </a:rPr>
              <a:t>147.156.159.0/26</a:t>
            </a:r>
          </a:p>
        </p:txBody>
      </p:sp>
      <p:sp>
        <p:nvSpPr>
          <p:cNvPr id="102419" name="Line 19"/>
          <p:cNvSpPr>
            <a:spLocks noChangeShapeType="1"/>
          </p:cNvSpPr>
          <p:nvPr/>
        </p:nvSpPr>
        <p:spPr bwMode="auto">
          <a:xfrm>
            <a:off x="6229350" y="4797425"/>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20" name="Text Box 20"/>
          <p:cNvSpPr txBox="1">
            <a:spLocks noChangeArrowheads="1"/>
          </p:cNvSpPr>
          <p:nvPr/>
        </p:nvSpPr>
        <p:spPr bwMode="auto">
          <a:xfrm>
            <a:off x="1908175" y="260350"/>
            <a:ext cx="569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200">
                <a:latin typeface="Arial" charset="0"/>
              </a:rPr>
              <a:t>Conexiones ADSL/VPN en UV</a:t>
            </a:r>
          </a:p>
        </p:txBody>
      </p:sp>
      <p:sp>
        <p:nvSpPr>
          <p:cNvPr id="875541" name="Line 21"/>
          <p:cNvSpPr>
            <a:spLocks noChangeShapeType="1"/>
          </p:cNvSpPr>
          <p:nvPr/>
        </p:nvSpPr>
        <p:spPr bwMode="auto">
          <a:xfrm flipV="1">
            <a:off x="6300788" y="4076700"/>
            <a:ext cx="439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22" name="Text Box 22"/>
          <p:cNvSpPr txBox="1">
            <a:spLocks noChangeArrowheads="1"/>
          </p:cNvSpPr>
          <p:nvPr/>
        </p:nvSpPr>
        <p:spPr bwMode="auto">
          <a:xfrm>
            <a:off x="4716463" y="3514725"/>
            <a:ext cx="16462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200" b="1">
                <a:latin typeface="Arial" charset="0"/>
              </a:rPr>
              <a:t>ADSL 4000/512 Kb/s</a:t>
            </a:r>
          </a:p>
        </p:txBody>
      </p:sp>
      <p:sp>
        <p:nvSpPr>
          <p:cNvPr id="102423" name="Text Box 23"/>
          <p:cNvSpPr txBox="1">
            <a:spLocks noChangeArrowheads="1"/>
          </p:cNvSpPr>
          <p:nvPr/>
        </p:nvSpPr>
        <p:spPr bwMode="auto">
          <a:xfrm>
            <a:off x="2520950" y="3130550"/>
            <a:ext cx="977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Cisco 7500</a:t>
            </a:r>
          </a:p>
        </p:txBody>
      </p:sp>
      <p:pic>
        <p:nvPicPr>
          <p:cNvPr id="102424"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38" y="2549525"/>
            <a:ext cx="15128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25" name="Text Box 25"/>
          <p:cNvSpPr txBox="1">
            <a:spLocks noChangeArrowheads="1"/>
          </p:cNvSpPr>
          <p:nvPr/>
        </p:nvSpPr>
        <p:spPr bwMode="auto">
          <a:xfrm>
            <a:off x="395288" y="2636838"/>
            <a:ext cx="1298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600" b="1">
                <a:latin typeface="Arial" charset="0"/>
              </a:rPr>
              <a:t>Red UV</a:t>
            </a:r>
          </a:p>
          <a:p>
            <a:pPr algn="ctr" eaLnBrk="1" hangingPunct="1"/>
            <a:r>
              <a:rPr lang="es-ES" sz="1200" b="1">
                <a:latin typeface="Arial" charset="0"/>
              </a:rPr>
              <a:t>(147.156.0.0/16)</a:t>
            </a:r>
          </a:p>
        </p:txBody>
      </p:sp>
      <p:sp>
        <p:nvSpPr>
          <p:cNvPr id="875546" name="Text Box 26"/>
          <p:cNvSpPr txBox="1">
            <a:spLocks noChangeArrowheads="1"/>
          </p:cNvSpPr>
          <p:nvPr/>
        </p:nvSpPr>
        <p:spPr bwMode="auto">
          <a:xfrm>
            <a:off x="1814513" y="357663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147.156.148.113/32</a:t>
            </a:r>
          </a:p>
          <a:p>
            <a:pPr eaLnBrk="1" hangingPunct="1"/>
            <a:r>
              <a:rPr lang="es-ES" sz="1200" b="1">
                <a:latin typeface="Arial" charset="0"/>
              </a:rPr>
              <a:t>(Interfaz loopback)</a:t>
            </a:r>
          </a:p>
        </p:txBody>
      </p:sp>
      <p:sp>
        <p:nvSpPr>
          <p:cNvPr id="875547" name="Line 27"/>
          <p:cNvSpPr>
            <a:spLocks noChangeShapeType="1"/>
          </p:cNvSpPr>
          <p:nvPr/>
        </p:nvSpPr>
        <p:spPr bwMode="auto">
          <a:xfrm flipH="1" flipV="1">
            <a:off x="2503488" y="3022600"/>
            <a:ext cx="7937" cy="4778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102428" name="Picture 2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1628775"/>
            <a:ext cx="1512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29" name="Text Box 29"/>
          <p:cNvSpPr txBox="1">
            <a:spLocks noChangeArrowheads="1"/>
          </p:cNvSpPr>
          <p:nvPr/>
        </p:nvSpPr>
        <p:spPr bwMode="auto">
          <a:xfrm>
            <a:off x="3667125" y="1939925"/>
            <a:ext cx="962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RedIRIS</a:t>
            </a:r>
          </a:p>
        </p:txBody>
      </p:sp>
      <p:pic>
        <p:nvPicPr>
          <p:cNvPr id="102430" name="Picture 3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351088"/>
            <a:ext cx="1512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31" name="Text Box 31"/>
          <p:cNvSpPr txBox="1">
            <a:spLocks noChangeArrowheads="1"/>
          </p:cNvSpPr>
          <p:nvPr/>
        </p:nvSpPr>
        <p:spPr bwMode="auto">
          <a:xfrm>
            <a:off x="6759575" y="26384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Terra</a:t>
            </a:r>
          </a:p>
        </p:txBody>
      </p:sp>
      <p:pic>
        <p:nvPicPr>
          <p:cNvPr id="102432" name="Picture 3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288" y="1055688"/>
            <a:ext cx="1512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33" name="Text Box 33"/>
          <p:cNvSpPr txBox="1">
            <a:spLocks noChangeArrowheads="1"/>
          </p:cNvSpPr>
          <p:nvPr/>
        </p:nvSpPr>
        <p:spPr bwMode="auto">
          <a:xfrm>
            <a:off x="5580063" y="1366838"/>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a:latin typeface="Arial" charset="0"/>
              </a:rPr>
              <a:t>Internet</a:t>
            </a:r>
          </a:p>
        </p:txBody>
      </p:sp>
      <p:sp>
        <p:nvSpPr>
          <p:cNvPr id="102434" name="Line 34"/>
          <p:cNvSpPr>
            <a:spLocks noChangeShapeType="1"/>
          </p:cNvSpPr>
          <p:nvPr/>
        </p:nvSpPr>
        <p:spPr bwMode="auto">
          <a:xfrm rot="5400000">
            <a:off x="6192044" y="5412582"/>
            <a:ext cx="649287"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35" name="Line 35"/>
          <p:cNvSpPr>
            <a:spLocks noChangeShapeType="1"/>
          </p:cNvSpPr>
          <p:nvPr/>
        </p:nvSpPr>
        <p:spPr bwMode="auto">
          <a:xfrm rot="5400000">
            <a:off x="5544344" y="5412582"/>
            <a:ext cx="649287"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36" name="Line 36"/>
          <p:cNvSpPr>
            <a:spLocks noChangeShapeType="1"/>
          </p:cNvSpPr>
          <p:nvPr/>
        </p:nvSpPr>
        <p:spPr bwMode="auto">
          <a:xfrm rot="5400000">
            <a:off x="6912769" y="5412582"/>
            <a:ext cx="649287"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2437" name="Picture 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513" y="5375275"/>
            <a:ext cx="457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38" name="Picture 3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5375275"/>
            <a:ext cx="457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39" name="Picture 3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3088" y="5375275"/>
            <a:ext cx="457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5560" name="Freeform 40"/>
          <p:cNvSpPr>
            <a:spLocks/>
          </p:cNvSpPr>
          <p:nvPr/>
        </p:nvSpPr>
        <p:spPr bwMode="auto">
          <a:xfrm>
            <a:off x="2555875" y="1412875"/>
            <a:ext cx="4260850" cy="2662238"/>
          </a:xfrm>
          <a:custGeom>
            <a:avLst/>
            <a:gdLst>
              <a:gd name="T0" fmla="*/ 0 w 2548"/>
              <a:gd name="T1" fmla="*/ 2147483647 h 1777"/>
              <a:gd name="T2" fmla="*/ 1395384897 w 2548"/>
              <a:gd name="T3" fmla="*/ 1645216641 h 1777"/>
              <a:gd name="T4" fmla="*/ 2147483647 w 2548"/>
              <a:gd name="T5" fmla="*/ 1137959176 h 1777"/>
              <a:gd name="T6" fmla="*/ 2147483647 w 2548"/>
              <a:gd name="T7" fmla="*/ 729460703 h 1777"/>
              <a:gd name="T8" fmla="*/ 2147483647 w 2548"/>
              <a:gd name="T9" fmla="*/ 323207978 h 1777"/>
              <a:gd name="T10" fmla="*/ 2147483647 w 2548"/>
              <a:gd name="T11" fmla="*/ 17955499 h 1777"/>
              <a:gd name="T12" fmla="*/ 2147483647 w 2548"/>
              <a:gd name="T13" fmla="*/ 219960486 h 1777"/>
              <a:gd name="T14" fmla="*/ 2147483647 w 2548"/>
              <a:gd name="T15" fmla="*/ 628458959 h 1777"/>
              <a:gd name="T16" fmla="*/ 2147483647 w 2548"/>
              <a:gd name="T17" fmla="*/ 1238962418 h 1777"/>
              <a:gd name="T18" fmla="*/ 2147483647 w 2548"/>
              <a:gd name="T19" fmla="*/ 2147483647 h 1777"/>
              <a:gd name="T20" fmla="*/ 2147483647 w 2548"/>
              <a:gd name="T21" fmla="*/ 2147483647 h 1777"/>
              <a:gd name="T22" fmla="*/ 2147483647 w 2548"/>
              <a:gd name="T23" fmla="*/ 2147483647 h 17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8"/>
              <a:gd name="T37" fmla="*/ 0 h 1777"/>
              <a:gd name="T38" fmla="*/ 2548 w 2548"/>
              <a:gd name="T39" fmla="*/ 1777 h 17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8" h="1777">
                <a:moveTo>
                  <a:pt x="0" y="1006"/>
                </a:moveTo>
                <a:cubicBezTo>
                  <a:pt x="177" y="911"/>
                  <a:pt x="355" y="816"/>
                  <a:pt x="499" y="733"/>
                </a:cubicBezTo>
                <a:cubicBezTo>
                  <a:pt x="643" y="650"/>
                  <a:pt x="748" y="575"/>
                  <a:pt x="861" y="507"/>
                </a:cubicBezTo>
                <a:cubicBezTo>
                  <a:pt x="974" y="439"/>
                  <a:pt x="1081" y="385"/>
                  <a:pt x="1179" y="325"/>
                </a:cubicBezTo>
                <a:cubicBezTo>
                  <a:pt x="1277" y="265"/>
                  <a:pt x="1338" y="197"/>
                  <a:pt x="1451" y="144"/>
                </a:cubicBezTo>
                <a:cubicBezTo>
                  <a:pt x="1564" y="91"/>
                  <a:pt x="1746" y="16"/>
                  <a:pt x="1859" y="8"/>
                </a:cubicBezTo>
                <a:cubicBezTo>
                  <a:pt x="1972" y="0"/>
                  <a:pt x="2064" y="53"/>
                  <a:pt x="2132" y="98"/>
                </a:cubicBezTo>
                <a:cubicBezTo>
                  <a:pt x="2200" y="143"/>
                  <a:pt x="2230" y="204"/>
                  <a:pt x="2268" y="280"/>
                </a:cubicBezTo>
                <a:cubicBezTo>
                  <a:pt x="2306" y="356"/>
                  <a:pt x="2320" y="439"/>
                  <a:pt x="2358" y="552"/>
                </a:cubicBezTo>
                <a:cubicBezTo>
                  <a:pt x="2396" y="665"/>
                  <a:pt x="2464" y="809"/>
                  <a:pt x="2494" y="960"/>
                </a:cubicBezTo>
                <a:cubicBezTo>
                  <a:pt x="2524" y="1111"/>
                  <a:pt x="2532" y="1323"/>
                  <a:pt x="2540" y="1459"/>
                </a:cubicBezTo>
                <a:cubicBezTo>
                  <a:pt x="2548" y="1595"/>
                  <a:pt x="2540" y="1724"/>
                  <a:pt x="2540" y="1777"/>
                </a:cubicBezTo>
              </a:path>
            </a:pathLst>
          </a:custGeom>
          <a:noFill/>
          <a:ln w="101600">
            <a:solidFill>
              <a:srgbClr val="FF99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75561" name="Text Box 41"/>
          <p:cNvSpPr txBox="1">
            <a:spLocks noChangeArrowheads="1"/>
          </p:cNvSpPr>
          <p:nvPr/>
        </p:nvSpPr>
        <p:spPr bwMode="auto">
          <a:xfrm>
            <a:off x="1598613" y="2074863"/>
            <a:ext cx="1533525" cy="274637"/>
          </a:xfrm>
          <a:prstGeom prst="rect">
            <a:avLst/>
          </a:prstGeom>
          <a:solidFill>
            <a:srgbClr val="FF99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147.156.200.149/30</a:t>
            </a:r>
          </a:p>
        </p:txBody>
      </p:sp>
      <p:sp>
        <p:nvSpPr>
          <p:cNvPr id="875562" name="Text Box 42"/>
          <p:cNvSpPr txBox="1">
            <a:spLocks noChangeArrowheads="1"/>
          </p:cNvSpPr>
          <p:nvPr/>
        </p:nvSpPr>
        <p:spPr bwMode="auto">
          <a:xfrm>
            <a:off x="7286625" y="3875088"/>
            <a:ext cx="1533525" cy="274637"/>
          </a:xfrm>
          <a:prstGeom prst="rect">
            <a:avLst/>
          </a:prstGeom>
          <a:solidFill>
            <a:srgbClr val="FF99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147.156.200.150/30</a:t>
            </a:r>
          </a:p>
        </p:txBody>
      </p:sp>
      <p:sp>
        <p:nvSpPr>
          <p:cNvPr id="875563" name="Line 43"/>
          <p:cNvSpPr>
            <a:spLocks noChangeShapeType="1"/>
          </p:cNvSpPr>
          <p:nvPr/>
        </p:nvSpPr>
        <p:spPr bwMode="auto">
          <a:xfrm flipH="1" flipV="1">
            <a:off x="6877050" y="4005263"/>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5564" name="Line 44"/>
          <p:cNvSpPr>
            <a:spLocks noChangeShapeType="1"/>
          </p:cNvSpPr>
          <p:nvPr/>
        </p:nvSpPr>
        <p:spPr bwMode="auto">
          <a:xfrm>
            <a:off x="2484438" y="242093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5565" name="Oval 45"/>
          <p:cNvSpPr>
            <a:spLocks noChangeArrowheads="1"/>
          </p:cNvSpPr>
          <p:nvPr/>
        </p:nvSpPr>
        <p:spPr bwMode="auto">
          <a:xfrm>
            <a:off x="6734175" y="4005263"/>
            <a:ext cx="142875" cy="1428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875566" name="Oval 46"/>
          <p:cNvSpPr>
            <a:spLocks noChangeArrowheads="1"/>
          </p:cNvSpPr>
          <p:nvPr/>
        </p:nvSpPr>
        <p:spPr bwMode="auto">
          <a:xfrm>
            <a:off x="2435225" y="2873375"/>
            <a:ext cx="142875" cy="1428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sp>
        <p:nvSpPr>
          <p:cNvPr id="102447" name="Text Box 47"/>
          <p:cNvSpPr txBox="1">
            <a:spLocks noChangeArrowheads="1"/>
          </p:cNvSpPr>
          <p:nvPr/>
        </p:nvSpPr>
        <p:spPr bwMode="auto">
          <a:xfrm>
            <a:off x="7004050" y="4667250"/>
            <a:ext cx="893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Cisco 827</a:t>
            </a:r>
          </a:p>
        </p:txBody>
      </p:sp>
      <p:sp>
        <p:nvSpPr>
          <p:cNvPr id="102448" name="Line 48"/>
          <p:cNvSpPr>
            <a:spLocks noChangeShapeType="1"/>
          </p:cNvSpPr>
          <p:nvPr/>
        </p:nvSpPr>
        <p:spPr bwMode="auto">
          <a:xfrm flipV="1">
            <a:off x="6300788" y="36449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75569" name="Text Box 49"/>
          <p:cNvSpPr txBox="1">
            <a:spLocks noChangeArrowheads="1"/>
          </p:cNvSpPr>
          <p:nvPr/>
        </p:nvSpPr>
        <p:spPr bwMode="auto">
          <a:xfrm>
            <a:off x="3203575" y="2857500"/>
            <a:ext cx="2997200" cy="284163"/>
          </a:xfrm>
          <a:prstGeom prst="rect">
            <a:avLst/>
          </a:prstGeom>
          <a:solidFill>
            <a:srgbClr val="FF9900">
              <a:alpha val="50195"/>
            </a:srgbClr>
          </a:solidFill>
          <a:ln w="9525">
            <a:solidFill>
              <a:schemeClr val="tx1"/>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b="1">
                <a:latin typeface="Arial" charset="0"/>
              </a:rPr>
              <a:t>A 147.156.159.0/26 por 147.156.200.150</a:t>
            </a:r>
          </a:p>
        </p:txBody>
      </p:sp>
      <p:sp>
        <p:nvSpPr>
          <p:cNvPr id="875570" name="Line 50"/>
          <p:cNvSpPr>
            <a:spLocks noChangeShapeType="1"/>
          </p:cNvSpPr>
          <p:nvPr/>
        </p:nvSpPr>
        <p:spPr bwMode="auto">
          <a:xfrm flipH="1">
            <a:off x="2987675" y="3000375"/>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51" name="51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a:t>Ampliación Redes 3-</a:t>
            </a:r>
            <a:fld id="{825AE902-078C-436E-B2AE-F17EF72C07C4}" type="slidenum">
              <a:rPr lang="es-ES" sz="1400"/>
              <a:pPr eaLnBrk="1" hangingPunct="1"/>
              <a:t>99</a:t>
            </a:fld>
            <a:endParaRPr lang="es-ES" sz="14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5531"/>
                                        </p:tgtEl>
                                        <p:attrNameLst>
                                          <p:attrName>style.visibility</p:attrName>
                                        </p:attrNameLst>
                                      </p:cBhvr>
                                      <p:to>
                                        <p:strVal val="visible"/>
                                      </p:to>
                                    </p:set>
                                    <p:anim calcmode="lin" valueType="num">
                                      <p:cBhvr additive="base">
                                        <p:cTn id="7" dur="500" fill="hold"/>
                                        <p:tgtEl>
                                          <p:spTgt spid="875531"/>
                                        </p:tgtEl>
                                        <p:attrNameLst>
                                          <p:attrName>ppt_x</p:attrName>
                                        </p:attrNameLst>
                                      </p:cBhvr>
                                      <p:tavLst>
                                        <p:tav tm="0">
                                          <p:val>
                                            <p:strVal val="#ppt_x"/>
                                          </p:val>
                                        </p:tav>
                                        <p:tav tm="100000">
                                          <p:val>
                                            <p:strVal val="#ppt_x"/>
                                          </p:val>
                                        </p:tav>
                                      </p:tavLst>
                                    </p:anim>
                                    <p:anim calcmode="lin" valueType="num">
                                      <p:cBhvr additive="base">
                                        <p:cTn id="8" dur="500" fill="hold"/>
                                        <p:tgtEl>
                                          <p:spTgt spid="8755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5541"/>
                                        </p:tgtEl>
                                        <p:attrNameLst>
                                          <p:attrName>style.visibility</p:attrName>
                                        </p:attrNameLst>
                                      </p:cBhvr>
                                      <p:to>
                                        <p:strVal val="visible"/>
                                      </p:to>
                                    </p:set>
                                    <p:anim calcmode="lin" valueType="num">
                                      <p:cBhvr additive="base">
                                        <p:cTn id="11" dur="500" fill="hold"/>
                                        <p:tgtEl>
                                          <p:spTgt spid="875541"/>
                                        </p:tgtEl>
                                        <p:attrNameLst>
                                          <p:attrName>ppt_x</p:attrName>
                                        </p:attrNameLst>
                                      </p:cBhvr>
                                      <p:tavLst>
                                        <p:tav tm="0">
                                          <p:val>
                                            <p:strVal val="#ppt_x"/>
                                          </p:val>
                                        </p:tav>
                                        <p:tav tm="100000">
                                          <p:val>
                                            <p:strVal val="#ppt_x"/>
                                          </p:val>
                                        </p:tav>
                                      </p:tavLst>
                                    </p:anim>
                                    <p:anim calcmode="lin" valueType="num">
                                      <p:cBhvr additive="base">
                                        <p:cTn id="12" dur="500" fill="hold"/>
                                        <p:tgtEl>
                                          <p:spTgt spid="87554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55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55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75565"/>
                                        </p:tgtEl>
                                        <p:attrNameLst>
                                          <p:attrName>style.visibility</p:attrName>
                                        </p:attrNameLst>
                                      </p:cBhvr>
                                      <p:to>
                                        <p:strVal val="visible"/>
                                      </p:to>
                                    </p:set>
                                    <p:anim calcmode="lin" valueType="num">
                                      <p:cBhvr additive="base">
                                        <p:cTn id="23" dur="1000" fill="hold"/>
                                        <p:tgtEl>
                                          <p:spTgt spid="875565"/>
                                        </p:tgtEl>
                                        <p:attrNameLst>
                                          <p:attrName>ppt_x</p:attrName>
                                        </p:attrNameLst>
                                      </p:cBhvr>
                                      <p:tavLst>
                                        <p:tav tm="0">
                                          <p:val>
                                            <p:strVal val="#ppt_x"/>
                                          </p:val>
                                        </p:tav>
                                        <p:tav tm="100000">
                                          <p:val>
                                            <p:strVal val="#ppt_x"/>
                                          </p:val>
                                        </p:tav>
                                      </p:tavLst>
                                    </p:anim>
                                    <p:anim calcmode="lin" valueType="num">
                                      <p:cBhvr additive="base">
                                        <p:cTn id="24" dur="1000" fill="hold"/>
                                        <p:tgtEl>
                                          <p:spTgt spid="87556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75566"/>
                                        </p:tgtEl>
                                        <p:attrNameLst>
                                          <p:attrName>style.visibility</p:attrName>
                                        </p:attrNameLst>
                                      </p:cBhvr>
                                      <p:to>
                                        <p:strVal val="visible"/>
                                      </p:to>
                                    </p:set>
                                    <p:anim calcmode="lin" valueType="num">
                                      <p:cBhvr additive="base">
                                        <p:cTn id="27" dur="1000" fill="hold"/>
                                        <p:tgtEl>
                                          <p:spTgt spid="875566"/>
                                        </p:tgtEl>
                                        <p:attrNameLst>
                                          <p:attrName>ppt_x</p:attrName>
                                        </p:attrNameLst>
                                      </p:cBhvr>
                                      <p:tavLst>
                                        <p:tav tm="0">
                                          <p:val>
                                            <p:strVal val="#ppt_x"/>
                                          </p:val>
                                        </p:tav>
                                        <p:tav tm="100000">
                                          <p:val>
                                            <p:strVal val="#ppt_x"/>
                                          </p:val>
                                        </p:tav>
                                      </p:tavLst>
                                    </p:anim>
                                    <p:anim calcmode="lin" valueType="num">
                                      <p:cBhvr additive="base">
                                        <p:cTn id="28" dur="1000" fill="hold"/>
                                        <p:tgtEl>
                                          <p:spTgt spid="875566"/>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75560"/>
                                        </p:tgtEl>
                                        <p:attrNameLst>
                                          <p:attrName>style.visibility</p:attrName>
                                        </p:attrNameLst>
                                      </p:cBhvr>
                                      <p:to>
                                        <p:strVal val="visible"/>
                                      </p:to>
                                    </p:set>
                                    <p:animEffect transition="in" filter="wipe(right)">
                                      <p:cBhvr>
                                        <p:cTn id="33" dur="2000"/>
                                        <p:tgtEl>
                                          <p:spTgt spid="8755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7556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75562"/>
                                        </p:tgtEl>
                                        <p:attrNameLst>
                                          <p:attrName>style.visibility</p:attrName>
                                        </p:attrNameLst>
                                      </p:cBhvr>
                                      <p:to>
                                        <p:strVal val="visible"/>
                                      </p:to>
                                    </p:set>
                                  </p:childTnLst>
                                </p:cTn>
                              </p:par>
                            </p:childTnLst>
                          </p:cTn>
                        </p:par>
                        <p:par>
                          <p:cTn id="40" fill="hold" nodeType="afterGroup">
                            <p:stCondLst>
                              <p:cond delay="0"/>
                            </p:stCondLst>
                            <p:childTnLst>
                              <p:par>
                                <p:cTn id="41" presetID="2" presetClass="entr" presetSubtype="2" fill="hold" grpId="1" nodeType="afterEffect">
                                  <p:stCondLst>
                                    <p:cond delay="0"/>
                                  </p:stCondLst>
                                  <p:childTnLst>
                                    <p:set>
                                      <p:cBhvr>
                                        <p:cTn id="42" dur="1" fill="hold">
                                          <p:stCondLst>
                                            <p:cond delay="0"/>
                                          </p:stCondLst>
                                        </p:cTn>
                                        <p:tgtEl>
                                          <p:spTgt spid="875563"/>
                                        </p:tgtEl>
                                        <p:attrNameLst>
                                          <p:attrName>style.visibility</p:attrName>
                                        </p:attrNameLst>
                                      </p:cBhvr>
                                      <p:to>
                                        <p:strVal val="visible"/>
                                      </p:to>
                                    </p:set>
                                    <p:anim calcmode="lin" valueType="num">
                                      <p:cBhvr additive="base">
                                        <p:cTn id="43" dur="500" fill="hold"/>
                                        <p:tgtEl>
                                          <p:spTgt spid="875563"/>
                                        </p:tgtEl>
                                        <p:attrNameLst>
                                          <p:attrName>ppt_x</p:attrName>
                                        </p:attrNameLst>
                                      </p:cBhvr>
                                      <p:tavLst>
                                        <p:tav tm="0">
                                          <p:val>
                                            <p:strVal val="1+#ppt_w/2"/>
                                          </p:val>
                                        </p:tav>
                                        <p:tav tm="100000">
                                          <p:val>
                                            <p:strVal val="#ppt_x"/>
                                          </p:val>
                                        </p:tav>
                                      </p:tavLst>
                                    </p:anim>
                                    <p:anim calcmode="lin" valueType="num">
                                      <p:cBhvr additive="base">
                                        <p:cTn id="44" dur="500" fill="hold"/>
                                        <p:tgtEl>
                                          <p:spTgt spid="875563"/>
                                        </p:tgtEl>
                                        <p:attrNameLst>
                                          <p:attrName>ppt_y</p:attrName>
                                        </p:attrNameLst>
                                      </p:cBhvr>
                                      <p:tavLst>
                                        <p:tav tm="0">
                                          <p:val>
                                            <p:strVal val="#ppt_y"/>
                                          </p:val>
                                        </p:tav>
                                        <p:tav tm="100000">
                                          <p:val>
                                            <p:strVal val="#ppt_y"/>
                                          </p:val>
                                        </p:tav>
                                      </p:tavLst>
                                    </p:anim>
                                  </p:childTnLst>
                                </p:cTn>
                              </p:par>
                              <p:par>
                                <p:cTn id="45" presetID="2" presetClass="entr" presetSubtype="2" fill="hold" grpId="1" nodeType="withEffect">
                                  <p:stCondLst>
                                    <p:cond delay="0"/>
                                  </p:stCondLst>
                                  <p:childTnLst>
                                    <p:set>
                                      <p:cBhvr>
                                        <p:cTn id="46" dur="1" fill="hold">
                                          <p:stCondLst>
                                            <p:cond delay="0"/>
                                          </p:stCondLst>
                                        </p:cTn>
                                        <p:tgtEl>
                                          <p:spTgt spid="875562"/>
                                        </p:tgtEl>
                                        <p:attrNameLst>
                                          <p:attrName>style.visibility</p:attrName>
                                        </p:attrNameLst>
                                      </p:cBhvr>
                                      <p:to>
                                        <p:strVal val="visible"/>
                                      </p:to>
                                    </p:set>
                                    <p:anim calcmode="lin" valueType="num">
                                      <p:cBhvr additive="base">
                                        <p:cTn id="47" dur="500" fill="hold"/>
                                        <p:tgtEl>
                                          <p:spTgt spid="875562"/>
                                        </p:tgtEl>
                                        <p:attrNameLst>
                                          <p:attrName>ppt_x</p:attrName>
                                        </p:attrNameLst>
                                      </p:cBhvr>
                                      <p:tavLst>
                                        <p:tav tm="0">
                                          <p:val>
                                            <p:strVal val="1+#ppt_w/2"/>
                                          </p:val>
                                        </p:tav>
                                        <p:tav tm="100000">
                                          <p:val>
                                            <p:strVal val="#ppt_x"/>
                                          </p:val>
                                        </p:tav>
                                      </p:tavLst>
                                    </p:anim>
                                    <p:anim calcmode="lin" valueType="num">
                                      <p:cBhvr additive="base">
                                        <p:cTn id="48" dur="500" fill="hold"/>
                                        <p:tgtEl>
                                          <p:spTgt spid="875562"/>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2" presetClass="entr" presetSubtype="8" fill="hold" grpId="0" nodeType="afterEffect">
                                  <p:stCondLst>
                                    <p:cond delay="0"/>
                                  </p:stCondLst>
                                  <p:childTnLst>
                                    <p:set>
                                      <p:cBhvr>
                                        <p:cTn id="51" dur="1" fill="hold">
                                          <p:stCondLst>
                                            <p:cond delay="0"/>
                                          </p:stCondLst>
                                        </p:cTn>
                                        <p:tgtEl>
                                          <p:spTgt spid="875561"/>
                                        </p:tgtEl>
                                        <p:attrNameLst>
                                          <p:attrName>style.visibility</p:attrName>
                                        </p:attrNameLst>
                                      </p:cBhvr>
                                      <p:to>
                                        <p:strVal val="visible"/>
                                      </p:to>
                                    </p:set>
                                    <p:anim calcmode="lin" valueType="num">
                                      <p:cBhvr additive="base">
                                        <p:cTn id="52" dur="500" fill="hold"/>
                                        <p:tgtEl>
                                          <p:spTgt spid="875561"/>
                                        </p:tgtEl>
                                        <p:attrNameLst>
                                          <p:attrName>ppt_x</p:attrName>
                                        </p:attrNameLst>
                                      </p:cBhvr>
                                      <p:tavLst>
                                        <p:tav tm="0">
                                          <p:val>
                                            <p:strVal val="0-#ppt_w/2"/>
                                          </p:val>
                                        </p:tav>
                                        <p:tav tm="100000">
                                          <p:val>
                                            <p:strVal val="#ppt_x"/>
                                          </p:val>
                                        </p:tav>
                                      </p:tavLst>
                                    </p:anim>
                                    <p:anim calcmode="lin" valueType="num">
                                      <p:cBhvr additive="base">
                                        <p:cTn id="53" dur="500" fill="hold"/>
                                        <p:tgtEl>
                                          <p:spTgt spid="87556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875564"/>
                                        </p:tgtEl>
                                        <p:attrNameLst>
                                          <p:attrName>style.visibility</p:attrName>
                                        </p:attrNameLst>
                                      </p:cBhvr>
                                      <p:to>
                                        <p:strVal val="visible"/>
                                      </p:to>
                                    </p:set>
                                    <p:anim calcmode="lin" valueType="num">
                                      <p:cBhvr additive="base">
                                        <p:cTn id="56" dur="500" fill="hold"/>
                                        <p:tgtEl>
                                          <p:spTgt spid="875564"/>
                                        </p:tgtEl>
                                        <p:attrNameLst>
                                          <p:attrName>ppt_x</p:attrName>
                                        </p:attrNameLst>
                                      </p:cBhvr>
                                      <p:tavLst>
                                        <p:tav tm="0">
                                          <p:val>
                                            <p:strVal val="0-#ppt_w/2"/>
                                          </p:val>
                                        </p:tav>
                                        <p:tav tm="100000">
                                          <p:val>
                                            <p:strVal val="#ppt_x"/>
                                          </p:val>
                                        </p:tav>
                                      </p:tavLst>
                                    </p:anim>
                                    <p:anim calcmode="lin" valueType="num">
                                      <p:cBhvr additive="base">
                                        <p:cTn id="57" dur="500" fill="hold"/>
                                        <p:tgtEl>
                                          <p:spTgt spid="875564"/>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75533"/>
                                        </p:tgtEl>
                                        <p:attrNameLst>
                                          <p:attrName>style.visibility</p:attrName>
                                        </p:attrNameLst>
                                      </p:cBhvr>
                                      <p:to>
                                        <p:strVal val="visible"/>
                                      </p:to>
                                    </p:set>
                                    <p:anim calcmode="lin" valueType="num">
                                      <p:cBhvr additive="base">
                                        <p:cTn id="62" dur="500" fill="hold"/>
                                        <p:tgtEl>
                                          <p:spTgt spid="875533"/>
                                        </p:tgtEl>
                                        <p:attrNameLst>
                                          <p:attrName>ppt_x</p:attrName>
                                        </p:attrNameLst>
                                      </p:cBhvr>
                                      <p:tavLst>
                                        <p:tav tm="0">
                                          <p:val>
                                            <p:strVal val="#ppt_x"/>
                                          </p:val>
                                        </p:tav>
                                        <p:tav tm="100000">
                                          <p:val>
                                            <p:strVal val="#ppt_x"/>
                                          </p:val>
                                        </p:tav>
                                      </p:tavLst>
                                    </p:anim>
                                    <p:anim calcmode="lin" valueType="num">
                                      <p:cBhvr additive="base">
                                        <p:cTn id="63" dur="500" fill="hold"/>
                                        <p:tgtEl>
                                          <p:spTgt spid="8755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75534"/>
                                        </p:tgtEl>
                                        <p:attrNameLst>
                                          <p:attrName>style.visibility</p:attrName>
                                        </p:attrNameLst>
                                      </p:cBhvr>
                                      <p:to>
                                        <p:strVal val="visible"/>
                                      </p:to>
                                    </p:set>
                                    <p:anim calcmode="lin" valueType="num">
                                      <p:cBhvr additive="base">
                                        <p:cTn id="66" dur="500" fill="hold"/>
                                        <p:tgtEl>
                                          <p:spTgt spid="875534"/>
                                        </p:tgtEl>
                                        <p:attrNameLst>
                                          <p:attrName>ppt_x</p:attrName>
                                        </p:attrNameLst>
                                      </p:cBhvr>
                                      <p:tavLst>
                                        <p:tav tm="0">
                                          <p:val>
                                            <p:strVal val="#ppt_x"/>
                                          </p:val>
                                        </p:tav>
                                        <p:tav tm="100000">
                                          <p:val>
                                            <p:strVal val="#ppt_x"/>
                                          </p:val>
                                        </p:tav>
                                      </p:tavLst>
                                    </p:anim>
                                    <p:anim calcmode="lin" valueType="num">
                                      <p:cBhvr additive="base">
                                        <p:cTn id="67" dur="500" fill="hold"/>
                                        <p:tgtEl>
                                          <p:spTgt spid="875534"/>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875569"/>
                                        </p:tgtEl>
                                        <p:attrNameLst>
                                          <p:attrName>style.visibility</p:attrName>
                                        </p:attrNameLst>
                                      </p:cBhvr>
                                      <p:to>
                                        <p:strVal val="visible"/>
                                      </p:to>
                                    </p:set>
                                    <p:anim calcmode="lin" valueType="num">
                                      <p:cBhvr additive="base">
                                        <p:cTn id="72" dur="500" fill="hold"/>
                                        <p:tgtEl>
                                          <p:spTgt spid="875569"/>
                                        </p:tgtEl>
                                        <p:attrNameLst>
                                          <p:attrName>ppt_x</p:attrName>
                                        </p:attrNameLst>
                                      </p:cBhvr>
                                      <p:tavLst>
                                        <p:tav tm="0">
                                          <p:val>
                                            <p:strVal val="#ppt_x"/>
                                          </p:val>
                                        </p:tav>
                                        <p:tav tm="100000">
                                          <p:val>
                                            <p:strVal val="#ppt_x"/>
                                          </p:val>
                                        </p:tav>
                                      </p:tavLst>
                                    </p:anim>
                                    <p:anim calcmode="lin" valueType="num">
                                      <p:cBhvr additive="base">
                                        <p:cTn id="73" dur="500" fill="hold"/>
                                        <p:tgtEl>
                                          <p:spTgt spid="875569"/>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875570"/>
                                        </p:tgtEl>
                                        <p:attrNameLst>
                                          <p:attrName>style.visibility</p:attrName>
                                        </p:attrNameLst>
                                      </p:cBhvr>
                                      <p:to>
                                        <p:strVal val="visible"/>
                                      </p:to>
                                    </p:set>
                                    <p:anim calcmode="lin" valueType="num">
                                      <p:cBhvr additive="base">
                                        <p:cTn id="76" dur="500" fill="hold"/>
                                        <p:tgtEl>
                                          <p:spTgt spid="875570"/>
                                        </p:tgtEl>
                                        <p:attrNameLst>
                                          <p:attrName>ppt_x</p:attrName>
                                        </p:attrNameLst>
                                      </p:cBhvr>
                                      <p:tavLst>
                                        <p:tav tm="0">
                                          <p:val>
                                            <p:strVal val="#ppt_x"/>
                                          </p:val>
                                        </p:tav>
                                        <p:tav tm="100000">
                                          <p:val>
                                            <p:strVal val="#ppt_x"/>
                                          </p:val>
                                        </p:tav>
                                      </p:tavLst>
                                    </p:anim>
                                    <p:anim calcmode="lin" valueType="num">
                                      <p:cBhvr additive="base">
                                        <p:cTn id="77" dur="500" fill="hold"/>
                                        <p:tgtEl>
                                          <p:spTgt spid="8755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31" grpId="0"/>
      <p:bldP spid="875533" grpId="0" animBg="1"/>
      <p:bldP spid="875534" grpId="0" animBg="1"/>
      <p:bldP spid="875541" grpId="0" animBg="1"/>
      <p:bldP spid="875546" grpId="0"/>
      <p:bldP spid="875547" grpId="0" animBg="1"/>
      <p:bldP spid="875560" grpId="0" animBg="1"/>
      <p:bldP spid="875561" grpId="0" animBg="1"/>
      <p:bldP spid="875562" grpId="0" animBg="1"/>
      <p:bldP spid="875562" grpId="1" animBg="1"/>
      <p:bldP spid="875563" grpId="0" animBg="1"/>
      <p:bldP spid="875563" grpId="1" animBg="1"/>
      <p:bldP spid="875564" grpId="0" animBg="1"/>
      <p:bldP spid="875565" grpId="0" animBg="1"/>
      <p:bldP spid="875566" grpId="0" animBg="1"/>
      <p:bldP spid="875569" grpId="0" animBg="1"/>
      <p:bldP spid="875570" grpId="0" animBg="1"/>
    </p:bld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28024</TotalTime>
  <Words>24190</Words>
  <Application>Microsoft Office PowerPoint</Application>
  <PresentationFormat>Presentación en pantalla (4:3)</PresentationFormat>
  <Paragraphs>2640</Paragraphs>
  <Slides>122</Slides>
  <Notes>122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122</vt:i4>
      </vt:variant>
    </vt:vector>
  </HeadingPairs>
  <TitlesOfParts>
    <vt:vector size="130" baseType="lpstr">
      <vt:lpstr>Arial</vt:lpstr>
      <vt:lpstr>Courier New</vt:lpstr>
      <vt:lpstr>Helvetica</vt:lpstr>
      <vt:lpstr>Symbol</vt:lpstr>
      <vt:lpstr>Times New Roman</vt:lpstr>
      <vt:lpstr>Diseño predeterminado</vt:lpstr>
      <vt:lpstr>ClipArt</vt:lpstr>
      <vt:lpstr>Objeto empaquetador del shell</vt:lpstr>
      <vt:lpstr>Tema 3  Acceso Residencial de Banda Ancha</vt:lpstr>
      <vt:lpstr>Presentación de PowerPoint</vt:lpstr>
      <vt:lpstr>Presentación de PowerPoint</vt:lpstr>
      <vt:lpstr>Presentación de PowerPoint</vt:lpstr>
      <vt:lpstr>Presentación de PowerPoint</vt:lpstr>
      <vt:lpstr>Medios de transmisión de la información digital</vt:lpstr>
      <vt:lpstr>Presentación de PowerPoint</vt:lpstr>
      <vt:lpstr>Presentación de PowerPoint</vt:lpstr>
      <vt:lpstr>Presentación de PowerPoint</vt:lpstr>
      <vt:lpstr>Digitalización y Modulación</vt:lpstr>
      <vt:lpstr>Símbolos y constelaciones</vt:lpstr>
      <vt:lpstr>Presentación de PowerPoint</vt:lpstr>
      <vt:lpstr>Modulaciones utilizadas en RBB</vt:lpstr>
      <vt:lpstr>Teorema de Nyquist (1924)</vt:lpstr>
      <vt:lpstr>Teorema de Nyquist</vt:lpstr>
      <vt:lpstr>Ley de Shannon (1948)</vt:lpstr>
      <vt:lpstr>Presentación de PowerPoint</vt:lpstr>
      <vt:lpstr>Presentación de PowerPoint</vt:lpstr>
      <vt:lpstr>Presentación de PowerPoint</vt:lpstr>
      <vt:lpstr>Presentación de PowerPoint</vt:lpstr>
      <vt:lpstr>Control de errores. FEC</vt:lpstr>
      <vt:lpstr>Control de errores. Interleaving</vt:lpstr>
      <vt:lpstr>Presentación de PowerPoint</vt:lpstr>
      <vt:lpstr>Presentación de PowerPoint</vt:lpstr>
      <vt:lpstr>Redes CATV</vt:lpstr>
      <vt:lpstr>Redes CATV coaxiales (1949 - aprox. 1988)</vt:lpstr>
      <vt:lpstr>Presentación de PowerPoint</vt:lpstr>
      <vt:lpstr>Presentación de PowerPoint</vt:lpstr>
      <vt:lpstr>Presentación de PowerPoint</vt:lpstr>
      <vt:lpstr>Presentación de PowerPoint</vt:lpstr>
      <vt:lpstr>Presentación de PowerPoint</vt:lpstr>
      <vt:lpstr>Transmisión de datos en CATV</vt:lpstr>
      <vt:lpstr>Presentación de PowerPoint</vt:lpstr>
      <vt:lpstr>Bandas ascendentes utilizables en redes CATV en Europa</vt:lpstr>
      <vt:lpstr>Modulaciones utilizadas para la transmisión de datos en redes CATV</vt:lpstr>
      <vt:lpstr>Caudales brutos en redes CATV</vt:lpstr>
      <vt:lpstr>Presentación de PowerPoint</vt:lpstr>
      <vt:lpstr>Presentación de PowerPoint</vt:lpstr>
      <vt:lpstr>Estándares CATV</vt:lpstr>
      <vt:lpstr>Mejoras introducidas por los estándares DOCSIS</vt:lpstr>
      <vt:lpstr>Protocolo MAC de CATV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Cable módem</vt:lpstr>
      <vt:lpstr>Esquema funcional de un cable módem</vt:lpstr>
      <vt:lpstr>Funciones del cable módem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Problemas de ADSL</vt:lpstr>
      <vt:lpstr>Presentación de PowerPoint</vt:lpstr>
      <vt:lpstr>Presentación de PowerPoint</vt:lpstr>
      <vt:lpstr>Presentación de PowerPoint</vt:lpstr>
      <vt:lpstr>Presentación de PowerPoint</vt:lpstr>
      <vt:lpstr>Modulación DMT (Discrete MultiTone)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Relación Caudal/grosor /alcance en ADSL</vt:lpstr>
      <vt:lpstr>Presentación de PowerPoint</vt:lpstr>
      <vt:lpstr>Presentación de PowerPoint</vt:lpstr>
      <vt:lpstr>Presentación de PowerPoint</vt:lpstr>
      <vt:lpstr>Presentación de PowerPoint</vt:lpstr>
      <vt:lpstr>VDSL (ó VHDSL): Very High Bitrate Digital Subscriber Line</vt:lpstr>
      <vt:lpstr>Estándares ADSL/VDSL de la ITU-T</vt:lpstr>
      <vt:lpstr>Estándares ADSL/VDSL de la ITU-T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Acceso a Internet vía satélite</vt:lpstr>
      <vt:lpstr>Presentación de PowerPoint</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Residencial de Banda Ancha</dc:title>
  <dc:creator>Rogelio Montañana</dc:creator>
  <cp:lastModifiedBy>montanan</cp:lastModifiedBy>
  <cp:revision>687</cp:revision>
  <cp:lastPrinted>2011-10-25T18:15:02Z</cp:lastPrinted>
  <dcterms:created xsi:type="dcterms:W3CDTF">1999-12-07T18:45:38Z</dcterms:created>
  <dcterms:modified xsi:type="dcterms:W3CDTF">2016-01-18T18:38:20Z</dcterms:modified>
</cp:coreProperties>
</file>