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682" r:id="rId3"/>
    <p:sldId id="681" r:id="rId4"/>
    <p:sldId id="639" r:id="rId5"/>
    <p:sldId id="651" r:id="rId6"/>
    <p:sldId id="640" r:id="rId7"/>
    <p:sldId id="641" r:id="rId8"/>
    <p:sldId id="643" r:id="rId9"/>
    <p:sldId id="646" r:id="rId10"/>
    <p:sldId id="656" r:id="rId11"/>
    <p:sldId id="655" r:id="rId12"/>
    <p:sldId id="685" r:id="rId13"/>
    <p:sldId id="657" r:id="rId14"/>
    <p:sldId id="647" r:id="rId15"/>
    <p:sldId id="645" r:id="rId16"/>
    <p:sldId id="683" r:id="rId17"/>
    <p:sldId id="684" r:id="rId18"/>
    <p:sldId id="644" r:id="rId19"/>
    <p:sldId id="652" r:id="rId20"/>
    <p:sldId id="648" r:id="rId21"/>
    <p:sldId id="654" r:id="rId22"/>
    <p:sldId id="653" r:id="rId23"/>
  </p:sldIdLst>
  <p:sldSz cx="9906000" cy="6858000" type="A4"/>
  <p:notesSz cx="6743700" cy="9906000"/>
  <p:defaultTextStyle>
    <a:defPPr>
      <a:defRPr lang="es-ES"/>
    </a:defPPr>
    <a:lvl1pPr algn="l" rtl="0" fontAlgn="base">
      <a:spcBef>
        <a:spcPct val="0"/>
      </a:spcBef>
      <a:spcAft>
        <a:spcPct val="0"/>
      </a:spcAft>
      <a:defRPr sz="14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4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FFFF00"/>
    <a:srgbClr val="CC6600"/>
    <a:srgbClr val="00CC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4031" autoAdjust="0"/>
    <p:restoredTop sz="97297" autoAdjust="0"/>
  </p:normalViewPr>
  <p:slideViewPr>
    <p:cSldViewPr>
      <p:cViewPr varScale="1">
        <p:scale>
          <a:sx n="102" d="100"/>
          <a:sy n="102" d="100"/>
        </p:scale>
        <p:origin x="1186" y="82"/>
      </p:cViewPr>
      <p:guideLst>
        <p:guide orient="horz" pos="2160"/>
        <p:guide pos="312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75" d="100"/>
          <a:sy n="75" d="100"/>
        </p:scale>
        <p:origin x="2966" y="-48"/>
      </p:cViewPr>
      <p:guideLst>
        <p:guide orient="horz" pos="312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defRPr sz="1200" b="0">
                <a:latin typeface="Times New Roman" panose="02020603050405020304" pitchFamily="18" charset="0"/>
              </a:defRPr>
            </a:lvl1pPr>
          </a:lstStyle>
          <a:p>
            <a:endParaRPr lang="es-ES" altLang="es-ES"/>
          </a:p>
        </p:txBody>
      </p:sp>
      <p:sp>
        <p:nvSpPr>
          <p:cNvPr id="256003" name="Rectangle 3"/>
          <p:cNvSpPr>
            <a:spLocks noGrp="1" noChangeArrowheads="1"/>
          </p:cNvSpPr>
          <p:nvPr>
            <p:ph type="dt" sz="quarter" idx="1"/>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defRPr sz="1200" b="0">
                <a:latin typeface="Times New Roman" panose="02020603050405020304" pitchFamily="18" charset="0"/>
              </a:defRPr>
            </a:lvl1pPr>
          </a:lstStyle>
          <a:p>
            <a:endParaRPr lang="es-ES" altLang="es-ES"/>
          </a:p>
        </p:txBody>
      </p:sp>
      <p:sp>
        <p:nvSpPr>
          <p:cNvPr id="256004" name="Rectangle 4"/>
          <p:cNvSpPr>
            <a:spLocks noGrp="1" noChangeArrowheads="1"/>
          </p:cNvSpPr>
          <p:nvPr>
            <p:ph type="ftr" sz="quarter" idx="2"/>
          </p:nvPr>
        </p:nvSpPr>
        <p:spPr bwMode="auto">
          <a:xfrm>
            <a:off x="0" y="94107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defRPr sz="1200" b="0">
                <a:latin typeface="Times New Roman" panose="02020603050405020304" pitchFamily="18" charset="0"/>
              </a:defRPr>
            </a:lvl1pPr>
          </a:lstStyle>
          <a:p>
            <a:endParaRPr lang="es-ES" altLang="es-ES"/>
          </a:p>
        </p:txBody>
      </p:sp>
      <p:sp>
        <p:nvSpPr>
          <p:cNvPr id="256005" name="Rectangle 5"/>
          <p:cNvSpPr>
            <a:spLocks noGrp="1" noChangeArrowheads="1"/>
          </p:cNvSpPr>
          <p:nvPr>
            <p:ph type="sldNum" sz="quarter" idx="3"/>
          </p:nvPr>
        </p:nvSpPr>
        <p:spPr bwMode="auto">
          <a:xfrm>
            <a:off x="3821113" y="941070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defRPr sz="1200" b="0">
                <a:latin typeface="Times New Roman" panose="02020603050405020304" pitchFamily="18" charset="0"/>
              </a:defRPr>
            </a:lvl1pPr>
          </a:lstStyle>
          <a:p>
            <a:fld id="{AA10BBF2-A061-4659-A12F-632F5115941A}" type="slidenum">
              <a:rPr lang="es-ES" altLang="es-ES"/>
              <a:pPr/>
              <a:t>‹Nº›</a:t>
            </a:fld>
            <a:endParaRPr lang="es-ES" altLang="es-ES"/>
          </a:p>
        </p:txBody>
      </p:sp>
    </p:spTree>
    <p:extLst>
      <p:ext uri="{BB962C8B-B14F-4D97-AF65-F5344CB8AC3E}">
        <p14:creationId xmlns:p14="http://schemas.microsoft.com/office/powerpoint/2010/main" val="1695970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defRPr sz="1200" b="0">
                <a:latin typeface="Times New Roman" panose="02020603050405020304" pitchFamily="18" charset="0"/>
              </a:defRPr>
            </a:lvl1pPr>
          </a:lstStyle>
          <a:p>
            <a:endParaRPr lang="es-ES" altLang="es-ES"/>
          </a:p>
        </p:txBody>
      </p:sp>
      <p:sp>
        <p:nvSpPr>
          <p:cNvPr id="138243" name="Rectangle 3"/>
          <p:cNvSpPr>
            <a:spLocks noGrp="1" noChangeArrowheads="1"/>
          </p:cNvSpPr>
          <p:nvPr>
            <p:ph type="dt" idx="1"/>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defRPr sz="1200" b="0">
                <a:latin typeface="Times New Roman" panose="02020603050405020304" pitchFamily="18" charset="0"/>
              </a:defRPr>
            </a:lvl1pPr>
          </a:lstStyle>
          <a:p>
            <a:endParaRPr lang="es-ES" altLang="es-ES"/>
          </a:p>
        </p:txBody>
      </p:sp>
      <p:sp>
        <p:nvSpPr>
          <p:cNvPr id="138244" name="Rectangle 4"/>
          <p:cNvSpPr>
            <a:spLocks noGrp="1" noRot="1" noChangeAspect="1" noChangeArrowheads="1" noTextEdit="1"/>
          </p:cNvSpPr>
          <p:nvPr>
            <p:ph type="sldImg" idx="2"/>
          </p:nvPr>
        </p:nvSpPr>
        <p:spPr bwMode="auto">
          <a:xfrm>
            <a:off x="688975" y="742950"/>
            <a:ext cx="536575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8245" name="Rectangle 5"/>
          <p:cNvSpPr>
            <a:spLocks noGrp="1" noChangeArrowheads="1"/>
          </p:cNvSpPr>
          <p:nvPr>
            <p:ph type="body" sz="quarter" idx="3"/>
          </p:nvPr>
        </p:nvSpPr>
        <p:spPr bwMode="auto">
          <a:xfrm>
            <a:off x="898525" y="4705350"/>
            <a:ext cx="494665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38246" name="Rectangle 6"/>
          <p:cNvSpPr>
            <a:spLocks noGrp="1" noChangeArrowheads="1"/>
          </p:cNvSpPr>
          <p:nvPr>
            <p:ph type="ftr" sz="quarter" idx="4"/>
          </p:nvPr>
        </p:nvSpPr>
        <p:spPr bwMode="auto">
          <a:xfrm>
            <a:off x="0" y="94107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defRPr sz="1200" b="0">
                <a:latin typeface="Times New Roman" panose="02020603050405020304" pitchFamily="18" charset="0"/>
              </a:defRPr>
            </a:lvl1pPr>
          </a:lstStyle>
          <a:p>
            <a:endParaRPr lang="es-ES" altLang="es-ES"/>
          </a:p>
        </p:txBody>
      </p:sp>
      <p:sp>
        <p:nvSpPr>
          <p:cNvPr id="138247" name="Rectangle 7"/>
          <p:cNvSpPr>
            <a:spLocks noGrp="1" noChangeArrowheads="1"/>
          </p:cNvSpPr>
          <p:nvPr>
            <p:ph type="sldNum" sz="quarter" idx="5"/>
          </p:nvPr>
        </p:nvSpPr>
        <p:spPr bwMode="auto">
          <a:xfrm>
            <a:off x="3821113" y="941070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defRPr sz="1200" b="0">
                <a:latin typeface="Times New Roman" panose="02020603050405020304" pitchFamily="18" charset="0"/>
              </a:defRPr>
            </a:lvl1pPr>
          </a:lstStyle>
          <a:p>
            <a:fld id="{BA6ED8F2-F792-4146-A997-36CC2AF99022}" type="slidenum">
              <a:rPr lang="es-ES" altLang="es-ES"/>
              <a:pPr/>
              <a:t>‹Nº›</a:t>
            </a:fld>
            <a:endParaRPr lang="es-ES" altLang="es-ES"/>
          </a:p>
        </p:txBody>
      </p:sp>
    </p:spTree>
    <p:extLst>
      <p:ext uri="{BB962C8B-B14F-4D97-AF65-F5344CB8AC3E}">
        <p14:creationId xmlns:p14="http://schemas.microsoft.com/office/powerpoint/2010/main" val="10126330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D0DE921-2A96-4B71-B8DA-5ADF458F9AA8}" type="slidenum">
              <a:rPr lang="es-ES" altLang="es-ES"/>
              <a:pPr/>
              <a:t>1</a:t>
            </a:fld>
            <a:endParaRPr lang="es-ES" altLang="es-ES"/>
          </a:p>
        </p:txBody>
      </p:sp>
      <p:sp>
        <p:nvSpPr>
          <p:cNvPr id="903170"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880647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1A7F06-9B0F-4A01-9AF4-3C75B0840466}" type="slidenum">
              <a:rPr lang="es-ES" altLang="es-ES"/>
              <a:pPr/>
              <a:t>10</a:t>
            </a:fld>
            <a:endParaRPr lang="es-ES" altLang="es-ES"/>
          </a:p>
        </p:txBody>
      </p:sp>
      <p:sp>
        <p:nvSpPr>
          <p:cNvPr id="1045506" name="Rectangle 2"/>
          <p:cNvSpPr>
            <a:spLocks noGrp="1" noRot="1" noChangeAspect="1" noChangeArrowheads="1" noTextEdit="1"/>
          </p:cNvSpPr>
          <p:nvPr>
            <p:ph type="sldImg"/>
          </p:nvPr>
        </p:nvSpPr>
        <p:spPr>
          <a:ln/>
        </p:spPr>
      </p:sp>
      <p:sp>
        <p:nvSpPr>
          <p:cNvPr id="1045507"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1964061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7AA9FB-7FD1-43D3-889C-E2D257863355}" type="slidenum">
              <a:rPr lang="es-ES" altLang="es-ES"/>
              <a:pPr/>
              <a:t>11</a:t>
            </a:fld>
            <a:endParaRPr lang="es-ES" altLang="es-ES"/>
          </a:p>
        </p:txBody>
      </p:sp>
      <p:sp>
        <p:nvSpPr>
          <p:cNvPr id="1044482" name="Rectangle 2"/>
          <p:cNvSpPr>
            <a:spLocks noGrp="1" noRot="1" noChangeAspect="1" noChangeArrowheads="1" noTextEdit="1"/>
          </p:cNvSpPr>
          <p:nvPr>
            <p:ph type="sldImg"/>
          </p:nvPr>
        </p:nvSpPr>
        <p:spPr>
          <a:ln/>
        </p:spPr>
      </p:sp>
      <p:sp>
        <p:nvSpPr>
          <p:cNvPr id="1044483" name="Rectangle 3"/>
          <p:cNvSpPr>
            <a:spLocks noGrp="1" noChangeArrowheads="1"/>
          </p:cNvSpPr>
          <p:nvPr>
            <p:ph type="body" idx="1"/>
          </p:nvPr>
        </p:nvSpPr>
        <p:spPr/>
        <p:txBody>
          <a:bodyPr/>
          <a:lstStyle/>
          <a:p>
            <a:r>
              <a:rPr lang="es-ES" altLang="es-ES"/>
              <a:t>Esta figura muestra de forma simplificada el proceso que se sigue para el funcionamiento de IP móvil.</a:t>
            </a:r>
          </a:p>
          <a:p>
            <a:r>
              <a:rPr lang="es-ES" altLang="es-ES"/>
              <a:t>En primer lugar el MN busca un agente en su red. Si encuentra un FA y ve que el prefijod e red no coincide con el suyo deduce que se encuentra en una red extraña y debe por tanto iniciar el proceso de IP móvil. Para ello pide en primer lugar la CoA al FA y envía un mensaje de registro hacia su HA, cuya dirección conoce por configuración. El mensaje de registro (que viaja en un datagrama UDP) no lo envía directamente al HA sino que lo hace a  través del FA. Esto permite al FA actualizar su ‘lista de visitantes’ con una entrada que identifica al MN que acaba de llegar y al HA del que depende. Cuando el mensaje de registro llega al HA este actualiza su lista de desplazados o ‘mobility binding’ con una entrada que identifica al MN y a la CoA que le asigno el FA (la CoA viene indicada en el mensaje de registro). A continuación el HA construye el túnel IP con el FA y envía a través de él encapsulados los datagramas que recibe dirigidos al MN.</a:t>
            </a:r>
          </a:p>
          <a:p>
            <a:r>
              <a:rPr lang="es-ES" altLang="es-ES"/>
              <a:t>Para la comunicación en sentido contrario (del MN al CN) se utilizan las tablas de rutas normales, sin túneles. Así pues las rutas no son simétricas.</a:t>
            </a:r>
          </a:p>
          <a:p>
            <a:r>
              <a:rPr lang="es-ES" altLang="es-ES"/>
              <a:t>El MN envía periódicamente mensajes Agent Solicitation. De esta forma descubrirá cuando dependa de otro FA debido a un cambio de ubicación o cualquier otra circunstancia; en ese caso se repetirá el proceso de registro sustituyéndose la nuvea CoA en la entrada correspondiente al MN en la lista de desplazados. Cuando el MN vuelva a casa dicha entrada desaparecerá.</a:t>
            </a:r>
          </a:p>
        </p:txBody>
      </p:sp>
    </p:spTree>
    <p:extLst>
      <p:ext uri="{BB962C8B-B14F-4D97-AF65-F5344CB8AC3E}">
        <p14:creationId xmlns:p14="http://schemas.microsoft.com/office/powerpoint/2010/main" val="513180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F4E56-EA27-49D9-9B4A-86319DF493EB}" type="slidenum">
              <a:rPr lang="es-ES" altLang="es-ES"/>
              <a:pPr/>
              <a:t>12</a:t>
            </a:fld>
            <a:endParaRPr lang="es-ES" altLang="es-ES"/>
          </a:p>
        </p:txBody>
      </p:sp>
      <p:sp>
        <p:nvSpPr>
          <p:cNvPr id="1063938" name="Rectangle 2"/>
          <p:cNvSpPr>
            <a:spLocks noGrp="1" noRot="1" noChangeAspect="1" noChangeArrowheads="1" noTextEdit="1"/>
          </p:cNvSpPr>
          <p:nvPr>
            <p:ph type="sldImg"/>
          </p:nvPr>
        </p:nvSpPr>
        <p:spPr>
          <a:ln/>
        </p:spPr>
      </p:sp>
      <p:sp>
        <p:nvSpPr>
          <p:cNvPr id="1063939"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4221946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421CB-3B4C-4713-83D0-1810E6341F67}" type="slidenum">
              <a:rPr lang="es-ES" altLang="es-ES"/>
              <a:pPr/>
              <a:t>13</a:t>
            </a:fld>
            <a:endParaRPr lang="es-ES" altLang="es-ES"/>
          </a:p>
        </p:txBody>
      </p:sp>
      <p:sp>
        <p:nvSpPr>
          <p:cNvPr id="1046530" name="Rectangle 2"/>
          <p:cNvSpPr>
            <a:spLocks noGrp="1" noRot="1" noChangeAspect="1" noChangeArrowheads="1" noTextEdit="1"/>
          </p:cNvSpPr>
          <p:nvPr>
            <p:ph type="sldImg"/>
          </p:nvPr>
        </p:nvSpPr>
        <p:spPr>
          <a:ln/>
        </p:spPr>
      </p:sp>
      <p:sp>
        <p:nvSpPr>
          <p:cNvPr id="1046531"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4222528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1E537D-B48D-408B-B747-5987829CCA47}" type="slidenum">
              <a:rPr lang="es-ES" altLang="es-ES"/>
              <a:pPr/>
              <a:t>14</a:t>
            </a:fld>
            <a:endParaRPr lang="es-ES" altLang="es-ES"/>
          </a:p>
        </p:txBody>
      </p:sp>
      <p:sp>
        <p:nvSpPr>
          <p:cNvPr id="1047554" name="Rectangle 2"/>
          <p:cNvSpPr>
            <a:spLocks noGrp="1" noRot="1" noChangeAspect="1" noChangeArrowheads="1" noTextEdit="1"/>
          </p:cNvSpPr>
          <p:nvPr>
            <p:ph type="sldImg"/>
          </p:nvPr>
        </p:nvSpPr>
        <p:spPr>
          <a:ln/>
        </p:spPr>
      </p:sp>
      <p:sp>
        <p:nvSpPr>
          <p:cNvPr id="1047555" name="Rectangle 3"/>
          <p:cNvSpPr>
            <a:spLocks noGrp="1" noChangeArrowheads="1"/>
          </p:cNvSpPr>
          <p:nvPr>
            <p:ph type="body" idx="1"/>
          </p:nvPr>
        </p:nvSpPr>
        <p:spPr/>
        <p:txBody>
          <a:bodyPr/>
          <a:lstStyle/>
          <a:p>
            <a:r>
              <a:rPr lang="es-ES" altLang="es-ES"/>
              <a:t>IP móvil plantea un problema interesante en la comunicación entre el MN y los hosts de su Home Network. Supongamos en la figura una comunicación entre el MN y el host X, situado en su Home Network. Los datagramas de MN hacia X llegan sin problemas puesto que siguen la ruta normal, que pasa por D-B-A.</a:t>
            </a:r>
          </a:p>
          <a:p>
            <a:r>
              <a:rPr lang="es-ES" altLang="es-ES"/>
              <a:t>Sin embargo los datagramas enviados por X  hacia el MN no llegarán. La razón es que X, al ver que el host de destino pertenece a su misma red, le buscará en su LAN mediante un ARP Request y MN no recibirá dicho mensaje pues no se encuentra en esa LAN.</a:t>
            </a:r>
          </a:p>
          <a:p>
            <a:r>
              <a:rPr lang="es-ES" altLang="es-ES"/>
              <a:t>La solución a este problema es que el HA suplante a efectos de ARP el papel del MN y responda a los ARP Request como si el mismo fuera el MN. A efectos del host X la dirección del MN será la de la interfaz Ethernet del HA. Este mecanismo se conoce como ‘Proxy ARP’. El HA empieza a funcionar como Proxy ARP para el MN en cuanto este se registra desde un FA, es decir cuando se cre una mobility binding para él.</a:t>
            </a:r>
          </a:p>
          <a:p>
            <a:r>
              <a:rPr lang="es-ES" altLang="es-ES"/>
              <a:t>Pero queda por resolver un problema. Cuando el MN se marcha de la HN la ARP cache de X contiene la dirección MAC de MN y no enviará una ARP Request hasta después de variso minutos. Para forzar la rápida actualización de la ARP Cache en X cuando el HA realiza una mobility binding para el MN envía un mensaje ARP broadcast anunciando la nueva dirección MAC de MN. Esto provoca la inmediata actualización de todas las ARP caches que tuvieran una entrada para la IP del MN. Este mecanismo de envío de mensajes ARP no solicitados se conoce como ‘Gratuitous ARP’.</a:t>
            </a:r>
          </a:p>
        </p:txBody>
      </p:sp>
    </p:spTree>
    <p:extLst>
      <p:ext uri="{BB962C8B-B14F-4D97-AF65-F5344CB8AC3E}">
        <p14:creationId xmlns:p14="http://schemas.microsoft.com/office/powerpoint/2010/main" val="1876451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33A5CB-609B-464B-99CF-F8375767A470}" type="slidenum">
              <a:rPr lang="es-ES" altLang="es-ES"/>
              <a:pPr/>
              <a:t>15</a:t>
            </a:fld>
            <a:endParaRPr lang="es-ES" altLang="es-ES"/>
          </a:p>
        </p:txBody>
      </p:sp>
      <p:sp>
        <p:nvSpPr>
          <p:cNvPr id="1048578" name="Rectangle 2"/>
          <p:cNvSpPr>
            <a:spLocks noGrp="1" noRot="1" noChangeAspect="1" noChangeArrowheads="1" noTextEdit="1"/>
          </p:cNvSpPr>
          <p:nvPr>
            <p:ph type="sldImg"/>
          </p:nvPr>
        </p:nvSpPr>
        <p:spPr>
          <a:ln/>
        </p:spPr>
      </p:sp>
      <p:sp>
        <p:nvSpPr>
          <p:cNvPr id="1048579"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1444572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660DE-4D10-44E2-A062-F2241BD1756E}" type="slidenum">
              <a:rPr lang="es-ES" altLang="es-ES"/>
              <a:pPr/>
              <a:t>16</a:t>
            </a:fld>
            <a:endParaRPr lang="es-ES" altLang="es-ES"/>
          </a:p>
        </p:txBody>
      </p:sp>
      <p:sp>
        <p:nvSpPr>
          <p:cNvPr id="1049602" name="Rectangle 2"/>
          <p:cNvSpPr>
            <a:spLocks noGrp="1" noRot="1" noChangeAspect="1" noChangeArrowheads="1" noTextEdit="1"/>
          </p:cNvSpPr>
          <p:nvPr>
            <p:ph type="sldImg"/>
          </p:nvPr>
        </p:nvSpPr>
        <p:spPr>
          <a:ln/>
        </p:spPr>
      </p:sp>
      <p:sp>
        <p:nvSpPr>
          <p:cNvPr id="1049603" name="Rectangle 3"/>
          <p:cNvSpPr>
            <a:spLocks noGrp="1" noChangeArrowheads="1"/>
          </p:cNvSpPr>
          <p:nvPr>
            <p:ph type="body" idx="1"/>
          </p:nvPr>
        </p:nvSpPr>
        <p:spPr/>
        <p:txBody>
          <a:bodyPr/>
          <a:lstStyle/>
          <a:p>
            <a:r>
              <a:rPr lang="es-ES" altLang="es-ES"/>
              <a:t>En principio IP móvil solo requiere el establecimiento de túneles en el sentido HA </a:t>
            </a:r>
            <a:r>
              <a:rPr lang="es-ES" altLang="es-ES">
                <a:sym typeface="Symbol" panose="05050102010706020507" pitchFamily="18" charset="2"/>
              </a:rPr>
              <a:t> FA. Para el sentido opuesto se puede utilizar en principio la ruta estándar, sin túneles.</a:t>
            </a:r>
          </a:p>
          <a:p>
            <a:r>
              <a:rPr lang="es-ES" altLang="es-ES">
                <a:sym typeface="Symbol" panose="05050102010706020507" pitchFamily="18" charset="2"/>
              </a:rPr>
              <a:t>Sin embargo esto plantea el problema de enviar datagramas cuya dirección de origen no corresponde con la dirección de la red que los envía. Esta práctica está desaconsejada por motivos de seguridad y muchos ISPs establecen filtros que impiden el envío de estos datagramas. En la figura se muestra un ejemplo donde se ha configurado en el router B un filtro que impide a un usuario conectado al router D enviar a Internet cualquier datagrama que no tenga como dirección de origen el prefijo 152.48.0.0/16. En estas condiciones B descartará cualquier datagrama enviado por MN hacia CN.</a:t>
            </a:r>
            <a:endParaRPr lang="es-ES" altLang="es-ES"/>
          </a:p>
        </p:txBody>
      </p:sp>
    </p:spTree>
    <p:extLst>
      <p:ext uri="{BB962C8B-B14F-4D97-AF65-F5344CB8AC3E}">
        <p14:creationId xmlns:p14="http://schemas.microsoft.com/office/powerpoint/2010/main" val="70540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0D077-51CA-4DFB-B0E7-0E73133E225E}" type="slidenum">
              <a:rPr lang="es-ES" altLang="es-ES"/>
              <a:pPr/>
              <a:t>17</a:t>
            </a:fld>
            <a:endParaRPr lang="es-ES" altLang="es-ES"/>
          </a:p>
        </p:txBody>
      </p:sp>
      <p:sp>
        <p:nvSpPr>
          <p:cNvPr id="1050626" name="Rectangle 2"/>
          <p:cNvSpPr>
            <a:spLocks noGrp="1" noRot="1" noChangeAspect="1" noChangeArrowheads="1" noTextEdit="1"/>
          </p:cNvSpPr>
          <p:nvPr>
            <p:ph type="sldImg"/>
          </p:nvPr>
        </p:nvSpPr>
        <p:spPr>
          <a:ln/>
        </p:spPr>
      </p:sp>
      <p:sp>
        <p:nvSpPr>
          <p:cNvPr id="1050627" name="Rectangle 3"/>
          <p:cNvSpPr>
            <a:spLocks noGrp="1" noChangeArrowheads="1"/>
          </p:cNvSpPr>
          <p:nvPr>
            <p:ph type="body" idx="1"/>
          </p:nvPr>
        </p:nvSpPr>
        <p:spPr/>
        <p:txBody>
          <a:bodyPr/>
          <a:lstStyle/>
          <a:p>
            <a:r>
              <a:rPr lang="es-ES" altLang="es-ES"/>
              <a:t>La solución al problema anterior es crear un túnel FA </a:t>
            </a:r>
            <a:r>
              <a:rPr lang="es-ES" altLang="es-ES">
                <a:sym typeface="Symbol" panose="05050102010706020507" pitchFamily="18" charset="2"/>
              </a:rPr>
              <a:t> HA, es decir hacer bidireccional el túnel creado para la comunicación CN-MN. De esta forma los datagramas enviados por el MN hacia el CN serán encapsulados cuando lleguen al FA en otros datagramas que tendrán como dirección de origen la CoA, que si es una dirección válida para enviar a través del router con filtros.</a:t>
            </a:r>
          </a:p>
          <a:p>
            <a:r>
              <a:rPr lang="es-ES" altLang="es-ES">
                <a:sym typeface="Symbol" panose="05050102010706020507" pitchFamily="18" charset="2"/>
              </a:rPr>
              <a:t>Esto supone que los datagramas del MN al CN tienen que dar un rodeo adicional por el HA, como ya ocurría para el sentido opuesto. Se incurre por tanto en una ineficiencia debido al enrutamiento subóptimo y a las cabeceras adicionales.</a:t>
            </a:r>
          </a:p>
        </p:txBody>
      </p:sp>
    </p:spTree>
    <p:extLst>
      <p:ext uri="{BB962C8B-B14F-4D97-AF65-F5344CB8AC3E}">
        <p14:creationId xmlns:p14="http://schemas.microsoft.com/office/powerpoint/2010/main" val="1096558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8BBE53-FA6F-47D9-819A-19584E58B100}" type="slidenum">
              <a:rPr lang="es-ES" altLang="es-ES"/>
              <a:pPr/>
              <a:t>18</a:t>
            </a:fld>
            <a:endParaRPr lang="es-ES" altLang="es-ES"/>
          </a:p>
        </p:txBody>
      </p:sp>
      <p:sp>
        <p:nvSpPr>
          <p:cNvPr id="1051650" name="Rectangle 2"/>
          <p:cNvSpPr>
            <a:spLocks noGrp="1" noRot="1" noChangeAspect="1" noChangeArrowheads="1" noTextEdit="1"/>
          </p:cNvSpPr>
          <p:nvPr>
            <p:ph type="sldImg"/>
          </p:nvPr>
        </p:nvSpPr>
        <p:spPr>
          <a:ln/>
        </p:spPr>
      </p:sp>
      <p:sp>
        <p:nvSpPr>
          <p:cNvPr id="1051651" name="Rectangle 3"/>
          <p:cNvSpPr>
            <a:spLocks noGrp="1" noChangeArrowheads="1"/>
          </p:cNvSpPr>
          <p:nvPr>
            <p:ph type="body" idx="1"/>
          </p:nvPr>
        </p:nvSpPr>
        <p:spPr/>
        <p:txBody>
          <a:bodyPr/>
          <a:lstStyle/>
          <a:p>
            <a:r>
              <a:rPr lang="es-ES" altLang="es-ES"/>
              <a:t>Aunque lo normal en IP móvil es que haya un FA su presencia no es imprescindible para el funcionamiento de este mecanismo. Cuando la red visitada no posee un FA el MN puede construir directamente el túnel IP con el HA. Para ello el MN tiene previamente que obtener una dirección IP de la red visitada, que utilizará como CoA ya que es en ella donde terminará el túnel IP. Esto se conoce como la ‘co-located Care of Address’.</a:t>
            </a:r>
          </a:p>
          <a:p>
            <a:r>
              <a:rPr lang="es-ES" altLang="es-ES"/>
              <a:t>Esta modalidad de IP móvil tiene la ventaja de no requerir la presencia de un FA en la red visitada, por lo que puede utilizarse en redes que no hayan sido adaptadas para IP móvil, es decir que no hayan modificado el software y configuración de su router para que actúe como un FA. </a:t>
            </a:r>
          </a:p>
          <a:p>
            <a:r>
              <a:rPr lang="es-ES" altLang="es-ES"/>
              <a:t>El uso de IP móvil sin FA presenta dos inconvenientes: por un lado requiere reservar en la red visitada un rango de direcciones para asignarlas a los MN visitantes. Por otro requiere que el MN sea capaz de establecer el túnel con el HA, lo cual requiere un softwrae más complejo y que el MN desempeñe tareas adicionales.</a:t>
            </a:r>
          </a:p>
          <a:p>
            <a:r>
              <a:rPr lang="es-ES" altLang="es-ES"/>
              <a:t>La asignación de la dirección de la red visitada al MN se realiza por mecanismos independientes de IP móvil. Lo mas normal es utilizar para ello DHCP, con lo que se asigna de forma automática dentro del rango previsto, aunque también es posible asignar una dirección permanente a un MN concreto si es un visitante asiduo en dicha red.</a:t>
            </a:r>
          </a:p>
        </p:txBody>
      </p:sp>
    </p:spTree>
    <p:extLst>
      <p:ext uri="{BB962C8B-B14F-4D97-AF65-F5344CB8AC3E}">
        <p14:creationId xmlns:p14="http://schemas.microsoft.com/office/powerpoint/2010/main" val="1641855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DD34A4-0EEC-4E86-A298-4FFD9F37BD77}" type="slidenum">
              <a:rPr lang="es-ES" altLang="es-ES"/>
              <a:pPr/>
              <a:t>19</a:t>
            </a:fld>
            <a:endParaRPr lang="es-ES" altLang="es-ES"/>
          </a:p>
        </p:txBody>
      </p:sp>
      <p:sp>
        <p:nvSpPr>
          <p:cNvPr id="1052674" name="Rectangle 2"/>
          <p:cNvSpPr>
            <a:spLocks noGrp="1" noRot="1" noChangeAspect="1" noChangeArrowheads="1" noTextEdit="1"/>
          </p:cNvSpPr>
          <p:nvPr>
            <p:ph type="sldImg"/>
          </p:nvPr>
        </p:nvSpPr>
        <p:spPr>
          <a:ln/>
        </p:spPr>
      </p:sp>
      <p:sp>
        <p:nvSpPr>
          <p:cNvPr id="1052675"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779736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1E4DE-44DC-46B8-8697-391DE4EE779B}" type="slidenum">
              <a:rPr lang="es-ES" altLang="es-ES"/>
              <a:pPr/>
              <a:t>2</a:t>
            </a:fld>
            <a:endParaRPr lang="es-ES" altLang="es-ES"/>
          </a:p>
        </p:txBody>
      </p:sp>
      <p:sp>
        <p:nvSpPr>
          <p:cNvPr id="1059842" name="Rectangle 2"/>
          <p:cNvSpPr>
            <a:spLocks noGrp="1" noRot="1" noChangeAspect="1" noChangeArrowheads="1" noTextEdit="1"/>
          </p:cNvSpPr>
          <p:nvPr>
            <p:ph type="sldImg"/>
          </p:nvPr>
        </p:nvSpPr>
        <p:spPr>
          <a:ln/>
        </p:spPr>
      </p:sp>
      <p:sp>
        <p:nvSpPr>
          <p:cNvPr id="1059843"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1342488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98C0A0-98BD-4268-B3B8-41E91483DAA1}" type="slidenum">
              <a:rPr lang="es-ES" altLang="es-ES"/>
              <a:pPr/>
              <a:t>20</a:t>
            </a:fld>
            <a:endParaRPr lang="es-ES" altLang="es-ES"/>
          </a:p>
        </p:txBody>
      </p:sp>
      <p:sp>
        <p:nvSpPr>
          <p:cNvPr id="1053698" name="Rectangle 2"/>
          <p:cNvSpPr>
            <a:spLocks noGrp="1" noRot="1" noChangeAspect="1" noChangeArrowheads="1" noTextEdit="1"/>
          </p:cNvSpPr>
          <p:nvPr>
            <p:ph type="sldImg"/>
          </p:nvPr>
        </p:nvSpPr>
        <p:spPr>
          <a:ln/>
        </p:spPr>
      </p:sp>
      <p:sp>
        <p:nvSpPr>
          <p:cNvPr id="1053699"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1762458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9D43C6-F77E-43AE-9017-633D2B5159FF}" type="slidenum">
              <a:rPr lang="es-ES" altLang="es-ES"/>
              <a:pPr/>
              <a:t>21</a:t>
            </a:fld>
            <a:endParaRPr lang="es-ES" altLang="es-ES"/>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1729869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963E4F-887D-4772-895D-6AD971D80A71}" type="slidenum">
              <a:rPr lang="es-ES" altLang="es-ES"/>
              <a:pPr/>
              <a:t>22</a:t>
            </a:fld>
            <a:endParaRPr lang="es-ES" altLang="es-ES"/>
          </a:p>
        </p:txBody>
      </p:sp>
      <p:sp>
        <p:nvSpPr>
          <p:cNvPr id="1055746" name="Rectangle 2"/>
          <p:cNvSpPr>
            <a:spLocks noGrp="1" noRot="1" noChangeAspect="1" noChangeArrowheads="1" noTextEdit="1"/>
          </p:cNvSpPr>
          <p:nvPr>
            <p:ph type="sldImg"/>
          </p:nvPr>
        </p:nvSpPr>
        <p:spPr>
          <a:ln/>
        </p:spPr>
      </p:sp>
      <p:sp>
        <p:nvSpPr>
          <p:cNvPr id="1055747"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112177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2C4F11-57E2-4879-8443-80A861BA6B57}" type="slidenum">
              <a:rPr lang="es-ES" altLang="es-ES"/>
              <a:pPr/>
              <a:t>3</a:t>
            </a:fld>
            <a:endParaRPr lang="es-ES" altLang="es-ES"/>
          </a:p>
        </p:txBody>
      </p:sp>
      <p:sp>
        <p:nvSpPr>
          <p:cNvPr id="1058818" name="Rectangle 2"/>
          <p:cNvSpPr>
            <a:spLocks noGrp="1" noRot="1" noChangeAspect="1" noChangeArrowheads="1" noTextEdit="1"/>
          </p:cNvSpPr>
          <p:nvPr>
            <p:ph type="sldImg"/>
          </p:nvPr>
        </p:nvSpPr>
        <p:spPr>
          <a:ln/>
        </p:spPr>
      </p:sp>
      <p:sp>
        <p:nvSpPr>
          <p:cNvPr id="1058819"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4102089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61074-759D-4ED6-9C4B-C28B4B5F7C82}" type="slidenum">
              <a:rPr lang="es-ES" altLang="es-ES"/>
              <a:pPr/>
              <a:t>4</a:t>
            </a:fld>
            <a:endParaRPr lang="es-ES" altLang="es-ES"/>
          </a:p>
        </p:txBody>
      </p:sp>
      <p:sp>
        <p:nvSpPr>
          <p:cNvPr id="1038338" name="Rectangle 2"/>
          <p:cNvSpPr>
            <a:spLocks noGrp="1" noRot="1" noChangeAspect="1" noChangeArrowheads="1" noTextEdit="1"/>
          </p:cNvSpPr>
          <p:nvPr>
            <p:ph type="sldImg"/>
          </p:nvPr>
        </p:nvSpPr>
        <p:spPr>
          <a:xfrm>
            <a:off x="635000" y="533400"/>
            <a:ext cx="5667375" cy="3924300"/>
          </a:xfrm>
          <a:ln/>
        </p:spPr>
      </p:sp>
      <p:sp>
        <p:nvSpPr>
          <p:cNvPr id="1038339" name="Rectangle 3"/>
          <p:cNvSpPr>
            <a:spLocks noGrp="1" noChangeArrowheads="1"/>
          </p:cNvSpPr>
          <p:nvPr>
            <p:ph type="body" idx="1"/>
          </p:nvPr>
        </p:nvSpPr>
        <p:spPr/>
        <p:txBody>
          <a:bodyPr/>
          <a:lstStyle/>
          <a:p>
            <a:r>
              <a:rPr lang="es-ES" altLang="es-ES"/>
              <a:t>En esta figura se muestra el problema que plantea la movilidad en IP. Supongamos que el host X desea enviar un datagrama al Y, de dirección IP 147.156.135.22. Los routers encaminarán el paquete de acuerdo con sus tablas, es decir siguiendo en este caso concreto la ruta C-B-A. Una vez en A el paquete es entregado a Y a nivel de enlace, puesto que A conoce (por ejemplo por ARP) la dirección MAC de Y.</a:t>
            </a:r>
          </a:p>
          <a:p>
            <a:r>
              <a:rPr lang="es-ES" altLang="es-ES"/>
              <a:t>Supongamos ahora que Y se traslada a la red de D (la 152.48.0.0/16). Dado que las tablas de rutas en B no se han modificado seguirá encaminando el paquete hacia A quien, en el caso de que aun conserve en su ARP cache la dirección MAC de Y, enviará el datagrama a la LAN, si bien este no será recibido. En caso de que A no tenga en su cache la entrada de Y lanzará una ARP request que no será respondida, por lo que el datagrama también se perderá. </a:t>
            </a:r>
          </a:p>
          <a:p>
            <a:r>
              <a:rPr lang="es-ES" altLang="es-ES"/>
              <a:t>Con el funcionamiento normal de IP si un host cambia de red manteniendo su dirección de red pierde por completo la conectividad.</a:t>
            </a:r>
          </a:p>
        </p:txBody>
      </p:sp>
    </p:spTree>
    <p:extLst>
      <p:ext uri="{BB962C8B-B14F-4D97-AF65-F5344CB8AC3E}">
        <p14:creationId xmlns:p14="http://schemas.microsoft.com/office/powerpoint/2010/main" val="1647861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417279-BE63-43FC-9B35-50610404DEF7}" type="slidenum">
              <a:rPr lang="es-ES" altLang="es-ES"/>
              <a:pPr/>
              <a:t>5</a:t>
            </a:fld>
            <a:endParaRPr lang="es-ES" altLang="es-ES"/>
          </a:p>
        </p:txBody>
      </p:sp>
      <p:sp>
        <p:nvSpPr>
          <p:cNvPr id="1039362" name="Rectangle 2"/>
          <p:cNvSpPr>
            <a:spLocks noGrp="1" noRot="1" noChangeAspect="1" noChangeArrowheads="1" noTextEdit="1"/>
          </p:cNvSpPr>
          <p:nvPr>
            <p:ph type="sldImg"/>
          </p:nvPr>
        </p:nvSpPr>
        <p:spPr>
          <a:ln/>
        </p:spPr>
      </p:sp>
      <p:sp>
        <p:nvSpPr>
          <p:cNvPr id="1039363" name="Rectangle 3"/>
          <p:cNvSpPr>
            <a:spLocks noGrp="1" noChangeArrowheads="1"/>
          </p:cNvSpPr>
          <p:nvPr>
            <p:ph type="body" idx="1"/>
          </p:nvPr>
        </p:nvSpPr>
        <p:spPr/>
        <p:txBody>
          <a:bodyPr/>
          <a:lstStyle/>
          <a:p>
            <a:r>
              <a:rPr lang="es-ES" altLang="es-ES"/>
              <a:t>Una primera solución al problema de la movilidad es la utilización de DHCP. En este caso el host itinerante (Y) no mantiene su dirección IP sino que recibe una nueva dirección que pertenece a la red visitada. Esto crea el problema de la no transparencia a los niveles superiores,  aunque esto puede paliarse en parte con actualizaciones dinámicas del DNS. Las actualizaciones dinámicas permiten que el host Y solicite al servidor DNS principal del dominio del que depende que asocie la nueva dirección IP con el nombre que le corresponde. Así por ejemplo si el host Y tiene el nombre www.uv.es, cuando se ubique en la nueva red pedirá al servidor primario del dominio uv.es que asocie a dicho nombre la dirección IP 152.48.15.37 en vez de la 147.156.135.22. Recordemos que el servidor de un dominio (uv.es en este ejemplo) puede asociar cualquier dirección IP, no esta obligado a utilizar únicamente las que pertenecen a su organización (147.156.0.0/16 en este caso).</a:t>
            </a:r>
          </a:p>
          <a:p>
            <a:r>
              <a:rPr lang="es-ES" altLang="es-ES"/>
              <a:t>Esta solución puede conseguir portabilidad pero nunca movilidad, puesto que las sesiones se interrumpen completamente cuando se cambia de dirección IP.</a:t>
            </a:r>
          </a:p>
        </p:txBody>
      </p:sp>
    </p:spTree>
    <p:extLst>
      <p:ext uri="{BB962C8B-B14F-4D97-AF65-F5344CB8AC3E}">
        <p14:creationId xmlns:p14="http://schemas.microsoft.com/office/powerpoint/2010/main" val="1298701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26546-338D-412C-B1A9-3CD6565BFBF5}" type="slidenum">
              <a:rPr lang="es-ES" altLang="es-ES"/>
              <a:pPr/>
              <a:t>6</a:t>
            </a:fld>
            <a:endParaRPr lang="es-ES" altLang="es-ES"/>
          </a:p>
        </p:txBody>
      </p:sp>
      <p:sp>
        <p:nvSpPr>
          <p:cNvPr id="1040386" name="Rectangle 2"/>
          <p:cNvSpPr>
            <a:spLocks noGrp="1" noRot="1" noChangeAspect="1" noChangeArrowheads="1" noTextEdit="1"/>
          </p:cNvSpPr>
          <p:nvPr>
            <p:ph type="sldImg"/>
          </p:nvPr>
        </p:nvSpPr>
        <p:spPr>
          <a:ln/>
        </p:spPr>
      </p:sp>
      <p:sp>
        <p:nvSpPr>
          <p:cNvPr id="1040387" name="Rectangle 3"/>
          <p:cNvSpPr>
            <a:spLocks noGrp="1" noChangeArrowheads="1"/>
          </p:cNvSpPr>
          <p:nvPr>
            <p:ph type="body" idx="1"/>
          </p:nvPr>
        </p:nvSpPr>
        <p:spPr/>
        <p:txBody>
          <a:bodyPr/>
          <a:lstStyle/>
          <a:p>
            <a:r>
              <a:rPr lang="es-ES" altLang="es-ES"/>
              <a:t>El LAM es un protocolo propietario de Cisco diseñado para permitir la portabilidad. Se basa en el uso de rutas host, y tiene la ventaja de no requerir modificaciones en el software de los hosts. Sin embargo requiere que los routers incorporen el protocolo LAM, propietario. Como se tienen que propagar rutas host por toda la red tiene una convergencia relativamente lenta que lo hace inaceptable como solución de auténtica movilidad. Además el uso de rutas host lo convierte en una solución poco escalable pues es difícil realizar la agregación de rutas.</a:t>
            </a:r>
          </a:p>
        </p:txBody>
      </p:sp>
    </p:spTree>
    <p:extLst>
      <p:ext uri="{BB962C8B-B14F-4D97-AF65-F5344CB8AC3E}">
        <p14:creationId xmlns:p14="http://schemas.microsoft.com/office/powerpoint/2010/main" val="4184101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BB9D39-40E3-4E89-9A39-258827C7750D}" type="slidenum">
              <a:rPr lang="es-ES" altLang="es-ES"/>
              <a:pPr/>
              <a:t>7</a:t>
            </a:fld>
            <a:endParaRPr lang="es-ES" altLang="es-ES"/>
          </a:p>
        </p:txBody>
      </p:sp>
      <p:sp>
        <p:nvSpPr>
          <p:cNvPr id="1041410" name="Rectangle 2"/>
          <p:cNvSpPr>
            <a:spLocks noGrp="1" noRot="1" noChangeAspect="1" noChangeArrowheads="1" noTextEdit="1"/>
          </p:cNvSpPr>
          <p:nvPr>
            <p:ph type="sldImg"/>
          </p:nvPr>
        </p:nvSpPr>
        <p:spPr>
          <a:ln/>
        </p:spPr>
      </p:sp>
      <p:sp>
        <p:nvSpPr>
          <p:cNvPr id="1041411" name="Rectangle 3"/>
          <p:cNvSpPr>
            <a:spLocks noGrp="1" noChangeArrowheads="1"/>
          </p:cNvSpPr>
          <p:nvPr>
            <p:ph type="body" idx="1"/>
          </p:nvPr>
        </p:nvSpPr>
        <p:spPr/>
        <p:txBody>
          <a:bodyPr/>
          <a:lstStyle/>
          <a:p>
            <a:r>
              <a:rPr lang="es-ES" altLang="es-ES"/>
              <a:t>En IP móvil cuando el host cambia a depender de otro router se construye un túnel entre el router inicial y el router de la red visitada. A través de este túnel el router de la red original envía el tráfico encapsulado, que cuando llega al router de la red visitada es desencapsulado y entregado al host móvil de destino. El host móvil mantiene en todo momento su dirección original, lo cual permite una total transparencia hacia el nivel de transporte y superiores. El ‘relevo’ de un router al otro se realiza de forma que normalmente no se pierden las conexiones, aunque esto depende de la velocidad de movimiento relativa a la zona de cobertura entre el área abarcada por ambos routers.</a:t>
            </a:r>
          </a:p>
          <a:p>
            <a:r>
              <a:rPr lang="es-ES" altLang="es-ES"/>
              <a:t>Con IP móvil no se modifica nada en los routers que no participan en la ‘itinerancia’ (B y C en nuestro ejemplo). Tampoco se modifica nada en el host fijo que mantiene la conversación con el host móvil (X). Los que si han de incorporar nuevos protocolos son el router en la red original (A), el router en la red visitada (D) y el propio host móvil (Y).</a:t>
            </a:r>
          </a:p>
          <a:p>
            <a:r>
              <a:rPr lang="es-ES" altLang="es-ES"/>
              <a:t>Uno de los principales inconvenientes de IP móvil es que generalmente las comunicaciones no discurren por la ruta óptima ya que el tráfico de X a Y ha de pasar necesariamente por A.</a:t>
            </a:r>
          </a:p>
        </p:txBody>
      </p:sp>
    </p:spTree>
    <p:extLst>
      <p:ext uri="{BB962C8B-B14F-4D97-AF65-F5344CB8AC3E}">
        <p14:creationId xmlns:p14="http://schemas.microsoft.com/office/powerpoint/2010/main" val="3942909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D3A31F-7CEA-4F8A-AAB9-200696EE4ABF}" type="slidenum">
              <a:rPr lang="es-ES" altLang="es-ES"/>
              <a:pPr/>
              <a:t>8</a:t>
            </a:fld>
            <a:endParaRPr lang="es-ES" altLang="es-ES"/>
          </a:p>
        </p:txBody>
      </p:sp>
      <p:sp>
        <p:nvSpPr>
          <p:cNvPr id="1042434" name="Rectangle 2"/>
          <p:cNvSpPr>
            <a:spLocks noGrp="1" noRot="1" noChangeAspect="1" noChangeArrowheads="1" noTextEdit="1"/>
          </p:cNvSpPr>
          <p:nvPr>
            <p:ph type="sldImg"/>
          </p:nvPr>
        </p:nvSpPr>
        <p:spPr>
          <a:ln/>
        </p:spPr>
      </p:sp>
      <p:sp>
        <p:nvSpPr>
          <p:cNvPr id="1042435" name="Rectangle 3"/>
          <p:cNvSpPr>
            <a:spLocks noGrp="1" noChangeArrowheads="1"/>
          </p:cNvSpPr>
          <p:nvPr>
            <p:ph type="body" idx="1"/>
          </p:nvPr>
        </p:nvSpPr>
        <p:spPr/>
        <p:txBody>
          <a:bodyPr/>
          <a:lstStyle/>
          <a:p>
            <a:r>
              <a:rPr lang="es-ES" altLang="es-ES"/>
              <a:t>Esta figura muestra la terminología utilizada en IP móvil:</a:t>
            </a:r>
          </a:p>
          <a:p>
            <a:r>
              <a:rPr lang="es-ES" altLang="es-ES"/>
              <a:t>Mobile Node (MN): Es el host que se mueve de una red a otra.</a:t>
            </a:r>
          </a:p>
          <a:p>
            <a:r>
              <a:rPr lang="es-ES" altLang="es-ES"/>
              <a:t>Correspondent Node (CN): es el host que envía datagramas al MN</a:t>
            </a:r>
          </a:p>
          <a:p>
            <a:r>
              <a:rPr lang="es-ES" altLang="es-ES"/>
              <a:t>Home Network (HN): La red a la que pertenece el host móvil y en la que se encuentra inicialmente. Está definida por un prefijo.</a:t>
            </a:r>
          </a:p>
          <a:p>
            <a:r>
              <a:rPr lang="es-ES" altLang="es-ES"/>
              <a:t>Foreign Network (FN): la red en la que se encuentra el MN de forma transitoria</a:t>
            </a:r>
          </a:p>
          <a:p>
            <a:r>
              <a:rPr lang="es-ES" altLang="es-ES"/>
              <a:t>Home Agent (HA): El agente (normalmente un router) encargado de las labores de mantenimiento asociadas a IP móvil en la HN. Entre otras cosas se encarga de crear el túnel con el FA</a:t>
            </a:r>
          </a:p>
          <a:p>
            <a:r>
              <a:rPr lang="es-ES" altLang="es-ES"/>
              <a:t>Foreign Agent (FA): El agente (normalmente un router) que se encarga de las labores de mantenimiento asociadas a IP móvil en la FN. Entre otras cosas se encarga de mantener el túnel con el HA</a:t>
            </a:r>
          </a:p>
          <a:p>
            <a:r>
              <a:rPr lang="es-ES" altLang="es-ES"/>
              <a:t>Care of Address (CoA): la dirección IP que tiene el túnel de IP móvil en el lado del FA. El FA es normalmente un router con varias interfaces y el túnel puede terminar en cualquiera de ellas, por lo que la CoA puede ser cualquiera.</a:t>
            </a:r>
          </a:p>
          <a:p>
            <a:r>
              <a:rPr lang="es-ES" altLang="es-ES"/>
              <a:t>Home Address (Had): la dirección IP del MN en la HN</a:t>
            </a:r>
          </a:p>
          <a:p>
            <a:endParaRPr lang="es-ES" altLang="es-ES"/>
          </a:p>
        </p:txBody>
      </p:sp>
    </p:spTree>
    <p:extLst>
      <p:ext uri="{BB962C8B-B14F-4D97-AF65-F5344CB8AC3E}">
        <p14:creationId xmlns:p14="http://schemas.microsoft.com/office/powerpoint/2010/main" val="3423968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5365D7-FFCF-451E-BC94-FBCDB08461F8}" type="slidenum">
              <a:rPr lang="es-ES" altLang="es-ES"/>
              <a:pPr/>
              <a:t>9</a:t>
            </a:fld>
            <a:endParaRPr lang="es-ES" altLang="es-ES"/>
          </a:p>
        </p:txBody>
      </p:sp>
      <p:sp>
        <p:nvSpPr>
          <p:cNvPr id="1043458" name="Rectangle 2"/>
          <p:cNvSpPr>
            <a:spLocks noGrp="1" noRot="1" noChangeAspect="1" noChangeArrowheads="1" noTextEdit="1"/>
          </p:cNvSpPr>
          <p:nvPr>
            <p:ph type="sldImg"/>
          </p:nvPr>
        </p:nvSpPr>
        <p:spPr>
          <a:ln/>
        </p:spPr>
      </p:sp>
      <p:sp>
        <p:nvSpPr>
          <p:cNvPr id="1043459" name="Rectangle 3"/>
          <p:cNvSpPr>
            <a:spLocks noGrp="1" noChangeArrowheads="1"/>
          </p:cNvSpPr>
          <p:nvPr>
            <p:ph type="body" idx="1"/>
          </p:nvPr>
        </p:nvSpPr>
        <p:spPr/>
        <p:txBody>
          <a:bodyPr/>
          <a:lstStyle/>
          <a:p>
            <a:endParaRPr lang="es-ES" altLang="es-ES"/>
          </a:p>
        </p:txBody>
      </p:sp>
    </p:spTree>
    <p:extLst>
      <p:ext uri="{BB962C8B-B14F-4D97-AF65-F5344CB8AC3E}">
        <p14:creationId xmlns:p14="http://schemas.microsoft.com/office/powerpoint/2010/main" val="130466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38250" y="1122363"/>
            <a:ext cx="74295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endParaRPr lang="es-ES" altLang="es-ES"/>
          </a:p>
        </p:txBody>
      </p:sp>
      <p:sp>
        <p:nvSpPr>
          <p:cNvPr id="5" name="Marcador de pie de página 4"/>
          <p:cNvSpPr>
            <a:spLocks noGrp="1"/>
          </p:cNvSpPr>
          <p:nvPr>
            <p:ph type="ftr" sz="quarter" idx="11"/>
          </p:nvPr>
        </p:nvSpPr>
        <p:spPr/>
        <p:txBody>
          <a:bodyPr/>
          <a:lstStyle>
            <a:lvl1pPr>
              <a:defRPr/>
            </a:lvl1pPr>
          </a:lstStyle>
          <a:p>
            <a:endParaRPr lang="es-ES" altLang="es-ES"/>
          </a:p>
        </p:txBody>
      </p:sp>
      <p:sp>
        <p:nvSpPr>
          <p:cNvPr id="6" name="Marcador de número de diapositiva 5"/>
          <p:cNvSpPr>
            <a:spLocks noGrp="1"/>
          </p:cNvSpPr>
          <p:nvPr>
            <p:ph type="sldNum" sz="quarter" idx="12"/>
          </p:nvPr>
        </p:nvSpPr>
        <p:spPr/>
        <p:txBody>
          <a:bodyPr/>
          <a:lstStyle>
            <a:lvl1pPr>
              <a:defRPr/>
            </a:lvl1pPr>
          </a:lstStyle>
          <a:p>
            <a:fld id="{42538EF2-73DC-48C2-BBCE-3B4B8B94BA34}" type="slidenum">
              <a:rPr lang="es-ES" altLang="es-ES"/>
              <a:pPr/>
              <a:t>‹Nº›</a:t>
            </a:fld>
            <a:endParaRPr lang="es-ES" altLang="es-ES"/>
          </a:p>
        </p:txBody>
      </p:sp>
    </p:spTree>
    <p:extLst>
      <p:ext uri="{BB962C8B-B14F-4D97-AF65-F5344CB8AC3E}">
        <p14:creationId xmlns:p14="http://schemas.microsoft.com/office/powerpoint/2010/main" val="2292821030"/>
      </p:ext>
    </p:extLst>
  </p:cSld>
  <p:clrMapOvr>
    <a:masterClrMapping/>
  </p:clrMapOvr>
  <p:transition spd="med">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ltLang="es-ES"/>
          </a:p>
        </p:txBody>
      </p:sp>
      <p:sp>
        <p:nvSpPr>
          <p:cNvPr id="5" name="Marcador de pie de página 4"/>
          <p:cNvSpPr>
            <a:spLocks noGrp="1"/>
          </p:cNvSpPr>
          <p:nvPr>
            <p:ph type="ftr" sz="quarter" idx="11"/>
          </p:nvPr>
        </p:nvSpPr>
        <p:spPr/>
        <p:txBody>
          <a:bodyPr/>
          <a:lstStyle>
            <a:lvl1pPr>
              <a:defRPr/>
            </a:lvl1pPr>
          </a:lstStyle>
          <a:p>
            <a:endParaRPr lang="es-ES" altLang="es-ES"/>
          </a:p>
        </p:txBody>
      </p:sp>
      <p:sp>
        <p:nvSpPr>
          <p:cNvPr id="6" name="Marcador de número de diapositiva 5"/>
          <p:cNvSpPr>
            <a:spLocks noGrp="1"/>
          </p:cNvSpPr>
          <p:nvPr>
            <p:ph type="sldNum" sz="quarter" idx="12"/>
          </p:nvPr>
        </p:nvSpPr>
        <p:spPr/>
        <p:txBody>
          <a:bodyPr/>
          <a:lstStyle>
            <a:lvl1pPr>
              <a:defRPr/>
            </a:lvl1pPr>
          </a:lstStyle>
          <a:p>
            <a:fld id="{88D4C553-DA42-4D26-969E-982C20A6A57F}" type="slidenum">
              <a:rPr lang="es-ES" altLang="es-ES"/>
              <a:pPr/>
              <a:t>‹Nº›</a:t>
            </a:fld>
            <a:endParaRPr lang="es-ES" altLang="es-ES"/>
          </a:p>
        </p:txBody>
      </p:sp>
    </p:spTree>
    <p:extLst>
      <p:ext uri="{BB962C8B-B14F-4D97-AF65-F5344CB8AC3E}">
        <p14:creationId xmlns:p14="http://schemas.microsoft.com/office/powerpoint/2010/main" val="3906831337"/>
      </p:ext>
    </p:extLst>
  </p:cSld>
  <p:clrMapOvr>
    <a:masterClrMapping/>
  </p:clrMapOvr>
  <p:transition spd="med">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58025" y="609600"/>
            <a:ext cx="2105025" cy="5486400"/>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742950" y="609600"/>
            <a:ext cx="6162675"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ltLang="es-ES"/>
          </a:p>
        </p:txBody>
      </p:sp>
      <p:sp>
        <p:nvSpPr>
          <p:cNvPr id="5" name="Marcador de pie de página 4"/>
          <p:cNvSpPr>
            <a:spLocks noGrp="1"/>
          </p:cNvSpPr>
          <p:nvPr>
            <p:ph type="ftr" sz="quarter" idx="11"/>
          </p:nvPr>
        </p:nvSpPr>
        <p:spPr/>
        <p:txBody>
          <a:bodyPr/>
          <a:lstStyle>
            <a:lvl1pPr>
              <a:defRPr/>
            </a:lvl1pPr>
          </a:lstStyle>
          <a:p>
            <a:endParaRPr lang="es-ES" altLang="es-ES"/>
          </a:p>
        </p:txBody>
      </p:sp>
      <p:sp>
        <p:nvSpPr>
          <p:cNvPr id="6" name="Marcador de número de diapositiva 5"/>
          <p:cNvSpPr>
            <a:spLocks noGrp="1"/>
          </p:cNvSpPr>
          <p:nvPr>
            <p:ph type="sldNum" sz="quarter" idx="12"/>
          </p:nvPr>
        </p:nvSpPr>
        <p:spPr/>
        <p:txBody>
          <a:bodyPr/>
          <a:lstStyle>
            <a:lvl1pPr>
              <a:defRPr/>
            </a:lvl1pPr>
          </a:lstStyle>
          <a:p>
            <a:fld id="{8BA753EA-D727-4FA9-91E9-511BA5FC5195}" type="slidenum">
              <a:rPr lang="es-ES" altLang="es-ES"/>
              <a:pPr/>
              <a:t>‹Nº›</a:t>
            </a:fld>
            <a:endParaRPr lang="es-ES" altLang="es-ES"/>
          </a:p>
        </p:txBody>
      </p:sp>
    </p:spTree>
    <p:extLst>
      <p:ext uri="{BB962C8B-B14F-4D97-AF65-F5344CB8AC3E}">
        <p14:creationId xmlns:p14="http://schemas.microsoft.com/office/powerpoint/2010/main" val="1666615810"/>
      </p:ext>
    </p:extLst>
  </p:cSld>
  <p:clrMapOvr>
    <a:masterClrMapping/>
  </p:clrMapOvr>
  <p:transition spd="med">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ltLang="es-ES"/>
          </a:p>
        </p:txBody>
      </p:sp>
      <p:sp>
        <p:nvSpPr>
          <p:cNvPr id="5" name="Marcador de pie de página 4"/>
          <p:cNvSpPr>
            <a:spLocks noGrp="1"/>
          </p:cNvSpPr>
          <p:nvPr>
            <p:ph type="ftr" sz="quarter" idx="11"/>
          </p:nvPr>
        </p:nvSpPr>
        <p:spPr/>
        <p:txBody>
          <a:bodyPr/>
          <a:lstStyle>
            <a:lvl1pPr>
              <a:defRPr/>
            </a:lvl1pPr>
          </a:lstStyle>
          <a:p>
            <a:endParaRPr lang="es-ES" altLang="es-ES"/>
          </a:p>
        </p:txBody>
      </p:sp>
      <p:sp>
        <p:nvSpPr>
          <p:cNvPr id="6" name="Marcador de número de diapositiva 5"/>
          <p:cNvSpPr>
            <a:spLocks noGrp="1"/>
          </p:cNvSpPr>
          <p:nvPr>
            <p:ph type="sldNum" sz="quarter" idx="12"/>
          </p:nvPr>
        </p:nvSpPr>
        <p:spPr/>
        <p:txBody>
          <a:bodyPr/>
          <a:lstStyle>
            <a:lvl1pPr>
              <a:defRPr/>
            </a:lvl1pPr>
          </a:lstStyle>
          <a:p>
            <a:fld id="{7ABA7216-8EAC-4DBB-A741-6726611AC0F7}" type="slidenum">
              <a:rPr lang="es-ES" altLang="es-ES"/>
              <a:pPr/>
              <a:t>‹Nº›</a:t>
            </a:fld>
            <a:endParaRPr lang="es-ES" altLang="es-ES"/>
          </a:p>
        </p:txBody>
      </p:sp>
    </p:spTree>
    <p:extLst>
      <p:ext uri="{BB962C8B-B14F-4D97-AF65-F5344CB8AC3E}">
        <p14:creationId xmlns:p14="http://schemas.microsoft.com/office/powerpoint/2010/main" val="741855434"/>
      </p:ext>
    </p:extLst>
  </p:cSld>
  <p:clrMapOvr>
    <a:masterClrMapping/>
  </p:clrMapOvr>
  <p:transition spd="med">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76275" y="1709738"/>
            <a:ext cx="8543925"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ltLang="es-ES"/>
          </a:p>
        </p:txBody>
      </p:sp>
      <p:sp>
        <p:nvSpPr>
          <p:cNvPr id="5" name="Marcador de pie de página 4"/>
          <p:cNvSpPr>
            <a:spLocks noGrp="1"/>
          </p:cNvSpPr>
          <p:nvPr>
            <p:ph type="ftr" sz="quarter" idx="11"/>
          </p:nvPr>
        </p:nvSpPr>
        <p:spPr/>
        <p:txBody>
          <a:bodyPr/>
          <a:lstStyle>
            <a:lvl1pPr>
              <a:defRPr/>
            </a:lvl1pPr>
          </a:lstStyle>
          <a:p>
            <a:endParaRPr lang="es-ES" altLang="es-ES"/>
          </a:p>
        </p:txBody>
      </p:sp>
      <p:sp>
        <p:nvSpPr>
          <p:cNvPr id="6" name="Marcador de número de diapositiva 5"/>
          <p:cNvSpPr>
            <a:spLocks noGrp="1"/>
          </p:cNvSpPr>
          <p:nvPr>
            <p:ph type="sldNum" sz="quarter" idx="12"/>
          </p:nvPr>
        </p:nvSpPr>
        <p:spPr/>
        <p:txBody>
          <a:bodyPr/>
          <a:lstStyle>
            <a:lvl1pPr>
              <a:defRPr/>
            </a:lvl1pPr>
          </a:lstStyle>
          <a:p>
            <a:fld id="{D99FE25D-A63A-4F74-BB7F-CA59D2F1725B}" type="slidenum">
              <a:rPr lang="es-ES" altLang="es-ES"/>
              <a:pPr/>
              <a:t>‹Nº›</a:t>
            </a:fld>
            <a:endParaRPr lang="es-ES" altLang="es-ES"/>
          </a:p>
        </p:txBody>
      </p:sp>
    </p:spTree>
    <p:extLst>
      <p:ext uri="{BB962C8B-B14F-4D97-AF65-F5344CB8AC3E}">
        <p14:creationId xmlns:p14="http://schemas.microsoft.com/office/powerpoint/2010/main" val="3750463831"/>
      </p:ext>
    </p:extLst>
  </p:cSld>
  <p:clrMapOvr>
    <a:masterClrMapping/>
  </p:clrMapOvr>
  <p:transition spd="med">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742950" y="1981200"/>
            <a:ext cx="413385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5029200" y="1981200"/>
            <a:ext cx="413385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s-ES" altLang="es-ES"/>
          </a:p>
        </p:txBody>
      </p:sp>
      <p:sp>
        <p:nvSpPr>
          <p:cNvPr id="6" name="Marcador de pie de página 5"/>
          <p:cNvSpPr>
            <a:spLocks noGrp="1"/>
          </p:cNvSpPr>
          <p:nvPr>
            <p:ph type="ftr" sz="quarter" idx="11"/>
          </p:nvPr>
        </p:nvSpPr>
        <p:spPr/>
        <p:txBody>
          <a:bodyPr/>
          <a:lstStyle>
            <a:lvl1pPr>
              <a:defRPr/>
            </a:lvl1pPr>
          </a:lstStyle>
          <a:p>
            <a:endParaRPr lang="es-ES" altLang="es-ES"/>
          </a:p>
        </p:txBody>
      </p:sp>
      <p:sp>
        <p:nvSpPr>
          <p:cNvPr id="7" name="Marcador de número de diapositiva 6"/>
          <p:cNvSpPr>
            <a:spLocks noGrp="1"/>
          </p:cNvSpPr>
          <p:nvPr>
            <p:ph type="sldNum" sz="quarter" idx="12"/>
          </p:nvPr>
        </p:nvSpPr>
        <p:spPr/>
        <p:txBody>
          <a:bodyPr/>
          <a:lstStyle>
            <a:lvl1pPr>
              <a:defRPr/>
            </a:lvl1pPr>
          </a:lstStyle>
          <a:p>
            <a:fld id="{43A41446-7F49-47E1-8CA1-5AE48253BE06}" type="slidenum">
              <a:rPr lang="es-ES" altLang="es-ES"/>
              <a:pPr/>
              <a:t>‹Nº›</a:t>
            </a:fld>
            <a:endParaRPr lang="es-ES" altLang="es-ES"/>
          </a:p>
        </p:txBody>
      </p:sp>
    </p:spTree>
    <p:extLst>
      <p:ext uri="{BB962C8B-B14F-4D97-AF65-F5344CB8AC3E}">
        <p14:creationId xmlns:p14="http://schemas.microsoft.com/office/powerpoint/2010/main" val="323788797"/>
      </p:ext>
    </p:extLst>
  </p:cSld>
  <p:clrMapOvr>
    <a:masterClrMapping/>
  </p:clrMapOvr>
  <p:transition spd="med">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82625" y="365125"/>
            <a:ext cx="8543925"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82625" y="2505075"/>
            <a:ext cx="419100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5014913" y="2505075"/>
            <a:ext cx="42116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s-ES" altLang="es-ES"/>
          </a:p>
        </p:txBody>
      </p:sp>
      <p:sp>
        <p:nvSpPr>
          <p:cNvPr id="8" name="Marcador de pie de página 7"/>
          <p:cNvSpPr>
            <a:spLocks noGrp="1"/>
          </p:cNvSpPr>
          <p:nvPr>
            <p:ph type="ftr" sz="quarter" idx="11"/>
          </p:nvPr>
        </p:nvSpPr>
        <p:spPr/>
        <p:txBody>
          <a:bodyPr/>
          <a:lstStyle>
            <a:lvl1pPr>
              <a:defRPr/>
            </a:lvl1pPr>
          </a:lstStyle>
          <a:p>
            <a:endParaRPr lang="es-ES" altLang="es-ES"/>
          </a:p>
        </p:txBody>
      </p:sp>
      <p:sp>
        <p:nvSpPr>
          <p:cNvPr id="9" name="Marcador de número de diapositiva 8"/>
          <p:cNvSpPr>
            <a:spLocks noGrp="1"/>
          </p:cNvSpPr>
          <p:nvPr>
            <p:ph type="sldNum" sz="quarter" idx="12"/>
          </p:nvPr>
        </p:nvSpPr>
        <p:spPr/>
        <p:txBody>
          <a:bodyPr/>
          <a:lstStyle>
            <a:lvl1pPr>
              <a:defRPr/>
            </a:lvl1pPr>
          </a:lstStyle>
          <a:p>
            <a:fld id="{8FB197F6-C180-424C-9AB0-95B425919A78}" type="slidenum">
              <a:rPr lang="es-ES" altLang="es-ES"/>
              <a:pPr/>
              <a:t>‹Nº›</a:t>
            </a:fld>
            <a:endParaRPr lang="es-ES" altLang="es-ES"/>
          </a:p>
        </p:txBody>
      </p:sp>
    </p:spTree>
    <p:extLst>
      <p:ext uri="{BB962C8B-B14F-4D97-AF65-F5344CB8AC3E}">
        <p14:creationId xmlns:p14="http://schemas.microsoft.com/office/powerpoint/2010/main" val="251552678"/>
      </p:ext>
    </p:extLst>
  </p:cSld>
  <p:clrMapOvr>
    <a:masterClrMapping/>
  </p:clrMapOvr>
  <p:transition spd="med">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lvl1pPr>
              <a:defRPr/>
            </a:lvl1pPr>
          </a:lstStyle>
          <a:p>
            <a:endParaRPr lang="es-ES" altLang="es-ES"/>
          </a:p>
        </p:txBody>
      </p:sp>
      <p:sp>
        <p:nvSpPr>
          <p:cNvPr id="4" name="Marcador de pie de página 3"/>
          <p:cNvSpPr>
            <a:spLocks noGrp="1"/>
          </p:cNvSpPr>
          <p:nvPr>
            <p:ph type="ftr" sz="quarter" idx="11"/>
          </p:nvPr>
        </p:nvSpPr>
        <p:spPr/>
        <p:txBody>
          <a:bodyPr/>
          <a:lstStyle>
            <a:lvl1pPr>
              <a:defRPr/>
            </a:lvl1pPr>
          </a:lstStyle>
          <a:p>
            <a:endParaRPr lang="es-ES" altLang="es-ES"/>
          </a:p>
        </p:txBody>
      </p:sp>
      <p:sp>
        <p:nvSpPr>
          <p:cNvPr id="5" name="Marcador de número de diapositiva 4"/>
          <p:cNvSpPr>
            <a:spLocks noGrp="1"/>
          </p:cNvSpPr>
          <p:nvPr>
            <p:ph type="sldNum" sz="quarter" idx="12"/>
          </p:nvPr>
        </p:nvSpPr>
        <p:spPr/>
        <p:txBody>
          <a:bodyPr/>
          <a:lstStyle>
            <a:lvl1pPr>
              <a:defRPr/>
            </a:lvl1pPr>
          </a:lstStyle>
          <a:p>
            <a:fld id="{94CCE5A2-1012-4E5D-B91A-10BA15BF4C34}" type="slidenum">
              <a:rPr lang="es-ES" altLang="es-ES"/>
              <a:pPr/>
              <a:t>‹Nº›</a:t>
            </a:fld>
            <a:endParaRPr lang="es-ES" altLang="es-ES"/>
          </a:p>
        </p:txBody>
      </p:sp>
    </p:spTree>
    <p:extLst>
      <p:ext uri="{BB962C8B-B14F-4D97-AF65-F5344CB8AC3E}">
        <p14:creationId xmlns:p14="http://schemas.microsoft.com/office/powerpoint/2010/main" val="2007396421"/>
      </p:ext>
    </p:extLst>
  </p:cSld>
  <p:clrMapOvr>
    <a:masterClrMapping/>
  </p:clrMapOvr>
  <p:transition spd="med">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ltLang="es-ES"/>
          </a:p>
        </p:txBody>
      </p:sp>
      <p:sp>
        <p:nvSpPr>
          <p:cNvPr id="3" name="Marcador de pie de página 2"/>
          <p:cNvSpPr>
            <a:spLocks noGrp="1"/>
          </p:cNvSpPr>
          <p:nvPr>
            <p:ph type="ftr" sz="quarter" idx="11"/>
          </p:nvPr>
        </p:nvSpPr>
        <p:spPr/>
        <p:txBody>
          <a:bodyPr/>
          <a:lstStyle>
            <a:lvl1pPr>
              <a:defRPr/>
            </a:lvl1pPr>
          </a:lstStyle>
          <a:p>
            <a:endParaRPr lang="es-ES" altLang="es-ES"/>
          </a:p>
        </p:txBody>
      </p:sp>
      <p:sp>
        <p:nvSpPr>
          <p:cNvPr id="4" name="Marcador de número de diapositiva 3"/>
          <p:cNvSpPr>
            <a:spLocks noGrp="1"/>
          </p:cNvSpPr>
          <p:nvPr>
            <p:ph type="sldNum" sz="quarter" idx="12"/>
          </p:nvPr>
        </p:nvSpPr>
        <p:spPr/>
        <p:txBody>
          <a:bodyPr/>
          <a:lstStyle>
            <a:lvl1pPr>
              <a:defRPr/>
            </a:lvl1pPr>
          </a:lstStyle>
          <a:p>
            <a:fld id="{92B4E615-7930-473A-AFDD-4C0B6290D872}" type="slidenum">
              <a:rPr lang="es-ES" altLang="es-ES"/>
              <a:pPr/>
              <a:t>‹Nº›</a:t>
            </a:fld>
            <a:endParaRPr lang="es-ES" altLang="es-ES"/>
          </a:p>
        </p:txBody>
      </p:sp>
    </p:spTree>
    <p:extLst>
      <p:ext uri="{BB962C8B-B14F-4D97-AF65-F5344CB8AC3E}">
        <p14:creationId xmlns:p14="http://schemas.microsoft.com/office/powerpoint/2010/main" val="1807748034"/>
      </p:ext>
    </p:extLst>
  </p:cSld>
  <p:clrMapOvr>
    <a:masterClrMapping/>
  </p:clrMapOvr>
  <p:transition spd="med">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ES"/>
          </a:p>
        </p:txBody>
      </p:sp>
      <p:sp>
        <p:nvSpPr>
          <p:cNvPr id="6" name="Marcador de pie de página 5"/>
          <p:cNvSpPr>
            <a:spLocks noGrp="1"/>
          </p:cNvSpPr>
          <p:nvPr>
            <p:ph type="ftr" sz="quarter" idx="11"/>
          </p:nvPr>
        </p:nvSpPr>
        <p:spPr/>
        <p:txBody>
          <a:bodyPr/>
          <a:lstStyle>
            <a:lvl1pPr>
              <a:defRPr/>
            </a:lvl1pPr>
          </a:lstStyle>
          <a:p>
            <a:endParaRPr lang="es-ES" altLang="es-ES"/>
          </a:p>
        </p:txBody>
      </p:sp>
      <p:sp>
        <p:nvSpPr>
          <p:cNvPr id="7" name="Marcador de número de diapositiva 6"/>
          <p:cNvSpPr>
            <a:spLocks noGrp="1"/>
          </p:cNvSpPr>
          <p:nvPr>
            <p:ph type="sldNum" sz="quarter" idx="12"/>
          </p:nvPr>
        </p:nvSpPr>
        <p:spPr/>
        <p:txBody>
          <a:bodyPr/>
          <a:lstStyle>
            <a:lvl1pPr>
              <a:defRPr/>
            </a:lvl1pPr>
          </a:lstStyle>
          <a:p>
            <a:fld id="{B0304FCC-320E-4C20-A382-9C6D5D015C74}" type="slidenum">
              <a:rPr lang="es-ES" altLang="es-ES"/>
              <a:pPr/>
              <a:t>‹Nº›</a:t>
            </a:fld>
            <a:endParaRPr lang="es-ES" altLang="es-ES"/>
          </a:p>
        </p:txBody>
      </p:sp>
    </p:spTree>
    <p:extLst>
      <p:ext uri="{BB962C8B-B14F-4D97-AF65-F5344CB8AC3E}">
        <p14:creationId xmlns:p14="http://schemas.microsoft.com/office/powerpoint/2010/main" val="4134998399"/>
      </p:ext>
    </p:extLst>
  </p:cSld>
  <p:clrMapOvr>
    <a:masterClrMapping/>
  </p:clrMapOvr>
  <p:transition spd="med">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ES"/>
          </a:p>
        </p:txBody>
      </p:sp>
      <p:sp>
        <p:nvSpPr>
          <p:cNvPr id="6" name="Marcador de pie de página 5"/>
          <p:cNvSpPr>
            <a:spLocks noGrp="1"/>
          </p:cNvSpPr>
          <p:nvPr>
            <p:ph type="ftr" sz="quarter" idx="11"/>
          </p:nvPr>
        </p:nvSpPr>
        <p:spPr/>
        <p:txBody>
          <a:bodyPr/>
          <a:lstStyle>
            <a:lvl1pPr>
              <a:defRPr/>
            </a:lvl1pPr>
          </a:lstStyle>
          <a:p>
            <a:endParaRPr lang="es-ES" altLang="es-ES"/>
          </a:p>
        </p:txBody>
      </p:sp>
      <p:sp>
        <p:nvSpPr>
          <p:cNvPr id="7" name="Marcador de número de diapositiva 6"/>
          <p:cNvSpPr>
            <a:spLocks noGrp="1"/>
          </p:cNvSpPr>
          <p:nvPr>
            <p:ph type="sldNum" sz="quarter" idx="12"/>
          </p:nvPr>
        </p:nvSpPr>
        <p:spPr/>
        <p:txBody>
          <a:bodyPr/>
          <a:lstStyle>
            <a:lvl1pPr>
              <a:defRPr/>
            </a:lvl1pPr>
          </a:lstStyle>
          <a:p>
            <a:fld id="{5FC81FB1-920F-401A-9232-0B3127561E40}" type="slidenum">
              <a:rPr lang="es-ES" altLang="es-ES"/>
              <a:pPr/>
              <a:t>‹Nº›</a:t>
            </a:fld>
            <a:endParaRPr lang="es-ES" altLang="es-ES"/>
          </a:p>
        </p:txBody>
      </p:sp>
    </p:spTree>
    <p:extLst>
      <p:ext uri="{BB962C8B-B14F-4D97-AF65-F5344CB8AC3E}">
        <p14:creationId xmlns:p14="http://schemas.microsoft.com/office/powerpoint/2010/main" val="1064808992"/>
      </p:ext>
    </p:extLst>
  </p:cSld>
  <p:clrMapOvr>
    <a:masterClrMapping/>
  </p:clrMapOvr>
  <p:transition spd="med">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0">
                <a:latin typeface="+mn-lt"/>
              </a:defRPr>
            </a:lvl1pPr>
          </a:lstStyle>
          <a:p>
            <a:endParaRPr lang="es-ES" altLang="es-ES"/>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b="0">
                <a:latin typeface="+mn-lt"/>
              </a:defRPr>
            </a:lvl1pPr>
          </a:lstStyle>
          <a:p>
            <a:endParaRPr lang="es-ES" altLang="es-ES"/>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b="0">
                <a:latin typeface="+mn-lt"/>
              </a:defRPr>
            </a:lvl1pPr>
          </a:lstStyle>
          <a:p>
            <a:fld id="{D7464675-23A9-4E18-B3B5-B90B10A5296A}" type="slidenum">
              <a:rPr lang="es-ES" altLang="es-ES"/>
              <a:pPr/>
              <a:t>‹Nº›</a:t>
            </a:fld>
            <a:endParaRPr lang="es-ES"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cover dir="ru"/>
  </p:transition>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4.wmf"/><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5"/>
          <p:cNvSpPr>
            <a:spLocks noGrp="1"/>
          </p:cNvSpPr>
          <p:nvPr>
            <p:ph type="sldNum" sz="quarter" idx="12"/>
          </p:nvPr>
        </p:nvSpPr>
        <p:spPr/>
        <p:txBody>
          <a:bodyPr/>
          <a:lstStyle/>
          <a:p>
            <a:fld id="{198E4A4E-F238-48B2-9FE2-7237767BB9BB}" type="slidenum">
              <a:rPr lang="es-ES" altLang="es-ES"/>
              <a:pPr/>
              <a:t>1</a:t>
            </a:fld>
            <a:endParaRPr lang="es-ES" altLang="es-ES"/>
          </a:p>
        </p:txBody>
      </p:sp>
      <p:sp>
        <p:nvSpPr>
          <p:cNvPr id="2050" name="Rectangle 2"/>
          <p:cNvSpPr>
            <a:spLocks noGrp="1" noChangeArrowheads="1"/>
          </p:cNvSpPr>
          <p:nvPr>
            <p:ph type="ctrTitle"/>
          </p:nvPr>
        </p:nvSpPr>
        <p:spPr>
          <a:xfrm>
            <a:off x="742950" y="2286000"/>
            <a:ext cx="8420100" cy="1143000"/>
          </a:xfrm>
        </p:spPr>
        <p:txBody>
          <a:bodyPr anchor="ctr"/>
          <a:lstStyle/>
          <a:p>
            <a:r>
              <a:rPr lang="es-ES_tradnl" altLang="es-ES" sz="3600" dirty="0"/>
              <a:t>Tema </a:t>
            </a:r>
            <a:r>
              <a:rPr lang="es-ES_tradnl" altLang="es-ES" sz="3600" dirty="0" smtClean="0"/>
              <a:t>11</a:t>
            </a:r>
            <a:r>
              <a:rPr lang="es-ES_tradnl" altLang="es-ES" sz="3600" dirty="0"/>
              <a:t/>
            </a:r>
            <a:br>
              <a:rPr lang="es-ES_tradnl" altLang="es-ES" sz="3600" dirty="0"/>
            </a:br>
            <a:r>
              <a:rPr lang="es-ES_tradnl" altLang="es-ES" sz="3600" dirty="0"/>
              <a:t/>
            </a:r>
            <a:br>
              <a:rPr lang="es-ES_tradnl" altLang="es-ES" sz="3600" dirty="0"/>
            </a:br>
            <a:r>
              <a:rPr lang="es-ES_tradnl" altLang="es-ES" sz="4800" dirty="0" smtClean="0"/>
              <a:t>IP Móvil</a:t>
            </a:r>
            <a:endParaRPr lang="es-ES" altLang="es-ES" sz="4800" dirty="0"/>
          </a:p>
        </p:txBody>
      </p:sp>
      <p:sp>
        <p:nvSpPr>
          <p:cNvPr id="4" name="Text Box 5"/>
          <p:cNvSpPr txBox="1">
            <a:spLocks noChangeArrowheads="1"/>
          </p:cNvSpPr>
          <p:nvPr/>
        </p:nvSpPr>
        <p:spPr bwMode="auto">
          <a:xfrm>
            <a:off x="3941363" y="5189710"/>
            <a:ext cx="1811714" cy="338554"/>
          </a:xfrm>
          <a:prstGeom prst="rect">
            <a:avLst/>
          </a:prstGeom>
          <a:noFill/>
          <a:ln w="12700">
            <a:noFill/>
            <a:miter lim="800000"/>
            <a:headEnd/>
            <a:tailEnd/>
          </a:ln>
          <a:effectLst/>
        </p:spPr>
        <p:txBody>
          <a:bodyPr wrap="none">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6" name="CuadroTexto 7"/>
          <p:cNvSpPr txBox="1"/>
          <p:nvPr/>
        </p:nvSpPr>
        <p:spPr>
          <a:xfrm>
            <a:off x="802793" y="5929535"/>
            <a:ext cx="8300414" cy="307777"/>
          </a:xfrm>
          <a:prstGeom prst="rect">
            <a:avLst/>
          </a:prstGeom>
          <a:noFill/>
        </p:spPr>
        <p:txBody>
          <a:bodyPr wrap="none" rtlCol="0">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r>
              <a:rPr lang="es-ES" sz="1400" b="0" i="0" dirty="0">
                <a:latin typeface="+mj-lt"/>
              </a:rPr>
              <a:t>Esta obra está bajo una </a:t>
            </a:r>
            <a:r>
              <a:rPr lang="es-ES" sz="1400" b="0" i="0" u="sng" dirty="0">
                <a:latin typeface="+mj-lt"/>
                <a:hlinkClick r:id="rId3"/>
              </a:rPr>
              <a:t>Licencia </a:t>
            </a:r>
            <a:r>
              <a:rPr lang="es-ES" sz="1400" b="0" i="0" u="sng" dirty="0" err="1">
                <a:latin typeface="+mj-lt"/>
                <a:hlinkClick r:id="rId3"/>
              </a:rPr>
              <a:t>Creative</a:t>
            </a:r>
            <a:r>
              <a:rPr lang="es-ES" sz="1400" b="0" i="0" u="sng" dirty="0">
                <a:latin typeface="+mj-lt"/>
                <a:hlinkClick r:id="rId3"/>
              </a:rPr>
              <a:t> </a:t>
            </a:r>
            <a:r>
              <a:rPr lang="es-ES" sz="1400" b="0" i="0" u="sng" dirty="0" err="1">
                <a:latin typeface="+mj-lt"/>
                <a:hlinkClick r:id="rId3"/>
              </a:rPr>
              <a:t>Commons</a:t>
            </a:r>
            <a:r>
              <a:rPr lang="es-ES" sz="1400" b="0" i="0" u="sng" dirty="0">
                <a:latin typeface="+mj-lt"/>
                <a:hlinkClick r:id="rId3"/>
              </a:rPr>
              <a:t> Atribución-</a:t>
            </a:r>
            <a:r>
              <a:rPr lang="es-ES" sz="1400" b="0" i="0" u="sng" dirty="0" err="1">
                <a:latin typeface="+mj-lt"/>
                <a:hlinkClick r:id="rId3"/>
              </a:rPr>
              <a:t>NoComercial</a:t>
            </a:r>
            <a:r>
              <a:rPr lang="es-ES" sz="1400" b="0" i="0" u="sng" dirty="0">
                <a:latin typeface="+mj-lt"/>
                <a:hlinkClick r:id="rId3"/>
              </a:rPr>
              <a:t>-</a:t>
            </a:r>
            <a:r>
              <a:rPr lang="es-ES" sz="1400" b="0" i="0" u="sng" dirty="0" err="1">
                <a:latin typeface="+mj-lt"/>
                <a:hlinkClick r:id="rId3"/>
              </a:rPr>
              <a:t>CompartirIgual</a:t>
            </a:r>
            <a:r>
              <a:rPr lang="es-ES" sz="1400" b="0" i="0" u="sng" dirty="0">
                <a:latin typeface="+mj-lt"/>
                <a:hlinkClick r:id="rId3"/>
              </a:rPr>
              <a:t> 4.0 Internacional</a:t>
            </a:r>
            <a:r>
              <a:rPr lang="es-ES" sz="1400" b="0" i="0" dirty="0">
                <a:latin typeface="+mj-lt"/>
              </a:rPr>
              <a:t>. </a:t>
            </a:r>
          </a:p>
        </p:txBody>
      </p:sp>
      <p:pic>
        <p:nvPicPr>
          <p:cNvPr id="7"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396785" y="5605912"/>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ver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B0755BA-2349-44D7-9325-01053A5BA0BC}" type="slidenum">
              <a:rPr lang="es-ES" altLang="es-ES"/>
              <a:pPr/>
              <a:t>10</a:t>
            </a:fld>
            <a:endParaRPr lang="es-ES" altLang="es-ES"/>
          </a:p>
        </p:txBody>
      </p:sp>
      <p:sp>
        <p:nvSpPr>
          <p:cNvPr id="1008642" name="Rectangle 2"/>
          <p:cNvSpPr>
            <a:spLocks noGrp="1" noChangeArrowheads="1"/>
          </p:cNvSpPr>
          <p:nvPr>
            <p:ph type="title"/>
          </p:nvPr>
        </p:nvSpPr>
        <p:spPr>
          <a:xfrm>
            <a:off x="742950" y="304800"/>
            <a:ext cx="8420100" cy="1143000"/>
          </a:xfrm>
        </p:spPr>
        <p:txBody>
          <a:bodyPr/>
          <a:lstStyle/>
          <a:p>
            <a:r>
              <a:rPr lang="es-ES" altLang="es-ES" sz="4000"/>
              <a:t>Funcionamiento de IP móvil</a:t>
            </a:r>
          </a:p>
        </p:txBody>
      </p:sp>
      <p:sp>
        <p:nvSpPr>
          <p:cNvPr id="1008643" name="Rectangle 3"/>
          <p:cNvSpPr>
            <a:spLocks noGrp="1" noChangeArrowheads="1"/>
          </p:cNvSpPr>
          <p:nvPr>
            <p:ph type="body" idx="1"/>
          </p:nvPr>
        </p:nvSpPr>
        <p:spPr>
          <a:xfrm>
            <a:off x="742950" y="1676400"/>
            <a:ext cx="8420100" cy="4114800"/>
          </a:xfrm>
        </p:spPr>
        <p:txBody>
          <a:bodyPr/>
          <a:lstStyle/>
          <a:p>
            <a:pPr>
              <a:lnSpc>
                <a:spcPct val="90000"/>
              </a:lnSpc>
            </a:pPr>
            <a:r>
              <a:rPr lang="es-ES" altLang="es-ES" sz="2000"/>
              <a:t>Para el funcionamiento de IP móvil es fundamental que el MN localice a su FA. Esto se hace por medio de extensiones al mecanismo de </a:t>
            </a:r>
            <a:r>
              <a:rPr lang="es-ES" altLang="es-ES" sz="2000" i="1"/>
              <a:t>Router Discovery</a:t>
            </a:r>
            <a:r>
              <a:rPr lang="es-ES" altLang="es-ES" sz="2000"/>
              <a:t> (RFC 1256) que usa mensajes ICMP (Agent Solicitation y Agent Advertisement)</a:t>
            </a:r>
          </a:p>
          <a:p>
            <a:pPr>
              <a:lnSpc>
                <a:spcPct val="90000"/>
              </a:lnSpc>
            </a:pPr>
            <a:r>
              <a:rPr lang="es-ES" altLang="es-ES" sz="2000"/>
              <a:t>El MN emite a intervalos regulares mensajes de búsqueda de agentes (Agent Solicitation). Si recibe respuesta del HA deduce que está ‘en su casa’ (su HN) y no usa los servicios de IP móvil</a:t>
            </a:r>
          </a:p>
          <a:p>
            <a:pPr>
              <a:lnSpc>
                <a:spcPct val="90000"/>
              </a:lnSpc>
            </a:pPr>
            <a:r>
              <a:rPr lang="es-ES" altLang="es-ES" sz="2000"/>
              <a:t>Si el MN recibe respuesta de un FA inspecciona el prefijo de red; si se trata de una red extraña pide la CoA y envía un mensaje de registro a su HA para que construya el túnel</a:t>
            </a:r>
          </a:p>
          <a:p>
            <a:pPr>
              <a:lnSpc>
                <a:spcPct val="90000"/>
              </a:lnSpc>
            </a:pPr>
            <a:r>
              <a:rPr lang="es-ES" altLang="es-ES" sz="2000"/>
              <a:t>Por otro lado los agentes (HA y FA) se anuncian periódicamente en el ámbito de su LAN (TTL = 1) e indican cuales son sus posibilidades (actuar como HA, como FA o como ambos)</a:t>
            </a:r>
          </a:p>
          <a:p>
            <a:pPr>
              <a:lnSpc>
                <a:spcPct val="90000"/>
              </a:lnSpc>
            </a:pPr>
            <a:r>
              <a:rPr lang="es-ES" altLang="es-ES" sz="2000"/>
              <a:t>Si el MN recibe un Agent Advertisement de un FA nuevo deduce que ha cambiado de zona (quizá se está moviendo); entonces pide una nueva CoA y se reregistra en su HA.</a:t>
            </a:r>
          </a:p>
        </p:txBody>
      </p:sp>
    </p:spTree>
  </p:cSld>
  <p:clrMapOvr>
    <a:masterClrMapping/>
  </p:clrMapOvr>
  <p:transition spd="med">
    <p:cover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Marcador de número de diapositiva 4"/>
          <p:cNvSpPr>
            <a:spLocks noGrp="1"/>
          </p:cNvSpPr>
          <p:nvPr>
            <p:ph type="sldNum" sz="quarter" idx="12"/>
          </p:nvPr>
        </p:nvSpPr>
        <p:spPr/>
        <p:txBody>
          <a:bodyPr/>
          <a:lstStyle/>
          <a:p>
            <a:fld id="{60B81E72-2824-43CE-A6B4-236B3876A7F4}" type="slidenum">
              <a:rPr lang="es-ES" altLang="es-ES"/>
              <a:pPr/>
              <a:t>11</a:t>
            </a:fld>
            <a:endParaRPr lang="es-ES" altLang="es-ES"/>
          </a:p>
        </p:txBody>
      </p:sp>
      <p:sp>
        <p:nvSpPr>
          <p:cNvPr id="1007623" name="Rectangle 7"/>
          <p:cNvSpPr>
            <a:spLocks noGrp="1" noChangeArrowheads="1"/>
          </p:cNvSpPr>
          <p:nvPr>
            <p:ph type="title"/>
          </p:nvPr>
        </p:nvSpPr>
        <p:spPr>
          <a:xfrm>
            <a:off x="762000" y="228600"/>
            <a:ext cx="8420100" cy="762000"/>
          </a:xfrm>
        </p:spPr>
        <p:txBody>
          <a:bodyPr/>
          <a:lstStyle/>
          <a:p>
            <a:r>
              <a:rPr lang="es-ES" altLang="es-ES" sz="4000">
                <a:latin typeface="Arial" panose="020B0604020202020204" pitchFamily="34" charset="0"/>
              </a:rPr>
              <a:t>Proceso de IP móvil (simplificado)</a:t>
            </a:r>
            <a:endParaRPr lang="es-ES" altLang="es-ES" sz="3200">
              <a:latin typeface="Arial" panose="020B0604020202020204" pitchFamily="34" charset="0"/>
            </a:endParaRPr>
          </a:p>
        </p:txBody>
      </p:sp>
      <p:sp>
        <p:nvSpPr>
          <p:cNvPr id="1007625" name="Line 9"/>
          <p:cNvSpPr>
            <a:spLocks noChangeShapeType="1"/>
          </p:cNvSpPr>
          <p:nvPr/>
        </p:nvSpPr>
        <p:spPr bwMode="auto">
          <a:xfrm>
            <a:off x="2133600" y="4343400"/>
            <a:ext cx="5905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626" name="Text Box 10"/>
          <p:cNvSpPr txBox="1">
            <a:spLocks noChangeArrowheads="1"/>
          </p:cNvSpPr>
          <p:nvPr/>
        </p:nvSpPr>
        <p:spPr bwMode="auto">
          <a:xfrm>
            <a:off x="152400" y="3886200"/>
            <a:ext cx="14843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a:p>
            <a:r>
              <a:rPr lang="es-ES" altLang="es-ES"/>
              <a:t>HA: 147.156.0.1</a:t>
            </a:r>
          </a:p>
        </p:txBody>
      </p:sp>
      <p:pic>
        <p:nvPicPr>
          <p:cNvPr id="1007627" name="Picture 1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3830638"/>
            <a:ext cx="914400"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7628" name="Line 12"/>
          <p:cNvSpPr>
            <a:spLocks noChangeShapeType="1"/>
          </p:cNvSpPr>
          <p:nvPr/>
        </p:nvSpPr>
        <p:spPr bwMode="auto">
          <a:xfrm>
            <a:off x="2743200" y="30480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629" name="Line 13"/>
          <p:cNvSpPr>
            <a:spLocks noChangeShapeType="1"/>
          </p:cNvSpPr>
          <p:nvPr/>
        </p:nvSpPr>
        <p:spPr bwMode="auto">
          <a:xfrm>
            <a:off x="2743200" y="25908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630" name="Line 14"/>
          <p:cNvSpPr>
            <a:spLocks noChangeShapeType="1"/>
          </p:cNvSpPr>
          <p:nvPr/>
        </p:nvSpPr>
        <p:spPr bwMode="auto">
          <a:xfrm>
            <a:off x="2724150" y="40386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631" name="Line 15"/>
          <p:cNvSpPr>
            <a:spLocks noChangeShapeType="1"/>
          </p:cNvSpPr>
          <p:nvPr/>
        </p:nvSpPr>
        <p:spPr bwMode="auto">
          <a:xfrm>
            <a:off x="3257550" y="2971800"/>
            <a:ext cx="4800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632" name="Line 16"/>
          <p:cNvSpPr>
            <a:spLocks noChangeShapeType="1"/>
          </p:cNvSpPr>
          <p:nvPr/>
        </p:nvSpPr>
        <p:spPr bwMode="auto">
          <a:xfrm flipH="1">
            <a:off x="3276600" y="2971800"/>
            <a:ext cx="1371600" cy="990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1007633" name="Picture 1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546350"/>
            <a:ext cx="21971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7634" name="Picture 18"/>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38131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07635" name="Picture 19"/>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07636" name="Picture 20"/>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07637" name="Picture 2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6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07638" name="Picture 2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7163" y="2438400"/>
            <a:ext cx="909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7640" name="Text Box 24"/>
          <p:cNvSpPr txBox="1">
            <a:spLocks noChangeArrowheads="1"/>
          </p:cNvSpPr>
          <p:nvPr/>
        </p:nvSpPr>
        <p:spPr bwMode="auto">
          <a:xfrm>
            <a:off x="3181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1007641" name="Text Box 25"/>
          <p:cNvSpPr txBox="1">
            <a:spLocks noChangeArrowheads="1"/>
          </p:cNvSpPr>
          <p:nvPr/>
        </p:nvSpPr>
        <p:spPr bwMode="auto">
          <a:xfrm>
            <a:off x="3181350" y="38576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1007642" name="Text Box 26"/>
          <p:cNvSpPr txBox="1">
            <a:spLocks noChangeArrowheads="1"/>
          </p:cNvSpPr>
          <p:nvPr/>
        </p:nvSpPr>
        <p:spPr bwMode="auto">
          <a:xfrm>
            <a:off x="6610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1007643" name="Text Box 27"/>
          <p:cNvSpPr txBox="1">
            <a:spLocks noChangeArrowheads="1"/>
          </p:cNvSpPr>
          <p:nvPr/>
        </p:nvSpPr>
        <p:spPr bwMode="auto">
          <a:xfrm>
            <a:off x="4522788" y="2867025"/>
            <a:ext cx="214312"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1007645" name="Text Box 29"/>
          <p:cNvSpPr txBox="1">
            <a:spLocks noChangeArrowheads="1"/>
          </p:cNvSpPr>
          <p:nvPr/>
        </p:nvSpPr>
        <p:spPr bwMode="auto">
          <a:xfrm>
            <a:off x="5257800" y="2895600"/>
            <a:ext cx="833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1007646" name="Line 30"/>
          <p:cNvSpPr>
            <a:spLocks noChangeShapeType="1"/>
          </p:cNvSpPr>
          <p:nvPr/>
        </p:nvSpPr>
        <p:spPr bwMode="auto">
          <a:xfrm>
            <a:off x="2724150" y="38862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649" name="Text Box 33"/>
          <p:cNvSpPr txBox="1">
            <a:spLocks noChangeArrowheads="1"/>
          </p:cNvSpPr>
          <p:nvPr/>
        </p:nvSpPr>
        <p:spPr bwMode="auto">
          <a:xfrm>
            <a:off x="990600" y="1828800"/>
            <a:ext cx="173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HN: 147.156.0.0/16</a:t>
            </a:r>
          </a:p>
        </p:txBody>
      </p:sp>
      <p:sp>
        <p:nvSpPr>
          <p:cNvPr id="1007650" name="Text Box 34"/>
          <p:cNvSpPr txBox="1">
            <a:spLocks noChangeArrowheads="1"/>
          </p:cNvSpPr>
          <p:nvPr/>
        </p:nvSpPr>
        <p:spPr bwMode="auto">
          <a:xfrm>
            <a:off x="304800" y="5029200"/>
            <a:ext cx="1611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FN: 152.48.0.0/16</a:t>
            </a:r>
          </a:p>
        </p:txBody>
      </p:sp>
      <p:sp>
        <p:nvSpPr>
          <p:cNvPr id="1007661" name="Text Box 45"/>
          <p:cNvSpPr txBox="1">
            <a:spLocks noChangeArrowheads="1"/>
          </p:cNvSpPr>
          <p:nvPr/>
        </p:nvSpPr>
        <p:spPr bwMode="auto">
          <a:xfrm>
            <a:off x="3368675" y="2590800"/>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HA</a:t>
            </a:r>
          </a:p>
        </p:txBody>
      </p:sp>
      <p:sp>
        <p:nvSpPr>
          <p:cNvPr id="1007662" name="Text Box 46"/>
          <p:cNvSpPr txBox="1">
            <a:spLocks noChangeArrowheads="1"/>
          </p:cNvSpPr>
          <p:nvPr/>
        </p:nvSpPr>
        <p:spPr bwMode="auto">
          <a:xfrm>
            <a:off x="3465513" y="4114800"/>
            <a:ext cx="420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FA</a:t>
            </a:r>
          </a:p>
        </p:txBody>
      </p:sp>
      <p:sp>
        <p:nvSpPr>
          <p:cNvPr id="1007663" name="Text Box 47"/>
          <p:cNvSpPr txBox="1">
            <a:spLocks noChangeArrowheads="1"/>
          </p:cNvSpPr>
          <p:nvPr/>
        </p:nvSpPr>
        <p:spPr bwMode="auto">
          <a:xfrm>
            <a:off x="1676400" y="3886200"/>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MN</a:t>
            </a:r>
          </a:p>
        </p:txBody>
      </p:sp>
      <p:sp>
        <p:nvSpPr>
          <p:cNvPr id="1007664" name="Text Box 48"/>
          <p:cNvSpPr txBox="1">
            <a:spLocks noChangeArrowheads="1"/>
          </p:cNvSpPr>
          <p:nvPr/>
        </p:nvSpPr>
        <p:spPr bwMode="auto">
          <a:xfrm>
            <a:off x="7940675" y="2590800"/>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CN</a:t>
            </a:r>
          </a:p>
        </p:txBody>
      </p:sp>
      <p:sp>
        <p:nvSpPr>
          <p:cNvPr id="1007665" name="AutoShape 49"/>
          <p:cNvSpPr>
            <a:spLocks noChangeArrowheads="1"/>
          </p:cNvSpPr>
          <p:nvPr/>
        </p:nvSpPr>
        <p:spPr bwMode="auto">
          <a:xfrm>
            <a:off x="2438400" y="3810000"/>
            <a:ext cx="457200" cy="304800"/>
          </a:xfrm>
          <a:prstGeom prst="righ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ES"/>
              <a:t>1</a:t>
            </a:r>
          </a:p>
        </p:txBody>
      </p:sp>
      <p:sp>
        <p:nvSpPr>
          <p:cNvPr id="1007671" name="Text Box 55"/>
          <p:cNvSpPr txBox="1">
            <a:spLocks noChangeArrowheads="1"/>
          </p:cNvSpPr>
          <p:nvPr/>
        </p:nvSpPr>
        <p:spPr bwMode="auto">
          <a:xfrm>
            <a:off x="4883150" y="3733800"/>
            <a:ext cx="4583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 El MN busca y descubre al FA (Agent Solicitation)</a:t>
            </a:r>
          </a:p>
        </p:txBody>
      </p:sp>
      <p:sp>
        <p:nvSpPr>
          <p:cNvPr id="1007674" name="Text Box 58"/>
          <p:cNvSpPr txBox="1">
            <a:spLocks noChangeArrowheads="1"/>
          </p:cNvSpPr>
          <p:nvPr/>
        </p:nvSpPr>
        <p:spPr bwMode="auto">
          <a:xfrm>
            <a:off x="4876800" y="4648200"/>
            <a:ext cx="3540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4: El HA construye el túnel y encapsula </a:t>
            </a:r>
          </a:p>
          <a:p>
            <a:r>
              <a:rPr lang="es-ES" altLang="es-ES"/>
              <a:t>    paquetes del CN hacia el MN</a:t>
            </a:r>
          </a:p>
        </p:txBody>
      </p:sp>
      <p:sp>
        <p:nvSpPr>
          <p:cNvPr id="1007684" name="AutoShape 68"/>
          <p:cNvSpPr>
            <a:spLocks noChangeArrowheads="1"/>
          </p:cNvSpPr>
          <p:nvPr/>
        </p:nvSpPr>
        <p:spPr bwMode="auto">
          <a:xfrm>
            <a:off x="3124200" y="3200400"/>
            <a:ext cx="228600" cy="609600"/>
          </a:xfrm>
          <a:prstGeom prst="downArrow">
            <a:avLst>
              <a:gd name="adj1" fmla="val 50000"/>
              <a:gd name="adj2" fmla="val 66667"/>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ES"/>
              <a:t>4</a:t>
            </a:r>
          </a:p>
        </p:txBody>
      </p:sp>
      <p:sp>
        <p:nvSpPr>
          <p:cNvPr id="1007675" name="Text Box 59"/>
          <p:cNvSpPr txBox="1">
            <a:spLocks noChangeArrowheads="1"/>
          </p:cNvSpPr>
          <p:nvPr/>
        </p:nvSpPr>
        <p:spPr bwMode="auto">
          <a:xfrm>
            <a:off x="4876800" y="5181600"/>
            <a:ext cx="40608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5: En sentido contrario el FA enruta paquetes </a:t>
            </a:r>
          </a:p>
          <a:p>
            <a:r>
              <a:rPr lang="es-ES" altLang="es-ES"/>
              <a:t>    (sin pasar por el túnel) del MN hacia el CN</a:t>
            </a:r>
          </a:p>
        </p:txBody>
      </p:sp>
      <p:sp>
        <p:nvSpPr>
          <p:cNvPr id="1007686" name="AutoShape 70"/>
          <p:cNvSpPr>
            <a:spLocks noChangeArrowheads="1"/>
          </p:cNvSpPr>
          <p:nvPr/>
        </p:nvSpPr>
        <p:spPr bwMode="auto">
          <a:xfrm rot="20760000">
            <a:off x="3398838" y="3200400"/>
            <a:ext cx="5068887" cy="304800"/>
          </a:xfrm>
          <a:prstGeom prst="rightArrow">
            <a:avLst>
              <a:gd name="adj1" fmla="val 50000"/>
              <a:gd name="adj2" fmla="val 415755"/>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ES"/>
              <a:t>5</a:t>
            </a:r>
          </a:p>
        </p:txBody>
      </p:sp>
      <p:sp>
        <p:nvSpPr>
          <p:cNvPr id="1007669" name="AutoShape 53"/>
          <p:cNvSpPr>
            <a:spLocks noChangeArrowheads="1"/>
          </p:cNvSpPr>
          <p:nvPr/>
        </p:nvSpPr>
        <p:spPr bwMode="auto">
          <a:xfrm>
            <a:off x="2362200" y="4114800"/>
            <a:ext cx="457200" cy="304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ES"/>
              <a:t>2</a:t>
            </a:r>
          </a:p>
        </p:txBody>
      </p:sp>
      <p:sp>
        <p:nvSpPr>
          <p:cNvPr id="1007672" name="Text Box 56"/>
          <p:cNvSpPr txBox="1">
            <a:spLocks noChangeArrowheads="1"/>
          </p:cNvSpPr>
          <p:nvPr/>
        </p:nvSpPr>
        <p:spPr bwMode="auto">
          <a:xfrm>
            <a:off x="4876800" y="4038600"/>
            <a:ext cx="27352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2: El FA le indica al MN la CoA</a:t>
            </a:r>
          </a:p>
        </p:txBody>
      </p:sp>
      <p:grpSp>
        <p:nvGrpSpPr>
          <p:cNvPr id="1007773" name="Group 157"/>
          <p:cNvGrpSpPr>
            <a:grpSpLocks/>
          </p:cNvGrpSpPr>
          <p:nvPr/>
        </p:nvGrpSpPr>
        <p:grpSpPr bwMode="auto">
          <a:xfrm>
            <a:off x="1477963" y="3200400"/>
            <a:ext cx="1493837" cy="762000"/>
            <a:chOff x="931" y="2016"/>
            <a:chExt cx="941" cy="480"/>
          </a:xfrm>
        </p:grpSpPr>
        <p:sp>
          <p:nvSpPr>
            <p:cNvPr id="1007691" name="Text Box 75"/>
            <p:cNvSpPr txBox="1">
              <a:spLocks noChangeArrowheads="1"/>
            </p:cNvSpPr>
            <p:nvPr/>
          </p:nvSpPr>
          <p:spPr bwMode="auto">
            <a:xfrm>
              <a:off x="931" y="2016"/>
              <a:ext cx="9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CoA: 152.48.0.1</a:t>
              </a:r>
            </a:p>
          </p:txBody>
        </p:sp>
        <p:sp>
          <p:nvSpPr>
            <p:cNvPr id="1007692" name="Line 76"/>
            <p:cNvSpPr>
              <a:spLocks noChangeShapeType="1"/>
            </p:cNvSpPr>
            <p:nvPr/>
          </p:nvSpPr>
          <p:spPr bwMode="auto">
            <a:xfrm>
              <a:off x="1778" y="2174"/>
              <a:ext cx="1" cy="32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aphicFrame>
        <p:nvGraphicFramePr>
          <p:cNvPr id="1007745" name="Group 129"/>
          <p:cNvGraphicFramePr>
            <a:graphicFrameLocks noGrp="1"/>
          </p:cNvGraphicFramePr>
          <p:nvPr/>
        </p:nvGraphicFramePr>
        <p:xfrm>
          <a:off x="3556000" y="1347788"/>
          <a:ext cx="2540000" cy="862012"/>
        </p:xfrm>
        <a:graphic>
          <a:graphicData uri="http://schemas.openxmlformats.org/drawingml/2006/table">
            <a:tbl>
              <a:tblPr/>
              <a:tblGrid>
                <a:gridCol w="1416050"/>
                <a:gridCol w="1123950"/>
              </a:tblGrid>
              <a:tr h="220663">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400" b="1" i="0" u="none" strike="noStrike" cap="none" normalizeH="0" baseline="0" smtClean="0">
                          <a:ln>
                            <a:noFill/>
                          </a:ln>
                          <a:solidFill>
                            <a:schemeClr val="tx1"/>
                          </a:solidFill>
                          <a:effectLst/>
                          <a:latin typeface="Arial" panose="020B0604020202020204" pitchFamily="34" charset="0"/>
                        </a:rPr>
                        <a:t>lista de desplazados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400" b="1" i="0" u="none" strike="noStrike" cap="none" normalizeH="0" baseline="0" smtClean="0">
                          <a:ln>
                            <a:noFill/>
                          </a:ln>
                          <a:solidFill>
                            <a:schemeClr val="tx1"/>
                          </a:solidFill>
                          <a:effectLst/>
                          <a:latin typeface="Arial" panose="020B0604020202020204" pitchFamily="34" charset="0"/>
                        </a:rPr>
                        <a:t>(mobility binding)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206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400" b="1" i="0" u="none" strike="noStrike" cap="none" normalizeH="0" baseline="0" smtClean="0">
                          <a:ln>
                            <a:noFill/>
                          </a:ln>
                          <a:solidFill>
                            <a:schemeClr val="tx1"/>
                          </a:solidFill>
                          <a:effectLst/>
                          <a:latin typeface="Arial" panose="020B0604020202020204" pitchFamily="34" charset="0"/>
                        </a:rPr>
                        <a:t>MN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400" b="1" i="0" u="none" strike="noStrike" cap="none" normalizeH="0" baseline="0" smtClean="0">
                          <a:ln>
                            <a:noFill/>
                          </a:ln>
                          <a:solidFill>
                            <a:schemeClr val="tx1"/>
                          </a:solidFill>
                          <a:effectLst/>
                          <a:latin typeface="Arial" panose="020B0604020202020204" pitchFamily="34" charset="0"/>
                        </a:rPr>
                        <a:t>CoA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07673" name="Text Box 57"/>
          <p:cNvSpPr txBox="1">
            <a:spLocks noChangeArrowheads="1"/>
          </p:cNvSpPr>
          <p:nvPr/>
        </p:nvSpPr>
        <p:spPr bwMode="auto">
          <a:xfrm>
            <a:off x="4876800" y="4343400"/>
            <a:ext cx="389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3: El MN se registra en el HA a través del FA</a:t>
            </a:r>
          </a:p>
        </p:txBody>
      </p:sp>
      <p:sp>
        <p:nvSpPr>
          <p:cNvPr id="1007682" name="AutoShape 66"/>
          <p:cNvSpPr>
            <a:spLocks noChangeArrowheads="1"/>
          </p:cNvSpPr>
          <p:nvPr/>
        </p:nvSpPr>
        <p:spPr bwMode="auto">
          <a:xfrm>
            <a:off x="2286000" y="3659188"/>
            <a:ext cx="685800" cy="227012"/>
          </a:xfrm>
          <a:prstGeom prst="rightArrow">
            <a:avLst>
              <a:gd name="adj1" fmla="val 50000"/>
              <a:gd name="adj2" fmla="val 75525"/>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ES"/>
              <a:t>3</a:t>
            </a:r>
          </a:p>
        </p:txBody>
      </p:sp>
      <p:grpSp>
        <p:nvGrpSpPr>
          <p:cNvPr id="1007727" name="Group 111"/>
          <p:cNvGrpSpPr>
            <a:grpSpLocks/>
          </p:cNvGrpSpPr>
          <p:nvPr/>
        </p:nvGrpSpPr>
        <p:grpSpPr bwMode="auto">
          <a:xfrm>
            <a:off x="3556000" y="2211388"/>
            <a:ext cx="2533650" cy="303212"/>
            <a:chOff x="2240" y="1105"/>
            <a:chExt cx="1596" cy="191"/>
          </a:xfrm>
        </p:grpSpPr>
        <p:sp>
          <p:nvSpPr>
            <p:cNvPr id="1007707" name="Rectangle 91"/>
            <p:cNvSpPr>
              <a:spLocks noChangeArrowheads="1"/>
            </p:cNvSpPr>
            <p:nvPr/>
          </p:nvSpPr>
          <p:spPr bwMode="auto">
            <a:xfrm>
              <a:off x="3131" y="1105"/>
              <a:ext cx="705"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Times New Roman" panose="02020603050405020304" pitchFamily="18" charset="0"/>
                </a:defRPr>
              </a:lvl1pPr>
              <a:lvl2pPr>
                <a:spcBef>
                  <a:spcPct val="20000"/>
                </a:spcBef>
                <a:buChar char="–"/>
                <a:defRPr sz="2400">
                  <a:solidFill>
                    <a:schemeClr val="tx1"/>
                  </a:solidFill>
                  <a:latin typeface="Times New Roman" panose="02020603050405020304" pitchFamily="18" charset="0"/>
                </a:defRPr>
              </a:lvl2pPr>
              <a:lvl3pPr>
                <a:spcBef>
                  <a:spcPct val="20000"/>
                </a:spcBef>
                <a:buChar char="•"/>
                <a:defRPr sz="2000">
                  <a:solidFill>
                    <a:schemeClr val="tx1"/>
                  </a:solidFill>
                  <a:latin typeface="Times New Roman" panose="02020603050405020304" pitchFamily="18" charset="0"/>
                </a:defRPr>
              </a:lvl3pPr>
              <a:lvl4pPr>
                <a:spcBef>
                  <a:spcPct val="20000"/>
                </a:spcBef>
                <a:buChar char="–"/>
                <a:defRPr>
                  <a:solidFill>
                    <a:schemeClr val="tx1"/>
                  </a:solidFill>
                  <a:latin typeface="Times New Roman" panose="02020603050405020304" pitchFamily="18" charset="0"/>
                </a:defRPr>
              </a:lvl4pPr>
              <a:lvl5pPr>
                <a:spcBef>
                  <a:spcPct val="20000"/>
                </a:spcBef>
                <a:buChar char="»"/>
                <a:defRPr>
                  <a:solidFill>
                    <a:schemeClr val="tx1"/>
                  </a:solidFill>
                  <a:latin typeface="Times New Roman" panose="02020603050405020304" pitchFamily="18" charset="0"/>
                </a:defRPr>
              </a:lvl5pPr>
              <a:lvl6pPr fontAlgn="base">
                <a:spcBef>
                  <a:spcPct val="20000"/>
                </a:spcBef>
                <a:spcAft>
                  <a:spcPct val="0"/>
                </a:spcAft>
                <a:buChar char="»"/>
                <a:defRPr>
                  <a:solidFill>
                    <a:schemeClr val="tx1"/>
                  </a:solidFill>
                  <a:latin typeface="Times New Roman" panose="02020603050405020304" pitchFamily="18" charset="0"/>
                </a:defRPr>
              </a:lvl6pPr>
              <a:lvl7pPr fontAlgn="base">
                <a:spcBef>
                  <a:spcPct val="20000"/>
                </a:spcBef>
                <a:spcAft>
                  <a:spcPct val="0"/>
                </a:spcAft>
                <a:buChar char="»"/>
                <a:defRPr>
                  <a:solidFill>
                    <a:schemeClr val="tx1"/>
                  </a:solidFill>
                  <a:latin typeface="Times New Roman" panose="02020603050405020304" pitchFamily="18" charset="0"/>
                </a:defRPr>
              </a:lvl7pPr>
              <a:lvl8pPr fontAlgn="base">
                <a:spcBef>
                  <a:spcPct val="20000"/>
                </a:spcBef>
                <a:spcAft>
                  <a:spcPct val="0"/>
                </a:spcAft>
                <a:buChar char="»"/>
                <a:defRPr>
                  <a:solidFill>
                    <a:schemeClr val="tx1"/>
                  </a:solidFill>
                  <a:latin typeface="Times New Roman" panose="02020603050405020304" pitchFamily="18" charset="0"/>
                </a:defRPr>
              </a:lvl8pPr>
              <a:lvl9pPr fontAlgn="base">
                <a:spcBef>
                  <a:spcPct val="20000"/>
                </a:spcBef>
                <a:spcAft>
                  <a:spcPct val="0"/>
                </a:spcAft>
                <a:buChar char="»"/>
                <a:defRPr>
                  <a:solidFill>
                    <a:schemeClr val="tx1"/>
                  </a:solidFill>
                  <a:latin typeface="Times New Roman" panose="02020603050405020304" pitchFamily="18" charset="0"/>
                </a:defRPr>
              </a:lvl9pPr>
            </a:lstStyle>
            <a:p>
              <a:pPr>
                <a:buFontTx/>
                <a:buNone/>
              </a:pPr>
              <a:r>
                <a:rPr lang="es-ES" altLang="es-ES" sz="1400">
                  <a:latin typeface="Arial" panose="020B0604020202020204" pitchFamily="34" charset="0"/>
                </a:rPr>
                <a:t>152.48.0.1</a:t>
              </a:r>
            </a:p>
          </p:txBody>
        </p:sp>
        <p:sp>
          <p:nvSpPr>
            <p:cNvPr id="1007708" name="Rectangle 92"/>
            <p:cNvSpPr>
              <a:spLocks noChangeArrowheads="1"/>
            </p:cNvSpPr>
            <p:nvPr/>
          </p:nvSpPr>
          <p:spPr bwMode="auto">
            <a:xfrm>
              <a:off x="2240" y="1105"/>
              <a:ext cx="891"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Times New Roman" panose="02020603050405020304" pitchFamily="18" charset="0"/>
                </a:defRPr>
              </a:lvl1pPr>
              <a:lvl2pPr>
                <a:spcBef>
                  <a:spcPct val="20000"/>
                </a:spcBef>
                <a:buChar char="–"/>
                <a:defRPr sz="2400">
                  <a:solidFill>
                    <a:schemeClr val="tx1"/>
                  </a:solidFill>
                  <a:latin typeface="Times New Roman" panose="02020603050405020304" pitchFamily="18" charset="0"/>
                </a:defRPr>
              </a:lvl2pPr>
              <a:lvl3pPr>
                <a:spcBef>
                  <a:spcPct val="20000"/>
                </a:spcBef>
                <a:buChar char="•"/>
                <a:defRPr sz="2000">
                  <a:solidFill>
                    <a:schemeClr val="tx1"/>
                  </a:solidFill>
                  <a:latin typeface="Times New Roman" panose="02020603050405020304" pitchFamily="18" charset="0"/>
                </a:defRPr>
              </a:lvl3pPr>
              <a:lvl4pPr>
                <a:spcBef>
                  <a:spcPct val="20000"/>
                </a:spcBef>
                <a:buChar char="–"/>
                <a:defRPr>
                  <a:solidFill>
                    <a:schemeClr val="tx1"/>
                  </a:solidFill>
                  <a:latin typeface="Times New Roman" panose="02020603050405020304" pitchFamily="18" charset="0"/>
                </a:defRPr>
              </a:lvl4pPr>
              <a:lvl5pPr>
                <a:spcBef>
                  <a:spcPct val="20000"/>
                </a:spcBef>
                <a:buChar char="»"/>
                <a:defRPr>
                  <a:solidFill>
                    <a:schemeClr val="tx1"/>
                  </a:solidFill>
                  <a:latin typeface="Times New Roman" panose="02020603050405020304" pitchFamily="18" charset="0"/>
                </a:defRPr>
              </a:lvl5pPr>
              <a:lvl6pPr fontAlgn="base">
                <a:spcBef>
                  <a:spcPct val="20000"/>
                </a:spcBef>
                <a:spcAft>
                  <a:spcPct val="0"/>
                </a:spcAft>
                <a:buChar char="»"/>
                <a:defRPr>
                  <a:solidFill>
                    <a:schemeClr val="tx1"/>
                  </a:solidFill>
                  <a:latin typeface="Times New Roman" panose="02020603050405020304" pitchFamily="18" charset="0"/>
                </a:defRPr>
              </a:lvl6pPr>
              <a:lvl7pPr fontAlgn="base">
                <a:spcBef>
                  <a:spcPct val="20000"/>
                </a:spcBef>
                <a:spcAft>
                  <a:spcPct val="0"/>
                </a:spcAft>
                <a:buChar char="»"/>
                <a:defRPr>
                  <a:solidFill>
                    <a:schemeClr val="tx1"/>
                  </a:solidFill>
                  <a:latin typeface="Times New Roman" panose="02020603050405020304" pitchFamily="18" charset="0"/>
                </a:defRPr>
              </a:lvl7pPr>
              <a:lvl8pPr fontAlgn="base">
                <a:spcBef>
                  <a:spcPct val="20000"/>
                </a:spcBef>
                <a:spcAft>
                  <a:spcPct val="0"/>
                </a:spcAft>
                <a:buChar char="»"/>
                <a:defRPr>
                  <a:solidFill>
                    <a:schemeClr val="tx1"/>
                  </a:solidFill>
                  <a:latin typeface="Times New Roman" panose="02020603050405020304" pitchFamily="18" charset="0"/>
                </a:defRPr>
              </a:lvl8pPr>
              <a:lvl9pPr fontAlgn="base">
                <a:spcBef>
                  <a:spcPct val="20000"/>
                </a:spcBef>
                <a:spcAft>
                  <a:spcPct val="0"/>
                </a:spcAft>
                <a:buChar char="»"/>
                <a:defRPr>
                  <a:solidFill>
                    <a:schemeClr val="tx1"/>
                  </a:solidFill>
                  <a:latin typeface="Times New Roman" panose="02020603050405020304" pitchFamily="18" charset="0"/>
                </a:defRPr>
              </a:lvl9pPr>
            </a:lstStyle>
            <a:p>
              <a:pPr>
                <a:buFontTx/>
                <a:buNone/>
              </a:pPr>
              <a:r>
                <a:rPr lang="es-ES" altLang="es-ES" sz="1400">
                  <a:latin typeface="Arial" panose="020B0604020202020204" pitchFamily="34" charset="0"/>
                </a:rPr>
                <a:t>147.156.135.22</a:t>
              </a:r>
            </a:p>
          </p:txBody>
        </p:sp>
        <p:sp>
          <p:nvSpPr>
            <p:cNvPr id="1007709" name="Line 93"/>
            <p:cNvSpPr>
              <a:spLocks noChangeShapeType="1"/>
            </p:cNvSpPr>
            <p:nvPr/>
          </p:nvSpPr>
          <p:spPr bwMode="auto">
            <a:xfrm>
              <a:off x="2240" y="1105"/>
              <a:ext cx="159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10" name="Line 94"/>
            <p:cNvSpPr>
              <a:spLocks noChangeShapeType="1"/>
            </p:cNvSpPr>
            <p:nvPr/>
          </p:nvSpPr>
          <p:spPr bwMode="auto">
            <a:xfrm>
              <a:off x="2240" y="1296"/>
              <a:ext cx="159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11" name="Line 95"/>
            <p:cNvSpPr>
              <a:spLocks noChangeShapeType="1"/>
            </p:cNvSpPr>
            <p:nvPr/>
          </p:nvSpPr>
          <p:spPr bwMode="auto">
            <a:xfrm>
              <a:off x="2240" y="1105"/>
              <a:ext cx="0" cy="19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12" name="Line 96"/>
            <p:cNvSpPr>
              <a:spLocks noChangeShapeType="1"/>
            </p:cNvSpPr>
            <p:nvPr/>
          </p:nvSpPr>
          <p:spPr bwMode="auto">
            <a:xfrm>
              <a:off x="3131" y="1105"/>
              <a:ext cx="0" cy="19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13" name="Line 97"/>
            <p:cNvSpPr>
              <a:spLocks noChangeShapeType="1"/>
            </p:cNvSpPr>
            <p:nvPr/>
          </p:nvSpPr>
          <p:spPr bwMode="auto">
            <a:xfrm>
              <a:off x="3836" y="1105"/>
              <a:ext cx="0" cy="19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007725" name="Line 109"/>
          <p:cNvSpPr>
            <a:spLocks noChangeShapeType="1"/>
          </p:cNvSpPr>
          <p:nvPr/>
        </p:nvSpPr>
        <p:spPr bwMode="auto">
          <a:xfrm flipH="1">
            <a:off x="3200400" y="1824038"/>
            <a:ext cx="347663"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26" name="Line 110"/>
          <p:cNvSpPr>
            <a:spLocks noChangeShapeType="1"/>
          </p:cNvSpPr>
          <p:nvPr/>
        </p:nvSpPr>
        <p:spPr bwMode="auto">
          <a:xfrm>
            <a:off x="3200400" y="1828800"/>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29" name="Text Box 113"/>
          <p:cNvSpPr txBox="1">
            <a:spLocks noChangeArrowheads="1"/>
          </p:cNvSpPr>
          <p:nvPr/>
        </p:nvSpPr>
        <p:spPr bwMode="auto">
          <a:xfrm>
            <a:off x="1600200" y="5899150"/>
            <a:ext cx="65341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Si el MN se mueve y se conecta a través de otro FA el proceso se repite.</a:t>
            </a:r>
          </a:p>
          <a:p>
            <a:r>
              <a:rPr lang="es-ES" altLang="es-ES"/>
              <a:t>La nueva entrada del MN en la tabla del HA (con otra CoA) borra la anterior.</a:t>
            </a:r>
          </a:p>
          <a:p>
            <a:r>
              <a:rPr lang="es-ES" altLang="es-ES"/>
              <a:t>Esto permite el cambio de FA (‘roaming’) sin perder la comunicación. </a:t>
            </a:r>
          </a:p>
        </p:txBody>
      </p:sp>
      <p:sp>
        <p:nvSpPr>
          <p:cNvPr id="1007748" name="AutoShape 132"/>
          <p:cNvSpPr>
            <a:spLocks noChangeArrowheads="1"/>
          </p:cNvSpPr>
          <p:nvPr/>
        </p:nvSpPr>
        <p:spPr bwMode="auto">
          <a:xfrm rot="16200000">
            <a:off x="2743200" y="3352800"/>
            <a:ext cx="647700" cy="266700"/>
          </a:xfrm>
          <a:prstGeom prst="rightArrow">
            <a:avLst>
              <a:gd name="adj1" fmla="val 50000"/>
              <a:gd name="adj2" fmla="val 60714"/>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ES"/>
              <a:t>3</a:t>
            </a:r>
          </a:p>
        </p:txBody>
      </p:sp>
      <p:graphicFrame>
        <p:nvGraphicFramePr>
          <p:cNvPr id="1007759" name="Group 143"/>
          <p:cNvGraphicFramePr>
            <a:graphicFrameLocks noGrp="1"/>
          </p:cNvGraphicFramePr>
          <p:nvPr/>
        </p:nvGraphicFramePr>
        <p:xfrm>
          <a:off x="2209800" y="4876800"/>
          <a:ext cx="2540000" cy="606425"/>
        </p:xfrm>
        <a:graphic>
          <a:graphicData uri="http://schemas.openxmlformats.org/drawingml/2006/table">
            <a:tbl>
              <a:tblPr/>
              <a:tblGrid>
                <a:gridCol w="1416050"/>
                <a:gridCol w="1123950"/>
              </a:tblGrid>
              <a:tr h="220663">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400" b="1" i="0" u="none" strike="noStrike" cap="none" normalizeH="0" baseline="0" smtClean="0">
                          <a:ln>
                            <a:noFill/>
                          </a:ln>
                          <a:solidFill>
                            <a:schemeClr val="tx1"/>
                          </a:solidFill>
                          <a:effectLst/>
                          <a:latin typeface="Arial" panose="020B0604020202020204" pitchFamily="34" charset="0"/>
                        </a:rPr>
                        <a:t>Lista de vistantes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206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400" b="1" i="0" u="none" strike="noStrike" cap="none" normalizeH="0" baseline="0" smtClean="0">
                          <a:ln>
                            <a:noFill/>
                          </a:ln>
                          <a:solidFill>
                            <a:schemeClr val="tx1"/>
                          </a:solidFill>
                          <a:effectLst/>
                          <a:latin typeface="Arial" panose="020B0604020202020204" pitchFamily="34" charset="0"/>
                        </a:rPr>
                        <a:t>MN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400" b="1" i="0" u="none" strike="noStrike" cap="none" normalizeH="0" baseline="0" smtClean="0">
                          <a:ln>
                            <a:noFill/>
                          </a:ln>
                          <a:solidFill>
                            <a:schemeClr val="tx1"/>
                          </a:solidFill>
                          <a:effectLst/>
                          <a:latin typeface="Arial" panose="020B0604020202020204" pitchFamily="34" charset="0"/>
                        </a:rPr>
                        <a:t>HA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07761" name="Line 145"/>
          <p:cNvSpPr>
            <a:spLocks noChangeShapeType="1"/>
          </p:cNvSpPr>
          <p:nvPr/>
        </p:nvSpPr>
        <p:spPr bwMode="auto">
          <a:xfrm flipV="1">
            <a:off x="3276600" y="43434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1007762" name="Group 146"/>
          <p:cNvGrpSpPr>
            <a:grpSpLocks/>
          </p:cNvGrpSpPr>
          <p:nvPr/>
        </p:nvGrpSpPr>
        <p:grpSpPr bwMode="auto">
          <a:xfrm>
            <a:off x="2209800" y="5486400"/>
            <a:ext cx="2533650" cy="303213"/>
            <a:chOff x="2240" y="1105"/>
            <a:chExt cx="1596" cy="191"/>
          </a:xfrm>
        </p:grpSpPr>
        <p:sp>
          <p:nvSpPr>
            <p:cNvPr id="1007763" name="Rectangle 147"/>
            <p:cNvSpPr>
              <a:spLocks noChangeArrowheads="1"/>
            </p:cNvSpPr>
            <p:nvPr/>
          </p:nvSpPr>
          <p:spPr bwMode="auto">
            <a:xfrm>
              <a:off x="3131" y="1105"/>
              <a:ext cx="705"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Times New Roman" panose="02020603050405020304" pitchFamily="18" charset="0"/>
                </a:defRPr>
              </a:lvl1pPr>
              <a:lvl2pPr>
                <a:spcBef>
                  <a:spcPct val="20000"/>
                </a:spcBef>
                <a:buChar char="–"/>
                <a:defRPr sz="2400">
                  <a:solidFill>
                    <a:schemeClr val="tx1"/>
                  </a:solidFill>
                  <a:latin typeface="Times New Roman" panose="02020603050405020304" pitchFamily="18" charset="0"/>
                </a:defRPr>
              </a:lvl2pPr>
              <a:lvl3pPr>
                <a:spcBef>
                  <a:spcPct val="20000"/>
                </a:spcBef>
                <a:buChar char="•"/>
                <a:defRPr sz="2000">
                  <a:solidFill>
                    <a:schemeClr val="tx1"/>
                  </a:solidFill>
                  <a:latin typeface="Times New Roman" panose="02020603050405020304" pitchFamily="18" charset="0"/>
                </a:defRPr>
              </a:lvl3pPr>
              <a:lvl4pPr>
                <a:spcBef>
                  <a:spcPct val="20000"/>
                </a:spcBef>
                <a:buChar char="–"/>
                <a:defRPr>
                  <a:solidFill>
                    <a:schemeClr val="tx1"/>
                  </a:solidFill>
                  <a:latin typeface="Times New Roman" panose="02020603050405020304" pitchFamily="18" charset="0"/>
                </a:defRPr>
              </a:lvl4pPr>
              <a:lvl5pPr>
                <a:spcBef>
                  <a:spcPct val="20000"/>
                </a:spcBef>
                <a:buChar char="»"/>
                <a:defRPr>
                  <a:solidFill>
                    <a:schemeClr val="tx1"/>
                  </a:solidFill>
                  <a:latin typeface="Times New Roman" panose="02020603050405020304" pitchFamily="18" charset="0"/>
                </a:defRPr>
              </a:lvl5pPr>
              <a:lvl6pPr fontAlgn="base">
                <a:spcBef>
                  <a:spcPct val="20000"/>
                </a:spcBef>
                <a:spcAft>
                  <a:spcPct val="0"/>
                </a:spcAft>
                <a:buChar char="»"/>
                <a:defRPr>
                  <a:solidFill>
                    <a:schemeClr val="tx1"/>
                  </a:solidFill>
                  <a:latin typeface="Times New Roman" panose="02020603050405020304" pitchFamily="18" charset="0"/>
                </a:defRPr>
              </a:lvl6pPr>
              <a:lvl7pPr fontAlgn="base">
                <a:spcBef>
                  <a:spcPct val="20000"/>
                </a:spcBef>
                <a:spcAft>
                  <a:spcPct val="0"/>
                </a:spcAft>
                <a:buChar char="»"/>
                <a:defRPr>
                  <a:solidFill>
                    <a:schemeClr val="tx1"/>
                  </a:solidFill>
                  <a:latin typeface="Times New Roman" panose="02020603050405020304" pitchFamily="18" charset="0"/>
                </a:defRPr>
              </a:lvl7pPr>
              <a:lvl8pPr fontAlgn="base">
                <a:spcBef>
                  <a:spcPct val="20000"/>
                </a:spcBef>
                <a:spcAft>
                  <a:spcPct val="0"/>
                </a:spcAft>
                <a:buChar char="»"/>
                <a:defRPr>
                  <a:solidFill>
                    <a:schemeClr val="tx1"/>
                  </a:solidFill>
                  <a:latin typeface="Times New Roman" panose="02020603050405020304" pitchFamily="18" charset="0"/>
                </a:defRPr>
              </a:lvl8pPr>
              <a:lvl9pPr fontAlgn="base">
                <a:spcBef>
                  <a:spcPct val="20000"/>
                </a:spcBef>
                <a:spcAft>
                  <a:spcPct val="0"/>
                </a:spcAft>
                <a:buChar char="»"/>
                <a:defRPr>
                  <a:solidFill>
                    <a:schemeClr val="tx1"/>
                  </a:solidFill>
                  <a:latin typeface="Times New Roman" panose="02020603050405020304" pitchFamily="18" charset="0"/>
                </a:defRPr>
              </a:lvl9pPr>
            </a:lstStyle>
            <a:p>
              <a:pPr>
                <a:buFontTx/>
                <a:buNone/>
              </a:pPr>
              <a:r>
                <a:rPr lang="es-ES" altLang="es-ES" sz="1400">
                  <a:latin typeface="Arial" panose="020B0604020202020204" pitchFamily="34" charset="0"/>
                </a:rPr>
                <a:t>147.156.0.1</a:t>
              </a:r>
            </a:p>
          </p:txBody>
        </p:sp>
        <p:sp>
          <p:nvSpPr>
            <p:cNvPr id="1007764" name="Rectangle 148"/>
            <p:cNvSpPr>
              <a:spLocks noChangeArrowheads="1"/>
            </p:cNvSpPr>
            <p:nvPr/>
          </p:nvSpPr>
          <p:spPr bwMode="auto">
            <a:xfrm>
              <a:off x="2240" y="1105"/>
              <a:ext cx="891"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Times New Roman" panose="02020603050405020304" pitchFamily="18" charset="0"/>
                </a:defRPr>
              </a:lvl1pPr>
              <a:lvl2pPr>
                <a:spcBef>
                  <a:spcPct val="20000"/>
                </a:spcBef>
                <a:buChar char="–"/>
                <a:defRPr sz="2400">
                  <a:solidFill>
                    <a:schemeClr val="tx1"/>
                  </a:solidFill>
                  <a:latin typeface="Times New Roman" panose="02020603050405020304" pitchFamily="18" charset="0"/>
                </a:defRPr>
              </a:lvl2pPr>
              <a:lvl3pPr>
                <a:spcBef>
                  <a:spcPct val="20000"/>
                </a:spcBef>
                <a:buChar char="•"/>
                <a:defRPr sz="2000">
                  <a:solidFill>
                    <a:schemeClr val="tx1"/>
                  </a:solidFill>
                  <a:latin typeface="Times New Roman" panose="02020603050405020304" pitchFamily="18" charset="0"/>
                </a:defRPr>
              </a:lvl3pPr>
              <a:lvl4pPr>
                <a:spcBef>
                  <a:spcPct val="20000"/>
                </a:spcBef>
                <a:buChar char="–"/>
                <a:defRPr>
                  <a:solidFill>
                    <a:schemeClr val="tx1"/>
                  </a:solidFill>
                  <a:latin typeface="Times New Roman" panose="02020603050405020304" pitchFamily="18" charset="0"/>
                </a:defRPr>
              </a:lvl4pPr>
              <a:lvl5pPr>
                <a:spcBef>
                  <a:spcPct val="20000"/>
                </a:spcBef>
                <a:buChar char="»"/>
                <a:defRPr>
                  <a:solidFill>
                    <a:schemeClr val="tx1"/>
                  </a:solidFill>
                  <a:latin typeface="Times New Roman" panose="02020603050405020304" pitchFamily="18" charset="0"/>
                </a:defRPr>
              </a:lvl5pPr>
              <a:lvl6pPr fontAlgn="base">
                <a:spcBef>
                  <a:spcPct val="20000"/>
                </a:spcBef>
                <a:spcAft>
                  <a:spcPct val="0"/>
                </a:spcAft>
                <a:buChar char="»"/>
                <a:defRPr>
                  <a:solidFill>
                    <a:schemeClr val="tx1"/>
                  </a:solidFill>
                  <a:latin typeface="Times New Roman" panose="02020603050405020304" pitchFamily="18" charset="0"/>
                </a:defRPr>
              </a:lvl6pPr>
              <a:lvl7pPr fontAlgn="base">
                <a:spcBef>
                  <a:spcPct val="20000"/>
                </a:spcBef>
                <a:spcAft>
                  <a:spcPct val="0"/>
                </a:spcAft>
                <a:buChar char="»"/>
                <a:defRPr>
                  <a:solidFill>
                    <a:schemeClr val="tx1"/>
                  </a:solidFill>
                  <a:latin typeface="Times New Roman" panose="02020603050405020304" pitchFamily="18" charset="0"/>
                </a:defRPr>
              </a:lvl7pPr>
              <a:lvl8pPr fontAlgn="base">
                <a:spcBef>
                  <a:spcPct val="20000"/>
                </a:spcBef>
                <a:spcAft>
                  <a:spcPct val="0"/>
                </a:spcAft>
                <a:buChar char="»"/>
                <a:defRPr>
                  <a:solidFill>
                    <a:schemeClr val="tx1"/>
                  </a:solidFill>
                  <a:latin typeface="Times New Roman" panose="02020603050405020304" pitchFamily="18" charset="0"/>
                </a:defRPr>
              </a:lvl8pPr>
              <a:lvl9pPr fontAlgn="base">
                <a:spcBef>
                  <a:spcPct val="20000"/>
                </a:spcBef>
                <a:spcAft>
                  <a:spcPct val="0"/>
                </a:spcAft>
                <a:buChar char="»"/>
                <a:defRPr>
                  <a:solidFill>
                    <a:schemeClr val="tx1"/>
                  </a:solidFill>
                  <a:latin typeface="Times New Roman" panose="02020603050405020304" pitchFamily="18" charset="0"/>
                </a:defRPr>
              </a:lvl9pPr>
            </a:lstStyle>
            <a:p>
              <a:pPr>
                <a:buFontTx/>
                <a:buNone/>
              </a:pPr>
              <a:r>
                <a:rPr lang="es-ES" altLang="es-ES" sz="1400">
                  <a:latin typeface="Arial" panose="020B0604020202020204" pitchFamily="34" charset="0"/>
                </a:rPr>
                <a:t>147.156.135.22</a:t>
              </a:r>
            </a:p>
          </p:txBody>
        </p:sp>
        <p:sp>
          <p:nvSpPr>
            <p:cNvPr id="1007765" name="Line 149"/>
            <p:cNvSpPr>
              <a:spLocks noChangeShapeType="1"/>
            </p:cNvSpPr>
            <p:nvPr/>
          </p:nvSpPr>
          <p:spPr bwMode="auto">
            <a:xfrm>
              <a:off x="2240" y="1105"/>
              <a:ext cx="159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66" name="Line 150"/>
            <p:cNvSpPr>
              <a:spLocks noChangeShapeType="1"/>
            </p:cNvSpPr>
            <p:nvPr/>
          </p:nvSpPr>
          <p:spPr bwMode="auto">
            <a:xfrm>
              <a:off x="2240" y="1296"/>
              <a:ext cx="159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67" name="Line 151"/>
            <p:cNvSpPr>
              <a:spLocks noChangeShapeType="1"/>
            </p:cNvSpPr>
            <p:nvPr/>
          </p:nvSpPr>
          <p:spPr bwMode="auto">
            <a:xfrm>
              <a:off x="2240" y="1105"/>
              <a:ext cx="0" cy="19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68" name="Line 152"/>
            <p:cNvSpPr>
              <a:spLocks noChangeShapeType="1"/>
            </p:cNvSpPr>
            <p:nvPr/>
          </p:nvSpPr>
          <p:spPr bwMode="auto">
            <a:xfrm>
              <a:off x="3131" y="1105"/>
              <a:ext cx="0" cy="19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7769" name="Line 153"/>
            <p:cNvSpPr>
              <a:spLocks noChangeShapeType="1"/>
            </p:cNvSpPr>
            <p:nvPr/>
          </p:nvSpPr>
          <p:spPr bwMode="auto">
            <a:xfrm>
              <a:off x="3836" y="1105"/>
              <a:ext cx="0" cy="19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007770" name="Text Box 154"/>
          <p:cNvSpPr txBox="1">
            <a:spLocks noChangeArrowheads="1"/>
          </p:cNvSpPr>
          <p:nvPr/>
        </p:nvSpPr>
        <p:spPr bwMode="auto">
          <a:xfrm>
            <a:off x="762000" y="2362200"/>
            <a:ext cx="1119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147.156.0.1</a:t>
            </a:r>
          </a:p>
        </p:txBody>
      </p:sp>
      <p:sp>
        <p:nvSpPr>
          <p:cNvPr id="1007771" name="Line 155"/>
          <p:cNvSpPr>
            <a:spLocks noChangeShapeType="1"/>
          </p:cNvSpPr>
          <p:nvPr/>
        </p:nvSpPr>
        <p:spPr bwMode="auto">
          <a:xfrm>
            <a:off x="1828800" y="2514600"/>
            <a:ext cx="1066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7671"/>
                                        </p:tgtEl>
                                        <p:attrNameLst>
                                          <p:attrName>style.visibility</p:attrName>
                                        </p:attrNameLst>
                                      </p:cBhvr>
                                      <p:to>
                                        <p:strVal val="visible"/>
                                      </p:to>
                                    </p:set>
                                  </p:childTnLst>
                                </p:cTn>
                              </p:par>
                            </p:childTnLst>
                          </p:cTn>
                        </p:par>
                        <p:par>
                          <p:cTn id="7" fill="hold" nodeType="afterGroup">
                            <p:stCondLst>
                              <p:cond delay="500"/>
                            </p:stCondLst>
                            <p:childTnLst>
                              <p:par>
                                <p:cTn id="8" presetID="2" presetClass="entr" presetSubtype="8" fill="hold" grpId="0" nodeType="afterEffect">
                                  <p:stCondLst>
                                    <p:cond delay="0"/>
                                  </p:stCondLst>
                                  <p:childTnLst>
                                    <p:set>
                                      <p:cBhvr>
                                        <p:cTn id="9" dur="1" fill="hold">
                                          <p:stCondLst>
                                            <p:cond delay="0"/>
                                          </p:stCondLst>
                                        </p:cTn>
                                        <p:tgtEl>
                                          <p:spTgt spid="1007665"/>
                                        </p:tgtEl>
                                        <p:attrNameLst>
                                          <p:attrName>style.visibility</p:attrName>
                                        </p:attrNameLst>
                                      </p:cBhvr>
                                      <p:to>
                                        <p:strVal val="visible"/>
                                      </p:to>
                                    </p:set>
                                    <p:anim calcmode="lin" valueType="num">
                                      <p:cBhvr additive="base">
                                        <p:cTn id="10" dur="500" fill="hold"/>
                                        <p:tgtEl>
                                          <p:spTgt spid="1007665"/>
                                        </p:tgtEl>
                                        <p:attrNameLst>
                                          <p:attrName>ppt_x</p:attrName>
                                        </p:attrNameLst>
                                      </p:cBhvr>
                                      <p:tavLst>
                                        <p:tav tm="0">
                                          <p:val>
                                            <p:strVal val="0-#ppt_w/2"/>
                                          </p:val>
                                        </p:tav>
                                        <p:tav tm="100000">
                                          <p:val>
                                            <p:strVal val="#ppt_x"/>
                                          </p:val>
                                        </p:tav>
                                      </p:tavLst>
                                    </p:anim>
                                    <p:anim calcmode="lin" valueType="num">
                                      <p:cBhvr additive="base">
                                        <p:cTn id="11" dur="500" fill="hold"/>
                                        <p:tgtEl>
                                          <p:spTgt spid="1007665"/>
                                        </p:tgtEl>
                                        <p:attrNameLst>
                                          <p:attrName>ppt_y</p:attrName>
                                        </p:attrNameLst>
                                      </p:cBhvr>
                                      <p:tavLst>
                                        <p:tav tm="0">
                                          <p:val>
                                            <p:strVal val="#ppt_y"/>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007672"/>
                                        </p:tgtEl>
                                        <p:attrNameLst>
                                          <p:attrName>style.visibility</p:attrName>
                                        </p:attrNameLst>
                                      </p:cBhvr>
                                      <p:to>
                                        <p:strVal val="visible"/>
                                      </p:to>
                                    </p:set>
                                  </p:childTnLst>
                                </p:cTn>
                              </p:par>
                            </p:childTnLst>
                          </p:cTn>
                        </p:par>
                        <p:par>
                          <p:cTn id="16" fill="hold" nodeType="afterGroup">
                            <p:stCondLst>
                              <p:cond delay="500"/>
                            </p:stCondLst>
                            <p:childTnLst>
                              <p:par>
                                <p:cTn id="17" presetID="2" presetClass="entr" presetSubtype="1" fill="hold" nodeType="afterEffect">
                                  <p:stCondLst>
                                    <p:cond delay="0"/>
                                  </p:stCondLst>
                                  <p:childTnLst>
                                    <p:set>
                                      <p:cBhvr>
                                        <p:cTn id="18" dur="1" fill="hold">
                                          <p:stCondLst>
                                            <p:cond delay="0"/>
                                          </p:stCondLst>
                                        </p:cTn>
                                        <p:tgtEl>
                                          <p:spTgt spid="1007773"/>
                                        </p:tgtEl>
                                        <p:attrNameLst>
                                          <p:attrName>style.visibility</p:attrName>
                                        </p:attrNameLst>
                                      </p:cBhvr>
                                      <p:to>
                                        <p:strVal val="visible"/>
                                      </p:to>
                                    </p:set>
                                    <p:anim calcmode="lin" valueType="num">
                                      <p:cBhvr additive="base">
                                        <p:cTn id="19" dur="500" fill="hold"/>
                                        <p:tgtEl>
                                          <p:spTgt spid="1007773"/>
                                        </p:tgtEl>
                                        <p:attrNameLst>
                                          <p:attrName>ppt_x</p:attrName>
                                        </p:attrNameLst>
                                      </p:cBhvr>
                                      <p:tavLst>
                                        <p:tav tm="0">
                                          <p:val>
                                            <p:strVal val="#ppt_x"/>
                                          </p:val>
                                        </p:tav>
                                        <p:tav tm="100000">
                                          <p:val>
                                            <p:strVal val="#ppt_x"/>
                                          </p:val>
                                        </p:tav>
                                      </p:tavLst>
                                    </p:anim>
                                    <p:anim calcmode="lin" valueType="num">
                                      <p:cBhvr additive="base">
                                        <p:cTn id="20" dur="500" fill="hold"/>
                                        <p:tgtEl>
                                          <p:spTgt spid="1007773"/>
                                        </p:tgtEl>
                                        <p:attrNameLst>
                                          <p:attrName>ppt_y</p:attrName>
                                        </p:attrNameLst>
                                      </p:cBhvr>
                                      <p:tavLst>
                                        <p:tav tm="0">
                                          <p:val>
                                            <p:strVal val="0-#ppt_h/2"/>
                                          </p:val>
                                        </p:tav>
                                        <p:tav tm="100000">
                                          <p:val>
                                            <p:strVal val="#ppt_y"/>
                                          </p:val>
                                        </p:tav>
                                      </p:tavLst>
                                    </p:anim>
                                  </p:childTnLst>
                                </p:cTn>
                              </p:par>
                            </p:childTnLst>
                          </p:cTn>
                        </p:par>
                        <p:par>
                          <p:cTn id="21" fill="hold" nodeType="afterGroup">
                            <p:stCondLst>
                              <p:cond delay="1000"/>
                            </p:stCondLst>
                            <p:childTnLst>
                              <p:par>
                                <p:cTn id="22" presetID="2" presetClass="entr" presetSubtype="2" fill="hold" grpId="0" nodeType="afterEffect">
                                  <p:stCondLst>
                                    <p:cond delay="0"/>
                                  </p:stCondLst>
                                  <p:childTnLst>
                                    <p:set>
                                      <p:cBhvr>
                                        <p:cTn id="23" dur="1" fill="hold">
                                          <p:stCondLst>
                                            <p:cond delay="0"/>
                                          </p:stCondLst>
                                        </p:cTn>
                                        <p:tgtEl>
                                          <p:spTgt spid="1007669"/>
                                        </p:tgtEl>
                                        <p:attrNameLst>
                                          <p:attrName>style.visibility</p:attrName>
                                        </p:attrNameLst>
                                      </p:cBhvr>
                                      <p:to>
                                        <p:strVal val="visible"/>
                                      </p:to>
                                    </p:set>
                                    <p:anim calcmode="lin" valueType="num">
                                      <p:cBhvr additive="base">
                                        <p:cTn id="24" dur="500" fill="hold"/>
                                        <p:tgtEl>
                                          <p:spTgt spid="1007669"/>
                                        </p:tgtEl>
                                        <p:attrNameLst>
                                          <p:attrName>ppt_x</p:attrName>
                                        </p:attrNameLst>
                                      </p:cBhvr>
                                      <p:tavLst>
                                        <p:tav tm="0">
                                          <p:val>
                                            <p:strVal val="1+#ppt_w/2"/>
                                          </p:val>
                                        </p:tav>
                                        <p:tav tm="100000">
                                          <p:val>
                                            <p:strVal val="#ppt_x"/>
                                          </p:val>
                                        </p:tav>
                                      </p:tavLst>
                                    </p:anim>
                                    <p:anim calcmode="lin" valueType="num">
                                      <p:cBhvr additive="base">
                                        <p:cTn id="25" dur="500" fill="hold"/>
                                        <p:tgtEl>
                                          <p:spTgt spid="1007669"/>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007673"/>
                                        </p:tgtEl>
                                        <p:attrNameLst>
                                          <p:attrName>style.visibility</p:attrName>
                                        </p:attrNameLst>
                                      </p:cBhvr>
                                      <p:to>
                                        <p:strVal val="visible"/>
                                      </p:to>
                                    </p:set>
                                  </p:childTnLst>
                                </p:cTn>
                              </p:par>
                            </p:childTnLst>
                          </p:cTn>
                        </p:par>
                        <p:par>
                          <p:cTn id="30" fill="hold" nodeType="afterGroup">
                            <p:stCondLst>
                              <p:cond delay="500"/>
                            </p:stCondLst>
                            <p:childTnLst>
                              <p:par>
                                <p:cTn id="31" presetID="2" presetClass="entr" presetSubtype="8" fill="hold" grpId="0" nodeType="afterEffect">
                                  <p:stCondLst>
                                    <p:cond delay="0"/>
                                  </p:stCondLst>
                                  <p:childTnLst>
                                    <p:set>
                                      <p:cBhvr>
                                        <p:cTn id="32" dur="1" fill="hold">
                                          <p:stCondLst>
                                            <p:cond delay="0"/>
                                          </p:stCondLst>
                                        </p:cTn>
                                        <p:tgtEl>
                                          <p:spTgt spid="1007682"/>
                                        </p:tgtEl>
                                        <p:attrNameLst>
                                          <p:attrName>style.visibility</p:attrName>
                                        </p:attrNameLst>
                                      </p:cBhvr>
                                      <p:to>
                                        <p:strVal val="visible"/>
                                      </p:to>
                                    </p:set>
                                    <p:anim calcmode="lin" valueType="num">
                                      <p:cBhvr additive="base">
                                        <p:cTn id="33" dur="500" fill="hold"/>
                                        <p:tgtEl>
                                          <p:spTgt spid="1007682"/>
                                        </p:tgtEl>
                                        <p:attrNameLst>
                                          <p:attrName>ppt_x</p:attrName>
                                        </p:attrNameLst>
                                      </p:cBhvr>
                                      <p:tavLst>
                                        <p:tav tm="0">
                                          <p:val>
                                            <p:strVal val="0-#ppt_w/2"/>
                                          </p:val>
                                        </p:tav>
                                        <p:tav tm="100000">
                                          <p:val>
                                            <p:strVal val="#ppt_x"/>
                                          </p:val>
                                        </p:tav>
                                      </p:tavLst>
                                    </p:anim>
                                    <p:anim calcmode="lin" valueType="num">
                                      <p:cBhvr additive="base">
                                        <p:cTn id="34" dur="500" fill="hold"/>
                                        <p:tgtEl>
                                          <p:spTgt spid="1007682"/>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1000"/>
                            </p:stCondLst>
                            <p:childTnLst>
                              <p:par>
                                <p:cTn id="36" presetID="2" presetClass="entr" presetSubtype="2" fill="hold" nodeType="afterEffect">
                                  <p:stCondLst>
                                    <p:cond delay="0"/>
                                  </p:stCondLst>
                                  <p:childTnLst>
                                    <p:set>
                                      <p:cBhvr>
                                        <p:cTn id="37" dur="1" fill="hold">
                                          <p:stCondLst>
                                            <p:cond delay="0"/>
                                          </p:stCondLst>
                                        </p:cTn>
                                        <p:tgtEl>
                                          <p:spTgt spid="1007762"/>
                                        </p:tgtEl>
                                        <p:attrNameLst>
                                          <p:attrName>style.visibility</p:attrName>
                                        </p:attrNameLst>
                                      </p:cBhvr>
                                      <p:to>
                                        <p:strVal val="visible"/>
                                      </p:to>
                                    </p:set>
                                    <p:anim calcmode="lin" valueType="num">
                                      <p:cBhvr additive="base">
                                        <p:cTn id="38" dur="500" fill="hold"/>
                                        <p:tgtEl>
                                          <p:spTgt spid="1007762"/>
                                        </p:tgtEl>
                                        <p:attrNameLst>
                                          <p:attrName>ppt_x</p:attrName>
                                        </p:attrNameLst>
                                      </p:cBhvr>
                                      <p:tavLst>
                                        <p:tav tm="0">
                                          <p:val>
                                            <p:strVal val="1+#ppt_w/2"/>
                                          </p:val>
                                        </p:tav>
                                        <p:tav tm="100000">
                                          <p:val>
                                            <p:strVal val="#ppt_x"/>
                                          </p:val>
                                        </p:tav>
                                      </p:tavLst>
                                    </p:anim>
                                    <p:anim calcmode="lin" valueType="num">
                                      <p:cBhvr additive="base">
                                        <p:cTn id="39" dur="500" fill="hold"/>
                                        <p:tgtEl>
                                          <p:spTgt spid="1007762"/>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007748"/>
                                        </p:tgtEl>
                                        <p:attrNameLst>
                                          <p:attrName>style.visibility</p:attrName>
                                        </p:attrNameLst>
                                      </p:cBhvr>
                                      <p:to>
                                        <p:strVal val="visible"/>
                                      </p:to>
                                    </p:set>
                                    <p:anim calcmode="lin" valueType="num">
                                      <p:cBhvr additive="base">
                                        <p:cTn id="44" dur="500" fill="hold"/>
                                        <p:tgtEl>
                                          <p:spTgt spid="1007748"/>
                                        </p:tgtEl>
                                        <p:attrNameLst>
                                          <p:attrName>ppt_x</p:attrName>
                                        </p:attrNameLst>
                                      </p:cBhvr>
                                      <p:tavLst>
                                        <p:tav tm="0">
                                          <p:val>
                                            <p:strVal val="#ppt_x"/>
                                          </p:val>
                                        </p:tav>
                                        <p:tav tm="100000">
                                          <p:val>
                                            <p:strVal val="#ppt_x"/>
                                          </p:val>
                                        </p:tav>
                                      </p:tavLst>
                                    </p:anim>
                                    <p:anim calcmode="lin" valueType="num">
                                      <p:cBhvr additive="base">
                                        <p:cTn id="45" dur="500" fill="hold"/>
                                        <p:tgtEl>
                                          <p:spTgt spid="1007748"/>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500"/>
                            </p:stCondLst>
                            <p:childTnLst>
                              <p:par>
                                <p:cTn id="47" presetID="2" presetClass="entr" presetSubtype="1" fill="hold" nodeType="afterEffect">
                                  <p:stCondLst>
                                    <p:cond delay="0"/>
                                  </p:stCondLst>
                                  <p:childTnLst>
                                    <p:set>
                                      <p:cBhvr>
                                        <p:cTn id="48" dur="1" fill="hold">
                                          <p:stCondLst>
                                            <p:cond delay="0"/>
                                          </p:stCondLst>
                                        </p:cTn>
                                        <p:tgtEl>
                                          <p:spTgt spid="1007727"/>
                                        </p:tgtEl>
                                        <p:attrNameLst>
                                          <p:attrName>style.visibility</p:attrName>
                                        </p:attrNameLst>
                                      </p:cBhvr>
                                      <p:to>
                                        <p:strVal val="visible"/>
                                      </p:to>
                                    </p:set>
                                    <p:anim calcmode="lin" valueType="num">
                                      <p:cBhvr additive="base">
                                        <p:cTn id="49" dur="500" fill="hold"/>
                                        <p:tgtEl>
                                          <p:spTgt spid="1007727"/>
                                        </p:tgtEl>
                                        <p:attrNameLst>
                                          <p:attrName>ppt_x</p:attrName>
                                        </p:attrNameLst>
                                      </p:cBhvr>
                                      <p:tavLst>
                                        <p:tav tm="0">
                                          <p:val>
                                            <p:strVal val="#ppt_x"/>
                                          </p:val>
                                        </p:tav>
                                        <p:tav tm="100000">
                                          <p:val>
                                            <p:strVal val="#ppt_x"/>
                                          </p:val>
                                        </p:tav>
                                      </p:tavLst>
                                    </p:anim>
                                    <p:anim calcmode="lin" valueType="num">
                                      <p:cBhvr additive="base">
                                        <p:cTn id="50" dur="500" fill="hold"/>
                                        <p:tgtEl>
                                          <p:spTgt spid="1007727"/>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007674"/>
                                        </p:tgtEl>
                                        <p:attrNameLst>
                                          <p:attrName>style.visibility</p:attrName>
                                        </p:attrNameLst>
                                      </p:cBhvr>
                                      <p:to>
                                        <p:strVal val="visible"/>
                                      </p:to>
                                    </p:set>
                                  </p:childTnLst>
                                </p:cTn>
                              </p:par>
                            </p:childTnLst>
                          </p:cTn>
                        </p:par>
                        <p:par>
                          <p:cTn id="55" fill="hold" nodeType="afterGroup">
                            <p:stCondLst>
                              <p:cond delay="500"/>
                            </p:stCondLst>
                            <p:childTnLst>
                              <p:par>
                                <p:cTn id="56" presetID="2" presetClass="entr" presetSubtype="1" fill="hold" grpId="0" nodeType="afterEffect">
                                  <p:stCondLst>
                                    <p:cond delay="0"/>
                                  </p:stCondLst>
                                  <p:childTnLst>
                                    <p:set>
                                      <p:cBhvr>
                                        <p:cTn id="57" dur="1" fill="hold">
                                          <p:stCondLst>
                                            <p:cond delay="0"/>
                                          </p:stCondLst>
                                        </p:cTn>
                                        <p:tgtEl>
                                          <p:spTgt spid="1007684"/>
                                        </p:tgtEl>
                                        <p:attrNameLst>
                                          <p:attrName>style.visibility</p:attrName>
                                        </p:attrNameLst>
                                      </p:cBhvr>
                                      <p:to>
                                        <p:strVal val="visible"/>
                                      </p:to>
                                    </p:set>
                                    <p:anim calcmode="lin" valueType="num">
                                      <p:cBhvr additive="base">
                                        <p:cTn id="58" dur="500" fill="hold"/>
                                        <p:tgtEl>
                                          <p:spTgt spid="1007684"/>
                                        </p:tgtEl>
                                        <p:attrNameLst>
                                          <p:attrName>ppt_x</p:attrName>
                                        </p:attrNameLst>
                                      </p:cBhvr>
                                      <p:tavLst>
                                        <p:tav tm="0">
                                          <p:val>
                                            <p:strVal val="#ppt_x"/>
                                          </p:val>
                                        </p:tav>
                                        <p:tav tm="100000">
                                          <p:val>
                                            <p:strVal val="#ppt_x"/>
                                          </p:val>
                                        </p:tav>
                                      </p:tavLst>
                                    </p:anim>
                                    <p:anim calcmode="lin" valueType="num">
                                      <p:cBhvr additive="base">
                                        <p:cTn id="59" dur="500" fill="hold"/>
                                        <p:tgtEl>
                                          <p:spTgt spid="1007684"/>
                                        </p:tgtEl>
                                        <p:attrNameLst>
                                          <p:attrName>ppt_y</p:attrName>
                                        </p:attrNameLst>
                                      </p:cBhvr>
                                      <p:tavLst>
                                        <p:tav tm="0">
                                          <p:val>
                                            <p:strVal val="0-#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1007675"/>
                                        </p:tgtEl>
                                        <p:attrNameLst>
                                          <p:attrName>style.visibility</p:attrName>
                                        </p:attrNameLst>
                                      </p:cBhvr>
                                      <p:to>
                                        <p:strVal val="visible"/>
                                      </p:to>
                                    </p:set>
                                  </p:childTnLst>
                                </p:cTn>
                              </p:par>
                            </p:childTnLst>
                          </p:cTn>
                        </p:par>
                        <p:par>
                          <p:cTn id="64" fill="hold" nodeType="afterGroup">
                            <p:stCondLst>
                              <p:cond delay="500"/>
                            </p:stCondLst>
                            <p:childTnLst>
                              <p:par>
                                <p:cTn id="65" presetID="2" presetClass="entr" presetSubtype="12" fill="hold" grpId="0" nodeType="afterEffect">
                                  <p:stCondLst>
                                    <p:cond delay="0"/>
                                  </p:stCondLst>
                                  <p:childTnLst>
                                    <p:set>
                                      <p:cBhvr>
                                        <p:cTn id="66" dur="1" fill="hold">
                                          <p:stCondLst>
                                            <p:cond delay="0"/>
                                          </p:stCondLst>
                                        </p:cTn>
                                        <p:tgtEl>
                                          <p:spTgt spid="1007686"/>
                                        </p:tgtEl>
                                        <p:attrNameLst>
                                          <p:attrName>style.visibility</p:attrName>
                                        </p:attrNameLst>
                                      </p:cBhvr>
                                      <p:to>
                                        <p:strVal val="visible"/>
                                      </p:to>
                                    </p:set>
                                    <p:anim calcmode="lin" valueType="num">
                                      <p:cBhvr additive="base">
                                        <p:cTn id="67" dur="500" fill="hold"/>
                                        <p:tgtEl>
                                          <p:spTgt spid="1007686"/>
                                        </p:tgtEl>
                                        <p:attrNameLst>
                                          <p:attrName>ppt_x</p:attrName>
                                        </p:attrNameLst>
                                      </p:cBhvr>
                                      <p:tavLst>
                                        <p:tav tm="0">
                                          <p:val>
                                            <p:strVal val="0-#ppt_w/2"/>
                                          </p:val>
                                        </p:tav>
                                        <p:tav tm="100000">
                                          <p:val>
                                            <p:strVal val="#ppt_x"/>
                                          </p:val>
                                        </p:tav>
                                      </p:tavLst>
                                    </p:anim>
                                    <p:anim calcmode="lin" valueType="num">
                                      <p:cBhvr additive="base">
                                        <p:cTn id="68" dur="500" fill="hold"/>
                                        <p:tgtEl>
                                          <p:spTgt spid="1007686"/>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499"/>
                                          </p:stCondLst>
                                        </p:cTn>
                                        <p:tgtEl>
                                          <p:spTgt spid="1007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7665" grpId="0" animBg="1" autoUpdateAnimBg="0"/>
      <p:bldP spid="1007671" grpId="0" autoUpdateAnimBg="0"/>
      <p:bldP spid="1007674" grpId="0" autoUpdateAnimBg="0"/>
      <p:bldP spid="1007684" grpId="0" animBg="1" autoUpdateAnimBg="0"/>
      <p:bldP spid="1007675" grpId="0" autoUpdateAnimBg="0"/>
      <p:bldP spid="1007686" grpId="0" animBg="1" autoUpdateAnimBg="0"/>
      <p:bldP spid="1007669" grpId="0" animBg="1" autoUpdateAnimBg="0"/>
      <p:bldP spid="1007672" grpId="0" autoUpdateAnimBg="0"/>
      <p:bldP spid="1007673" grpId="0" autoUpdateAnimBg="0"/>
      <p:bldP spid="1007682" grpId="0" animBg="1" autoUpdateAnimBg="0"/>
      <p:bldP spid="1007729" grpId="0" autoUpdateAnimBg="0"/>
      <p:bldP spid="1007748"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Marcador de número de diapositiva 5"/>
          <p:cNvSpPr>
            <a:spLocks noGrp="1"/>
          </p:cNvSpPr>
          <p:nvPr>
            <p:ph type="sldNum" sz="quarter" idx="12"/>
          </p:nvPr>
        </p:nvSpPr>
        <p:spPr/>
        <p:txBody>
          <a:bodyPr/>
          <a:lstStyle/>
          <a:p>
            <a:fld id="{AC766315-2939-4209-91DF-41BC6B00CC00}" type="slidenum">
              <a:rPr lang="es-ES" altLang="es-ES"/>
              <a:pPr/>
              <a:t>12</a:t>
            </a:fld>
            <a:endParaRPr lang="es-ES" altLang="es-ES"/>
          </a:p>
        </p:txBody>
      </p:sp>
      <p:sp>
        <p:nvSpPr>
          <p:cNvPr id="1062914" name="Rectangle 2"/>
          <p:cNvSpPr>
            <a:spLocks noGrp="1" noChangeArrowheads="1"/>
          </p:cNvSpPr>
          <p:nvPr>
            <p:ph type="title"/>
          </p:nvPr>
        </p:nvSpPr>
        <p:spPr/>
        <p:txBody>
          <a:bodyPr/>
          <a:lstStyle/>
          <a:p>
            <a:r>
              <a:rPr lang="es-ES" altLang="es-ES" sz="3600">
                <a:latin typeface="Arial" panose="020B0604020202020204" pitchFamily="34" charset="0"/>
              </a:rPr>
              <a:t>Funcionamiento de IP móvil: resumen</a:t>
            </a:r>
          </a:p>
        </p:txBody>
      </p:sp>
      <p:graphicFrame>
        <p:nvGraphicFramePr>
          <p:cNvPr id="1062959" name="Group 47"/>
          <p:cNvGraphicFramePr>
            <a:graphicFrameLocks noGrp="1"/>
          </p:cNvGraphicFramePr>
          <p:nvPr/>
        </p:nvGraphicFramePr>
        <p:xfrm>
          <a:off x="1219200" y="2565400"/>
          <a:ext cx="8001000" cy="3651250"/>
        </p:xfrm>
        <a:graphic>
          <a:graphicData uri="http://schemas.openxmlformats.org/drawingml/2006/table">
            <a:tbl>
              <a:tblPr/>
              <a:tblGrid>
                <a:gridCol w="3406775"/>
                <a:gridCol w="4594225"/>
              </a:tblGrid>
              <a:tr h="366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1" i="0" u="none" strike="noStrike" cap="none" normalizeH="0" baseline="0" smtClean="0">
                          <a:ln>
                            <a:noFill/>
                          </a:ln>
                          <a:solidFill>
                            <a:schemeClr val="tx1"/>
                          </a:solidFill>
                          <a:effectLst/>
                          <a:latin typeface="Arial" panose="020B0604020202020204" pitchFamily="34" charset="0"/>
                        </a:rPr>
                        <a:t>Proceso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1" i="0" u="none" strike="noStrike" cap="none" normalizeH="0" baseline="0" smtClean="0">
                          <a:ln>
                            <a:noFill/>
                          </a:ln>
                          <a:solidFill>
                            <a:schemeClr val="tx1"/>
                          </a:solidFill>
                          <a:effectLst/>
                          <a:latin typeface="Arial" panose="020B0604020202020204" pitchFamily="34" charset="0"/>
                        </a:rPr>
                        <a:t>Mecanismo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Descubrimiento de agentes (FA y/o HA)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Paquetes ICMP. Mensajes Agent Solicitation y Agent Advertisement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Registro del MN en el HA vía el FA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Datagramas UDP.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Mensajes Registration Request y Registration Reply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16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Creación del túnel HA</a:t>
                      </a:r>
                      <a:r>
                        <a:rPr kumimoji="0" lang="es-ES" altLang="es-ES" sz="20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FA</a:t>
                      </a:r>
                      <a:endParaRPr kumimoji="0" lang="es-ES" altLang="es-E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Opciones: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altLang="es-ES" sz="2000" b="0" i="0" u="none" strike="noStrike" cap="none" normalizeH="0" baseline="0" smtClean="0">
                          <a:ln>
                            <a:noFill/>
                          </a:ln>
                          <a:solidFill>
                            <a:schemeClr val="tx1"/>
                          </a:solidFill>
                          <a:effectLst/>
                          <a:latin typeface="Arial" panose="020B0604020202020204" pitchFamily="34" charset="0"/>
                        </a:rPr>
                        <a:t>IP-en-IP</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altLang="es-ES" sz="2000" b="0" i="0" u="none" strike="noStrike" cap="none" normalizeH="0" baseline="0" smtClean="0">
                          <a:ln>
                            <a:noFill/>
                          </a:ln>
                          <a:solidFill>
                            <a:schemeClr val="tx1"/>
                          </a:solidFill>
                          <a:effectLst/>
                          <a:latin typeface="Arial" panose="020B0604020202020204" pitchFamily="34" charset="0"/>
                        </a:rPr>
                        <a:t>Encapsulado mínimo</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altLang="es-ES" sz="2000" b="0" i="0" u="none" strike="noStrike" cap="none" normalizeH="0" baseline="0" smtClean="0">
                          <a:ln>
                            <a:noFill/>
                          </a:ln>
                          <a:solidFill>
                            <a:schemeClr val="tx1"/>
                          </a:solidFill>
                          <a:effectLst/>
                          <a:latin typeface="Arial" panose="020B0604020202020204" pitchFamily="34" charset="0"/>
                        </a:rPr>
                        <a:t>GRE (Generic routing encapsulation)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over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42FEF86B-9842-4828-AEC5-9D1C7233EFA3}" type="slidenum">
              <a:rPr lang="es-ES" altLang="es-ES"/>
              <a:pPr/>
              <a:t>13</a:t>
            </a:fld>
            <a:endParaRPr lang="es-ES" altLang="es-ES"/>
          </a:p>
        </p:txBody>
      </p:sp>
      <p:sp>
        <p:nvSpPr>
          <p:cNvPr id="1009666" name="Rectangle 2"/>
          <p:cNvSpPr>
            <a:spLocks noGrp="1" noChangeArrowheads="1"/>
          </p:cNvSpPr>
          <p:nvPr>
            <p:ph type="title"/>
          </p:nvPr>
        </p:nvSpPr>
        <p:spPr/>
        <p:txBody>
          <a:bodyPr/>
          <a:lstStyle/>
          <a:p>
            <a:r>
              <a:rPr lang="es-ES" altLang="es-ES"/>
              <a:t>Seguridad en IP móvil</a:t>
            </a:r>
          </a:p>
        </p:txBody>
      </p:sp>
      <p:sp>
        <p:nvSpPr>
          <p:cNvPr id="1009667" name="Rectangle 3"/>
          <p:cNvSpPr>
            <a:spLocks noGrp="1" noChangeArrowheads="1"/>
          </p:cNvSpPr>
          <p:nvPr>
            <p:ph type="body" idx="1"/>
          </p:nvPr>
        </p:nvSpPr>
        <p:spPr/>
        <p:txBody>
          <a:bodyPr/>
          <a:lstStyle/>
          <a:p>
            <a:r>
              <a:rPr lang="es-ES" altLang="es-ES" sz="2800"/>
              <a:t>La autentificación de los mensajes de registro entre el MN y el HA es fundamental. De lo contrario un impostor podría suplantar al MN</a:t>
            </a:r>
          </a:p>
          <a:p>
            <a:r>
              <a:rPr lang="es-ES" altLang="es-ES" sz="2800"/>
              <a:t>Los mensajes de registro tienen una extensión de autentificación basada en una clave hash MD5 y un timestamp, para evitar los ‘replay attacks’.</a:t>
            </a:r>
          </a:p>
          <a:p>
            <a:r>
              <a:rPr lang="es-ES" altLang="es-ES" sz="2800"/>
              <a:t>La autentificación es obligatoria para el registro del MN en el HA y opcional en los demás casos</a:t>
            </a:r>
          </a:p>
        </p:txBody>
      </p:sp>
    </p:spTree>
  </p:cSld>
  <p:clrMapOvr>
    <a:masterClrMapping/>
  </p:clrMapOvr>
  <p:transition spd="med">
    <p:cover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Marcador de número de diapositiva 4"/>
          <p:cNvSpPr>
            <a:spLocks noGrp="1"/>
          </p:cNvSpPr>
          <p:nvPr>
            <p:ph type="sldNum" sz="quarter" idx="12"/>
          </p:nvPr>
        </p:nvSpPr>
        <p:spPr/>
        <p:txBody>
          <a:bodyPr/>
          <a:lstStyle/>
          <a:p>
            <a:fld id="{A7A82553-1300-4D2A-978A-B85E4E0A992D}" type="slidenum">
              <a:rPr lang="es-ES" altLang="es-ES"/>
              <a:pPr/>
              <a:t>14</a:t>
            </a:fld>
            <a:endParaRPr lang="es-ES" altLang="es-ES"/>
          </a:p>
        </p:txBody>
      </p:sp>
      <p:sp>
        <p:nvSpPr>
          <p:cNvPr id="999477" name="Line 53"/>
          <p:cNvSpPr>
            <a:spLocks noChangeShapeType="1"/>
          </p:cNvSpPr>
          <p:nvPr/>
        </p:nvSpPr>
        <p:spPr bwMode="auto">
          <a:xfrm>
            <a:off x="3257550" y="2971800"/>
            <a:ext cx="13144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9472" name="Rectangle 48"/>
          <p:cNvSpPr>
            <a:spLocks noChangeArrowheads="1"/>
          </p:cNvSpPr>
          <p:nvPr/>
        </p:nvSpPr>
        <p:spPr bwMode="auto">
          <a:xfrm rot="5400000">
            <a:off x="2854325" y="3311525"/>
            <a:ext cx="838200" cy="158750"/>
          </a:xfrm>
          <a:prstGeom prst="rect">
            <a:avLst/>
          </a:prstGeom>
          <a:solidFill>
            <a:srgbClr val="339966">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99431" name="Rectangle 7"/>
          <p:cNvSpPr>
            <a:spLocks noGrp="1" noChangeArrowheads="1"/>
          </p:cNvSpPr>
          <p:nvPr>
            <p:ph type="title"/>
          </p:nvPr>
        </p:nvSpPr>
        <p:spPr>
          <a:xfrm>
            <a:off x="152400" y="457200"/>
            <a:ext cx="9525000" cy="762000"/>
          </a:xfrm>
        </p:spPr>
        <p:txBody>
          <a:bodyPr/>
          <a:lstStyle/>
          <a:p>
            <a:r>
              <a:rPr lang="es-ES" altLang="es-ES" sz="3600">
                <a:latin typeface="Arial" panose="020B0604020202020204" pitchFamily="34" charset="0"/>
              </a:rPr>
              <a:t>Comunicación de hosts de la HN con el MN</a:t>
            </a:r>
          </a:p>
        </p:txBody>
      </p:sp>
      <p:grpSp>
        <p:nvGrpSpPr>
          <p:cNvPr id="999432" name="Group 8"/>
          <p:cNvGrpSpPr>
            <a:grpSpLocks/>
          </p:cNvGrpSpPr>
          <p:nvPr/>
        </p:nvGrpSpPr>
        <p:grpSpPr bwMode="auto">
          <a:xfrm>
            <a:off x="304800" y="3449638"/>
            <a:ext cx="2438400" cy="741362"/>
            <a:chOff x="192" y="2125"/>
            <a:chExt cx="1536" cy="467"/>
          </a:xfrm>
        </p:grpSpPr>
        <p:sp>
          <p:nvSpPr>
            <p:cNvPr id="999433" name="Line 9"/>
            <p:cNvSpPr>
              <a:spLocks noChangeShapeType="1"/>
            </p:cNvSpPr>
            <p:nvPr/>
          </p:nvSpPr>
          <p:spPr bwMode="auto">
            <a:xfrm>
              <a:off x="1452" y="2448"/>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9434" name="Text Box 10"/>
            <p:cNvSpPr txBox="1">
              <a:spLocks noChangeArrowheads="1"/>
            </p:cNvSpPr>
            <p:nvPr/>
          </p:nvSpPr>
          <p:spPr bwMode="auto">
            <a:xfrm>
              <a:off x="192" y="2269"/>
              <a:ext cx="8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p:txBody>
        </p:sp>
        <p:pic>
          <p:nvPicPr>
            <p:cNvPr id="999435" name="Picture 1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 y="2125"/>
              <a:ext cx="576"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99436" name="Line 12"/>
          <p:cNvSpPr>
            <a:spLocks noChangeShapeType="1"/>
          </p:cNvSpPr>
          <p:nvPr/>
        </p:nvSpPr>
        <p:spPr bwMode="auto">
          <a:xfrm>
            <a:off x="2743200" y="30480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9437" name="Line 13"/>
          <p:cNvSpPr>
            <a:spLocks noChangeShapeType="1"/>
          </p:cNvSpPr>
          <p:nvPr/>
        </p:nvSpPr>
        <p:spPr bwMode="auto">
          <a:xfrm>
            <a:off x="2743200" y="25908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9438" name="Line 14"/>
          <p:cNvSpPr>
            <a:spLocks noChangeShapeType="1"/>
          </p:cNvSpPr>
          <p:nvPr/>
        </p:nvSpPr>
        <p:spPr bwMode="auto">
          <a:xfrm>
            <a:off x="2724150" y="37338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9440" name="Line 16"/>
          <p:cNvSpPr>
            <a:spLocks noChangeShapeType="1"/>
          </p:cNvSpPr>
          <p:nvPr/>
        </p:nvSpPr>
        <p:spPr bwMode="auto">
          <a:xfrm flipH="1">
            <a:off x="3276600" y="2971800"/>
            <a:ext cx="1371600" cy="676275"/>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9442" name="Picture 1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7825" y="35083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9443" name="Picture 1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7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9444" name="Picture 2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200"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999448" name="Text Box 24"/>
          <p:cNvSpPr txBox="1">
            <a:spLocks noChangeArrowheads="1"/>
          </p:cNvSpPr>
          <p:nvPr/>
        </p:nvSpPr>
        <p:spPr bwMode="auto">
          <a:xfrm>
            <a:off x="3181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999449" name="Text Box 25"/>
          <p:cNvSpPr txBox="1">
            <a:spLocks noChangeArrowheads="1"/>
          </p:cNvSpPr>
          <p:nvPr/>
        </p:nvSpPr>
        <p:spPr bwMode="auto">
          <a:xfrm>
            <a:off x="3181350" y="35528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999451" name="Text Box 27"/>
          <p:cNvSpPr txBox="1">
            <a:spLocks noChangeArrowheads="1"/>
          </p:cNvSpPr>
          <p:nvPr/>
        </p:nvSpPr>
        <p:spPr bwMode="auto">
          <a:xfrm>
            <a:off x="4522788" y="2867025"/>
            <a:ext cx="214312"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999454" name="Line 30"/>
          <p:cNvSpPr>
            <a:spLocks noChangeShapeType="1"/>
          </p:cNvSpPr>
          <p:nvPr/>
        </p:nvSpPr>
        <p:spPr bwMode="auto">
          <a:xfrm>
            <a:off x="2724150" y="35814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9457" name="Text Box 33"/>
          <p:cNvSpPr txBox="1">
            <a:spLocks noChangeArrowheads="1"/>
          </p:cNvSpPr>
          <p:nvPr/>
        </p:nvSpPr>
        <p:spPr bwMode="auto">
          <a:xfrm>
            <a:off x="304800" y="1676400"/>
            <a:ext cx="173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HN: 147.156.0.0/16</a:t>
            </a:r>
          </a:p>
        </p:txBody>
      </p:sp>
      <p:sp>
        <p:nvSpPr>
          <p:cNvPr id="999458" name="Text Box 34"/>
          <p:cNvSpPr txBox="1">
            <a:spLocks noChangeArrowheads="1"/>
          </p:cNvSpPr>
          <p:nvPr/>
        </p:nvSpPr>
        <p:spPr bwMode="auto">
          <a:xfrm>
            <a:off x="533400" y="4495800"/>
            <a:ext cx="1611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FN: 152.48.0.0/16</a:t>
            </a:r>
          </a:p>
        </p:txBody>
      </p:sp>
      <p:sp>
        <p:nvSpPr>
          <p:cNvPr id="999474" name="Text Box 50"/>
          <p:cNvSpPr txBox="1">
            <a:spLocks noChangeArrowheads="1"/>
          </p:cNvSpPr>
          <p:nvPr/>
        </p:nvSpPr>
        <p:spPr bwMode="auto">
          <a:xfrm>
            <a:off x="1901825" y="3581400"/>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MN</a:t>
            </a:r>
          </a:p>
        </p:txBody>
      </p:sp>
      <p:sp>
        <p:nvSpPr>
          <p:cNvPr id="999475" name="Text Box 51"/>
          <p:cNvSpPr txBox="1">
            <a:spLocks noChangeArrowheads="1"/>
          </p:cNvSpPr>
          <p:nvPr/>
        </p:nvSpPr>
        <p:spPr bwMode="auto">
          <a:xfrm>
            <a:off x="3048000" y="3886200"/>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FA</a:t>
            </a:r>
          </a:p>
        </p:txBody>
      </p:sp>
      <p:sp>
        <p:nvSpPr>
          <p:cNvPr id="999476" name="Text Box 52"/>
          <p:cNvSpPr txBox="1">
            <a:spLocks noChangeArrowheads="1"/>
          </p:cNvSpPr>
          <p:nvPr/>
        </p:nvSpPr>
        <p:spPr bwMode="auto">
          <a:xfrm>
            <a:off x="3048000" y="2514600"/>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HA</a:t>
            </a:r>
          </a:p>
        </p:txBody>
      </p:sp>
      <p:sp>
        <p:nvSpPr>
          <p:cNvPr id="999479" name="Line 55"/>
          <p:cNvSpPr>
            <a:spLocks noChangeShapeType="1"/>
          </p:cNvSpPr>
          <p:nvPr/>
        </p:nvSpPr>
        <p:spPr bwMode="auto">
          <a:xfrm>
            <a:off x="2305050" y="29718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9478" name="Picture 5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2563" y="2438400"/>
            <a:ext cx="909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9480" name="Text Box 56"/>
          <p:cNvSpPr txBox="1">
            <a:spLocks noChangeArrowheads="1"/>
          </p:cNvSpPr>
          <p:nvPr/>
        </p:nvSpPr>
        <p:spPr bwMode="auto">
          <a:xfrm>
            <a:off x="1766888" y="2590800"/>
            <a:ext cx="204787"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X</a:t>
            </a:r>
          </a:p>
        </p:txBody>
      </p:sp>
      <p:sp>
        <p:nvSpPr>
          <p:cNvPr id="999481" name="Text Box 57"/>
          <p:cNvSpPr txBox="1">
            <a:spLocks noChangeArrowheads="1"/>
          </p:cNvSpPr>
          <p:nvPr/>
        </p:nvSpPr>
        <p:spPr bwMode="auto">
          <a:xfrm>
            <a:off x="5588000" y="1600200"/>
            <a:ext cx="3860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ES" sz="1600"/>
              <a:t>1: Un datagrama de MN a X (que está en la HN) llega sin problemas usando las rutas estándar (D-B-A).</a:t>
            </a:r>
          </a:p>
        </p:txBody>
      </p:sp>
      <p:sp>
        <p:nvSpPr>
          <p:cNvPr id="999482" name="Text Box 58"/>
          <p:cNvSpPr txBox="1">
            <a:spLocks noChangeArrowheads="1"/>
          </p:cNvSpPr>
          <p:nvPr/>
        </p:nvSpPr>
        <p:spPr bwMode="auto">
          <a:xfrm>
            <a:off x="5588000" y="2571750"/>
            <a:ext cx="40894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ES" sz="1600"/>
              <a:t>2: Pero un datagrama de X a MN no llega: X lanza una ARP Request (buscando la MAC de X) que no es respondida. X no sabe que MN está fuera de su red.</a:t>
            </a:r>
          </a:p>
        </p:txBody>
      </p:sp>
      <p:sp>
        <p:nvSpPr>
          <p:cNvPr id="999483" name="Text Box 59"/>
          <p:cNvSpPr txBox="1">
            <a:spLocks noChangeArrowheads="1"/>
          </p:cNvSpPr>
          <p:nvPr/>
        </p:nvSpPr>
        <p:spPr bwMode="auto">
          <a:xfrm>
            <a:off x="5588000" y="4038600"/>
            <a:ext cx="37846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ES" sz="1600"/>
              <a:t>3: Para evitarlo se utiliza el </a:t>
            </a:r>
            <a:r>
              <a:rPr lang="es-ES" altLang="es-ES" sz="1600" u="sng"/>
              <a:t>‘Proxy ARP’</a:t>
            </a:r>
            <a:r>
              <a:rPr lang="es-ES" altLang="es-ES" sz="1600"/>
              <a:t>: el HA ‘suplanta’ al MN y responde en su lugar a la ARP Request, anunciando su propia MAC para la IP del MN.</a:t>
            </a:r>
          </a:p>
        </p:txBody>
      </p:sp>
      <p:sp>
        <p:nvSpPr>
          <p:cNvPr id="999484" name="Text Box 60"/>
          <p:cNvSpPr txBox="1">
            <a:spLocks noChangeArrowheads="1"/>
          </p:cNvSpPr>
          <p:nvPr/>
        </p:nvSpPr>
        <p:spPr bwMode="auto">
          <a:xfrm>
            <a:off x="228600" y="5178425"/>
            <a:ext cx="51816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ES" sz="1600"/>
              <a:t>4: Para asegurar la rápida actualización de las ARP caches, cuando el MN se va de la HN el HA manda un mensaje ARP anunciando su dirección MAC para la IP del MN, sin esperar ningún ARP Request.</a:t>
            </a:r>
          </a:p>
          <a:p>
            <a:r>
              <a:rPr lang="es-ES" altLang="es-ES" sz="1600"/>
              <a:t>Esto se conoce como </a:t>
            </a:r>
            <a:r>
              <a:rPr lang="es-ES" altLang="es-ES" sz="1600" u="sng"/>
              <a:t>‘Gratuitous ARP’</a:t>
            </a:r>
            <a:r>
              <a:rPr lang="es-ES" altLang="es-ES" sz="1600"/>
              <a:t>.</a:t>
            </a:r>
          </a:p>
        </p:txBody>
      </p:sp>
      <p:sp>
        <p:nvSpPr>
          <p:cNvPr id="999491" name="Line 67"/>
          <p:cNvSpPr>
            <a:spLocks noChangeShapeType="1"/>
          </p:cNvSpPr>
          <p:nvPr/>
        </p:nvSpPr>
        <p:spPr bwMode="auto">
          <a:xfrm>
            <a:off x="3276600" y="3200400"/>
            <a:ext cx="0" cy="304800"/>
          </a:xfrm>
          <a:prstGeom prst="line">
            <a:avLst/>
          </a:prstGeom>
          <a:noFill/>
          <a:ln w="254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999498" name="Group 74"/>
          <p:cNvGrpSpPr>
            <a:grpSpLocks/>
          </p:cNvGrpSpPr>
          <p:nvPr/>
        </p:nvGrpSpPr>
        <p:grpSpPr bwMode="auto">
          <a:xfrm>
            <a:off x="2286000" y="1447800"/>
            <a:ext cx="2482850" cy="1295400"/>
            <a:chOff x="1440" y="912"/>
            <a:chExt cx="1564" cy="816"/>
          </a:xfrm>
        </p:grpSpPr>
        <p:sp>
          <p:nvSpPr>
            <p:cNvPr id="999495" name="AutoShape 71"/>
            <p:cNvSpPr>
              <a:spLocks noChangeArrowheads="1"/>
            </p:cNvSpPr>
            <p:nvPr/>
          </p:nvSpPr>
          <p:spPr bwMode="auto">
            <a:xfrm>
              <a:off x="1440" y="1584"/>
              <a:ext cx="288" cy="144"/>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99496" name="Text Box 72"/>
            <p:cNvSpPr txBox="1">
              <a:spLocks noChangeArrowheads="1"/>
            </p:cNvSpPr>
            <p:nvPr/>
          </p:nvSpPr>
          <p:spPr bwMode="auto">
            <a:xfrm>
              <a:off x="1488" y="912"/>
              <a:ext cx="1516" cy="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ARP Request:</a:t>
              </a:r>
            </a:p>
            <a:p>
              <a:pPr algn="ctr"/>
              <a:r>
                <a:rPr lang="es-ES" altLang="es-ES"/>
                <a:t>¿quién es 147.156.135.22?</a:t>
              </a:r>
            </a:p>
          </p:txBody>
        </p:sp>
        <p:sp>
          <p:nvSpPr>
            <p:cNvPr id="999497" name="Line 73"/>
            <p:cNvSpPr>
              <a:spLocks noChangeShapeType="1"/>
            </p:cNvSpPr>
            <p:nvPr/>
          </p:nvSpPr>
          <p:spPr bwMode="auto">
            <a:xfrm flipH="1">
              <a:off x="1536" y="1248"/>
              <a:ext cx="0"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9482"/>
                                        </p:tgtEl>
                                        <p:attrNameLst>
                                          <p:attrName>style.visibility</p:attrName>
                                        </p:attrNameLst>
                                      </p:cBhvr>
                                      <p:to>
                                        <p:strVal val="visible"/>
                                      </p:to>
                                    </p:set>
                                  </p:childTnLst>
                                </p:cTn>
                              </p:par>
                            </p:childTnLst>
                          </p:cTn>
                        </p:par>
                        <p:par>
                          <p:cTn id="7" fill="hold" nodeType="afterGroup">
                            <p:stCondLst>
                              <p:cond delay="500"/>
                            </p:stCondLst>
                            <p:childTnLst>
                              <p:par>
                                <p:cTn id="8" presetID="2" presetClass="entr" presetSubtype="1" fill="hold" nodeType="afterEffect">
                                  <p:stCondLst>
                                    <p:cond delay="0"/>
                                  </p:stCondLst>
                                  <p:childTnLst>
                                    <p:set>
                                      <p:cBhvr>
                                        <p:cTn id="9" dur="1" fill="hold">
                                          <p:stCondLst>
                                            <p:cond delay="0"/>
                                          </p:stCondLst>
                                        </p:cTn>
                                        <p:tgtEl>
                                          <p:spTgt spid="999498"/>
                                        </p:tgtEl>
                                        <p:attrNameLst>
                                          <p:attrName>style.visibility</p:attrName>
                                        </p:attrNameLst>
                                      </p:cBhvr>
                                      <p:to>
                                        <p:strVal val="visible"/>
                                      </p:to>
                                    </p:set>
                                    <p:anim calcmode="lin" valueType="num">
                                      <p:cBhvr additive="base">
                                        <p:cTn id="10" dur="500" fill="hold"/>
                                        <p:tgtEl>
                                          <p:spTgt spid="999498"/>
                                        </p:tgtEl>
                                        <p:attrNameLst>
                                          <p:attrName>ppt_x</p:attrName>
                                        </p:attrNameLst>
                                      </p:cBhvr>
                                      <p:tavLst>
                                        <p:tav tm="0">
                                          <p:val>
                                            <p:strVal val="#ppt_x"/>
                                          </p:val>
                                        </p:tav>
                                        <p:tav tm="100000">
                                          <p:val>
                                            <p:strVal val="#ppt_x"/>
                                          </p:val>
                                        </p:tav>
                                      </p:tavLst>
                                    </p:anim>
                                    <p:anim calcmode="lin" valueType="num">
                                      <p:cBhvr additive="base">
                                        <p:cTn id="11" dur="500" fill="hold"/>
                                        <p:tgtEl>
                                          <p:spTgt spid="999498"/>
                                        </p:tgtEl>
                                        <p:attrNameLst>
                                          <p:attrName>ppt_y</p:attrName>
                                        </p:attrNameLst>
                                      </p:cBhvr>
                                      <p:tavLst>
                                        <p:tav tm="0">
                                          <p:val>
                                            <p:strVal val="0-#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99948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999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9482" grpId="0" autoUpdateAnimBg="0"/>
      <p:bldP spid="999483" grpId="0" autoUpdateAnimBg="0"/>
      <p:bldP spid="99948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D1E8A8A5-CE11-4FE4-8E54-7167D717E10F}" type="slidenum">
              <a:rPr lang="es-ES" altLang="es-ES"/>
              <a:pPr/>
              <a:t>15</a:t>
            </a:fld>
            <a:endParaRPr lang="es-ES" altLang="es-ES"/>
          </a:p>
        </p:txBody>
      </p:sp>
      <p:sp>
        <p:nvSpPr>
          <p:cNvPr id="997378" name="Rectangle 2"/>
          <p:cNvSpPr>
            <a:spLocks noGrp="1" noChangeArrowheads="1"/>
          </p:cNvSpPr>
          <p:nvPr>
            <p:ph type="title"/>
          </p:nvPr>
        </p:nvSpPr>
        <p:spPr/>
        <p:txBody>
          <a:bodyPr/>
          <a:lstStyle/>
          <a:p>
            <a:r>
              <a:rPr lang="es-ES" altLang="es-ES"/>
              <a:t>Características de IP móvil</a:t>
            </a:r>
          </a:p>
        </p:txBody>
      </p:sp>
      <p:sp>
        <p:nvSpPr>
          <p:cNvPr id="997379" name="Rectangle 3"/>
          <p:cNvSpPr>
            <a:spLocks noGrp="1" noChangeArrowheads="1"/>
          </p:cNvSpPr>
          <p:nvPr>
            <p:ph type="body" idx="1"/>
          </p:nvPr>
        </p:nvSpPr>
        <p:spPr/>
        <p:txBody>
          <a:bodyPr/>
          <a:lstStyle/>
          <a:p>
            <a:pPr>
              <a:lnSpc>
                <a:spcPct val="90000"/>
              </a:lnSpc>
            </a:pPr>
            <a:r>
              <a:rPr lang="es-ES" altLang="es-ES" sz="2800"/>
              <a:t>El MN y el FA deben tener comunicación a nivel de enlace, sin routers intermedios.</a:t>
            </a:r>
          </a:p>
          <a:p>
            <a:pPr>
              <a:lnSpc>
                <a:spcPct val="90000"/>
              </a:lnSpc>
            </a:pPr>
            <a:r>
              <a:rPr lang="es-ES" altLang="es-ES" sz="2800"/>
              <a:t>El túnel es unidireccional, los datagramas de vuelta (desde el MN al CN) siguen la ruta normal estándar, sin túneles (salvo que el CN sea también un MN).</a:t>
            </a:r>
          </a:p>
          <a:p>
            <a:pPr>
              <a:lnSpc>
                <a:spcPct val="90000"/>
              </a:lnSpc>
            </a:pPr>
            <a:r>
              <a:rPr lang="es-ES" altLang="es-ES" sz="2800"/>
              <a:t>Pero si los routers tienen filtros rechazarán datagramas que vengan de la FN (Foreign Network) con dirección de origen HA (Home Address); en ese caso hay que hacer el túnel bidireccional (camino de vuelta a través del HA). </a:t>
            </a:r>
          </a:p>
        </p:txBody>
      </p:sp>
    </p:spTree>
  </p:cSld>
  <p:clrMapOvr>
    <a:masterClrMapping/>
  </p:clrMapOvr>
  <p:transition spd="med">
    <p:cover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Marcador de número de diapositiva 4"/>
          <p:cNvSpPr>
            <a:spLocks noGrp="1"/>
          </p:cNvSpPr>
          <p:nvPr>
            <p:ph type="sldNum" sz="quarter" idx="12"/>
          </p:nvPr>
        </p:nvSpPr>
        <p:spPr/>
        <p:txBody>
          <a:bodyPr/>
          <a:lstStyle/>
          <a:p>
            <a:fld id="{7E3B6AAF-AD82-4672-B48E-FDB6C43FEA3A}" type="slidenum">
              <a:rPr lang="es-ES" altLang="es-ES"/>
              <a:pPr/>
              <a:t>16</a:t>
            </a:fld>
            <a:endParaRPr lang="es-ES" altLang="es-ES"/>
          </a:p>
        </p:txBody>
      </p:sp>
      <p:sp>
        <p:nvSpPr>
          <p:cNvPr id="1036292" name="Rectangle 4"/>
          <p:cNvSpPr>
            <a:spLocks noChangeArrowheads="1"/>
          </p:cNvSpPr>
          <p:nvPr/>
        </p:nvSpPr>
        <p:spPr bwMode="auto">
          <a:xfrm rot="5400000">
            <a:off x="2854325" y="3311525"/>
            <a:ext cx="838200" cy="158750"/>
          </a:xfrm>
          <a:prstGeom prst="rect">
            <a:avLst/>
          </a:prstGeom>
          <a:solidFill>
            <a:srgbClr val="339966">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36296" name="Line 8"/>
          <p:cNvSpPr>
            <a:spLocks noChangeShapeType="1"/>
          </p:cNvSpPr>
          <p:nvPr/>
        </p:nvSpPr>
        <p:spPr bwMode="auto">
          <a:xfrm>
            <a:off x="3276600" y="3200400"/>
            <a:ext cx="0" cy="304800"/>
          </a:xfrm>
          <a:prstGeom prst="line">
            <a:avLst/>
          </a:prstGeom>
          <a:noFill/>
          <a:ln w="254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297" name="Rectangle 9"/>
          <p:cNvSpPr>
            <a:spLocks noGrp="1" noChangeArrowheads="1"/>
          </p:cNvSpPr>
          <p:nvPr>
            <p:ph type="title"/>
          </p:nvPr>
        </p:nvSpPr>
        <p:spPr>
          <a:xfrm>
            <a:off x="762000" y="457200"/>
            <a:ext cx="8420100" cy="762000"/>
          </a:xfrm>
        </p:spPr>
        <p:txBody>
          <a:bodyPr/>
          <a:lstStyle/>
          <a:p>
            <a:r>
              <a:rPr lang="es-ES" altLang="es-ES" sz="4000">
                <a:latin typeface="Arial" panose="020B0604020202020204" pitchFamily="34" charset="0"/>
              </a:rPr>
              <a:t>Problema de IP móvil en routers con filtros</a:t>
            </a:r>
            <a:endParaRPr lang="es-ES" altLang="es-ES" sz="3200">
              <a:latin typeface="Arial" panose="020B0604020202020204" pitchFamily="34" charset="0"/>
            </a:endParaRPr>
          </a:p>
        </p:txBody>
      </p:sp>
      <p:grpSp>
        <p:nvGrpSpPr>
          <p:cNvPr id="1036298" name="Group 10"/>
          <p:cNvGrpSpPr>
            <a:grpSpLocks/>
          </p:cNvGrpSpPr>
          <p:nvPr/>
        </p:nvGrpSpPr>
        <p:grpSpPr bwMode="auto">
          <a:xfrm>
            <a:off x="304800" y="3449638"/>
            <a:ext cx="2438400" cy="741362"/>
            <a:chOff x="192" y="2125"/>
            <a:chExt cx="1536" cy="467"/>
          </a:xfrm>
        </p:grpSpPr>
        <p:sp>
          <p:nvSpPr>
            <p:cNvPr id="1036299" name="Line 11"/>
            <p:cNvSpPr>
              <a:spLocks noChangeShapeType="1"/>
            </p:cNvSpPr>
            <p:nvPr/>
          </p:nvSpPr>
          <p:spPr bwMode="auto">
            <a:xfrm>
              <a:off x="1452" y="2448"/>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300" name="Text Box 12"/>
            <p:cNvSpPr txBox="1">
              <a:spLocks noChangeArrowheads="1"/>
            </p:cNvSpPr>
            <p:nvPr/>
          </p:nvSpPr>
          <p:spPr bwMode="auto">
            <a:xfrm>
              <a:off x="192" y="2269"/>
              <a:ext cx="8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p:txBody>
        </p:sp>
        <p:pic>
          <p:nvPicPr>
            <p:cNvPr id="1036301" name="Picture 1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 y="2125"/>
              <a:ext cx="576"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36302" name="Line 14"/>
          <p:cNvSpPr>
            <a:spLocks noChangeShapeType="1"/>
          </p:cNvSpPr>
          <p:nvPr/>
        </p:nvSpPr>
        <p:spPr bwMode="auto">
          <a:xfrm>
            <a:off x="2743200" y="30480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303" name="Line 15"/>
          <p:cNvSpPr>
            <a:spLocks noChangeShapeType="1"/>
          </p:cNvSpPr>
          <p:nvPr/>
        </p:nvSpPr>
        <p:spPr bwMode="auto">
          <a:xfrm>
            <a:off x="2743200" y="25908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304" name="Line 16"/>
          <p:cNvSpPr>
            <a:spLocks noChangeShapeType="1"/>
          </p:cNvSpPr>
          <p:nvPr/>
        </p:nvSpPr>
        <p:spPr bwMode="auto">
          <a:xfrm>
            <a:off x="2724150" y="37338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305" name="Line 17"/>
          <p:cNvSpPr>
            <a:spLocks noChangeShapeType="1"/>
          </p:cNvSpPr>
          <p:nvPr/>
        </p:nvSpPr>
        <p:spPr bwMode="auto">
          <a:xfrm>
            <a:off x="3257550" y="2971800"/>
            <a:ext cx="4800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306" name="Line 18"/>
          <p:cNvSpPr>
            <a:spLocks noChangeShapeType="1"/>
          </p:cNvSpPr>
          <p:nvPr/>
        </p:nvSpPr>
        <p:spPr bwMode="auto">
          <a:xfrm flipH="1">
            <a:off x="3276600" y="2971800"/>
            <a:ext cx="1371600" cy="676275"/>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1036307" name="Picture 1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546350"/>
            <a:ext cx="21971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308" name="Picture 20"/>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35083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36309" name="Picture 2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36310" name="Picture 2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36311" name="Picture 2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6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36312" name="Picture 2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7163" y="2438400"/>
            <a:ext cx="909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6314" name="Text Box 26"/>
          <p:cNvSpPr txBox="1">
            <a:spLocks noChangeArrowheads="1"/>
          </p:cNvSpPr>
          <p:nvPr/>
        </p:nvSpPr>
        <p:spPr bwMode="auto">
          <a:xfrm>
            <a:off x="3181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1036315" name="Text Box 27"/>
          <p:cNvSpPr txBox="1">
            <a:spLocks noChangeArrowheads="1"/>
          </p:cNvSpPr>
          <p:nvPr/>
        </p:nvSpPr>
        <p:spPr bwMode="auto">
          <a:xfrm>
            <a:off x="3181350" y="35528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1036316" name="Text Box 28"/>
          <p:cNvSpPr txBox="1">
            <a:spLocks noChangeArrowheads="1"/>
          </p:cNvSpPr>
          <p:nvPr/>
        </p:nvSpPr>
        <p:spPr bwMode="auto">
          <a:xfrm>
            <a:off x="6610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1036317" name="Text Box 29"/>
          <p:cNvSpPr txBox="1">
            <a:spLocks noChangeArrowheads="1"/>
          </p:cNvSpPr>
          <p:nvPr/>
        </p:nvSpPr>
        <p:spPr bwMode="auto">
          <a:xfrm>
            <a:off x="4522788" y="2867025"/>
            <a:ext cx="214312"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1036319" name="Text Box 31"/>
          <p:cNvSpPr txBox="1">
            <a:spLocks noChangeArrowheads="1"/>
          </p:cNvSpPr>
          <p:nvPr/>
        </p:nvSpPr>
        <p:spPr bwMode="auto">
          <a:xfrm>
            <a:off x="5257800" y="3124200"/>
            <a:ext cx="833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1036320" name="Line 32"/>
          <p:cNvSpPr>
            <a:spLocks noChangeShapeType="1"/>
          </p:cNvSpPr>
          <p:nvPr/>
        </p:nvSpPr>
        <p:spPr bwMode="auto">
          <a:xfrm>
            <a:off x="2724150" y="35814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323" name="Text Box 35"/>
          <p:cNvSpPr txBox="1">
            <a:spLocks noChangeArrowheads="1"/>
          </p:cNvSpPr>
          <p:nvPr/>
        </p:nvSpPr>
        <p:spPr bwMode="auto">
          <a:xfrm>
            <a:off x="1676400" y="2286000"/>
            <a:ext cx="174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147.156.0.0/16</a:t>
            </a:r>
          </a:p>
        </p:txBody>
      </p:sp>
      <p:sp>
        <p:nvSpPr>
          <p:cNvPr id="1036324" name="Text Box 36"/>
          <p:cNvSpPr txBox="1">
            <a:spLocks noChangeArrowheads="1"/>
          </p:cNvSpPr>
          <p:nvPr/>
        </p:nvSpPr>
        <p:spPr bwMode="auto">
          <a:xfrm>
            <a:off x="1828800" y="4191000"/>
            <a:ext cx="165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152.48.0.0/16</a:t>
            </a:r>
          </a:p>
        </p:txBody>
      </p:sp>
      <p:sp>
        <p:nvSpPr>
          <p:cNvPr id="1036327" name="Line 39"/>
          <p:cNvSpPr>
            <a:spLocks noChangeShapeType="1"/>
          </p:cNvSpPr>
          <p:nvPr/>
        </p:nvSpPr>
        <p:spPr bwMode="auto">
          <a:xfrm flipH="1">
            <a:off x="3352800" y="3276600"/>
            <a:ext cx="1143000" cy="609600"/>
          </a:xfrm>
          <a:prstGeom prst="line">
            <a:avLst/>
          </a:prstGeom>
          <a:noFill/>
          <a:ln w="254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328" name="Line 40"/>
          <p:cNvSpPr>
            <a:spLocks noChangeShapeType="1"/>
          </p:cNvSpPr>
          <p:nvPr/>
        </p:nvSpPr>
        <p:spPr bwMode="auto">
          <a:xfrm flipH="1">
            <a:off x="2057400" y="3886200"/>
            <a:ext cx="1219200" cy="0"/>
          </a:xfrm>
          <a:prstGeom prst="line">
            <a:avLst/>
          </a:prstGeom>
          <a:noFill/>
          <a:ln w="254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335" name="Text Box 47"/>
          <p:cNvSpPr txBox="1">
            <a:spLocks noChangeArrowheads="1"/>
          </p:cNvSpPr>
          <p:nvPr/>
        </p:nvSpPr>
        <p:spPr bwMode="auto">
          <a:xfrm>
            <a:off x="3733800" y="3886200"/>
            <a:ext cx="2362200"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_tradnl" altLang="es-ES"/>
              <a:t>No aceptar paquetes con IP origen </a:t>
            </a:r>
            <a:r>
              <a:rPr lang="es-ES_tradnl" altLang="es-ES">
                <a:sym typeface="Symbol" panose="05050102010706020507" pitchFamily="18" charset="2"/>
              </a:rPr>
              <a:t></a:t>
            </a:r>
            <a:r>
              <a:rPr lang="es-ES_tradnl" altLang="es-ES"/>
              <a:t> 152.48.0.0/16 </a:t>
            </a:r>
            <a:endParaRPr lang="es-ES" altLang="es-ES"/>
          </a:p>
        </p:txBody>
      </p:sp>
      <p:sp>
        <p:nvSpPr>
          <p:cNvPr id="1036336" name="Text Box 48"/>
          <p:cNvSpPr txBox="1">
            <a:spLocks noChangeArrowheads="1"/>
          </p:cNvSpPr>
          <p:nvPr/>
        </p:nvSpPr>
        <p:spPr bwMode="auto">
          <a:xfrm>
            <a:off x="6172200" y="3886200"/>
            <a:ext cx="3581400"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s-ES_tradnl" altLang="es-ES"/>
              <a:t>permit ip 152.48.0.0 0.0.255.255 any deny ip any any </a:t>
            </a:r>
            <a:endParaRPr lang="es-ES" altLang="es-ES"/>
          </a:p>
        </p:txBody>
      </p:sp>
      <p:sp>
        <p:nvSpPr>
          <p:cNvPr id="1036337" name="Line 49"/>
          <p:cNvSpPr>
            <a:spLocks noChangeShapeType="1"/>
          </p:cNvSpPr>
          <p:nvPr/>
        </p:nvSpPr>
        <p:spPr bwMode="auto">
          <a:xfrm flipV="1">
            <a:off x="4267200" y="32004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6338" name="Text Box 50"/>
          <p:cNvSpPr txBox="1">
            <a:spLocks noChangeArrowheads="1"/>
          </p:cNvSpPr>
          <p:nvPr/>
        </p:nvSpPr>
        <p:spPr bwMode="auto">
          <a:xfrm>
            <a:off x="762000" y="4883150"/>
            <a:ext cx="2667000"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_tradnl" altLang="es-ES"/>
              <a:t>1: El MN envía un datagrama hacia el CN siguiendo la ruta normal (D-B-C).</a:t>
            </a:r>
            <a:endParaRPr lang="es-ES" altLang="es-ES"/>
          </a:p>
        </p:txBody>
      </p:sp>
      <p:sp>
        <p:nvSpPr>
          <p:cNvPr id="1036339" name="Text Box 51"/>
          <p:cNvSpPr txBox="1">
            <a:spLocks noChangeArrowheads="1"/>
          </p:cNvSpPr>
          <p:nvPr/>
        </p:nvSpPr>
        <p:spPr bwMode="auto">
          <a:xfrm>
            <a:off x="4038600" y="4876800"/>
            <a:ext cx="4038600"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_tradnl" altLang="es-ES"/>
              <a:t>2: El router B revisa la dirección de origen del datagrama y lo rechaza pues no cumple la condición impuesta para esa interfaz </a:t>
            </a:r>
            <a:endParaRPr lang="es-ES" altLang="es-ES"/>
          </a:p>
        </p:txBody>
      </p:sp>
      <p:grpSp>
        <p:nvGrpSpPr>
          <p:cNvPr id="1036340" name="Group 52"/>
          <p:cNvGrpSpPr>
            <a:grpSpLocks/>
          </p:cNvGrpSpPr>
          <p:nvPr/>
        </p:nvGrpSpPr>
        <p:grpSpPr bwMode="auto">
          <a:xfrm>
            <a:off x="4495800" y="3124200"/>
            <a:ext cx="228600" cy="228600"/>
            <a:chOff x="3162" y="3456"/>
            <a:chExt cx="272" cy="272"/>
          </a:xfrm>
        </p:grpSpPr>
        <p:sp>
          <p:nvSpPr>
            <p:cNvPr id="1036341" name="Oval 53"/>
            <p:cNvSpPr>
              <a:spLocks noChangeArrowheads="1"/>
            </p:cNvSpPr>
            <p:nvPr/>
          </p:nvSpPr>
          <p:spPr bwMode="auto">
            <a:xfrm>
              <a:off x="3162" y="3456"/>
              <a:ext cx="272" cy="27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36342" name="Rectangle 54"/>
            <p:cNvSpPr>
              <a:spLocks noChangeArrowheads="1"/>
            </p:cNvSpPr>
            <p:nvPr/>
          </p:nvSpPr>
          <p:spPr bwMode="auto">
            <a:xfrm>
              <a:off x="3195" y="3571"/>
              <a:ext cx="210" cy="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sp>
        <p:nvSpPr>
          <p:cNvPr id="1036343" name="Text Box 55"/>
          <p:cNvSpPr txBox="1">
            <a:spLocks noChangeArrowheads="1"/>
          </p:cNvSpPr>
          <p:nvPr/>
        </p:nvSpPr>
        <p:spPr bwMode="auto">
          <a:xfrm>
            <a:off x="1828800" y="3581400"/>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MN</a:t>
            </a:r>
          </a:p>
        </p:txBody>
      </p:sp>
      <p:sp>
        <p:nvSpPr>
          <p:cNvPr id="1036344" name="Text Box 56"/>
          <p:cNvSpPr txBox="1">
            <a:spLocks noChangeArrowheads="1"/>
          </p:cNvSpPr>
          <p:nvPr/>
        </p:nvSpPr>
        <p:spPr bwMode="auto">
          <a:xfrm>
            <a:off x="7921625" y="2590800"/>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CN</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63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6328"/>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1036327"/>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036339"/>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1036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6327" grpId="0" animBg="1"/>
      <p:bldP spid="1036328" grpId="0" animBg="1"/>
      <p:bldP spid="1036338" grpId="0" animBg="1" autoUpdateAnimBg="0"/>
      <p:bldP spid="103633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Marcador de número de diapositiva 4"/>
          <p:cNvSpPr>
            <a:spLocks noGrp="1"/>
          </p:cNvSpPr>
          <p:nvPr>
            <p:ph type="sldNum" sz="quarter" idx="12"/>
          </p:nvPr>
        </p:nvSpPr>
        <p:spPr/>
        <p:txBody>
          <a:bodyPr/>
          <a:lstStyle/>
          <a:p>
            <a:fld id="{A115AA4E-DE48-4A85-9A6A-2DDF2C19497B}" type="slidenum">
              <a:rPr lang="es-ES" altLang="es-ES"/>
              <a:pPr/>
              <a:t>17</a:t>
            </a:fld>
            <a:endParaRPr lang="es-ES" altLang="es-ES"/>
          </a:p>
        </p:txBody>
      </p:sp>
      <p:sp>
        <p:nvSpPr>
          <p:cNvPr id="1037314" name="Rectangle 2"/>
          <p:cNvSpPr>
            <a:spLocks noChangeArrowheads="1"/>
          </p:cNvSpPr>
          <p:nvPr/>
        </p:nvSpPr>
        <p:spPr bwMode="auto">
          <a:xfrm rot="5400000">
            <a:off x="2854325" y="3632200"/>
            <a:ext cx="838200" cy="158750"/>
          </a:xfrm>
          <a:prstGeom prst="rect">
            <a:avLst/>
          </a:prstGeom>
          <a:solidFill>
            <a:srgbClr val="339966">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37315" name="Line 3"/>
          <p:cNvSpPr>
            <a:spLocks noChangeShapeType="1"/>
          </p:cNvSpPr>
          <p:nvPr/>
        </p:nvSpPr>
        <p:spPr bwMode="auto">
          <a:xfrm>
            <a:off x="3276600" y="3521075"/>
            <a:ext cx="0" cy="304800"/>
          </a:xfrm>
          <a:prstGeom prst="line">
            <a:avLst/>
          </a:prstGeom>
          <a:noFill/>
          <a:ln w="25400">
            <a:solidFill>
              <a:srgbClr val="800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16" name="Rectangle 4"/>
          <p:cNvSpPr>
            <a:spLocks noGrp="1" noChangeArrowheads="1"/>
          </p:cNvSpPr>
          <p:nvPr>
            <p:ph type="title"/>
          </p:nvPr>
        </p:nvSpPr>
        <p:spPr>
          <a:xfrm>
            <a:off x="762000" y="533400"/>
            <a:ext cx="8420100" cy="762000"/>
          </a:xfrm>
        </p:spPr>
        <p:txBody>
          <a:bodyPr/>
          <a:lstStyle/>
          <a:p>
            <a:r>
              <a:rPr lang="es-ES" altLang="es-ES" sz="4000">
                <a:latin typeface="Arial" panose="020B0604020202020204" pitchFamily="34" charset="0"/>
              </a:rPr>
              <a:t>Túnel bidireccional: Solución al problema de routers con filtros</a:t>
            </a:r>
            <a:endParaRPr lang="es-ES" altLang="es-ES" sz="3200">
              <a:latin typeface="Arial" panose="020B0604020202020204" pitchFamily="34" charset="0"/>
            </a:endParaRPr>
          </a:p>
        </p:txBody>
      </p:sp>
      <p:grpSp>
        <p:nvGrpSpPr>
          <p:cNvPr id="1037317" name="Group 5"/>
          <p:cNvGrpSpPr>
            <a:grpSpLocks/>
          </p:cNvGrpSpPr>
          <p:nvPr/>
        </p:nvGrpSpPr>
        <p:grpSpPr bwMode="auto">
          <a:xfrm>
            <a:off x="304800" y="3770313"/>
            <a:ext cx="2438400" cy="741362"/>
            <a:chOff x="192" y="2125"/>
            <a:chExt cx="1536" cy="467"/>
          </a:xfrm>
        </p:grpSpPr>
        <p:sp>
          <p:nvSpPr>
            <p:cNvPr id="1037318" name="Line 6"/>
            <p:cNvSpPr>
              <a:spLocks noChangeShapeType="1"/>
            </p:cNvSpPr>
            <p:nvPr/>
          </p:nvSpPr>
          <p:spPr bwMode="auto">
            <a:xfrm>
              <a:off x="1452" y="2448"/>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19" name="Text Box 7"/>
            <p:cNvSpPr txBox="1">
              <a:spLocks noChangeArrowheads="1"/>
            </p:cNvSpPr>
            <p:nvPr/>
          </p:nvSpPr>
          <p:spPr bwMode="auto">
            <a:xfrm>
              <a:off x="192" y="2269"/>
              <a:ext cx="8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p:txBody>
        </p:sp>
        <p:pic>
          <p:nvPicPr>
            <p:cNvPr id="1037320" name="Picture 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 y="2125"/>
              <a:ext cx="576"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37321" name="Line 9"/>
          <p:cNvSpPr>
            <a:spLocks noChangeShapeType="1"/>
          </p:cNvSpPr>
          <p:nvPr/>
        </p:nvSpPr>
        <p:spPr bwMode="auto">
          <a:xfrm>
            <a:off x="2743200" y="3368675"/>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22" name="Line 10"/>
          <p:cNvSpPr>
            <a:spLocks noChangeShapeType="1"/>
          </p:cNvSpPr>
          <p:nvPr/>
        </p:nvSpPr>
        <p:spPr bwMode="auto">
          <a:xfrm>
            <a:off x="2743200" y="2911475"/>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23" name="Line 11"/>
          <p:cNvSpPr>
            <a:spLocks noChangeShapeType="1"/>
          </p:cNvSpPr>
          <p:nvPr/>
        </p:nvSpPr>
        <p:spPr bwMode="auto">
          <a:xfrm>
            <a:off x="2724150" y="4054475"/>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24" name="Line 12"/>
          <p:cNvSpPr>
            <a:spLocks noChangeShapeType="1"/>
          </p:cNvSpPr>
          <p:nvPr/>
        </p:nvSpPr>
        <p:spPr bwMode="auto">
          <a:xfrm>
            <a:off x="3257550" y="3292475"/>
            <a:ext cx="4800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25" name="Line 13"/>
          <p:cNvSpPr>
            <a:spLocks noChangeShapeType="1"/>
          </p:cNvSpPr>
          <p:nvPr/>
        </p:nvSpPr>
        <p:spPr bwMode="auto">
          <a:xfrm flipH="1">
            <a:off x="3276600" y="3292475"/>
            <a:ext cx="1371600" cy="676275"/>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1037326"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867025"/>
            <a:ext cx="21971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327" name="Picture 15"/>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382905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37328" name="Picture 16"/>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31400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37329" name="Picture 17"/>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31400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37330" name="Picture 18"/>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6825" y="31400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37331" name="Picture 1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7163" y="2759075"/>
            <a:ext cx="909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7332" name="Text Box 20"/>
          <p:cNvSpPr txBox="1">
            <a:spLocks noChangeArrowheads="1"/>
          </p:cNvSpPr>
          <p:nvPr/>
        </p:nvSpPr>
        <p:spPr bwMode="auto">
          <a:xfrm>
            <a:off x="3181350" y="3187700"/>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1037333" name="Text Box 21"/>
          <p:cNvSpPr txBox="1">
            <a:spLocks noChangeArrowheads="1"/>
          </p:cNvSpPr>
          <p:nvPr/>
        </p:nvSpPr>
        <p:spPr bwMode="auto">
          <a:xfrm>
            <a:off x="3181350" y="3873500"/>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1037334" name="Text Box 22"/>
          <p:cNvSpPr txBox="1">
            <a:spLocks noChangeArrowheads="1"/>
          </p:cNvSpPr>
          <p:nvPr/>
        </p:nvSpPr>
        <p:spPr bwMode="auto">
          <a:xfrm>
            <a:off x="6610350" y="3187700"/>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1037335" name="Text Box 23"/>
          <p:cNvSpPr txBox="1">
            <a:spLocks noChangeArrowheads="1"/>
          </p:cNvSpPr>
          <p:nvPr/>
        </p:nvSpPr>
        <p:spPr bwMode="auto">
          <a:xfrm>
            <a:off x="4522788" y="3187700"/>
            <a:ext cx="214312"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1037336" name="Text Box 24"/>
          <p:cNvSpPr txBox="1">
            <a:spLocks noChangeArrowheads="1"/>
          </p:cNvSpPr>
          <p:nvPr/>
        </p:nvSpPr>
        <p:spPr bwMode="auto">
          <a:xfrm>
            <a:off x="5257800" y="3444875"/>
            <a:ext cx="833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1037337" name="Line 25"/>
          <p:cNvSpPr>
            <a:spLocks noChangeShapeType="1"/>
          </p:cNvSpPr>
          <p:nvPr/>
        </p:nvSpPr>
        <p:spPr bwMode="auto">
          <a:xfrm>
            <a:off x="2724150" y="3902075"/>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38" name="Text Box 26"/>
          <p:cNvSpPr txBox="1">
            <a:spLocks noChangeArrowheads="1"/>
          </p:cNvSpPr>
          <p:nvPr/>
        </p:nvSpPr>
        <p:spPr bwMode="auto">
          <a:xfrm>
            <a:off x="1676400" y="2606675"/>
            <a:ext cx="174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147.156.0.0/16</a:t>
            </a:r>
          </a:p>
        </p:txBody>
      </p:sp>
      <p:sp>
        <p:nvSpPr>
          <p:cNvPr id="1037339" name="Text Box 27"/>
          <p:cNvSpPr txBox="1">
            <a:spLocks noChangeArrowheads="1"/>
          </p:cNvSpPr>
          <p:nvPr/>
        </p:nvSpPr>
        <p:spPr bwMode="auto">
          <a:xfrm>
            <a:off x="1828800" y="4511675"/>
            <a:ext cx="165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152.48.0.0/16</a:t>
            </a:r>
          </a:p>
        </p:txBody>
      </p:sp>
      <p:sp>
        <p:nvSpPr>
          <p:cNvPr id="1037342" name="Text Box 30"/>
          <p:cNvSpPr txBox="1">
            <a:spLocks noChangeArrowheads="1"/>
          </p:cNvSpPr>
          <p:nvPr/>
        </p:nvSpPr>
        <p:spPr bwMode="auto">
          <a:xfrm>
            <a:off x="3733800" y="4206875"/>
            <a:ext cx="2362200"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_tradnl" altLang="es-ES"/>
              <a:t>No aceptar paquetes con IP origen </a:t>
            </a:r>
            <a:r>
              <a:rPr lang="es-ES_tradnl" altLang="es-ES">
                <a:sym typeface="Symbol" panose="05050102010706020507" pitchFamily="18" charset="2"/>
              </a:rPr>
              <a:t></a:t>
            </a:r>
            <a:r>
              <a:rPr lang="es-ES_tradnl" altLang="es-ES"/>
              <a:t> 152.48.0.0/16 </a:t>
            </a:r>
            <a:endParaRPr lang="es-ES" altLang="es-ES"/>
          </a:p>
        </p:txBody>
      </p:sp>
      <p:sp>
        <p:nvSpPr>
          <p:cNvPr id="1037343" name="Text Box 31"/>
          <p:cNvSpPr txBox="1">
            <a:spLocks noChangeArrowheads="1"/>
          </p:cNvSpPr>
          <p:nvPr/>
        </p:nvSpPr>
        <p:spPr bwMode="auto">
          <a:xfrm>
            <a:off x="6172200" y="4206875"/>
            <a:ext cx="3581400"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s-ES_tradnl" altLang="es-ES"/>
              <a:t>permit ip 152.48.0.0 0.0.255.255 any deny ip any any </a:t>
            </a:r>
            <a:endParaRPr lang="es-ES" altLang="es-ES"/>
          </a:p>
        </p:txBody>
      </p:sp>
      <p:sp>
        <p:nvSpPr>
          <p:cNvPr id="1037344" name="Line 32"/>
          <p:cNvSpPr>
            <a:spLocks noChangeShapeType="1"/>
          </p:cNvSpPr>
          <p:nvPr/>
        </p:nvSpPr>
        <p:spPr bwMode="auto">
          <a:xfrm flipV="1">
            <a:off x="4267200" y="3521075"/>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45" name="Text Box 33"/>
          <p:cNvSpPr txBox="1">
            <a:spLocks noChangeArrowheads="1"/>
          </p:cNvSpPr>
          <p:nvPr/>
        </p:nvSpPr>
        <p:spPr bwMode="auto">
          <a:xfrm>
            <a:off x="381000" y="5203825"/>
            <a:ext cx="3886200"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_tradnl" altLang="es-ES"/>
              <a:t>1: MN envía a D un datagrama para CN</a:t>
            </a:r>
            <a:endParaRPr lang="es-ES" altLang="es-ES"/>
          </a:p>
        </p:txBody>
      </p:sp>
      <p:sp>
        <p:nvSpPr>
          <p:cNvPr id="1037346" name="Text Box 34"/>
          <p:cNvSpPr txBox="1">
            <a:spLocks noChangeArrowheads="1"/>
          </p:cNvSpPr>
          <p:nvPr/>
        </p:nvSpPr>
        <p:spPr bwMode="auto">
          <a:xfrm>
            <a:off x="5181600" y="5197475"/>
            <a:ext cx="3124200"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_tradnl" altLang="es-ES"/>
              <a:t>3: B revisa el datagrama y lo acepta pues la dirección de origen es D. Lo envía por tanto hacia A </a:t>
            </a:r>
            <a:endParaRPr lang="es-ES" altLang="es-ES"/>
          </a:p>
        </p:txBody>
      </p:sp>
      <p:sp>
        <p:nvSpPr>
          <p:cNvPr id="1037350" name="Text Box 38"/>
          <p:cNvSpPr txBox="1">
            <a:spLocks noChangeArrowheads="1"/>
          </p:cNvSpPr>
          <p:nvPr/>
        </p:nvSpPr>
        <p:spPr bwMode="auto">
          <a:xfrm>
            <a:off x="533400" y="3216275"/>
            <a:ext cx="1797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Túnel bidireccional</a:t>
            </a:r>
          </a:p>
        </p:txBody>
      </p:sp>
      <p:sp>
        <p:nvSpPr>
          <p:cNvPr id="1037351" name="Line 39"/>
          <p:cNvSpPr>
            <a:spLocks noChangeShapeType="1"/>
          </p:cNvSpPr>
          <p:nvPr/>
        </p:nvSpPr>
        <p:spPr bwMode="auto">
          <a:xfrm>
            <a:off x="2286000" y="3444875"/>
            <a:ext cx="838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55" name="Text Box 43"/>
          <p:cNvSpPr txBox="1">
            <a:spLocks noChangeArrowheads="1"/>
          </p:cNvSpPr>
          <p:nvPr/>
        </p:nvSpPr>
        <p:spPr bwMode="auto">
          <a:xfrm>
            <a:off x="3657600" y="1920875"/>
            <a:ext cx="3657600"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_tradnl" altLang="es-ES"/>
              <a:t>4: A desencapsula el datagrama y lo envía a CN por la ruta normal </a:t>
            </a:r>
            <a:endParaRPr lang="es-ES" altLang="es-ES"/>
          </a:p>
        </p:txBody>
      </p:sp>
      <p:sp>
        <p:nvSpPr>
          <p:cNvPr id="1037356" name="Text Box 44"/>
          <p:cNvSpPr txBox="1">
            <a:spLocks noChangeArrowheads="1"/>
          </p:cNvSpPr>
          <p:nvPr/>
        </p:nvSpPr>
        <p:spPr bwMode="auto">
          <a:xfrm>
            <a:off x="1828800" y="3902075"/>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MN</a:t>
            </a:r>
          </a:p>
        </p:txBody>
      </p:sp>
      <p:sp>
        <p:nvSpPr>
          <p:cNvPr id="1037357" name="Text Box 45"/>
          <p:cNvSpPr txBox="1">
            <a:spLocks noChangeArrowheads="1"/>
          </p:cNvSpPr>
          <p:nvPr/>
        </p:nvSpPr>
        <p:spPr bwMode="auto">
          <a:xfrm>
            <a:off x="7921625" y="2911475"/>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CN</a:t>
            </a:r>
          </a:p>
        </p:txBody>
      </p:sp>
      <p:sp>
        <p:nvSpPr>
          <p:cNvPr id="1037358" name="Text Box 46"/>
          <p:cNvSpPr txBox="1">
            <a:spLocks noChangeArrowheads="1"/>
          </p:cNvSpPr>
          <p:nvPr/>
        </p:nvSpPr>
        <p:spPr bwMode="auto">
          <a:xfrm>
            <a:off x="914400" y="5791200"/>
            <a:ext cx="3048000"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_tradnl" altLang="es-ES"/>
              <a:t>2: D encapsula el datagrama y lo envía hacia A a través del túnel</a:t>
            </a:r>
            <a:endParaRPr lang="es-ES" altLang="es-ES"/>
          </a:p>
        </p:txBody>
      </p:sp>
      <p:grpSp>
        <p:nvGrpSpPr>
          <p:cNvPr id="1037363" name="Group 51"/>
          <p:cNvGrpSpPr>
            <a:grpSpLocks/>
          </p:cNvGrpSpPr>
          <p:nvPr/>
        </p:nvGrpSpPr>
        <p:grpSpPr bwMode="auto">
          <a:xfrm>
            <a:off x="2057400" y="4038600"/>
            <a:ext cx="1219200" cy="304800"/>
            <a:chOff x="1296" y="2544"/>
            <a:chExt cx="768" cy="192"/>
          </a:xfrm>
        </p:grpSpPr>
        <p:sp>
          <p:nvSpPr>
            <p:cNvPr id="1037341" name="Line 29"/>
            <p:cNvSpPr>
              <a:spLocks noChangeShapeType="1"/>
            </p:cNvSpPr>
            <p:nvPr/>
          </p:nvSpPr>
          <p:spPr bwMode="auto">
            <a:xfrm flipH="1">
              <a:off x="1296" y="2650"/>
              <a:ext cx="768" cy="0"/>
            </a:xfrm>
            <a:prstGeom prst="line">
              <a:avLst/>
            </a:prstGeom>
            <a:noFill/>
            <a:ln w="254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59" name="Text Box 47"/>
            <p:cNvSpPr txBox="1">
              <a:spLocks noChangeArrowheads="1"/>
            </p:cNvSpPr>
            <p:nvPr/>
          </p:nvSpPr>
          <p:spPr bwMode="auto">
            <a:xfrm>
              <a:off x="1536" y="254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a:t>
              </a:r>
            </a:p>
          </p:txBody>
        </p:sp>
      </p:grpSp>
      <p:grpSp>
        <p:nvGrpSpPr>
          <p:cNvPr id="1037364" name="Group 52"/>
          <p:cNvGrpSpPr>
            <a:grpSpLocks/>
          </p:cNvGrpSpPr>
          <p:nvPr/>
        </p:nvGrpSpPr>
        <p:grpSpPr bwMode="auto">
          <a:xfrm>
            <a:off x="3276600" y="3521075"/>
            <a:ext cx="1295400" cy="685800"/>
            <a:chOff x="2064" y="2218"/>
            <a:chExt cx="816" cy="432"/>
          </a:xfrm>
        </p:grpSpPr>
        <p:sp>
          <p:nvSpPr>
            <p:cNvPr id="1037352" name="Line 40"/>
            <p:cNvSpPr>
              <a:spLocks noChangeShapeType="1"/>
            </p:cNvSpPr>
            <p:nvPr/>
          </p:nvSpPr>
          <p:spPr bwMode="auto">
            <a:xfrm flipH="1">
              <a:off x="2064" y="2218"/>
              <a:ext cx="816" cy="432"/>
            </a:xfrm>
            <a:prstGeom prst="line">
              <a:avLst/>
            </a:prstGeom>
            <a:noFill/>
            <a:ln w="25400">
              <a:solidFill>
                <a:srgbClr val="00FF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60" name="Text Box 48"/>
            <p:cNvSpPr txBox="1">
              <a:spLocks noChangeArrowheads="1"/>
            </p:cNvSpPr>
            <p:nvPr/>
          </p:nvSpPr>
          <p:spPr bwMode="auto">
            <a:xfrm>
              <a:off x="2366" y="2352"/>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2</a:t>
              </a:r>
            </a:p>
          </p:txBody>
        </p:sp>
      </p:grpSp>
      <p:grpSp>
        <p:nvGrpSpPr>
          <p:cNvPr id="1037365" name="Group 53"/>
          <p:cNvGrpSpPr>
            <a:grpSpLocks/>
          </p:cNvGrpSpPr>
          <p:nvPr/>
        </p:nvGrpSpPr>
        <p:grpSpPr bwMode="auto">
          <a:xfrm>
            <a:off x="3352800" y="3352800"/>
            <a:ext cx="1143000" cy="304800"/>
            <a:chOff x="2112" y="2112"/>
            <a:chExt cx="720" cy="192"/>
          </a:xfrm>
        </p:grpSpPr>
        <p:sp>
          <p:nvSpPr>
            <p:cNvPr id="1037353" name="Line 41"/>
            <p:cNvSpPr>
              <a:spLocks noChangeShapeType="1"/>
            </p:cNvSpPr>
            <p:nvPr/>
          </p:nvSpPr>
          <p:spPr bwMode="auto">
            <a:xfrm>
              <a:off x="2112" y="2218"/>
              <a:ext cx="720" cy="0"/>
            </a:xfrm>
            <a:prstGeom prst="line">
              <a:avLst/>
            </a:prstGeom>
            <a:noFill/>
            <a:ln w="25400">
              <a:solidFill>
                <a:srgbClr val="00FF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61" name="Text Box 49"/>
            <p:cNvSpPr txBox="1">
              <a:spLocks noChangeArrowheads="1"/>
            </p:cNvSpPr>
            <p:nvPr/>
          </p:nvSpPr>
          <p:spPr bwMode="auto">
            <a:xfrm>
              <a:off x="2366" y="2112"/>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3</a:t>
              </a:r>
            </a:p>
          </p:txBody>
        </p:sp>
      </p:grpSp>
      <p:grpSp>
        <p:nvGrpSpPr>
          <p:cNvPr id="1037366" name="Group 54"/>
          <p:cNvGrpSpPr>
            <a:grpSpLocks/>
          </p:cNvGrpSpPr>
          <p:nvPr/>
        </p:nvGrpSpPr>
        <p:grpSpPr bwMode="auto">
          <a:xfrm>
            <a:off x="3352800" y="3200400"/>
            <a:ext cx="4724400" cy="304800"/>
            <a:chOff x="2112" y="2016"/>
            <a:chExt cx="2976" cy="192"/>
          </a:xfrm>
        </p:grpSpPr>
        <p:sp>
          <p:nvSpPr>
            <p:cNvPr id="1037354" name="Line 42"/>
            <p:cNvSpPr>
              <a:spLocks noChangeShapeType="1"/>
            </p:cNvSpPr>
            <p:nvPr/>
          </p:nvSpPr>
          <p:spPr bwMode="auto">
            <a:xfrm flipH="1">
              <a:off x="2112" y="2122"/>
              <a:ext cx="2976" cy="0"/>
            </a:xfrm>
            <a:prstGeom prst="line">
              <a:avLst/>
            </a:prstGeom>
            <a:noFill/>
            <a:ln w="254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37362" name="Text Box 50"/>
            <p:cNvSpPr txBox="1">
              <a:spLocks noChangeArrowheads="1"/>
            </p:cNvSpPr>
            <p:nvPr/>
          </p:nvSpPr>
          <p:spPr bwMode="auto">
            <a:xfrm>
              <a:off x="2462" y="2016"/>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4</a:t>
              </a:r>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734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037363"/>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037358"/>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nodeType="afterEffect">
                                  <p:stCondLst>
                                    <p:cond delay="0"/>
                                  </p:stCondLst>
                                  <p:childTnLst>
                                    <p:set>
                                      <p:cBhvr>
                                        <p:cTn id="16" dur="1" fill="hold">
                                          <p:stCondLst>
                                            <p:cond delay="499"/>
                                          </p:stCondLst>
                                        </p:cTn>
                                        <p:tgtEl>
                                          <p:spTgt spid="103736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037346"/>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nodeType="afterEffect">
                                  <p:stCondLst>
                                    <p:cond delay="0"/>
                                  </p:stCondLst>
                                  <p:childTnLst>
                                    <p:set>
                                      <p:cBhvr>
                                        <p:cTn id="23" dur="1" fill="hold">
                                          <p:stCondLst>
                                            <p:cond delay="499"/>
                                          </p:stCondLst>
                                        </p:cTn>
                                        <p:tgtEl>
                                          <p:spTgt spid="1037365"/>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037355"/>
                                        </p:tgtEl>
                                        <p:attrNameLst>
                                          <p:attrName>style.visibility</p:attrName>
                                        </p:attrNameLst>
                                      </p:cBhvr>
                                      <p:to>
                                        <p:strVal val="visible"/>
                                      </p:to>
                                    </p:set>
                                  </p:childTnLst>
                                </p:cTn>
                              </p:par>
                            </p:childTnLst>
                          </p:cTn>
                        </p:par>
                        <p:par>
                          <p:cTn id="28" fill="hold" nodeType="afterGroup">
                            <p:stCondLst>
                              <p:cond delay="500"/>
                            </p:stCondLst>
                            <p:childTnLst>
                              <p:par>
                                <p:cTn id="29" presetID="1" presetClass="entr" presetSubtype="0" fill="hold" nodeType="afterEffect">
                                  <p:stCondLst>
                                    <p:cond delay="0"/>
                                  </p:stCondLst>
                                  <p:childTnLst>
                                    <p:set>
                                      <p:cBhvr>
                                        <p:cTn id="30" dur="1" fill="hold">
                                          <p:stCondLst>
                                            <p:cond delay="499"/>
                                          </p:stCondLst>
                                        </p:cTn>
                                        <p:tgtEl>
                                          <p:spTgt spid="10373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7345" grpId="0" animBg="1" autoUpdateAnimBg="0"/>
      <p:bldP spid="1037346" grpId="0" animBg="1" autoUpdateAnimBg="0"/>
      <p:bldP spid="1037355" grpId="0" animBg="1" autoUpdateAnimBg="0"/>
      <p:bldP spid="103735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Marcador de número de diapositiva 4"/>
          <p:cNvSpPr>
            <a:spLocks noGrp="1"/>
          </p:cNvSpPr>
          <p:nvPr>
            <p:ph type="sldNum" sz="quarter" idx="12"/>
          </p:nvPr>
        </p:nvSpPr>
        <p:spPr/>
        <p:txBody>
          <a:bodyPr/>
          <a:lstStyle/>
          <a:p>
            <a:fld id="{62F7524B-5245-4ADB-B0C6-5B052FED5DE8}" type="slidenum">
              <a:rPr lang="es-ES" altLang="es-ES"/>
              <a:pPr/>
              <a:t>18</a:t>
            </a:fld>
            <a:endParaRPr lang="es-ES" altLang="es-ES"/>
          </a:p>
        </p:txBody>
      </p:sp>
      <p:sp>
        <p:nvSpPr>
          <p:cNvPr id="996359" name="Rectangle 7"/>
          <p:cNvSpPr>
            <a:spLocks noGrp="1" noChangeArrowheads="1"/>
          </p:cNvSpPr>
          <p:nvPr>
            <p:ph type="title"/>
          </p:nvPr>
        </p:nvSpPr>
        <p:spPr>
          <a:xfrm>
            <a:off x="685800" y="457200"/>
            <a:ext cx="8686800" cy="762000"/>
          </a:xfrm>
        </p:spPr>
        <p:txBody>
          <a:bodyPr/>
          <a:lstStyle/>
          <a:p>
            <a:r>
              <a:rPr lang="es-ES" altLang="es-ES" sz="4000">
                <a:latin typeface="Arial" panose="020B0604020202020204" pitchFamily="34" charset="0"/>
              </a:rPr>
              <a:t>IP móvil sin ‘Foreign Agent’</a:t>
            </a:r>
            <a:endParaRPr lang="es-ES" altLang="es-ES" sz="3200">
              <a:latin typeface="Arial" panose="020B0604020202020204" pitchFamily="34" charset="0"/>
            </a:endParaRPr>
          </a:p>
        </p:txBody>
      </p:sp>
      <p:sp>
        <p:nvSpPr>
          <p:cNvPr id="996364" name="Line 12"/>
          <p:cNvSpPr>
            <a:spLocks noChangeShapeType="1"/>
          </p:cNvSpPr>
          <p:nvPr/>
        </p:nvSpPr>
        <p:spPr bwMode="auto">
          <a:xfrm>
            <a:off x="2743200" y="30480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65" name="Line 13"/>
          <p:cNvSpPr>
            <a:spLocks noChangeShapeType="1"/>
          </p:cNvSpPr>
          <p:nvPr/>
        </p:nvSpPr>
        <p:spPr bwMode="auto">
          <a:xfrm>
            <a:off x="2743200" y="25908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66" name="Line 14"/>
          <p:cNvSpPr>
            <a:spLocks noChangeShapeType="1"/>
          </p:cNvSpPr>
          <p:nvPr/>
        </p:nvSpPr>
        <p:spPr bwMode="auto">
          <a:xfrm>
            <a:off x="2724150" y="37338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67" name="Line 15"/>
          <p:cNvSpPr>
            <a:spLocks noChangeShapeType="1"/>
          </p:cNvSpPr>
          <p:nvPr/>
        </p:nvSpPr>
        <p:spPr bwMode="auto">
          <a:xfrm>
            <a:off x="3257550" y="2971800"/>
            <a:ext cx="4800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68" name="Line 16"/>
          <p:cNvSpPr>
            <a:spLocks noChangeShapeType="1"/>
          </p:cNvSpPr>
          <p:nvPr/>
        </p:nvSpPr>
        <p:spPr bwMode="auto">
          <a:xfrm flipH="1">
            <a:off x="3276600" y="2971800"/>
            <a:ext cx="1371600" cy="676275"/>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6369" name="Picture 1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546350"/>
            <a:ext cx="21971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6370" name="Picture 1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7825" y="35083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6371" name="Picture 1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7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6372" name="Picture 2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200"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6373" name="Picture 2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46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6374" name="Picture 2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7163" y="2438400"/>
            <a:ext cx="909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6375" name="Text Box 23"/>
          <p:cNvSpPr txBox="1">
            <a:spLocks noChangeArrowheads="1"/>
          </p:cNvSpPr>
          <p:nvPr/>
        </p:nvSpPr>
        <p:spPr bwMode="auto">
          <a:xfrm>
            <a:off x="3500438" y="1987550"/>
            <a:ext cx="2065337"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endParaRPr lang="es-ES" altLang="es-ES">
              <a:solidFill>
                <a:srgbClr val="FF0000"/>
              </a:solidFill>
            </a:endParaRPr>
          </a:p>
        </p:txBody>
      </p:sp>
      <p:sp>
        <p:nvSpPr>
          <p:cNvPr id="996376" name="Text Box 24"/>
          <p:cNvSpPr txBox="1">
            <a:spLocks noChangeArrowheads="1"/>
          </p:cNvSpPr>
          <p:nvPr/>
        </p:nvSpPr>
        <p:spPr bwMode="auto">
          <a:xfrm>
            <a:off x="3181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996377" name="Text Box 25"/>
          <p:cNvSpPr txBox="1">
            <a:spLocks noChangeArrowheads="1"/>
          </p:cNvSpPr>
          <p:nvPr/>
        </p:nvSpPr>
        <p:spPr bwMode="auto">
          <a:xfrm>
            <a:off x="3181350" y="35528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996378" name="Text Box 26"/>
          <p:cNvSpPr txBox="1">
            <a:spLocks noChangeArrowheads="1"/>
          </p:cNvSpPr>
          <p:nvPr/>
        </p:nvSpPr>
        <p:spPr bwMode="auto">
          <a:xfrm>
            <a:off x="6610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996379" name="Text Box 27"/>
          <p:cNvSpPr txBox="1">
            <a:spLocks noChangeArrowheads="1"/>
          </p:cNvSpPr>
          <p:nvPr/>
        </p:nvSpPr>
        <p:spPr bwMode="auto">
          <a:xfrm>
            <a:off x="4522788" y="2867025"/>
            <a:ext cx="214312"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996380" name="Line 28"/>
          <p:cNvSpPr>
            <a:spLocks noChangeShapeType="1"/>
          </p:cNvSpPr>
          <p:nvPr/>
        </p:nvSpPr>
        <p:spPr bwMode="auto">
          <a:xfrm>
            <a:off x="4572000" y="2514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81" name="Text Box 29"/>
          <p:cNvSpPr txBox="1">
            <a:spLocks noChangeArrowheads="1"/>
          </p:cNvSpPr>
          <p:nvPr/>
        </p:nvSpPr>
        <p:spPr bwMode="auto">
          <a:xfrm>
            <a:off x="5257800" y="3124200"/>
            <a:ext cx="833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996382" name="Line 30"/>
          <p:cNvSpPr>
            <a:spLocks noChangeShapeType="1"/>
          </p:cNvSpPr>
          <p:nvPr/>
        </p:nvSpPr>
        <p:spPr bwMode="auto">
          <a:xfrm>
            <a:off x="2724150" y="35814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83" name="Text Box 31"/>
          <p:cNvSpPr txBox="1">
            <a:spLocks noChangeArrowheads="1"/>
          </p:cNvSpPr>
          <p:nvPr/>
        </p:nvSpPr>
        <p:spPr bwMode="auto">
          <a:xfrm>
            <a:off x="5935663" y="1828800"/>
            <a:ext cx="2065337"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p:txBody>
      </p:sp>
      <p:sp>
        <p:nvSpPr>
          <p:cNvPr id="996384" name="Line 32"/>
          <p:cNvSpPr>
            <a:spLocks noChangeShapeType="1"/>
          </p:cNvSpPr>
          <p:nvPr/>
        </p:nvSpPr>
        <p:spPr bwMode="auto">
          <a:xfrm>
            <a:off x="6705600" y="23622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85" name="Text Box 33"/>
          <p:cNvSpPr txBox="1">
            <a:spLocks noChangeArrowheads="1"/>
          </p:cNvSpPr>
          <p:nvPr/>
        </p:nvSpPr>
        <p:spPr bwMode="auto">
          <a:xfrm>
            <a:off x="1676400" y="2286000"/>
            <a:ext cx="174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147.156.0.0/16</a:t>
            </a:r>
          </a:p>
        </p:txBody>
      </p:sp>
      <p:sp>
        <p:nvSpPr>
          <p:cNvPr id="996386" name="Text Box 34"/>
          <p:cNvSpPr txBox="1">
            <a:spLocks noChangeArrowheads="1"/>
          </p:cNvSpPr>
          <p:nvPr/>
        </p:nvSpPr>
        <p:spPr bwMode="auto">
          <a:xfrm>
            <a:off x="2481263" y="4343400"/>
            <a:ext cx="165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152.48.0.0/16</a:t>
            </a:r>
          </a:p>
        </p:txBody>
      </p:sp>
      <p:sp>
        <p:nvSpPr>
          <p:cNvPr id="996387" name="Text Box 35"/>
          <p:cNvSpPr txBox="1">
            <a:spLocks noChangeArrowheads="1"/>
          </p:cNvSpPr>
          <p:nvPr/>
        </p:nvSpPr>
        <p:spPr bwMode="auto">
          <a:xfrm>
            <a:off x="7772400" y="3382963"/>
            <a:ext cx="19335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200">
                <a:latin typeface="Courier" pitchFamily="49" charset="0"/>
              </a:rPr>
              <a:t>Ping 147.156.135.22</a:t>
            </a:r>
          </a:p>
        </p:txBody>
      </p:sp>
      <p:sp>
        <p:nvSpPr>
          <p:cNvPr id="996388" name="Line 36"/>
          <p:cNvSpPr>
            <a:spLocks noChangeShapeType="1"/>
          </p:cNvSpPr>
          <p:nvPr/>
        </p:nvSpPr>
        <p:spPr bwMode="auto">
          <a:xfrm flipH="1">
            <a:off x="3276600" y="3124200"/>
            <a:ext cx="47244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89" name="Line 37"/>
          <p:cNvSpPr>
            <a:spLocks noChangeShapeType="1"/>
          </p:cNvSpPr>
          <p:nvPr/>
        </p:nvSpPr>
        <p:spPr bwMode="auto">
          <a:xfrm flipH="1">
            <a:off x="3352800" y="3200400"/>
            <a:ext cx="1295400" cy="685800"/>
          </a:xfrm>
          <a:prstGeom prst="line">
            <a:avLst/>
          </a:prstGeom>
          <a:noFill/>
          <a:ln w="254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91" name="Text Box 39"/>
          <p:cNvSpPr txBox="1">
            <a:spLocks noChangeArrowheads="1"/>
          </p:cNvSpPr>
          <p:nvPr/>
        </p:nvSpPr>
        <p:spPr bwMode="auto">
          <a:xfrm>
            <a:off x="609600" y="5029200"/>
            <a:ext cx="86868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s-ES" altLang="es-ES" sz="1600"/>
              <a:t>Al MN se le asigna una IP de la red visitada (por DHCP u otro mecanismo)</a:t>
            </a:r>
          </a:p>
          <a:p>
            <a:pPr>
              <a:buFontTx/>
              <a:buChar char="•"/>
            </a:pPr>
            <a:r>
              <a:rPr lang="es-ES" altLang="es-ES" sz="1600"/>
              <a:t>Esta IP actúa como Care of Address (‘co-located Care of Address’)</a:t>
            </a:r>
          </a:p>
          <a:p>
            <a:pPr>
              <a:buFontTx/>
              <a:buChar char="•"/>
            </a:pPr>
            <a:r>
              <a:rPr lang="es-ES" altLang="es-ES" sz="1600"/>
              <a:t>El túnel va directamente desde el Home Agent hacia el Mobile Node</a:t>
            </a:r>
          </a:p>
          <a:p>
            <a:pPr>
              <a:buFontTx/>
              <a:buChar char="•"/>
            </a:pPr>
            <a:r>
              <a:rPr lang="es-ES" altLang="es-ES" sz="1600"/>
              <a:t>Evita establecer un FA en cada red, pero requiere disponer en la red visitada de un rango de direcciones reservado para CoA y el software del host es más complejo</a:t>
            </a:r>
          </a:p>
        </p:txBody>
      </p:sp>
      <p:sp>
        <p:nvSpPr>
          <p:cNvPr id="996392" name="Line 40"/>
          <p:cNvSpPr>
            <a:spLocks noChangeShapeType="1"/>
          </p:cNvSpPr>
          <p:nvPr/>
        </p:nvSpPr>
        <p:spPr bwMode="auto">
          <a:xfrm>
            <a:off x="3429000" y="3200400"/>
            <a:ext cx="1143000" cy="0"/>
          </a:xfrm>
          <a:prstGeom prst="line">
            <a:avLst/>
          </a:prstGeom>
          <a:noFill/>
          <a:ln w="254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996399" name="Group 47"/>
          <p:cNvGrpSpPr>
            <a:grpSpLocks/>
          </p:cNvGrpSpPr>
          <p:nvPr/>
        </p:nvGrpSpPr>
        <p:grpSpPr bwMode="auto">
          <a:xfrm>
            <a:off x="2895600" y="3200400"/>
            <a:ext cx="3495675" cy="1143000"/>
            <a:chOff x="1824" y="2016"/>
            <a:chExt cx="2202" cy="720"/>
          </a:xfrm>
        </p:grpSpPr>
        <p:sp>
          <p:nvSpPr>
            <p:cNvPr id="996394" name="Line 42"/>
            <p:cNvSpPr>
              <a:spLocks noChangeShapeType="1"/>
            </p:cNvSpPr>
            <p:nvPr/>
          </p:nvSpPr>
          <p:spPr bwMode="auto">
            <a:xfrm flipH="1" flipV="1">
              <a:off x="2400" y="2352"/>
              <a:ext cx="24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95" name="Line 43"/>
            <p:cNvSpPr>
              <a:spLocks noChangeShapeType="1"/>
            </p:cNvSpPr>
            <p:nvPr/>
          </p:nvSpPr>
          <p:spPr bwMode="auto">
            <a:xfrm flipH="1" flipV="1">
              <a:off x="2352" y="2016"/>
              <a:ext cx="288"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96" name="Text Box 44"/>
            <p:cNvSpPr txBox="1">
              <a:spLocks noChangeArrowheads="1"/>
            </p:cNvSpPr>
            <p:nvPr/>
          </p:nvSpPr>
          <p:spPr bwMode="auto">
            <a:xfrm>
              <a:off x="2640" y="2544"/>
              <a:ext cx="138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Paquetes encapsulados</a:t>
              </a:r>
            </a:p>
          </p:txBody>
        </p:sp>
        <p:sp>
          <p:nvSpPr>
            <p:cNvPr id="996397" name="Line 45"/>
            <p:cNvSpPr>
              <a:spLocks noChangeShapeType="1"/>
            </p:cNvSpPr>
            <p:nvPr/>
          </p:nvSpPr>
          <p:spPr bwMode="auto">
            <a:xfrm flipH="1" flipV="1">
              <a:off x="1824" y="2496"/>
              <a:ext cx="816"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996408" name="Text Box 56"/>
          <p:cNvSpPr txBox="1">
            <a:spLocks noChangeArrowheads="1"/>
          </p:cNvSpPr>
          <p:nvPr/>
        </p:nvSpPr>
        <p:spPr bwMode="auto">
          <a:xfrm>
            <a:off x="3048000" y="2590800"/>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HA</a:t>
            </a:r>
          </a:p>
        </p:txBody>
      </p:sp>
      <p:grpSp>
        <p:nvGrpSpPr>
          <p:cNvPr id="996411" name="Group 59"/>
          <p:cNvGrpSpPr>
            <a:grpSpLocks/>
          </p:cNvGrpSpPr>
          <p:nvPr/>
        </p:nvGrpSpPr>
        <p:grpSpPr bwMode="auto">
          <a:xfrm>
            <a:off x="762000" y="3449638"/>
            <a:ext cx="1981200" cy="1427162"/>
            <a:chOff x="480" y="2173"/>
            <a:chExt cx="1248" cy="899"/>
          </a:xfrm>
        </p:grpSpPr>
        <p:grpSp>
          <p:nvGrpSpPr>
            <p:cNvPr id="996405" name="Group 53"/>
            <p:cNvGrpSpPr>
              <a:grpSpLocks/>
            </p:cNvGrpSpPr>
            <p:nvPr/>
          </p:nvGrpSpPr>
          <p:grpSpPr bwMode="auto">
            <a:xfrm>
              <a:off x="480" y="2173"/>
              <a:ext cx="1248" cy="899"/>
              <a:chOff x="480" y="2173"/>
              <a:chExt cx="1248" cy="899"/>
            </a:xfrm>
          </p:grpSpPr>
          <p:sp>
            <p:nvSpPr>
              <p:cNvPr id="996400" name="Text Box 48"/>
              <p:cNvSpPr txBox="1">
                <a:spLocks noChangeArrowheads="1"/>
              </p:cNvSpPr>
              <p:nvPr/>
            </p:nvSpPr>
            <p:spPr bwMode="auto">
              <a:xfrm>
                <a:off x="480" y="2880"/>
                <a:ext cx="11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152.48.11.12 (CoA)</a:t>
                </a:r>
              </a:p>
            </p:txBody>
          </p:sp>
          <p:sp>
            <p:nvSpPr>
              <p:cNvPr id="996401" name="Line 49"/>
              <p:cNvSpPr>
                <a:spLocks noChangeShapeType="1"/>
              </p:cNvSpPr>
              <p:nvPr/>
            </p:nvSpPr>
            <p:spPr bwMode="auto">
              <a:xfrm flipV="1">
                <a:off x="1296" y="2544"/>
                <a:ext cx="240"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61" name="Line 9"/>
              <p:cNvSpPr>
                <a:spLocks noChangeShapeType="1"/>
              </p:cNvSpPr>
              <p:nvPr/>
            </p:nvSpPr>
            <p:spPr bwMode="auto">
              <a:xfrm>
                <a:off x="1452" y="2496"/>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6363" name="Picture 11"/>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60" y="2173"/>
                <a:ext cx="576"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96409" name="Text Box 57"/>
            <p:cNvSpPr txBox="1">
              <a:spLocks noChangeArrowheads="1"/>
            </p:cNvSpPr>
            <p:nvPr/>
          </p:nvSpPr>
          <p:spPr bwMode="auto">
            <a:xfrm>
              <a:off x="1150" y="2256"/>
              <a:ext cx="29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MN</a:t>
              </a:r>
            </a:p>
          </p:txBody>
        </p:sp>
      </p:grpSp>
      <p:sp>
        <p:nvSpPr>
          <p:cNvPr id="996410" name="Text Box 58"/>
          <p:cNvSpPr txBox="1">
            <a:spLocks noChangeArrowheads="1"/>
          </p:cNvSpPr>
          <p:nvPr/>
        </p:nvSpPr>
        <p:spPr bwMode="auto">
          <a:xfrm>
            <a:off x="7940675" y="2590800"/>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CN</a:t>
            </a:r>
          </a:p>
        </p:txBody>
      </p:sp>
      <p:sp>
        <p:nvSpPr>
          <p:cNvPr id="996390" name="Line 38"/>
          <p:cNvSpPr>
            <a:spLocks noChangeShapeType="1"/>
          </p:cNvSpPr>
          <p:nvPr/>
        </p:nvSpPr>
        <p:spPr bwMode="auto">
          <a:xfrm flipH="1">
            <a:off x="2057400" y="3886200"/>
            <a:ext cx="1219200" cy="0"/>
          </a:xfrm>
          <a:prstGeom prst="line">
            <a:avLst/>
          </a:prstGeom>
          <a:noFill/>
          <a:ln w="254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996413" name="Group 61"/>
          <p:cNvGrpSpPr>
            <a:grpSpLocks/>
          </p:cNvGrpSpPr>
          <p:nvPr/>
        </p:nvGrpSpPr>
        <p:grpSpPr bwMode="auto">
          <a:xfrm>
            <a:off x="249238" y="1447800"/>
            <a:ext cx="2935287" cy="2005013"/>
            <a:chOff x="157" y="912"/>
            <a:chExt cx="1849" cy="1263"/>
          </a:xfrm>
        </p:grpSpPr>
        <p:grpSp>
          <p:nvGrpSpPr>
            <p:cNvPr id="996407" name="Group 55"/>
            <p:cNvGrpSpPr>
              <a:grpSpLocks/>
            </p:cNvGrpSpPr>
            <p:nvPr/>
          </p:nvGrpSpPr>
          <p:grpSpPr bwMode="auto">
            <a:xfrm>
              <a:off x="157" y="912"/>
              <a:ext cx="1849" cy="1248"/>
              <a:chOff x="157" y="912"/>
              <a:chExt cx="1849" cy="1248"/>
            </a:xfrm>
          </p:grpSpPr>
          <p:sp>
            <p:nvSpPr>
              <p:cNvPr id="996362" name="Text Box 10"/>
              <p:cNvSpPr txBox="1">
                <a:spLocks noChangeArrowheads="1"/>
              </p:cNvSpPr>
              <p:nvPr/>
            </p:nvSpPr>
            <p:spPr bwMode="auto">
              <a:xfrm>
                <a:off x="213" y="1920"/>
                <a:ext cx="8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p:txBody>
          </p:sp>
          <p:grpSp>
            <p:nvGrpSpPr>
              <p:cNvPr id="996403" name="Group 51"/>
              <p:cNvGrpSpPr>
                <a:grpSpLocks/>
              </p:cNvGrpSpPr>
              <p:nvPr/>
            </p:nvGrpSpPr>
            <p:grpSpPr bwMode="auto">
              <a:xfrm>
                <a:off x="157" y="912"/>
                <a:ext cx="1849" cy="1227"/>
                <a:chOff x="157" y="912"/>
                <a:chExt cx="1849" cy="1227"/>
              </a:xfrm>
            </p:grpSpPr>
            <p:sp>
              <p:nvSpPr>
                <p:cNvPr id="996356" name="Line 4"/>
                <p:cNvSpPr>
                  <a:spLocks noChangeShapeType="1"/>
                </p:cNvSpPr>
                <p:nvPr/>
              </p:nvSpPr>
              <p:spPr bwMode="auto">
                <a:xfrm>
                  <a:off x="624" y="1728"/>
                  <a:ext cx="960"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57" name="Line 5"/>
                <p:cNvSpPr>
                  <a:spLocks noChangeShapeType="1"/>
                </p:cNvSpPr>
                <p:nvPr/>
              </p:nvSpPr>
              <p:spPr bwMode="auto">
                <a:xfrm flipV="1">
                  <a:off x="624" y="1152"/>
                  <a:ext cx="0"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6358" name="Text Box 6"/>
                <p:cNvSpPr txBox="1">
                  <a:spLocks noChangeArrowheads="1"/>
                </p:cNvSpPr>
                <p:nvPr/>
              </p:nvSpPr>
              <p:spPr bwMode="auto">
                <a:xfrm>
                  <a:off x="157" y="912"/>
                  <a:ext cx="142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Túnel IP de HA hacia MN</a:t>
                  </a:r>
                </a:p>
              </p:txBody>
            </p:sp>
            <p:sp>
              <p:nvSpPr>
                <p:cNvPr id="996355" name="Rectangle 3"/>
                <p:cNvSpPr>
                  <a:spLocks noChangeArrowheads="1"/>
                </p:cNvSpPr>
                <p:nvPr/>
              </p:nvSpPr>
              <p:spPr bwMode="auto">
                <a:xfrm rot="9000000">
                  <a:off x="1379" y="2049"/>
                  <a:ext cx="627" cy="90"/>
                </a:xfrm>
                <a:prstGeom prst="rect">
                  <a:avLst/>
                </a:prstGeom>
                <a:solidFill>
                  <a:srgbClr val="339966">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sp>
            <p:nvSpPr>
              <p:cNvPr id="996406" name="Line 54"/>
              <p:cNvSpPr>
                <a:spLocks noChangeShapeType="1"/>
              </p:cNvSpPr>
              <p:nvPr/>
            </p:nvSpPr>
            <p:spPr bwMode="auto">
              <a:xfrm>
                <a:off x="1074" y="2037"/>
                <a:ext cx="366" cy="12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996412" name="Line 60"/>
            <p:cNvSpPr>
              <a:spLocks noChangeShapeType="1"/>
            </p:cNvSpPr>
            <p:nvPr/>
          </p:nvSpPr>
          <p:spPr bwMode="auto">
            <a:xfrm flipH="1">
              <a:off x="1539" y="1983"/>
              <a:ext cx="336" cy="192"/>
            </a:xfrm>
            <a:prstGeom prst="line">
              <a:avLst/>
            </a:prstGeom>
            <a:noFill/>
            <a:ln w="254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964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964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963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9638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96392"/>
                                        </p:tgtEl>
                                        <p:attrNameLst>
                                          <p:attrName>style.visibility</p:attrName>
                                        </p:attrNameLst>
                                      </p:cBhvr>
                                      <p:to>
                                        <p:strVal val="visible"/>
                                      </p:to>
                                    </p:se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996389"/>
                                        </p:tgtEl>
                                        <p:attrNameLst>
                                          <p:attrName>style.visibility</p:attrName>
                                        </p:attrNameLst>
                                      </p:cBhvr>
                                      <p:to>
                                        <p:strVal val="visible"/>
                                      </p:to>
                                    </p:set>
                                  </p:childTnLst>
                                </p:cTn>
                              </p:par>
                            </p:childTnLst>
                          </p:cTn>
                        </p:par>
                        <p:par>
                          <p:cTn id="26" fill="hold" nodeType="afterGroup">
                            <p:stCondLst>
                              <p:cond delay="1000"/>
                            </p:stCondLst>
                            <p:childTnLst>
                              <p:par>
                                <p:cTn id="27" presetID="1" presetClass="entr" presetSubtype="0" fill="hold" grpId="0" nodeType="afterEffect">
                                  <p:stCondLst>
                                    <p:cond delay="0"/>
                                  </p:stCondLst>
                                  <p:childTnLst>
                                    <p:set>
                                      <p:cBhvr>
                                        <p:cTn id="28" dur="1" fill="hold">
                                          <p:stCondLst>
                                            <p:cond delay="499"/>
                                          </p:stCondLst>
                                        </p:cTn>
                                        <p:tgtEl>
                                          <p:spTgt spid="996390"/>
                                        </p:tgtEl>
                                        <p:attrNameLst>
                                          <p:attrName>style.visibility</p:attrName>
                                        </p:attrNameLst>
                                      </p:cBhvr>
                                      <p:to>
                                        <p:strVal val="visible"/>
                                      </p:to>
                                    </p:set>
                                  </p:childTnLst>
                                </p:cTn>
                              </p:par>
                            </p:childTnLst>
                          </p:cTn>
                        </p:par>
                        <p:par>
                          <p:cTn id="29" fill="hold" nodeType="afterGroup">
                            <p:stCondLst>
                              <p:cond delay="1500"/>
                            </p:stCondLst>
                            <p:childTnLst>
                              <p:par>
                                <p:cTn id="30" presetID="1" presetClass="entr" presetSubtype="0" fill="hold" nodeType="afterEffect">
                                  <p:stCondLst>
                                    <p:cond delay="0"/>
                                  </p:stCondLst>
                                  <p:childTnLst>
                                    <p:set>
                                      <p:cBhvr>
                                        <p:cTn id="31" dur="1" fill="hold">
                                          <p:stCondLst>
                                            <p:cond delay="499"/>
                                          </p:stCondLst>
                                        </p:cTn>
                                        <p:tgtEl>
                                          <p:spTgt spid="996399"/>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9963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87" grpId="0" autoUpdateAnimBg="0"/>
      <p:bldP spid="996388" grpId="0" animBg="1"/>
      <p:bldP spid="996389" grpId="0" animBg="1"/>
      <p:bldP spid="996391" grpId="0" autoUpdateAnimBg="0"/>
      <p:bldP spid="996392" grpId="0" animBg="1"/>
      <p:bldP spid="99639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Marcador de número de diapositiva 4"/>
          <p:cNvSpPr>
            <a:spLocks noGrp="1"/>
          </p:cNvSpPr>
          <p:nvPr>
            <p:ph type="sldNum" sz="quarter" idx="12"/>
          </p:nvPr>
        </p:nvSpPr>
        <p:spPr/>
        <p:txBody>
          <a:bodyPr/>
          <a:lstStyle/>
          <a:p>
            <a:fld id="{2C8E59EC-6779-4932-B38C-B4A8F337A4D4}" type="slidenum">
              <a:rPr lang="es-ES" altLang="es-ES"/>
              <a:pPr/>
              <a:t>19</a:t>
            </a:fld>
            <a:endParaRPr lang="es-ES" altLang="es-ES"/>
          </a:p>
        </p:txBody>
      </p:sp>
      <p:sp>
        <p:nvSpPr>
          <p:cNvPr id="1004546" name="Rectangle 2"/>
          <p:cNvSpPr>
            <a:spLocks noGrp="1" noChangeArrowheads="1"/>
          </p:cNvSpPr>
          <p:nvPr>
            <p:ph type="title"/>
          </p:nvPr>
        </p:nvSpPr>
        <p:spPr>
          <a:xfrm>
            <a:off x="742950" y="304800"/>
            <a:ext cx="8420100" cy="685800"/>
          </a:xfrm>
        </p:spPr>
        <p:txBody>
          <a:bodyPr/>
          <a:lstStyle/>
          <a:p>
            <a:r>
              <a:rPr lang="es-ES" altLang="es-ES" sz="4000">
                <a:latin typeface="Arial" panose="020B0604020202020204" pitchFamily="34" charset="0"/>
              </a:rPr>
              <a:t>Encapsulado</a:t>
            </a:r>
          </a:p>
        </p:txBody>
      </p:sp>
      <p:graphicFrame>
        <p:nvGraphicFramePr>
          <p:cNvPr id="1004688" name="Group 144"/>
          <p:cNvGraphicFramePr>
            <a:graphicFrameLocks noGrp="1"/>
          </p:cNvGraphicFramePr>
          <p:nvPr/>
        </p:nvGraphicFramePr>
        <p:xfrm>
          <a:off x="4197350" y="2362200"/>
          <a:ext cx="908050" cy="379413"/>
        </p:xfrm>
        <a:graphic>
          <a:graphicData uri="http://schemas.openxmlformats.org/drawingml/2006/table">
            <a:tbl>
              <a:tblPr/>
              <a:tblGrid>
                <a:gridCol w="908050"/>
              </a:tblGrid>
              <a:tr h="379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CN   MN</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graphicFrame>
        <p:nvGraphicFramePr>
          <p:cNvPr id="1004581" name="Group 37"/>
          <p:cNvGraphicFramePr>
            <a:graphicFrameLocks noGrp="1"/>
          </p:cNvGraphicFramePr>
          <p:nvPr/>
        </p:nvGraphicFramePr>
        <p:xfrm>
          <a:off x="5130800" y="2362200"/>
          <a:ext cx="965200" cy="381000"/>
        </p:xfrm>
        <a:graphic>
          <a:graphicData uri="http://schemas.openxmlformats.org/drawingml/2006/table">
            <a:tbl>
              <a:tblPr/>
              <a:tblGrid>
                <a:gridCol w="965200"/>
              </a:tblGrid>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TCP/UDP</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FF"/>
                    </a:solidFill>
                  </a:tcPr>
                </a:tc>
              </a:tr>
            </a:tbl>
          </a:graphicData>
        </a:graphic>
      </p:graphicFrame>
      <p:graphicFrame>
        <p:nvGraphicFramePr>
          <p:cNvPr id="1004582" name="Group 38"/>
          <p:cNvGraphicFramePr>
            <a:graphicFrameLocks noGrp="1"/>
          </p:cNvGraphicFramePr>
          <p:nvPr/>
        </p:nvGraphicFramePr>
        <p:xfrm>
          <a:off x="6089650" y="2362200"/>
          <a:ext cx="2673350" cy="381000"/>
        </p:xfrm>
        <a:graphic>
          <a:graphicData uri="http://schemas.openxmlformats.org/drawingml/2006/table">
            <a:tbl>
              <a:tblPr/>
              <a:tblGrid>
                <a:gridCol w="2673350"/>
              </a:tblGrid>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Datos</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r>
            </a:tbl>
          </a:graphicData>
        </a:graphic>
      </p:graphicFrame>
      <p:graphicFrame>
        <p:nvGraphicFramePr>
          <p:cNvPr id="1004594" name="Group 50"/>
          <p:cNvGraphicFramePr>
            <a:graphicFrameLocks noGrp="1"/>
          </p:cNvGraphicFramePr>
          <p:nvPr/>
        </p:nvGraphicFramePr>
        <p:xfrm>
          <a:off x="2882900" y="2362200"/>
          <a:ext cx="1308100" cy="379413"/>
        </p:xfrm>
        <a:graphic>
          <a:graphicData uri="http://schemas.openxmlformats.org/drawingml/2006/table">
            <a:tbl>
              <a:tblPr/>
              <a:tblGrid>
                <a:gridCol w="1308100"/>
              </a:tblGrid>
              <a:tr h="379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HA   FA(CoA)</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1004597" name="Text Box 53"/>
          <p:cNvSpPr txBox="1">
            <a:spLocks noChangeArrowheads="1"/>
          </p:cNvSpPr>
          <p:nvPr/>
        </p:nvSpPr>
        <p:spPr bwMode="auto">
          <a:xfrm>
            <a:off x="893763" y="2406650"/>
            <a:ext cx="172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600"/>
              <a:t>Túnel HA </a:t>
            </a:r>
            <a:r>
              <a:rPr lang="es-ES" altLang="es-ES" sz="1600">
                <a:sym typeface="Symbol" panose="05050102010706020507" pitchFamily="18" charset="2"/>
              </a:rPr>
              <a:t> FA:</a:t>
            </a:r>
            <a:endParaRPr lang="es-ES" altLang="es-ES" sz="1600"/>
          </a:p>
        </p:txBody>
      </p:sp>
      <p:graphicFrame>
        <p:nvGraphicFramePr>
          <p:cNvPr id="1004598" name="Group 54"/>
          <p:cNvGraphicFramePr>
            <a:graphicFrameLocks noGrp="1"/>
          </p:cNvGraphicFramePr>
          <p:nvPr/>
        </p:nvGraphicFramePr>
        <p:xfrm>
          <a:off x="4197350" y="3200400"/>
          <a:ext cx="908050" cy="379413"/>
        </p:xfrm>
        <a:graphic>
          <a:graphicData uri="http://schemas.openxmlformats.org/drawingml/2006/table">
            <a:tbl>
              <a:tblPr/>
              <a:tblGrid>
                <a:gridCol w="908050"/>
              </a:tblGrid>
              <a:tr h="379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CN   MN</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graphicFrame>
        <p:nvGraphicFramePr>
          <p:cNvPr id="1004604" name="Group 60"/>
          <p:cNvGraphicFramePr>
            <a:graphicFrameLocks noGrp="1"/>
          </p:cNvGraphicFramePr>
          <p:nvPr/>
        </p:nvGraphicFramePr>
        <p:xfrm>
          <a:off x="5130800" y="3200400"/>
          <a:ext cx="965200" cy="381000"/>
        </p:xfrm>
        <a:graphic>
          <a:graphicData uri="http://schemas.openxmlformats.org/drawingml/2006/table">
            <a:tbl>
              <a:tblPr/>
              <a:tblGrid>
                <a:gridCol w="965200"/>
              </a:tblGrid>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TCP/UDP</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FF"/>
                    </a:solidFill>
                  </a:tcPr>
                </a:tc>
              </a:tr>
            </a:tbl>
          </a:graphicData>
        </a:graphic>
      </p:graphicFrame>
      <p:graphicFrame>
        <p:nvGraphicFramePr>
          <p:cNvPr id="1004610" name="Group 66"/>
          <p:cNvGraphicFramePr>
            <a:graphicFrameLocks noGrp="1"/>
          </p:cNvGraphicFramePr>
          <p:nvPr/>
        </p:nvGraphicFramePr>
        <p:xfrm>
          <a:off x="6089650" y="3200400"/>
          <a:ext cx="2673350" cy="381000"/>
        </p:xfrm>
        <a:graphic>
          <a:graphicData uri="http://schemas.openxmlformats.org/drawingml/2006/table">
            <a:tbl>
              <a:tblPr/>
              <a:tblGrid>
                <a:gridCol w="2673350"/>
              </a:tblGrid>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Datos</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r>
            </a:tbl>
          </a:graphicData>
        </a:graphic>
      </p:graphicFrame>
      <p:graphicFrame>
        <p:nvGraphicFramePr>
          <p:cNvPr id="1004624" name="Group 80"/>
          <p:cNvGraphicFramePr>
            <a:graphicFrameLocks noGrp="1"/>
          </p:cNvGraphicFramePr>
          <p:nvPr/>
        </p:nvGraphicFramePr>
        <p:xfrm>
          <a:off x="2882900" y="3200400"/>
          <a:ext cx="1308100" cy="379413"/>
        </p:xfrm>
        <a:graphic>
          <a:graphicData uri="http://schemas.openxmlformats.org/drawingml/2006/table">
            <a:tbl>
              <a:tblPr/>
              <a:tblGrid>
                <a:gridCol w="1308100"/>
              </a:tblGrid>
              <a:tr h="379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HA  MN(CoA)</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1004622" name="Text Box 78"/>
          <p:cNvSpPr txBox="1">
            <a:spLocks noChangeArrowheads="1"/>
          </p:cNvSpPr>
          <p:nvPr/>
        </p:nvSpPr>
        <p:spPr bwMode="auto">
          <a:xfrm>
            <a:off x="893763" y="3244850"/>
            <a:ext cx="17732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600"/>
              <a:t>Túnel HA </a:t>
            </a:r>
            <a:r>
              <a:rPr lang="es-ES" altLang="es-ES" sz="1600">
                <a:sym typeface="Symbol" panose="05050102010706020507" pitchFamily="18" charset="2"/>
              </a:rPr>
              <a:t> MN:</a:t>
            </a:r>
            <a:endParaRPr lang="es-ES" altLang="es-ES" sz="1600"/>
          </a:p>
        </p:txBody>
      </p:sp>
      <p:graphicFrame>
        <p:nvGraphicFramePr>
          <p:cNvPr id="1004625" name="Group 81"/>
          <p:cNvGraphicFramePr>
            <a:graphicFrameLocks noGrp="1"/>
          </p:cNvGraphicFramePr>
          <p:nvPr/>
        </p:nvGraphicFramePr>
        <p:xfrm>
          <a:off x="4197350" y="4114800"/>
          <a:ext cx="908050" cy="379413"/>
        </p:xfrm>
        <a:graphic>
          <a:graphicData uri="http://schemas.openxmlformats.org/drawingml/2006/table">
            <a:tbl>
              <a:tblPr/>
              <a:tblGrid>
                <a:gridCol w="908050"/>
              </a:tblGrid>
              <a:tr h="379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MN   CN</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graphicFrame>
        <p:nvGraphicFramePr>
          <p:cNvPr id="1004631" name="Group 87"/>
          <p:cNvGraphicFramePr>
            <a:graphicFrameLocks noGrp="1"/>
          </p:cNvGraphicFramePr>
          <p:nvPr/>
        </p:nvGraphicFramePr>
        <p:xfrm>
          <a:off x="5130800" y="4114800"/>
          <a:ext cx="965200" cy="381000"/>
        </p:xfrm>
        <a:graphic>
          <a:graphicData uri="http://schemas.openxmlformats.org/drawingml/2006/table">
            <a:tbl>
              <a:tblPr/>
              <a:tblGrid>
                <a:gridCol w="965200"/>
              </a:tblGrid>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TCP/UDP</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FF"/>
                    </a:solidFill>
                  </a:tcPr>
                </a:tc>
              </a:tr>
            </a:tbl>
          </a:graphicData>
        </a:graphic>
      </p:graphicFrame>
      <p:graphicFrame>
        <p:nvGraphicFramePr>
          <p:cNvPr id="1004637" name="Group 93"/>
          <p:cNvGraphicFramePr>
            <a:graphicFrameLocks noGrp="1"/>
          </p:cNvGraphicFramePr>
          <p:nvPr/>
        </p:nvGraphicFramePr>
        <p:xfrm>
          <a:off x="6089650" y="4114800"/>
          <a:ext cx="2673350" cy="381000"/>
        </p:xfrm>
        <a:graphic>
          <a:graphicData uri="http://schemas.openxmlformats.org/drawingml/2006/table">
            <a:tbl>
              <a:tblPr/>
              <a:tblGrid>
                <a:gridCol w="2673350"/>
              </a:tblGrid>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Datos</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r>
            </a:tbl>
          </a:graphicData>
        </a:graphic>
      </p:graphicFrame>
      <p:graphicFrame>
        <p:nvGraphicFramePr>
          <p:cNvPr id="1004643" name="Group 99"/>
          <p:cNvGraphicFramePr>
            <a:graphicFrameLocks noGrp="1"/>
          </p:cNvGraphicFramePr>
          <p:nvPr/>
        </p:nvGraphicFramePr>
        <p:xfrm>
          <a:off x="2882900" y="4114800"/>
          <a:ext cx="1308100" cy="379413"/>
        </p:xfrm>
        <a:graphic>
          <a:graphicData uri="http://schemas.openxmlformats.org/drawingml/2006/table">
            <a:tbl>
              <a:tblPr/>
              <a:tblGrid>
                <a:gridCol w="1308100"/>
              </a:tblGrid>
              <a:tr h="379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FA(CoA)  HA</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1004649" name="Text Box 105"/>
          <p:cNvSpPr txBox="1">
            <a:spLocks noChangeArrowheads="1"/>
          </p:cNvSpPr>
          <p:nvPr/>
        </p:nvSpPr>
        <p:spPr bwMode="auto">
          <a:xfrm>
            <a:off x="893763" y="4159250"/>
            <a:ext cx="172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600"/>
              <a:t>Túnel FA </a:t>
            </a:r>
            <a:r>
              <a:rPr lang="es-ES" altLang="es-ES" sz="1600">
                <a:sym typeface="Symbol" panose="05050102010706020507" pitchFamily="18" charset="2"/>
              </a:rPr>
              <a:t> HA:</a:t>
            </a:r>
            <a:endParaRPr lang="es-ES" altLang="es-ES" sz="1600"/>
          </a:p>
        </p:txBody>
      </p:sp>
      <p:graphicFrame>
        <p:nvGraphicFramePr>
          <p:cNvPr id="1004650" name="Group 106"/>
          <p:cNvGraphicFramePr>
            <a:graphicFrameLocks noGrp="1"/>
          </p:cNvGraphicFramePr>
          <p:nvPr/>
        </p:nvGraphicFramePr>
        <p:xfrm>
          <a:off x="4197350" y="4953000"/>
          <a:ext cx="908050" cy="379413"/>
        </p:xfrm>
        <a:graphic>
          <a:graphicData uri="http://schemas.openxmlformats.org/drawingml/2006/table">
            <a:tbl>
              <a:tblPr/>
              <a:tblGrid>
                <a:gridCol w="908050"/>
              </a:tblGrid>
              <a:tr h="379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MN   CN</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graphicFrame>
        <p:nvGraphicFramePr>
          <p:cNvPr id="1004656" name="Group 112"/>
          <p:cNvGraphicFramePr>
            <a:graphicFrameLocks noGrp="1"/>
          </p:cNvGraphicFramePr>
          <p:nvPr/>
        </p:nvGraphicFramePr>
        <p:xfrm>
          <a:off x="5130800" y="4953000"/>
          <a:ext cx="965200" cy="381000"/>
        </p:xfrm>
        <a:graphic>
          <a:graphicData uri="http://schemas.openxmlformats.org/drawingml/2006/table">
            <a:tbl>
              <a:tblPr/>
              <a:tblGrid>
                <a:gridCol w="965200"/>
              </a:tblGrid>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TCP/UDP</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FF"/>
                    </a:solidFill>
                  </a:tcPr>
                </a:tc>
              </a:tr>
            </a:tbl>
          </a:graphicData>
        </a:graphic>
      </p:graphicFrame>
      <p:graphicFrame>
        <p:nvGraphicFramePr>
          <p:cNvPr id="1004662" name="Group 118"/>
          <p:cNvGraphicFramePr>
            <a:graphicFrameLocks noGrp="1"/>
          </p:cNvGraphicFramePr>
          <p:nvPr/>
        </p:nvGraphicFramePr>
        <p:xfrm>
          <a:off x="6089650" y="4953000"/>
          <a:ext cx="2673350" cy="381000"/>
        </p:xfrm>
        <a:graphic>
          <a:graphicData uri="http://schemas.openxmlformats.org/drawingml/2006/table">
            <a:tbl>
              <a:tblPr/>
              <a:tblGrid>
                <a:gridCol w="2673350"/>
              </a:tblGrid>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Datos</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r>
            </a:tbl>
          </a:graphicData>
        </a:graphic>
      </p:graphicFrame>
      <p:graphicFrame>
        <p:nvGraphicFramePr>
          <p:cNvPr id="1004678" name="Group 134"/>
          <p:cNvGraphicFramePr>
            <a:graphicFrameLocks noGrp="1"/>
          </p:cNvGraphicFramePr>
          <p:nvPr/>
        </p:nvGraphicFramePr>
        <p:xfrm>
          <a:off x="2882900" y="4953000"/>
          <a:ext cx="1308100" cy="379413"/>
        </p:xfrm>
        <a:graphic>
          <a:graphicData uri="http://schemas.openxmlformats.org/drawingml/2006/table">
            <a:tbl>
              <a:tblPr/>
              <a:tblGrid>
                <a:gridCol w="1308100"/>
              </a:tblGrid>
              <a:tr h="379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1400" b="1" i="0" u="none" strike="noStrike" cap="none" normalizeH="0" baseline="0" smtClean="0">
                          <a:ln>
                            <a:noFill/>
                          </a:ln>
                          <a:solidFill>
                            <a:schemeClr val="tx1"/>
                          </a:solidFill>
                          <a:effectLst/>
                          <a:latin typeface="Arial" panose="020B0604020202020204" pitchFamily="34" charset="0"/>
                        </a:rPr>
                        <a:t>MN(CoA)  HA</a:t>
                      </a:r>
                      <a:endParaRPr kumimoji="0" lang="es-ES" altLang="es-ES" sz="1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1004674" name="Text Box 130"/>
          <p:cNvSpPr txBox="1">
            <a:spLocks noChangeArrowheads="1"/>
          </p:cNvSpPr>
          <p:nvPr/>
        </p:nvSpPr>
        <p:spPr bwMode="auto">
          <a:xfrm>
            <a:off x="893763" y="4997450"/>
            <a:ext cx="17732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600"/>
              <a:t>Túnel MN </a:t>
            </a:r>
            <a:r>
              <a:rPr lang="es-ES" altLang="es-ES" sz="1600">
                <a:sym typeface="Symbol" panose="05050102010706020507" pitchFamily="18" charset="2"/>
              </a:rPr>
              <a:t> HA:</a:t>
            </a:r>
            <a:endParaRPr lang="es-ES" altLang="es-ES" sz="1600"/>
          </a:p>
        </p:txBody>
      </p:sp>
      <p:sp>
        <p:nvSpPr>
          <p:cNvPr id="1004679" name="AutoShape 135"/>
          <p:cNvSpPr>
            <a:spLocks/>
          </p:cNvSpPr>
          <p:nvPr/>
        </p:nvSpPr>
        <p:spPr bwMode="auto">
          <a:xfrm rot="16200000">
            <a:off x="6210300" y="3467100"/>
            <a:ext cx="533400" cy="4572000"/>
          </a:xfrm>
          <a:prstGeom prst="leftBrace">
            <a:avLst>
              <a:gd name="adj1" fmla="val 7142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04680" name="Text Box 136"/>
          <p:cNvSpPr txBox="1">
            <a:spLocks noChangeArrowheads="1"/>
          </p:cNvSpPr>
          <p:nvPr/>
        </p:nvSpPr>
        <p:spPr bwMode="auto">
          <a:xfrm>
            <a:off x="5486400" y="6143625"/>
            <a:ext cx="2025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600"/>
              <a:t>Datagrama original</a:t>
            </a:r>
          </a:p>
        </p:txBody>
      </p:sp>
      <p:sp>
        <p:nvSpPr>
          <p:cNvPr id="1004681" name="Line 137"/>
          <p:cNvSpPr>
            <a:spLocks noChangeShapeType="1"/>
          </p:cNvSpPr>
          <p:nvPr/>
        </p:nvSpPr>
        <p:spPr bwMode="auto">
          <a:xfrm flipV="1">
            <a:off x="3200400" y="54102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4682" name="Text Box 138"/>
          <p:cNvSpPr txBox="1">
            <a:spLocks noChangeArrowheads="1"/>
          </p:cNvSpPr>
          <p:nvPr/>
        </p:nvSpPr>
        <p:spPr bwMode="auto">
          <a:xfrm>
            <a:off x="2409825" y="5867400"/>
            <a:ext cx="9429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IP origen</a:t>
            </a:r>
          </a:p>
        </p:txBody>
      </p:sp>
      <p:sp>
        <p:nvSpPr>
          <p:cNvPr id="1004683" name="Line 139"/>
          <p:cNvSpPr>
            <a:spLocks noChangeShapeType="1"/>
          </p:cNvSpPr>
          <p:nvPr/>
        </p:nvSpPr>
        <p:spPr bwMode="auto">
          <a:xfrm flipV="1">
            <a:off x="3962400" y="54102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4684" name="Text Box 140"/>
          <p:cNvSpPr txBox="1">
            <a:spLocks noChangeArrowheads="1"/>
          </p:cNvSpPr>
          <p:nvPr/>
        </p:nvSpPr>
        <p:spPr bwMode="auto">
          <a:xfrm>
            <a:off x="3084513" y="6248400"/>
            <a:ext cx="1030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IP destino</a:t>
            </a:r>
          </a:p>
        </p:txBody>
      </p:sp>
      <p:sp>
        <p:nvSpPr>
          <p:cNvPr id="1004689" name="AutoShape 145"/>
          <p:cNvSpPr>
            <a:spLocks/>
          </p:cNvSpPr>
          <p:nvPr/>
        </p:nvSpPr>
        <p:spPr bwMode="auto">
          <a:xfrm rot="5400000">
            <a:off x="4533900" y="1714500"/>
            <a:ext cx="228600" cy="914400"/>
          </a:xfrm>
          <a:prstGeom prst="lef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04690" name="AutoShape 146"/>
          <p:cNvSpPr>
            <a:spLocks/>
          </p:cNvSpPr>
          <p:nvPr/>
        </p:nvSpPr>
        <p:spPr bwMode="auto">
          <a:xfrm rot="5400000">
            <a:off x="3409950" y="1524000"/>
            <a:ext cx="228600" cy="1295400"/>
          </a:xfrm>
          <a:prstGeom prst="leftBrace">
            <a:avLst>
              <a:gd name="adj1" fmla="val 4722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04691" name="Text Box 147"/>
          <p:cNvSpPr txBox="1">
            <a:spLocks noChangeArrowheads="1"/>
          </p:cNvSpPr>
          <p:nvPr/>
        </p:nvSpPr>
        <p:spPr bwMode="auto">
          <a:xfrm>
            <a:off x="4064000" y="1371600"/>
            <a:ext cx="1346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sz="1600"/>
              <a:t>Cabecera IP</a:t>
            </a:r>
          </a:p>
          <a:p>
            <a:pPr algn="ctr"/>
            <a:r>
              <a:rPr lang="es-ES" altLang="es-ES" sz="1600"/>
              <a:t>original</a:t>
            </a:r>
          </a:p>
        </p:txBody>
      </p:sp>
      <p:sp>
        <p:nvSpPr>
          <p:cNvPr id="1004692" name="Text Box 148"/>
          <p:cNvSpPr txBox="1">
            <a:spLocks noChangeArrowheads="1"/>
          </p:cNvSpPr>
          <p:nvPr/>
        </p:nvSpPr>
        <p:spPr bwMode="auto">
          <a:xfrm>
            <a:off x="2819400" y="1371600"/>
            <a:ext cx="1346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sz="1600"/>
              <a:t>Cabecera IP</a:t>
            </a:r>
          </a:p>
          <a:p>
            <a:pPr algn="ctr"/>
            <a:r>
              <a:rPr lang="es-ES" altLang="es-ES" sz="1600"/>
              <a:t>túnel</a:t>
            </a:r>
          </a:p>
        </p:txBody>
      </p:sp>
      <p:sp>
        <p:nvSpPr>
          <p:cNvPr id="1004693" name="Text Box 149"/>
          <p:cNvSpPr txBox="1">
            <a:spLocks noChangeArrowheads="1"/>
          </p:cNvSpPr>
          <p:nvPr/>
        </p:nvSpPr>
        <p:spPr bwMode="auto">
          <a:xfrm>
            <a:off x="304800" y="1884363"/>
            <a:ext cx="590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800">
                <a:sym typeface="Symbol" panose="05050102010706020507" pitchFamily="18" charset="2"/>
              </a:rPr>
              <a:t>Ida:</a:t>
            </a:r>
            <a:endParaRPr lang="es-ES" altLang="es-ES" sz="1800"/>
          </a:p>
        </p:txBody>
      </p:sp>
      <p:sp>
        <p:nvSpPr>
          <p:cNvPr id="1004694" name="Text Box 150"/>
          <p:cNvSpPr txBox="1">
            <a:spLocks noChangeArrowheads="1"/>
          </p:cNvSpPr>
          <p:nvPr/>
        </p:nvSpPr>
        <p:spPr bwMode="auto">
          <a:xfrm>
            <a:off x="304800" y="3671888"/>
            <a:ext cx="94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800">
                <a:sym typeface="Symbol" panose="05050102010706020507" pitchFamily="18" charset="2"/>
              </a:rPr>
              <a:t>Vuelta:</a:t>
            </a:r>
            <a:endParaRPr lang="es-ES" altLang="es-ES" sz="1800"/>
          </a:p>
        </p:txBody>
      </p:sp>
    </p:spTree>
  </p:cSld>
  <p:clrMapOvr>
    <a:masterClrMapping/>
  </p:clrMapOvr>
  <p:transition spd="med">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04384E5B-58A5-4ED2-A875-6ADF295A3AED}" type="slidenum">
              <a:rPr lang="es-ES" altLang="es-ES"/>
              <a:pPr/>
              <a:t>2</a:t>
            </a:fld>
            <a:endParaRPr lang="es-ES" altLang="es-ES"/>
          </a:p>
        </p:txBody>
      </p:sp>
      <p:sp>
        <p:nvSpPr>
          <p:cNvPr id="1035266" name="Rectangle 2"/>
          <p:cNvSpPr>
            <a:spLocks noGrp="1" noChangeArrowheads="1"/>
          </p:cNvSpPr>
          <p:nvPr>
            <p:ph type="title"/>
          </p:nvPr>
        </p:nvSpPr>
        <p:spPr/>
        <p:txBody>
          <a:bodyPr/>
          <a:lstStyle/>
          <a:p>
            <a:r>
              <a:rPr lang="es-ES" altLang="es-ES"/>
              <a:t>Movilidad y Portabilidad</a:t>
            </a:r>
          </a:p>
        </p:txBody>
      </p:sp>
      <p:sp>
        <p:nvSpPr>
          <p:cNvPr id="1035267" name="Rectangle 3"/>
          <p:cNvSpPr>
            <a:spLocks noGrp="1" noChangeArrowheads="1"/>
          </p:cNvSpPr>
          <p:nvPr>
            <p:ph type="body" idx="1"/>
          </p:nvPr>
        </p:nvSpPr>
        <p:spPr/>
        <p:txBody>
          <a:bodyPr/>
          <a:lstStyle/>
          <a:p>
            <a:r>
              <a:rPr lang="es-ES" altLang="es-ES" sz="2800" b="1"/>
              <a:t>Movilidad</a:t>
            </a:r>
            <a:r>
              <a:rPr lang="es-ES" altLang="es-ES" sz="2800"/>
              <a:t>: El host se traslada de una red origen a una red destino. Se requiere que la conexión se mantenga en todo momento mientras el host se mueve.</a:t>
            </a:r>
          </a:p>
          <a:p>
            <a:r>
              <a:rPr lang="es-ES" altLang="es-ES" sz="2800" b="1"/>
              <a:t>Portabilidad</a:t>
            </a:r>
            <a:r>
              <a:rPr lang="es-ES" altLang="es-ES" sz="2800"/>
              <a:t>: Se requiere conexión en la red origen y en la red destino, pero la conexión puede perderse durante el cambio de una red a otra. </a:t>
            </a:r>
          </a:p>
          <a:p>
            <a:r>
              <a:rPr lang="es-ES" altLang="es-ES" sz="2800"/>
              <a:t>En ambos casos se requiere una cierta transparencia del usuario respecto al cambio de ubicación</a:t>
            </a:r>
          </a:p>
        </p:txBody>
      </p:sp>
    </p:spTree>
  </p:cSld>
  <p:clrMapOvr>
    <a:masterClrMapping/>
  </p:clrMapOvr>
  <p:transition spd="med">
    <p:cover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D8878688-B07D-4EBB-A4F7-2CBFC1192DB2}" type="slidenum">
              <a:rPr lang="es-ES" altLang="es-ES"/>
              <a:pPr/>
              <a:t>20</a:t>
            </a:fld>
            <a:endParaRPr lang="es-ES" altLang="es-ES"/>
          </a:p>
        </p:txBody>
      </p:sp>
      <p:sp>
        <p:nvSpPr>
          <p:cNvPr id="1000450" name="Rectangle 2"/>
          <p:cNvSpPr>
            <a:spLocks noGrp="1" noChangeArrowheads="1"/>
          </p:cNvSpPr>
          <p:nvPr>
            <p:ph type="title"/>
          </p:nvPr>
        </p:nvSpPr>
        <p:spPr/>
        <p:txBody>
          <a:bodyPr/>
          <a:lstStyle/>
          <a:p>
            <a:r>
              <a:rPr lang="es-ES" altLang="es-ES" sz="4000"/>
              <a:t>Documentos sobre IP Móvil (IETF)</a:t>
            </a:r>
          </a:p>
        </p:txBody>
      </p:sp>
      <p:sp>
        <p:nvSpPr>
          <p:cNvPr id="1000451" name="Rectangle 3"/>
          <p:cNvSpPr>
            <a:spLocks noGrp="1" noChangeArrowheads="1"/>
          </p:cNvSpPr>
          <p:nvPr>
            <p:ph type="body" idx="1"/>
          </p:nvPr>
        </p:nvSpPr>
        <p:spPr/>
        <p:txBody>
          <a:bodyPr/>
          <a:lstStyle/>
          <a:p>
            <a:r>
              <a:rPr lang="es-ES" altLang="es-ES" sz="2800"/>
              <a:t>RFCs (IPv4):</a:t>
            </a:r>
          </a:p>
          <a:p>
            <a:pPr lvl="1"/>
            <a:r>
              <a:rPr lang="es-ES" altLang="es-ES" sz="2400"/>
              <a:t>IP Móvil: RFC 2002</a:t>
            </a:r>
          </a:p>
          <a:p>
            <a:pPr lvl="1"/>
            <a:r>
              <a:rPr lang="es-ES" altLang="es-ES" sz="2400"/>
              <a:t>Encapsulado: RFC 2003, RFC 2004, RFC 1701</a:t>
            </a:r>
          </a:p>
          <a:p>
            <a:pPr lvl="1"/>
            <a:r>
              <a:rPr lang="es-ES" altLang="es-ES" sz="2400"/>
              <a:t>Aplicabilidad de IP Móvil: RFC 2005</a:t>
            </a:r>
          </a:p>
          <a:p>
            <a:pPr lvl="1"/>
            <a:r>
              <a:rPr lang="es-ES" altLang="es-ES" sz="2400"/>
              <a:t>MIBs de IP Móvil: RFC 2006</a:t>
            </a:r>
          </a:p>
          <a:p>
            <a:r>
              <a:rPr lang="es-ES" altLang="es-ES" sz="2800"/>
              <a:t>Grupo de trabajo de IP Móvil (desarrollos en curso):</a:t>
            </a:r>
          </a:p>
          <a:p>
            <a:pPr lvl="1"/>
            <a:r>
              <a:rPr lang="es-ES" altLang="es-ES" sz="2400"/>
              <a:t>http://www.ietf.org/html.charters/mobileip-charter.html</a:t>
            </a:r>
          </a:p>
          <a:p>
            <a:endParaRPr lang="es-ES" altLang="es-ES" sz="2800"/>
          </a:p>
        </p:txBody>
      </p:sp>
    </p:spTree>
  </p:cSld>
  <p:clrMapOvr>
    <a:masterClrMapping/>
  </p:clrMapOvr>
  <p:transition spd="med">
    <p:cover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BDFDAA5E-FDBA-4330-8149-7B7C70CE4E4F}" type="slidenum">
              <a:rPr lang="es-ES" altLang="es-ES"/>
              <a:pPr/>
              <a:t>21</a:t>
            </a:fld>
            <a:endParaRPr lang="es-ES" altLang="es-ES"/>
          </a:p>
        </p:txBody>
      </p:sp>
      <p:sp>
        <p:nvSpPr>
          <p:cNvPr id="1006594" name="Rectangle 2"/>
          <p:cNvSpPr>
            <a:spLocks noGrp="1" noChangeArrowheads="1"/>
          </p:cNvSpPr>
          <p:nvPr>
            <p:ph type="title"/>
          </p:nvPr>
        </p:nvSpPr>
        <p:spPr>
          <a:xfrm>
            <a:off x="742950" y="609600"/>
            <a:ext cx="8420100" cy="990600"/>
          </a:xfrm>
        </p:spPr>
        <p:txBody>
          <a:bodyPr/>
          <a:lstStyle/>
          <a:p>
            <a:r>
              <a:rPr lang="es-ES" altLang="es-ES" sz="4000"/>
              <a:t>Desarrollos en curso</a:t>
            </a:r>
          </a:p>
        </p:txBody>
      </p:sp>
      <p:sp>
        <p:nvSpPr>
          <p:cNvPr id="1006595" name="Rectangle 3"/>
          <p:cNvSpPr>
            <a:spLocks noGrp="1" noChangeArrowheads="1"/>
          </p:cNvSpPr>
          <p:nvPr>
            <p:ph type="body" idx="1"/>
          </p:nvPr>
        </p:nvSpPr>
        <p:spPr>
          <a:xfrm>
            <a:off x="742950" y="1676400"/>
            <a:ext cx="8420100" cy="4419600"/>
          </a:xfrm>
        </p:spPr>
        <p:txBody>
          <a:bodyPr/>
          <a:lstStyle/>
          <a:p>
            <a:pPr>
              <a:lnSpc>
                <a:spcPct val="90000"/>
              </a:lnSpc>
            </a:pPr>
            <a:r>
              <a:rPr lang="es-ES" altLang="es-ES" sz="2800"/>
              <a:t>Optimización de ruta: &lt;draft-ietf-mobileip-optim-11.txt&gt; </a:t>
            </a:r>
          </a:p>
          <a:p>
            <a:pPr lvl="1">
              <a:lnSpc>
                <a:spcPct val="90000"/>
              </a:lnSpc>
            </a:pPr>
            <a:r>
              <a:rPr lang="es-ES" altLang="es-ES" sz="2400"/>
              <a:t>Intenta evitar el problema de la ineficiencia debida a la triangulación</a:t>
            </a:r>
          </a:p>
          <a:p>
            <a:pPr lvl="1">
              <a:lnSpc>
                <a:spcPct val="90000"/>
              </a:lnSpc>
            </a:pPr>
            <a:r>
              <a:rPr lang="es-ES" altLang="es-ES" sz="2400"/>
              <a:t>El HA informa al CN de la CoA asociada con el MN para que éste cree su propio túnel directo, sin hacer uso del HA</a:t>
            </a:r>
          </a:p>
          <a:p>
            <a:pPr lvl="1">
              <a:lnSpc>
                <a:spcPct val="90000"/>
              </a:lnSpc>
            </a:pPr>
            <a:r>
              <a:rPr lang="es-ES" altLang="es-ES" sz="2400"/>
              <a:t>El HA informa al CN de la nueva CoA del MN cada vez que ésta cambia</a:t>
            </a:r>
          </a:p>
          <a:p>
            <a:pPr>
              <a:lnSpc>
                <a:spcPct val="90000"/>
              </a:lnSpc>
            </a:pPr>
            <a:r>
              <a:rPr lang="es-ES" altLang="es-ES" sz="2800"/>
              <a:t>Otros desarrollos:</a:t>
            </a:r>
          </a:p>
          <a:p>
            <a:pPr lvl="1">
              <a:lnSpc>
                <a:spcPct val="90000"/>
              </a:lnSpc>
            </a:pPr>
            <a:r>
              <a:rPr lang="es-ES" altLang="es-ES" sz="2400"/>
              <a:t> Seguridad y autentificación</a:t>
            </a:r>
          </a:p>
          <a:p>
            <a:pPr lvl="1">
              <a:lnSpc>
                <a:spcPct val="90000"/>
              </a:lnSpc>
            </a:pPr>
            <a:r>
              <a:rPr lang="es-ES" altLang="es-ES" sz="2400"/>
              <a:t>Calidad de Servicio</a:t>
            </a:r>
          </a:p>
        </p:txBody>
      </p:sp>
    </p:spTree>
  </p:cSld>
  <p:clrMapOvr>
    <a:masterClrMapping/>
  </p:clrMapOvr>
  <p:transition spd="med">
    <p:cover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842EC768-8EBD-4494-97A3-2DCE9D58E4B5}" type="slidenum">
              <a:rPr lang="es-ES" altLang="es-ES"/>
              <a:pPr/>
              <a:t>22</a:t>
            </a:fld>
            <a:endParaRPr lang="es-ES" altLang="es-ES"/>
          </a:p>
        </p:txBody>
      </p:sp>
      <p:sp>
        <p:nvSpPr>
          <p:cNvPr id="1005570" name="Rectangle 2"/>
          <p:cNvSpPr>
            <a:spLocks noGrp="1" noChangeArrowheads="1"/>
          </p:cNvSpPr>
          <p:nvPr>
            <p:ph type="title"/>
          </p:nvPr>
        </p:nvSpPr>
        <p:spPr>
          <a:xfrm>
            <a:off x="742950" y="609600"/>
            <a:ext cx="8420100" cy="838200"/>
          </a:xfrm>
        </p:spPr>
        <p:txBody>
          <a:bodyPr/>
          <a:lstStyle/>
          <a:p>
            <a:r>
              <a:rPr lang="es-ES" altLang="es-ES" sz="4000"/>
              <a:t>IP móvil e IPv6</a:t>
            </a:r>
          </a:p>
        </p:txBody>
      </p:sp>
      <p:sp>
        <p:nvSpPr>
          <p:cNvPr id="1005571" name="Rectangle 3"/>
          <p:cNvSpPr>
            <a:spLocks noGrp="1" noChangeArrowheads="1"/>
          </p:cNvSpPr>
          <p:nvPr>
            <p:ph type="body" idx="1"/>
          </p:nvPr>
        </p:nvSpPr>
        <p:spPr>
          <a:xfrm>
            <a:off x="742950" y="1600200"/>
            <a:ext cx="8420100" cy="4495800"/>
          </a:xfrm>
        </p:spPr>
        <p:txBody>
          <a:bodyPr/>
          <a:lstStyle/>
          <a:p>
            <a:pPr>
              <a:lnSpc>
                <a:spcPct val="90000"/>
              </a:lnSpc>
            </a:pPr>
            <a:r>
              <a:rPr lang="es-ES" altLang="es-ES" sz="2400"/>
              <a:t>Aún no está estandarizado para IPv6. El borrador está en &lt;draft-ietf-mobileip-ipv6-15.txt&gt;</a:t>
            </a:r>
          </a:p>
          <a:p>
            <a:pPr>
              <a:lnSpc>
                <a:spcPct val="90000"/>
              </a:lnSpc>
            </a:pPr>
            <a:r>
              <a:rPr lang="es-ES" altLang="es-ES" sz="2400"/>
              <a:t>Principales diferencias:</a:t>
            </a:r>
          </a:p>
          <a:p>
            <a:pPr lvl="1">
              <a:lnSpc>
                <a:spcPct val="90000"/>
              </a:lnSpc>
            </a:pPr>
            <a:r>
              <a:rPr lang="es-ES" altLang="es-ES" sz="2400"/>
              <a:t>En vez de túneles se utiliza la cabecera de routing (de IPv6). El CN envía directamente los datagramas al MN. Esto conlleva automáticamente la optimización de ruta</a:t>
            </a:r>
          </a:p>
          <a:p>
            <a:pPr lvl="1">
              <a:lnSpc>
                <a:spcPct val="90000"/>
              </a:lnSpc>
            </a:pPr>
            <a:r>
              <a:rPr lang="es-ES" altLang="es-ES" sz="2400"/>
              <a:t>La cabecera de routing resuelve también el problema de los routers con filtros sin recurrir al uso de túneles inversos</a:t>
            </a:r>
          </a:p>
          <a:p>
            <a:pPr lvl="1">
              <a:lnSpc>
                <a:spcPct val="90000"/>
              </a:lnSpc>
            </a:pPr>
            <a:r>
              <a:rPr lang="es-ES" altLang="es-ES" sz="2400"/>
              <a:t>No existen ‘Foreign Agents’ (pero si ‘Home Agents’)</a:t>
            </a:r>
          </a:p>
          <a:p>
            <a:pPr lvl="1">
              <a:lnSpc>
                <a:spcPct val="90000"/>
              </a:lnSpc>
            </a:pPr>
            <a:r>
              <a:rPr lang="es-ES" altLang="es-ES" sz="2400"/>
              <a:t>No se requiere el uso de Proxy ARP y Gratuitous ARP. En su lugar se emplea el protocolo ‘Neighbour Discovery’ de IPv6 (RFC 2461)</a:t>
            </a:r>
          </a:p>
          <a:p>
            <a:pPr>
              <a:lnSpc>
                <a:spcPct val="90000"/>
              </a:lnSpc>
            </a:pPr>
            <a:r>
              <a:rPr lang="es-ES" altLang="es-ES" sz="2400"/>
              <a:t>Los protocolos son más sencillos, robustos y eficientes</a:t>
            </a:r>
          </a:p>
        </p:txBody>
      </p:sp>
    </p:spTree>
  </p:cSld>
  <p:clrMapOvr>
    <a:masterClrMapping/>
  </p:clrMapOvr>
  <p:transition spd="med">
    <p:cover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BFBB4149-32C8-45E7-977F-EEB631434FBC}" type="slidenum">
              <a:rPr lang="es-ES" altLang="es-ES"/>
              <a:pPr/>
              <a:t>3</a:t>
            </a:fld>
            <a:endParaRPr lang="es-ES" altLang="es-ES"/>
          </a:p>
        </p:txBody>
      </p:sp>
      <p:sp>
        <p:nvSpPr>
          <p:cNvPr id="1034242" name="Rectangle 2"/>
          <p:cNvSpPr>
            <a:spLocks noGrp="1" noChangeArrowheads="1"/>
          </p:cNvSpPr>
          <p:nvPr>
            <p:ph type="title"/>
          </p:nvPr>
        </p:nvSpPr>
        <p:spPr>
          <a:xfrm>
            <a:off x="742950" y="609600"/>
            <a:ext cx="8420100" cy="685800"/>
          </a:xfrm>
        </p:spPr>
        <p:txBody>
          <a:bodyPr/>
          <a:lstStyle/>
          <a:p>
            <a:r>
              <a:rPr lang="es-ES" altLang="es-ES" sz="4000"/>
              <a:t>¿Qué es IP móvil?</a:t>
            </a:r>
          </a:p>
        </p:txBody>
      </p:sp>
      <p:sp>
        <p:nvSpPr>
          <p:cNvPr id="1034243" name="Rectangle 3"/>
          <p:cNvSpPr>
            <a:spLocks noGrp="1" noChangeArrowheads="1"/>
          </p:cNvSpPr>
          <p:nvPr>
            <p:ph type="body" idx="1"/>
          </p:nvPr>
        </p:nvSpPr>
        <p:spPr>
          <a:xfrm>
            <a:off x="742950" y="1447800"/>
            <a:ext cx="8420100" cy="4648200"/>
          </a:xfrm>
        </p:spPr>
        <p:txBody>
          <a:bodyPr/>
          <a:lstStyle/>
          <a:p>
            <a:pPr>
              <a:lnSpc>
                <a:spcPct val="90000"/>
              </a:lnSpc>
            </a:pPr>
            <a:r>
              <a:rPr lang="es-ES" altLang="es-ES" sz="2400"/>
              <a:t>Mecanismo a nivel de red diseñado para permitir la movilidad de un host en Internet de forma que se mantenga en todo momento su dirección IP original, así como las conexiones o sesiones que tuviera establecidas</a:t>
            </a:r>
          </a:p>
          <a:p>
            <a:pPr>
              <a:lnSpc>
                <a:spcPct val="90000"/>
              </a:lnSpc>
            </a:pPr>
            <a:r>
              <a:rPr lang="es-ES" altLang="es-ES" sz="2400"/>
              <a:t>El cambio de router se produce dinámicamente y de forma transparente a los niveles superiores. Las sesiones se mantienen incluso </a:t>
            </a:r>
            <a:r>
              <a:rPr lang="es-ES" altLang="es-ES" sz="2400" u="sng"/>
              <a:t>durante</a:t>
            </a:r>
            <a:r>
              <a:rPr lang="es-ES" altLang="es-ES" sz="2400"/>
              <a:t> el cambio de router, siempre y cuando la comunicación se mantenga en todo momento, aunque la velocidad de movimiento puede influir en este factor</a:t>
            </a:r>
          </a:p>
          <a:p>
            <a:pPr>
              <a:lnSpc>
                <a:spcPct val="90000"/>
              </a:lnSpc>
            </a:pPr>
            <a:r>
              <a:rPr lang="es-ES" altLang="es-ES" sz="2400"/>
              <a:t>IP móvil está diseñado para resolver el problema de la ‘macro’ movilidad, o sea entre redes diferentes. La ‘micro’ movilidad (entre células en una red inalámbrica) se resuelve mejor con mecanismos a nivel de enlace.</a:t>
            </a:r>
          </a:p>
        </p:txBody>
      </p:sp>
    </p:spTree>
  </p:cSld>
  <p:clrMapOvr>
    <a:masterClrMapping/>
  </p:clrMapOvr>
  <p:transition spd="med">
    <p:cover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arcador de número de diapositiva 4"/>
          <p:cNvSpPr>
            <a:spLocks noGrp="1"/>
          </p:cNvSpPr>
          <p:nvPr>
            <p:ph type="sldNum" sz="quarter" idx="12"/>
          </p:nvPr>
        </p:nvSpPr>
        <p:spPr/>
        <p:txBody>
          <a:bodyPr/>
          <a:lstStyle/>
          <a:p>
            <a:fld id="{FF0C3C12-8E39-43B3-A844-EE8B08282F05}" type="slidenum">
              <a:rPr lang="es-ES" altLang="es-ES"/>
              <a:pPr/>
              <a:t>4</a:t>
            </a:fld>
            <a:endParaRPr lang="es-ES" altLang="es-ES"/>
          </a:p>
        </p:txBody>
      </p:sp>
      <p:sp>
        <p:nvSpPr>
          <p:cNvPr id="991284" name="Line 52"/>
          <p:cNvSpPr>
            <a:spLocks noChangeShapeType="1"/>
          </p:cNvSpPr>
          <p:nvPr/>
        </p:nvSpPr>
        <p:spPr bwMode="auto">
          <a:xfrm>
            <a:off x="2743200" y="32004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85" name="Line 53"/>
          <p:cNvSpPr>
            <a:spLocks noChangeShapeType="1"/>
          </p:cNvSpPr>
          <p:nvPr/>
        </p:nvSpPr>
        <p:spPr bwMode="auto">
          <a:xfrm>
            <a:off x="2743200" y="30480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34" name="Rectangle 2"/>
          <p:cNvSpPr>
            <a:spLocks noGrp="1" noChangeArrowheads="1"/>
          </p:cNvSpPr>
          <p:nvPr>
            <p:ph type="title"/>
          </p:nvPr>
        </p:nvSpPr>
        <p:spPr>
          <a:xfrm>
            <a:off x="762000" y="228600"/>
            <a:ext cx="8420100" cy="762000"/>
          </a:xfrm>
        </p:spPr>
        <p:txBody>
          <a:bodyPr/>
          <a:lstStyle/>
          <a:p>
            <a:r>
              <a:rPr lang="es-ES" altLang="es-ES" sz="4000">
                <a:latin typeface="Arial" panose="020B0604020202020204" pitchFamily="34" charset="0"/>
              </a:rPr>
              <a:t>Movilidad en IP: el problema</a:t>
            </a:r>
          </a:p>
        </p:txBody>
      </p:sp>
      <p:sp>
        <p:nvSpPr>
          <p:cNvPr id="991242" name="Line 10"/>
          <p:cNvSpPr>
            <a:spLocks noChangeShapeType="1"/>
          </p:cNvSpPr>
          <p:nvPr/>
        </p:nvSpPr>
        <p:spPr bwMode="auto">
          <a:xfrm>
            <a:off x="2743200" y="25146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44" name="Line 12"/>
          <p:cNvSpPr>
            <a:spLocks noChangeShapeType="1"/>
          </p:cNvSpPr>
          <p:nvPr/>
        </p:nvSpPr>
        <p:spPr bwMode="auto">
          <a:xfrm>
            <a:off x="2743200" y="20574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47" name="Line 15"/>
          <p:cNvSpPr>
            <a:spLocks noChangeShapeType="1"/>
          </p:cNvSpPr>
          <p:nvPr/>
        </p:nvSpPr>
        <p:spPr bwMode="auto">
          <a:xfrm>
            <a:off x="3257550" y="2438400"/>
            <a:ext cx="4800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48" name="Line 16"/>
          <p:cNvSpPr>
            <a:spLocks noChangeShapeType="1"/>
          </p:cNvSpPr>
          <p:nvPr/>
        </p:nvSpPr>
        <p:spPr bwMode="auto">
          <a:xfrm flipH="1">
            <a:off x="3257550" y="2438400"/>
            <a:ext cx="1314450" cy="6858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1239" name="Picture 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012950"/>
            <a:ext cx="227330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1241" name="Picture 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7825" y="29749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1238" name="Picture 6"/>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7825" y="22860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1245" name="Picture 1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200" y="22860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1246" name="Picture 14"/>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46825" y="22860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1236"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7163" y="1905000"/>
            <a:ext cx="909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1249" name="Text Box 17"/>
          <p:cNvSpPr txBox="1">
            <a:spLocks noChangeArrowheads="1"/>
          </p:cNvSpPr>
          <p:nvPr/>
        </p:nvSpPr>
        <p:spPr bwMode="auto">
          <a:xfrm>
            <a:off x="3611563" y="1447800"/>
            <a:ext cx="2065337"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p:txBody>
      </p:sp>
      <p:sp>
        <p:nvSpPr>
          <p:cNvPr id="991250" name="Text Box 18"/>
          <p:cNvSpPr txBox="1">
            <a:spLocks noChangeArrowheads="1"/>
          </p:cNvSpPr>
          <p:nvPr/>
        </p:nvSpPr>
        <p:spPr bwMode="auto">
          <a:xfrm>
            <a:off x="3181350" y="23336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991251" name="Text Box 19"/>
          <p:cNvSpPr txBox="1">
            <a:spLocks noChangeArrowheads="1"/>
          </p:cNvSpPr>
          <p:nvPr/>
        </p:nvSpPr>
        <p:spPr bwMode="auto">
          <a:xfrm>
            <a:off x="3181350" y="30194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991252" name="Text Box 20"/>
          <p:cNvSpPr txBox="1">
            <a:spLocks noChangeArrowheads="1"/>
          </p:cNvSpPr>
          <p:nvPr/>
        </p:nvSpPr>
        <p:spPr bwMode="auto">
          <a:xfrm>
            <a:off x="6610350" y="23336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991253" name="Text Box 21"/>
          <p:cNvSpPr txBox="1">
            <a:spLocks noChangeArrowheads="1"/>
          </p:cNvSpPr>
          <p:nvPr/>
        </p:nvSpPr>
        <p:spPr bwMode="auto">
          <a:xfrm>
            <a:off x="4522788" y="2333625"/>
            <a:ext cx="214312"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991254" name="Line 22"/>
          <p:cNvSpPr>
            <a:spLocks noChangeShapeType="1"/>
          </p:cNvSpPr>
          <p:nvPr/>
        </p:nvSpPr>
        <p:spPr bwMode="auto">
          <a:xfrm>
            <a:off x="4572000" y="19812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40" name="Text Box 8"/>
          <p:cNvSpPr txBox="1">
            <a:spLocks noChangeArrowheads="1"/>
          </p:cNvSpPr>
          <p:nvPr/>
        </p:nvSpPr>
        <p:spPr bwMode="auto">
          <a:xfrm>
            <a:off x="5257800" y="2667000"/>
            <a:ext cx="833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991280" name="Text Box 48"/>
          <p:cNvSpPr txBox="1">
            <a:spLocks noChangeArrowheads="1"/>
          </p:cNvSpPr>
          <p:nvPr/>
        </p:nvSpPr>
        <p:spPr bwMode="auto">
          <a:xfrm>
            <a:off x="5745163" y="1447800"/>
            <a:ext cx="2065337"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p:txBody>
      </p:sp>
      <p:sp>
        <p:nvSpPr>
          <p:cNvPr id="991282" name="Line 50"/>
          <p:cNvSpPr>
            <a:spLocks noChangeShapeType="1"/>
          </p:cNvSpPr>
          <p:nvPr/>
        </p:nvSpPr>
        <p:spPr bwMode="auto">
          <a:xfrm>
            <a:off x="6705600" y="19812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88" name="Text Box 56"/>
          <p:cNvSpPr txBox="1">
            <a:spLocks noChangeArrowheads="1"/>
          </p:cNvSpPr>
          <p:nvPr/>
        </p:nvSpPr>
        <p:spPr bwMode="auto">
          <a:xfrm>
            <a:off x="1697038" y="1676400"/>
            <a:ext cx="174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147.156.0.0/16</a:t>
            </a:r>
          </a:p>
        </p:txBody>
      </p:sp>
      <p:sp>
        <p:nvSpPr>
          <p:cNvPr id="991291" name="Text Box 59"/>
          <p:cNvSpPr txBox="1">
            <a:spLocks noChangeArrowheads="1"/>
          </p:cNvSpPr>
          <p:nvPr/>
        </p:nvSpPr>
        <p:spPr bwMode="auto">
          <a:xfrm>
            <a:off x="1795463" y="3657600"/>
            <a:ext cx="165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152.48.0.0/16</a:t>
            </a:r>
          </a:p>
        </p:txBody>
      </p:sp>
      <p:grpSp>
        <p:nvGrpSpPr>
          <p:cNvPr id="991307" name="Group 75"/>
          <p:cNvGrpSpPr>
            <a:grpSpLocks/>
          </p:cNvGrpSpPr>
          <p:nvPr/>
        </p:nvGrpSpPr>
        <p:grpSpPr bwMode="auto">
          <a:xfrm>
            <a:off x="1676400" y="4267200"/>
            <a:ext cx="7010400" cy="2514600"/>
            <a:chOff x="1056" y="2688"/>
            <a:chExt cx="4416" cy="1584"/>
          </a:xfrm>
        </p:grpSpPr>
        <p:sp>
          <p:nvSpPr>
            <p:cNvPr id="991286" name="Line 54"/>
            <p:cNvSpPr>
              <a:spLocks noChangeShapeType="1"/>
            </p:cNvSpPr>
            <p:nvPr/>
          </p:nvSpPr>
          <p:spPr bwMode="auto">
            <a:xfrm>
              <a:off x="1728" y="3360"/>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87" name="Line 55"/>
            <p:cNvSpPr>
              <a:spLocks noChangeShapeType="1"/>
            </p:cNvSpPr>
            <p:nvPr/>
          </p:nvSpPr>
          <p:spPr bwMode="auto">
            <a:xfrm>
              <a:off x="1728" y="3072"/>
              <a:ext cx="0" cy="384"/>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77" name="Line 45"/>
            <p:cNvSpPr>
              <a:spLocks noChangeShapeType="1"/>
            </p:cNvSpPr>
            <p:nvPr/>
          </p:nvSpPr>
          <p:spPr bwMode="auto">
            <a:xfrm>
              <a:off x="1716" y="3792"/>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60" name="Line 28"/>
            <p:cNvSpPr>
              <a:spLocks noChangeShapeType="1"/>
            </p:cNvSpPr>
            <p:nvPr/>
          </p:nvSpPr>
          <p:spPr bwMode="auto">
            <a:xfrm>
              <a:off x="2052" y="3312"/>
              <a:ext cx="3024"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61" name="Line 29"/>
            <p:cNvSpPr>
              <a:spLocks noChangeShapeType="1"/>
            </p:cNvSpPr>
            <p:nvPr/>
          </p:nvSpPr>
          <p:spPr bwMode="auto">
            <a:xfrm flipH="1">
              <a:off x="2064" y="3312"/>
              <a:ext cx="864" cy="426"/>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1262" name="Picture 3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 y="3044"/>
              <a:ext cx="1384" cy="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1263" name="Picture 3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38" y="3650"/>
              <a:ext cx="4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1264" name="Picture 3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38" y="3216"/>
              <a:ext cx="4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1265" name="Picture 3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88" y="3216"/>
              <a:ext cx="4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1266" name="Picture 34"/>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8" y="3216"/>
              <a:ext cx="4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1267" name="Picture 3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9" y="2976"/>
              <a:ext cx="573"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1268" name="Text Box 36"/>
            <p:cNvSpPr txBox="1">
              <a:spLocks noChangeArrowheads="1"/>
            </p:cNvSpPr>
            <p:nvPr/>
          </p:nvSpPr>
          <p:spPr bwMode="auto">
            <a:xfrm>
              <a:off x="2275" y="2688"/>
              <a:ext cx="1301" cy="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p:txBody>
        </p:sp>
        <p:sp>
          <p:nvSpPr>
            <p:cNvPr id="991269" name="Text Box 37"/>
            <p:cNvSpPr txBox="1">
              <a:spLocks noChangeArrowheads="1"/>
            </p:cNvSpPr>
            <p:nvPr/>
          </p:nvSpPr>
          <p:spPr bwMode="auto">
            <a:xfrm>
              <a:off x="2004" y="3246"/>
              <a:ext cx="135"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991270" name="Text Box 38"/>
            <p:cNvSpPr txBox="1">
              <a:spLocks noChangeArrowheads="1"/>
            </p:cNvSpPr>
            <p:nvPr/>
          </p:nvSpPr>
          <p:spPr bwMode="auto">
            <a:xfrm>
              <a:off x="2004" y="3678"/>
              <a:ext cx="135"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991271" name="Text Box 39"/>
            <p:cNvSpPr txBox="1">
              <a:spLocks noChangeArrowheads="1"/>
            </p:cNvSpPr>
            <p:nvPr/>
          </p:nvSpPr>
          <p:spPr bwMode="auto">
            <a:xfrm>
              <a:off x="4164" y="3246"/>
              <a:ext cx="135"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991272" name="Text Box 40"/>
            <p:cNvSpPr txBox="1">
              <a:spLocks noChangeArrowheads="1"/>
            </p:cNvSpPr>
            <p:nvPr/>
          </p:nvSpPr>
          <p:spPr bwMode="auto">
            <a:xfrm>
              <a:off x="2849" y="3246"/>
              <a:ext cx="135"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991273" name="Line 41"/>
            <p:cNvSpPr>
              <a:spLocks noChangeShapeType="1"/>
            </p:cNvSpPr>
            <p:nvPr/>
          </p:nvSpPr>
          <p:spPr bwMode="auto">
            <a:xfrm>
              <a:off x="2880" y="3024"/>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74" name="Text Box 42"/>
            <p:cNvSpPr txBox="1">
              <a:spLocks noChangeArrowheads="1"/>
            </p:cNvSpPr>
            <p:nvPr/>
          </p:nvSpPr>
          <p:spPr bwMode="auto">
            <a:xfrm>
              <a:off x="3312" y="3456"/>
              <a:ext cx="52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991278" name="Line 46"/>
            <p:cNvSpPr>
              <a:spLocks noChangeShapeType="1"/>
            </p:cNvSpPr>
            <p:nvPr/>
          </p:nvSpPr>
          <p:spPr bwMode="auto">
            <a:xfrm>
              <a:off x="1716" y="3696"/>
              <a:ext cx="0" cy="384"/>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81" name="Text Box 49"/>
            <p:cNvSpPr txBox="1">
              <a:spLocks noChangeArrowheads="1"/>
            </p:cNvSpPr>
            <p:nvPr/>
          </p:nvSpPr>
          <p:spPr bwMode="auto">
            <a:xfrm>
              <a:off x="3619" y="2692"/>
              <a:ext cx="1301" cy="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p:txBody>
        </p:sp>
        <p:sp>
          <p:nvSpPr>
            <p:cNvPr id="991283" name="Line 51"/>
            <p:cNvSpPr>
              <a:spLocks noChangeShapeType="1"/>
            </p:cNvSpPr>
            <p:nvPr/>
          </p:nvSpPr>
          <p:spPr bwMode="auto">
            <a:xfrm>
              <a:off x="4224" y="3024"/>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92" name="Text Box 60"/>
            <p:cNvSpPr txBox="1">
              <a:spLocks noChangeArrowheads="1"/>
            </p:cNvSpPr>
            <p:nvPr/>
          </p:nvSpPr>
          <p:spPr bwMode="auto">
            <a:xfrm>
              <a:off x="1056" y="2880"/>
              <a:ext cx="11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147.156.0.0/16</a:t>
              </a:r>
            </a:p>
          </p:txBody>
        </p:sp>
        <p:sp>
          <p:nvSpPr>
            <p:cNvPr id="991293" name="Text Box 61"/>
            <p:cNvSpPr txBox="1">
              <a:spLocks noChangeArrowheads="1"/>
            </p:cNvSpPr>
            <p:nvPr/>
          </p:nvSpPr>
          <p:spPr bwMode="auto">
            <a:xfrm>
              <a:off x="1152" y="4080"/>
              <a:ext cx="104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152.48.0.0/16</a:t>
              </a:r>
            </a:p>
          </p:txBody>
        </p:sp>
      </p:grpSp>
      <p:sp>
        <p:nvSpPr>
          <p:cNvPr id="991297" name="Line 65"/>
          <p:cNvSpPr>
            <a:spLocks noChangeShapeType="1"/>
          </p:cNvSpPr>
          <p:nvPr/>
        </p:nvSpPr>
        <p:spPr bwMode="auto">
          <a:xfrm flipH="1">
            <a:off x="3200400" y="2590800"/>
            <a:ext cx="48006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99" name="Text Box 67"/>
          <p:cNvSpPr txBox="1">
            <a:spLocks noChangeArrowheads="1"/>
          </p:cNvSpPr>
          <p:nvPr/>
        </p:nvSpPr>
        <p:spPr bwMode="auto">
          <a:xfrm>
            <a:off x="7772400" y="2768600"/>
            <a:ext cx="19335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200">
                <a:latin typeface="Courier" pitchFamily="49" charset="0"/>
              </a:rPr>
              <a:t>Ping 147.156.135.22</a:t>
            </a:r>
          </a:p>
        </p:txBody>
      </p:sp>
      <p:sp>
        <p:nvSpPr>
          <p:cNvPr id="991300" name="Text Box 68"/>
          <p:cNvSpPr txBox="1">
            <a:spLocks noChangeArrowheads="1"/>
          </p:cNvSpPr>
          <p:nvPr/>
        </p:nvSpPr>
        <p:spPr bwMode="auto">
          <a:xfrm>
            <a:off x="7772400" y="5668963"/>
            <a:ext cx="19335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200">
                <a:latin typeface="Courier" pitchFamily="49" charset="0"/>
              </a:rPr>
              <a:t>Ping 147.156.135.22</a:t>
            </a:r>
          </a:p>
        </p:txBody>
      </p:sp>
      <p:sp>
        <p:nvSpPr>
          <p:cNvPr id="991301" name="Line 69"/>
          <p:cNvSpPr>
            <a:spLocks noChangeShapeType="1"/>
          </p:cNvSpPr>
          <p:nvPr/>
        </p:nvSpPr>
        <p:spPr bwMode="auto">
          <a:xfrm flipH="1">
            <a:off x="3200400" y="5410200"/>
            <a:ext cx="48006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991306" name="Group 74"/>
          <p:cNvGrpSpPr>
            <a:grpSpLocks/>
          </p:cNvGrpSpPr>
          <p:nvPr/>
        </p:nvGrpSpPr>
        <p:grpSpPr bwMode="auto">
          <a:xfrm>
            <a:off x="1752600" y="4876800"/>
            <a:ext cx="1371600" cy="533400"/>
            <a:chOff x="1104" y="3120"/>
            <a:chExt cx="864" cy="336"/>
          </a:xfrm>
        </p:grpSpPr>
        <p:sp>
          <p:nvSpPr>
            <p:cNvPr id="991302" name="Text Box 70"/>
            <p:cNvSpPr txBox="1">
              <a:spLocks noChangeArrowheads="1"/>
            </p:cNvSpPr>
            <p:nvPr/>
          </p:nvSpPr>
          <p:spPr bwMode="auto">
            <a:xfrm>
              <a:off x="1104" y="3120"/>
              <a:ext cx="210" cy="23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800">
                  <a:solidFill>
                    <a:srgbClr val="FF0000"/>
                  </a:solidFill>
                </a:rPr>
                <a:t>?</a:t>
              </a:r>
            </a:p>
          </p:txBody>
        </p:sp>
        <p:sp>
          <p:nvSpPr>
            <p:cNvPr id="991305" name="Line 73"/>
            <p:cNvSpPr>
              <a:spLocks noChangeShapeType="1"/>
            </p:cNvSpPr>
            <p:nvPr/>
          </p:nvSpPr>
          <p:spPr bwMode="auto">
            <a:xfrm flipH="1" flipV="1">
              <a:off x="1344" y="3264"/>
              <a:ext cx="624" cy="192"/>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991308" name="Text Box 76"/>
          <p:cNvSpPr txBox="1">
            <a:spLocks noChangeArrowheads="1"/>
          </p:cNvSpPr>
          <p:nvPr/>
        </p:nvSpPr>
        <p:spPr bwMode="auto">
          <a:xfrm>
            <a:off x="4114800" y="6148388"/>
            <a:ext cx="4711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800">
                <a:latin typeface="Times New Roman" panose="02020603050405020304" pitchFamily="18" charset="0"/>
              </a:rPr>
              <a:t>¡Host X queda inaccesible al cambiar de LAN!</a:t>
            </a:r>
          </a:p>
        </p:txBody>
      </p:sp>
      <p:sp>
        <p:nvSpPr>
          <p:cNvPr id="991309" name="Text Box 77"/>
          <p:cNvSpPr txBox="1">
            <a:spLocks noChangeArrowheads="1"/>
          </p:cNvSpPr>
          <p:nvPr/>
        </p:nvSpPr>
        <p:spPr bwMode="auto">
          <a:xfrm>
            <a:off x="8091488" y="2057400"/>
            <a:ext cx="204787"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X</a:t>
            </a:r>
          </a:p>
        </p:txBody>
      </p:sp>
      <p:sp>
        <p:nvSpPr>
          <p:cNvPr id="991310" name="Text Box 78"/>
          <p:cNvSpPr txBox="1">
            <a:spLocks noChangeArrowheads="1"/>
          </p:cNvSpPr>
          <p:nvPr/>
        </p:nvSpPr>
        <p:spPr bwMode="auto">
          <a:xfrm>
            <a:off x="8101013" y="4924425"/>
            <a:ext cx="204787"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X</a:t>
            </a:r>
          </a:p>
        </p:txBody>
      </p:sp>
      <p:grpSp>
        <p:nvGrpSpPr>
          <p:cNvPr id="991313" name="Group 81"/>
          <p:cNvGrpSpPr>
            <a:grpSpLocks/>
          </p:cNvGrpSpPr>
          <p:nvPr/>
        </p:nvGrpSpPr>
        <p:grpSpPr bwMode="auto">
          <a:xfrm>
            <a:off x="381000" y="1925638"/>
            <a:ext cx="2362200" cy="741362"/>
            <a:chOff x="240" y="1213"/>
            <a:chExt cx="1488" cy="467"/>
          </a:xfrm>
        </p:grpSpPr>
        <p:grpSp>
          <p:nvGrpSpPr>
            <p:cNvPr id="991304" name="Group 72"/>
            <p:cNvGrpSpPr>
              <a:grpSpLocks/>
            </p:cNvGrpSpPr>
            <p:nvPr/>
          </p:nvGrpSpPr>
          <p:grpSpPr bwMode="auto">
            <a:xfrm>
              <a:off x="240" y="1213"/>
              <a:ext cx="1488" cy="467"/>
              <a:chOff x="240" y="1213"/>
              <a:chExt cx="1488" cy="467"/>
            </a:xfrm>
          </p:grpSpPr>
          <p:sp>
            <p:nvSpPr>
              <p:cNvPr id="991276" name="Line 44"/>
              <p:cNvSpPr>
                <a:spLocks noChangeShapeType="1"/>
              </p:cNvSpPr>
              <p:nvPr/>
            </p:nvSpPr>
            <p:spPr bwMode="auto">
              <a:xfrm>
                <a:off x="1452" y="1440"/>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55" name="Text Box 23"/>
              <p:cNvSpPr txBox="1">
                <a:spLocks noChangeArrowheads="1"/>
              </p:cNvSpPr>
              <p:nvPr/>
            </p:nvSpPr>
            <p:spPr bwMode="auto">
              <a:xfrm>
                <a:off x="240" y="1357"/>
                <a:ext cx="8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p:txBody>
          </p:sp>
          <p:pic>
            <p:nvPicPr>
              <p:cNvPr id="991235" name="Picture 3"/>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08" y="1213"/>
                <a:ext cx="576"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91311" name="Text Box 79"/>
            <p:cNvSpPr txBox="1">
              <a:spLocks noChangeArrowheads="1"/>
            </p:cNvSpPr>
            <p:nvPr/>
          </p:nvSpPr>
          <p:spPr bwMode="auto">
            <a:xfrm>
              <a:off x="1296" y="1278"/>
              <a:ext cx="129"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Y</a:t>
              </a:r>
            </a:p>
          </p:txBody>
        </p:sp>
      </p:grpSp>
      <p:grpSp>
        <p:nvGrpSpPr>
          <p:cNvPr id="991314" name="Group 82"/>
          <p:cNvGrpSpPr>
            <a:grpSpLocks/>
          </p:cNvGrpSpPr>
          <p:nvPr/>
        </p:nvGrpSpPr>
        <p:grpSpPr bwMode="auto">
          <a:xfrm>
            <a:off x="304800" y="5659438"/>
            <a:ext cx="2438400" cy="741362"/>
            <a:chOff x="192" y="3565"/>
            <a:chExt cx="1536" cy="467"/>
          </a:xfrm>
        </p:grpSpPr>
        <p:grpSp>
          <p:nvGrpSpPr>
            <p:cNvPr id="991303" name="Group 71"/>
            <p:cNvGrpSpPr>
              <a:grpSpLocks/>
            </p:cNvGrpSpPr>
            <p:nvPr/>
          </p:nvGrpSpPr>
          <p:grpSpPr bwMode="auto">
            <a:xfrm>
              <a:off x="192" y="3565"/>
              <a:ext cx="1536" cy="467"/>
              <a:chOff x="192" y="3565"/>
              <a:chExt cx="1536" cy="467"/>
            </a:xfrm>
          </p:grpSpPr>
          <p:sp>
            <p:nvSpPr>
              <p:cNvPr id="991279" name="Line 47"/>
              <p:cNvSpPr>
                <a:spLocks noChangeShapeType="1"/>
              </p:cNvSpPr>
              <p:nvPr/>
            </p:nvSpPr>
            <p:spPr bwMode="auto">
              <a:xfrm>
                <a:off x="1452" y="3888"/>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1275" name="Text Box 43"/>
              <p:cNvSpPr txBox="1">
                <a:spLocks noChangeArrowheads="1"/>
              </p:cNvSpPr>
              <p:nvPr/>
            </p:nvSpPr>
            <p:spPr bwMode="auto">
              <a:xfrm>
                <a:off x="192" y="3709"/>
                <a:ext cx="8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p:txBody>
          </p:sp>
          <p:pic>
            <p:nvPicPr>
              <p:cNvPr id="991259" name="Picture 27"/>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60" y="3565"/>
                <a:ext cx="576"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91312" name="Text Box 80"/>
            <p:cNvSpPr txBox="1">
              <a:spLocks noChangeArrowheads="1"/>
            </p:cNvSpPr>
            <p:nvPr/>
          </p:nvSpPr>
          <p:spPr bwMode="auto">
            <a:xfrm>
              <a:off x="1248" y="3648"/>
              <a:ext cx="129"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Y</a:t>
              </a:r>
            </a:p>
          </p:txBody>
        </p:sp>
      </p:grpSp>
      <p:sp>
        <p:nvSpPr>
          <p:cNvPr id="991298" name="Line 66"/>
          <p:cNvSpPr>
            <a:spLocks noChangeShapeType="1"/>
          </p:cNvSpPr>
          <p:nvPr/>
        </p:nvSpPr>
        <p:spPr bwMode="auto">
          <a:xfrm flipH="1" flipV="1">
            <a:off x="2133600" y="2286000"/>
            <a:ext cx="990600" cy="30480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913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129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9129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9129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99130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9913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9130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9130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99130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991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1297" grpId="0" animBg="1"/>
      <p:bldP spid="991299" grpId="0" autoUpdateAnimBg="0"/>
      <p:bldP spid="991300" grpId="0" autoUpdateAnimBg="0"/>
      <p:bldP spid="991301" grpId="0" animBg="1"/>
      <p:bldP spid="991308" grpId="0" autoUpdateAnimBg="0"/>
      <p:bldP spid="99129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Marcador de número de diapositiva 4"/>
          <p:cNvSpPr>
            <a:spLocks noGrp="1"/>
          </p:cNvSpPr>
          <p:nvPr>
            <p:ph type="sldNum" sz="quarter" idx="12"/>
          </p:nvPr>
        </p:nvSpPr>
        <p:spPr/>
        <p:txBody>
          <a:bodyPr/>
          <a:lstStyle/>
          <a:p>
            <a:fld id="{09AE8221-6CA8-47E4-87BF-B5C6918687C1}" type="slidenum">
              <a:rPr lang="es-ES" altLang="es-ES"/>
              <a:pPr/>
              <a:t>5</a:t>
            </a:fld>
            <a:endParaRPr lang="es-ES" altLang="es-ES"/>
          </a:p>
        </p:txBody>
      </p:sp>
      <p:sp>
        <p:nvSpPr>
          <p:cNvPr id="1003524" name="Rectangle 4"/>
          <p:cNvSpPr>
            <a:spLocks noGrp="1" noChangeArrowheads="1"/>
          </p:cNvSpPr>
          <p:nvPr>
            <p:ph type="title"/>
          </p:nvPr>
        </p:nvSpPr>
        <p:spPr>
          <a:xfrm>
            <a:off x="762000" y="533400"/>
            <a:ext cx="8420100" cy="762000"/>
          </a:xfrm>
        </p:spPr>
        <p:txBody>
          <a:bodyPr/>
          <a:lstStyle/>
          <a:p>
            <a:r>
              <a:rPr lang="es-ES" altLang="es-ES" sz="4000">
                <a:latin typeface="Arial" panose="020B0604020202020204" pitchFamily="34" charset="0"/>
              </a:rPr>
              <a:t>Solución DHCP + DNS dinámico</a:t>
            </a:r>
          </a:p>
        </p:txBody>
      </p:sp>
      <p:sp>
        <p:nvSpPr>
          <p:cNvPr id="1003547" name="Line 27"/>
          <p:cNvSpPr>
            <a:spLocks noChangeShapeType="1"/>
          </p:cNvSpPr>
          <p:nvPr/>
        </p:nvSpPr>
        <p:spPr bwMode="auto">
          <a:xfrm>
            <a:off x="2305050" y="36576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48" name="Text Box 28"/>
          <p:cNvSpPr txBox="1">
            <a:spLocks noChangeArrowheads="1"/>
          </p:cNvSpPr>
          <p:nvPr/>
        </p:nvSpPr>
        <p:spPr bwMode="auto">
          <a:xfrm>
            <a:off x="304800" y="3373438"/>
            <a:ext cx="1414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p:txBody>
      </p:sp>
      <p:pic>
        <p:nvPicPr>
          <p:cNvPr id="1003549" name="Picture 2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3144838"/>
            <a:ext cx="914400"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03554" name="Group 34"/>
          <p:cNvGrpSpPr>
            <a:grpSpLocks/>
          </p:cNvGrpSpPr>
          <p:nvPr/>
        </p:nvGrpSpPr>
        <p:grpSpPr bwMode="auto">
          <a:xfrm>
            <a:off x="1676400" y="1752600"/>
            <a:ext cx="7010400" cy="2514600"/>
            <a:chOff x="1056" y="2688"/>
            <a:chExt cx="4416" cy="1584"/>
          </a:xfrm>
        </p:grpSpPr>
        <p:sp>
          <p:nvSpPr>
            <p:cNvPr id="1003555" name="Line 35"/>
            <p:cNvSpPr>
              <a:spLocks noChangeShapeType="1"/>
            </p:cNvSpPr>
            <p:nvPr/>
          </p:nvSpPr>
          <p:spPr bwMode="auto">
            <a:xfrm>
              <a:off x="1728" y="3360"/>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56" name="Line 36"/>
            <p:cNvSpPr>
              <a:spLocks noChangeShapeType="1"/>
            </p:cNvSpPr>
            <p:nvPr/>
          </p:nvSpPr>
          <p:spPr bwMode="auto">
            <a:xfrm>
              <a:off x="1728" y="3072"/>
              <a:ext cx="0" cy="384"/>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57" name="Line 37"/>
            <p:cNvSpPr>
              <a:spLocks noChangeShapeType="1"/>
            </p:cNvSpPr>
            <p:nvPr/>
          </p:nvSpPr>
          <p:spPr bwMode="auto">
            <a:xfrm>
              <a:off x="1716" y="3792"/>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58" name="Line 38"/>
            <p:cNvSpPr>
              <a:spLocks noChangeShapeType="1"/>
            </p:cNvSpPr>
            <p:nvPr/>
          </p:nvSpPr>
          <p:spPr bwMode="auto">
            <a:xfrm>
              <a:off x="2052" y="3312"/>
              <a:ext cx="3024"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59" name="Line 39"/>
            <p:cNvSpPr>
              <a:spLocks noChangeShapeType="1"/>
            </p:cNvSpPr>
            <p:nvPr/>
          </p:nvSpPr>
          <p:spPr bwMode="auto">
            <a:xfrm flipH="1">
              <a:off x="2064" y="3312"/>
              <a:ext cx="864" cy="426"/>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1003560" name="Picture 4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3044"/>
              <a:ext cx="1384" cy="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1" name="Picture 4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38" y="3650"/>
              <a:ext cx="4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03562" name="Picture 4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38" y="3216"/>
              <a:ext cx="4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03563" name="Picture 4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88" y="3216"/>
              <a:ext cx="4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03564" name="Picture 4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8" y="3216"/>
              <a:ext cx="4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003565" name="Picture 4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9" y="2976"/>
              <a:ext cx="573"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66" name="Text Box 46"/>
            <p:cNvSpPr txBox="1">
              <a:spLocks noChangeArrowheads="1"/>
            </p:cNvSpPr>
            <p:nvPr/>
          </p:nvSpPr>
          <p:spPr bwMode="auto">
            <a:xfrm>
              <a:off x="2275" y="2688"/>
              <a:ext cx="1301" cy="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p:txBody>
        </p:sp>
        <p:sp>
          <p:nvSpPr>
            <p:cNvPr id="1003567" name="Text Box 47"/>
            <p:cNvSpPr txBox="1">
              <a:spLocks noChangeArrowheads="1"/>
            </p:cNvSpPr>
            <p:nvPr/>
          </p:nvSpPr>
          <p:spPr bwMode="auto">
            <a:xfrm>
              <a:off x="2004" y="3246"/>
              <a:ext cx="135"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1003568" name="Text Box 48"/>
            <p:cNvSpPr txBox="1">
              <a:spLocks noChangeArrowheads="1"/>
            </p:cNvSpPr>
            <p:nvPr/>
          </p:nvSpPr>
          <p:spPr bwMode="auto">
            <a:xfrm>
              <a:off x="2004" y="3678"/>
              <a:ext cx="135"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1003569" name="Text Box 49"/>
            <p:cNvSpPr txBox="1">
              <a:spLocks noChangeArrowheads="1"/>
            </p:cNvSpPr>
            <p:nvPr/>
          </p:nvSpPr>
          <p:spPr bwMode="auto">
            <a:xfrm>
              <a:off x="4164" y="3246"/>
              <a:ext cx="135"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1003570" name="Text Box 50"/>
            <p:cNvSpPr txBox="1">
              <a:spLocks noChangeArrowheads="1"/>
            </p:cNvSpPr>
            <p:nvPr/>
          </p:nvSpPr>
          <p:spPr bwMode="auto">
            <a:xfrm>
              <a:off x="2849" y="3246"/>
              <a:ext cx="135" cy="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1003571" name="Line 51"/>
            <p:cNvSpPr>
              <a:spLocks noChangeShapeType="1"/>
            </p:cNvSpPr>
            <p:nvPr/>
          </p:nvSpPr>
          <p:spPr bwMode="auto">
            <a:xfrm>
              <a:off x="2880" y="3024"/>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72" name="Text Box 52"/>
            <p:cNvSpPr txBox="1">
              <a:spLocks noChangeArrowheads="1"/>
            </p:cNvSpPr>
            <p:nvPr/>
          </p:nvSpPr>
          <p:spPr bwMode="auto">
            <a:xfrm>
              <a:off x="3312" y="3456"/>
              <a:ext cx="52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1003573" name="Line 53"/>
            <p:cNvSpPr>
              <a:spLocks noChangeShapeType="1"/>
            </p:cNvSpPr>
            <p:nvPr/>
          </p:nvSpPr>
          <p:spPr bwMode="auto">
            <a:xfrm>
              <a:off x="1716" y="3696"/>
              <a:ext cx="0" cy="384"/>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74" name="Text Box 54"/>
            <p:cNvSpPr txBox="1">
              <a:spLocks noChangeArrowheads="1"/>
            </p:cNvSpPr>
            <p:nvPr/>
          </p:nvSpPr>
          <p:spPr bwMode="auto">
            <a:xfrm>
              <a:off x="3619" y="2692"/>
              <a:ext cx="1301" cy="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p:txBody>
        </p:sp>
        <p:sp>
          <p:nvSpPr>
            <p:cNvPr id="1003575" name="Line 55"/>
            <p:cNvSpPr>
              <a:spLocks noChangeShapeType="1"/>
            </p:cNvSpPr>
            <p:nvPr/>
          </p:nvSpPr>
          <p:spPr bwMode="auto">
            <a:xfrm>
              <a:off x="4224" y="3024"/>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76" name="Text Box 56"/>
            <p:cNvSpPr txBox="1">
              <a:spLocks noChangeArrowheads="1"/>
            </p:cNvSpPr>
            <p:nvPr/>
          </p:nvSpPr>
          <p:spPr bwMode="auto">
            <a:xfrm>
              <a:off x="1056" y="2880"/>
              <a:ext cx="11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147.156.0.0/16</a:t>
              </a:r>
            </a:p>
          </p:txBody>
        </p:sp>
        <p:sp>
          <p:nvSpPr>
            <p:cNvPr id="1003577" name="Text Box 57"/>
            <p:cNvSpPr txBox="1">
              <a:spLocks noChangeArrowheads="1"/>
            </p:cNvSpPr>
            <p:nvPr/>
          </p:nvSpPr>
          <p:spPr bwMode="auto">
            <a:xfrm>
              <a:off x="1152" y="4080"/>
              <a:ext cx="104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152.48.0.0/16</a:t>
              </a:r>
            </a:p>
          </p:txBody>
        </p:sp>
      </p:grpSp>
      <p:sp>
        <p:nvSpPr>
          <p:cNvPr id="1003581" name="Text Box 61"/>
          <p:cNvSpPr txBox="1">
            <a:spLocks noChangeArrowheads="1"/>
          </p:cNvSpPr>
          <p:nvPr/>
        </p:nvSpPr>
        <p:spPr bwMode="auto">
          <a:xfrm>
            <a:off x="7772400" y="3154363"/>
            <a:ext cx="19335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200">
                <a:latin typeface="Courier" pitchFamily="49" charset="0"/>
              </a:rPr>
              <a:t>Ping 147.156.135.22</a:t>
            </a:r>
          </a:p>
        </p:txBody>
      </p:sp>
      <p:sp>
        <p:nvSpPr>
          <p:cNvPr id="1003582" name="Line 62"/>
          <p:cNvSpPr>
            <a:spLocks noChangeShapeType="1"/>
          </p:cNvSpPr>
          <p:nvPr/>
        </p:nvSpPr>
        <p:spPr bwMode="auto">
          <a:xfrm flipH="1">
            <a:off x="3200400" y="2895600"/>
            <a:ext cx="48006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1003583" name="Group 63"/>
          <p:cNvGrpSpPr>
            <a:grpSpLocks/>
          </p:cNvGrpSpPr>
          <p:nvPr/>
        </p:nvGrpSpPr>
        <p:grpSpPr bwMode="auto">
          <a:xfrm>
            <a:off x="1752600" y="2362200"/>
            <a:ext cx="1371600" cy="533400"/>
            <a:chOff x="1104" y="3120"/>
            <a:chExt cx="864" cy="336"/>
          </a:xfrm>
        </p:grpSpPr>
        <p:sp>
          <p:nvSpPr>
            <p:cNvPr id="1003584" name="Text Box 64"/>
            <p:cNvSpPr txBox="1">
              <a:spLocks noChangeArrowheads="1"/>
            </p:cNvSpPr>
            <p:nvPr/>
          </p:nvSpPr>
          <p:spPr bwMode="auto">
            <a:xfrm>
              <a:off x="1104" y="3120"/>
              <a:ext cx="210" cy="23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800">
                  <a:solidFill>
                    <a:srgbClr val="FF0000"/>
                  </a:solidFill>
                </a:rPr>
                <a:t>?</a:t>
              </a:r>
            </a:p>
          </p:txBody>
        </p:sp>
        <p:sp>
          <p:nvSpPr>
            <p:cNvPr id="1003585" name="Line 65"/>
            <p:cNvSpPr>
              <a:spLocks noChangeShapeType="1"/>
            </p:cNvSpPr>
            <p:nvPr/>
          </p:nvSpPr>
          <p:spPr bwMode="auto">
            <a:xfrm flipH="1" flipV="1">
              <a:off x="1344" y="3264"/>
              <a:ext cx="624" cy="192"/>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003586" name="Text Box 66"/>
          <p:cNvSpPr txBox="1">
            <a:spLocks noChangeArrowheads="1"/>
          </p:cNvSpPr>
          <p:nvPr/>
        </p:nvSpPr>
        <p:spPr bwMode="auto">
          <a:xfrm>
            <a:off x="4267200" y="3633788"/>
            <a:ext cx="433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800">
                <a:latin typeface="Times New Roman" panose="02020603050405020304" pitchFamily="18" charset="0"/>
              </a:rPr>
              <a:t>Host queda inaccesible al cambiar de LAN</a:t>
            </a:r>
          </a:p>
        </p:txBody>
      </p:sp>
      <p:sp>
        <p:nvSpPr>
          <p:cNvPr id="1003587" name="Text Box 67"/>
          <p:cNvSpPr txBox="1">
            <a:spLocks noChangeArrowheads="1"/>
          </p:cNvSpPr>
          <p:nvPr/>
        </p:nvSpPr>
        <p:spPr bwMode="auto">
          <a:xfrm>
            <a:off x="762000" y="4632325"/>
            <a:ext cx="877887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s-ES" altLang="es-ES" sz="2000" b="0"/>
              <a:t>El host recibe una nueva dirección en la red visitada</a:t>
            </a:r>
          </a:p>
          <a:p>
            <a:pPr>
              <a:buFontTx/>
              <a:buChar char="•"/>
            </a:pPr>
            <a:r>
              <a:rPr lang="es-ES" altLang="es-ES" sz="2000" b="0"/>
              <a:t>No requiere cambios de software en el host ni en los routers</a:t>
            </a:r>
          </a:p>
          <a:p>
            <a:pPr>
              <a:buFontTx/>
              <a:buChar char="•"/>
            </a:pPr>
            <a:r>
              <a:rPr lang="es-ES" altLang="es-ES" sz="2000" b="0"/>
              <a:t>No se consigue transparencia, y las sesiones se interrumpen</a:t>
            </a:r>
          </a:p>
          <a:p>
            <a:pPr>
              <a:buFontTx/>
              <a:buChar char="•"/>
            </a:pPr>
            <a:r>
              <a:rPr lang="es-ES" altLang="es-ES" sz="2000" b="0"/>
              <a:t>A pesar de eso es una solución aceptable (y recomendable) en la mayoría de los casos (si solo se requiere portabilidad)</a:t>
            </a:r>
          </a:p>
        </p:txBody>
      </p:sp>
      <p:sp>
        <p:nvSpPr>
          <p:cNvPr id="1003588" name="Text Box 68"/>
          <p:cNvSpPr txBox="1">
            <a:spLocks noChangeArrowheads="1"/>
          </p:cNvSpPr>
          <p:nvPr/>
        </p:nvSpPr>
        <p:spPr bwMode="auto">
          <a:xfrm>
            <a:off x="382588" y="3886200"/>
            <a:ext cx="12176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152.48.15.37</a:t>
            </a:r>
          </a:p>
        </p:txBody>
      </p:sp>
      <p:sp>
        <p:nvSpPr>
          <p:cNvPr id="1003589" name="Line 69"/>
          <p:cNvSpPr>
            <a:spLocks noChangeShapeType="1"/>
          </p:cNvSpPr>
          <p:nvPr/>
        </p:nvSpPr>
        <p:spPr bwMode="auto">
          <a:xfrm>
            <a:off x="457200" y="3352800"/>
            <a:ext cx="1066800" cy="3810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90" name="Line 70"/>
          <p:cNvSpPr>
            <a:spLocks noChangeShapeType="1"/>
          </p:cNvSpPr>
          <p:nvPr/>
        </p:nvSpPr>
        <p:spPr bwMode="auto">
          <a:xfrm flipH="1">
            <a:off x="457200" y="3276600"/>
            <a:ext cx="990600" cy="457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03591" name="Text Box 71"/>
          <p:cNvSpPr txBox="1">
            <a:spLocks noChangeArrowheads="1"/>
          </p:cNvSpPr>
          <p:nvPr/>
        </p:nvSpPr>
        <p:spPr bwMode="auto">
          <a:xfrm>
            <a:off x="8077200" y="2409825"/>
            <a:ext cx="204788"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X</a:t>
            </a:r>
          </a:p>
        </p:txBody>
      </p:sp>
      <p:sp>
        <p:nvSpPr>
          <p:cNvPr id="1003592" name="Text Box 72"/>
          <p:cNvSpPr txBox="1">
            <a:spLocks noChangeArrowheads="1"/>
          </p:cNvSpPr>
          <p:nvPr/>
        </p:nvSpPr>
        <p:spPr bwMode="auto">
          <a:xfrm>
            <a:off x="1981200" y="3276600"/>
            <a:ext cx="204788"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Y</a:t>
            </a:r>
          </a:p>
        </p:txBody>
      </p:sp>
    </p:spTree>
  </p:cSld>
  <p:clrMapOvr>
    <a:masterClrMapping/>
  </p:clrMapOvr>
  <p:transition spd="med">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Marcador de número de diapositiva 4"/>
          <p:cNvSpPr>
            <a:spLocks noGrp="1"/>
          </p:cNvSpPr>
          <p:nvPr>
            <p:ph type="sldNum" sz="quarter" idx="12"/>
          </p:nvPr>
        </p:nvSpPr>
        <p:spPr/>
        <p:txBody>
          <a:bodyPr/>
          <a:lstStyle/>
          <a:p>
            <a:fld id="{57277786-19EF-4E3C-97B2-1F23174016C1}" type="slidenum">
              <a:rPr lang="es-ES" altLang="es-ES"/>
              <a:pPr/>
              <a:t>6</a:t>
            </a:fld>
            <a:endParaRPr lang="es-ES" altLang="es-ES"/>
          </a:p>
        </p:txBody>
      </p:sp>
      <p:sp>
        <p:nvSpPr>
          <p:cNvPr id="992260" name="Rectangle 4"/>
          <p:cNvSpPr>
            <a:spLocks noGrp="1" noChangeArrowheads="1"/>
          </p:cNvSpPr>
          <p:nvPr>
            <p:ph type="title"/>
          </p:nvPr>
        </p:nvSpPr>
        <p:spPr>
          <a:xfrm>
            <a:off x="762000" y="457200"/>
            <a:ext cx="8420100" cy="762000"/>
          </a:xfrm>
        </p:spPr>
        <p:txBody>
          <a:bodyPr/>
          <a:lstStyle/>
          <a:p>
            <a:r>
              <a:rPr lang="es-ES" altLang="es-ES" sz="4000">
                <a:latin typeface="Arial" panose="020B0604020202020204" pitchFamily="34" charset="0"/>
              </a:rPr>
              <a:t>Solución LAM (Local Area Mobility) </a:t>
            </a:r>
            <a:r>
              <a:rPr lang="es-ES" altLang="es-ES" sz="3200">
                <a:latin typeface="Arial" panose="020B0604020202020204" pitchFamily="34" charset="0"/>
              </a:rPr>
              <a:t>Propietaria Cisco</a:t>
            </a:r>
          </a:p>
        </p:txBody>
      </p:sp>
      <p:sp>
        <p:nvSpPr>
          <p:cNvPr id="992283" name="Line 27"/>
          <p:cNvSpPr>
            <a:spLocks noChangeShapeType="1"/>
          </p:cNvSpPr>
          <p:nvPr/>
        </p:nvSpPr>
        <p:spPr bwMode="auto">
          <a:xfrm>
            <a:off x="2305050" y="38862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284" name="Text Box 28"/>
          <p:cNvSpPr txBox="1">
            <a:spLocks noChangeArrowheads="1"/>
          </p:cNvSpPr>
          <p:nvPr/>
        </p:nvSpPr>
        <p:spPr bwMode="auto">
          <a:xfrm>
            <a:off x="304800" y="3602038"/>
            <a:ext cx="1414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p:txBody>
      </p:sp>
      <p:pic>
        <p:nvPicPr>
          <p:cNvPr id="992285" name="Picture 2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3373438"/>
            <a:ext cx="914400"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2291" name="Line 35"/>
          <p:cNvSpPr>
            <a:spLocks noChangeShapeType="1"/>
          </p:cNvSpPr>
          <p:nvPr/>
        </p:nvSpPr>
        <p:spPr bwMode="auto">
          <a:xfrm>
            <a:off x="2743200" y="30480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292" name="Line 36"/>
          <p:cNvSpPr>
            <a:spLocks noChangeShapeType="1"/>
          </p:cNvSpPr>
          <p:nvPr/>
        </p:nvSpPr>
        <p:spPr bwMode="auto">
          <a:xfrm>
            <a:off x="2743200" y="25908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293" name="Line 37"/>
          <p:cNvSpPr>
            <a:spLocks noChangeShapeType="1"/>
          </p:cNvSpPr>
          <p:nvPr/>
        </p:nvSpPr>
        <p:spPr bwMode="auto">
          <a:xfrm>
            <a:off x="2724150" y="37338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294" name="Line 38"/>
          <p:cNvSpPr>
            <a:spLocks noChangeShapeType="1"/>
          </p:cNvSpPr>
          <p:nvPr/>
        </p:nvSpPr>
        <p:spPr bwMode="auto">
          <a:xfrm>
            <a:off x="3257550" y="2971800"/>
            <a:ext cx="4800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295" name="Line 39"/>
          <p:cNvSpPr>
            <a:spLocks noChangeShapeType="1"/>
          </p:cNvSpPr>
          <p:nvPr/>
        </p:nvSpPr>
        <p:spPr bwMode="auto">
          <a:xfrm flipH="1">
            <a:off x="3276600" y="2971800"/>
            <a:ext cx="1371600" cy="676275"/>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2296" name="Picture 4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546350"/>
            <a:ext cx="21971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2297" name="Picture 4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35083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2298" name="Picture 4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2299" name="Picture 4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2300" name="Picture 4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6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2301" name="Picture 4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7163" y="2438400"/>
            <a:ext cx="909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2302" name="Text Box 46"/>
          <p:cNvSpPr txBox="1">
            <a:spLocks noChangeArrowheads="1"/>
          </p:cNvSpPr>
          <p:nvPr/>
        </p:nvSpPr>
        <p:spPr bwMode="auto">
          <a:xfrm>
            <a:off x="3352800" y="1752600"/>
            <a:ext cx="2360613"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a:p>
            <a:pPr algn="ctr"/>
            <a:r>
              <a:rPr lang="es-ES" altLang="es-ES">
                <a:solidFill>
                  <a:srgbClr val="FF0000"/>
                </a:solidFill>
              </a:rPr>
              <a:t>A 147.156.135.22/32 por D</a:t>
            </a:r>
          </a:p>
        </p:txBody>
      </p:sp>
      <p:sp>
        <p:nvSpPr>
          <p:cNvPr id="992303" name="Text Box 47"/>
          <p:cNvSpPr txBox="1">
            <a:spLocks noChangeArrowheads="1"/>
          </p:cNvSpPr>
          <p:nvPr/>
        </p:nvSpPr>
        <p:spPr bwMode="auto">
          <a:xfrm>
            <a:off x="3181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992304" name="Text Box 48"/>
          <p:cNvSpPr txBox="1">
            <a:spLocks noChangeArrowheads="1"/>
          </p:cNvSpPr>
          <p:nvPr/>
        </p:nvSpPr>
        <p:spPr bwMode="auto">
          <a:xfrm>
            <a:off x="3181350" y="35528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992305" name="Text Box 49"/>
          <p:cNvSpPr txBox="1">
            <a:spLocks noChangeArrowheads="1"/>
          </p:cNvSpPr>
          <p:nvPr/>
        </p:nvSpPr>
        <p:spPr bwMode="auto">
          <a:xfrm>
            <a:off x="6610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992306" name="Text Box 50"/>
          <p:cNvSpPr txBox="1">
            <a:spLocks noChangeArrowheads="1"/>
          </p:cNvSpPr>
          <p:nvPr/>
        </p:nvSpPr>
        <p:spPr bwMode="auto">
          <a:xfrm>
            <a:off x="4522788" y="2867025"/>
            <a:ext cx="214312"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992307" name="Line 51"/>
          <p:cNvSpPr>
            <a:spLocks noChangeShapeType="1"/>
          </p:cNvSpPr>
          <p:nvPr/>
        </p:nvSpPr>
        <p:spPr bwMode="auto">
          <a:xfrm>
            <a:off x="4572000" y="2514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308" name="Text Box 52"/>
          <p:cNvSpPr txBox="1">
            <a:spLocks noChangeArrowheads="1"/>
          </p:cNvSpPr>
          <p:nvPr/>
        </p:nvSpPr>
        <p:spPr bwMode="auto">
          <a:xfrm>
            <a:off x="5257800" y="3124200"/>
            <a:ext cx="833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992309" name="Line 53"/>
          <p:cNvSpPr>
            <a:spLocks noChangeShapeType="1"/>
          </p:cNvSpPr>
          <p:nvPr/>
        </p:nvSpPr>
        <p:spPr bwMode="auto">
          <a:xfrm>
            <a:off x="2724150" y="35814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310" name="Text Box 54"/>
          <p:cNvSpPr txBox="1">
            <a:spLocks noChangeArrowheads="1"/>
          </p:cNvSpPr>
          <p:nvPr/>
        </p:nvSpPr>
        <p:spPr bwMode="auto">
          <a:xfrm>
            <a:off x="5935663" y="1828800"/>
            <a:ext cx="2065337"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p:txBody>
      </p:sp>
      <p:sp>
        <p:nvSpPr>
          <p:cNvPr id="992311" name="Line 55"/>
          <p:cNvSpPr>
            <a:spLocks noChangeShapeType="1"/>
          </p:cNvSpPr>
          <p:nvPr/>
        </p:nvSpPr>
        <p:spPr bwMode="auto">
          <a:xfrm>
            <a:off x="6705600" y="23622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312" name="Text Box 56"/>
          <p:cNvSpPr txBox="1">
            <a:spLocks noChangeArrowheads="1"/>
          </p:cNvSpPr>
          <p:nvPr/>
        </p:nvSpPr>
        <p:spPr bwMode="auto">
          <a:xfrm>
            <a:off x="1066800" y="2438400"/>
            <a:ext cx="174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147.156.0.0/16</a:t>
            </a:r>
          </a:p>
        </p:txBody>
      </p:sp>
      <p:sp>
        <p:nvSpPr>
          <p:cNvPr id="992313" name="Text Box 57"/>
          <p:cNvSpPr txBox="1">
            <a:spLocks noChangeArrowheads="1"/>
          </p:cNvSpPr>
          <p:nvPr/>
        </p:nvSpPr>
        <p:spPr bwMode="auto">
          <a:xfrm>
            <a:off x="1828800" y="4191000"/>
            <a:ext cx="165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152.48.0.0/16</a:t>
            </a:r>
          </a:p>
        </p:txBody>
      </p:sp>
      <p:sp>
        <p:nvSpPr>
          <p:cNvPr id="992317" name="Text Box 61"/>
          <p:cNvSpPr txBox="1">
            <a:spLocks noChangeArrowheads="1"/>
          </p:cNvSpPr>
          <p:nvPr/>
        </p:nvSpPr>
        <p:spPr bwMode="auto">
          <a:xfrm>
            <a:off x="7772400" y="3382963"/>
            <a:ext cx="19335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200">
                <a:latin typeface="Courier" pitchFamily="49" charset="0"/>
              </a:rPr>
              <a:t>Ping 147.156.135.22</a:t>
            </a:r>
          </a:p>
        </p:txBody>
      </p:sp>
      <p:sp>
        <p:nvSpPr>
          <p:cNvPr id="992318" name="Line 62"/>
          <p:cNvSpPr>
            <a:spLocks noChangeShapeType="1"/>
          </p:cNvSpPr>
          <p:nvPr/>
        </p:nvSpPr>
        <p:spPr bwMode="auto">
          <a:xfrm flipH="1">
            <a:off x="4648200" y="3124200"/>
            <a:ext cx="33528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322" name="Text Box 66"/>
          <p:cNvSpPr txBox="1">
            <a:spLocks noChangeArrowheads="1"/>
          </p:cNvSpPr>
          <p:nvPr/>
        </p:nvSpPr>
        <p:spPr bwMode="auto">
          <a:xfrm>
            <a:off x="4038600" y="3581400"/>
            <a:ext cx="2449513"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solidFill>
                  <a:srgbClr val="FF0000"/>
                </a:solidFill>
              </a:rPr>
              <a:t>A 147.156.135.22/32 por E0</a:t>
            </a:r>
          </a:p>
        </p:txBody>
      </p:sp>
      <p:sp>
        <p:nvSpPr>
          <p:cNvPr id="992323" name="Line 67"/>
          <p:cNvSpPr>
            <a:spLocks noChangeShapeType="1"/>
          </p:cNvSpPr>
          <p:nvPr/>
        </p:nvSpPr>
        <p:spPr bwMode="auto">
          <a:xfrm flipH="1">
            <a:off x="3657600" y="3733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324" name="Text Box 68"/>
          <p:cNvSpPr txBox="1">
            <a:spLocks noChangeArrowheads="1"/>
          </p:cNvSpPr>
          <p:nvPr/>
        </p:nvSpPr>
        <p:spPr bwMode="auto">
          <a:xfrm>
            <a:off x="654050" y="1905000"/>
            <a:ext cx="2360613"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solidFill>
                  <a:srgbClr val="FF0000"/>
                </a:solidFill>
              </a:rPr>
              <a:t>A 147.156.135.22/32 por B</a:t>
            </a:r>
          </a:p>
        </p:txBody>
      </p:sp>
      <p:sp>
        <p:nvSpPr>
          <p:cNvPr id="992325" name="Line 69"/>
          <p:cNvSpPr>
            <a:spLocks noChangeShapeType="1"/>
          </p:cNvSpPr>
          <p:nvPr/>
        </p:nvSpPr>
        <p:spPr bwMode="auto">
          <a:xfrm>
            <a:off x="2819400" y="2209800"/>
            <a:ext cx="228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326" name="Line 70"/>
          <p:cNvSpPr>
            <a:spLocks noChangeShapeType="1"/>
          </p:cNvSpPr>
          <p:nvPr/>
        </p:nvSpPr>
        <p:spPr bwMode="auto">
          <a:xfrm flipH="1">
            <a:off x="3276600" y="3124200"/>
            <a:ext cx="1295400" cy="68580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327" name="Line 71"/>
          <p:cNvSpPr>
            <a:spLocks noChangeShapeType="1"/>
          </p:cNvSpPr>
          <p:nvPr/>
        </p:nvSpPr>
        <p:spPr bwMode="auto">
          <a:xfrm flipH="1">
            <a:off x="2057400" y="3810000"/>
            <a:ext cx="11430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2328" name="Text Box 72"/>
          <p:cNvSpPr txBox="1">
            <a:spLocks noChangeArrowheads="1"/>
          </p:cNvSpPr>
          <p:nvPr/>
        </p:nvSpPr>
        <p:spPr bwMode="auto">
          <a:xfrm>
            <a:off x="533400" y="4632325"/>
            <a:ext cx="90201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s-ES" altLang="es-ES" sz="2000" b="0"/>
              <a:t>Ofrece transparencia y portabilidad, pero no movilidad. No mantiene sesiones</a:t>
            </a:r>
          </a:p>
          <a:p>
            <a:pPr>
              <a:buFontTx/>
              <a:buChar char="•"/>
            </a:pPr>
            <a:r>
              <a:rPr lang="es-ES" altLang="es-ES" sz="2000" b="0"/>
              <a:t>No requiere cambios de software en los hosts, solo en los routers</a:t>
            </a:r>
          </a:p>
          <a:p>
            <a:pPr>
              <a:buFontTx/>
              <a:buChar char="•"/>
            </a:pPr>
            <a:r>
              <a:rPr lang="es-ES" altLang="es-ES" sz="2000" b="0"/>
              <a:t>Requiere propagar rutas host por toda la red</a:t>
            </a:r>
          </a:p>
          <a:p>
            <a:pPr>
              <a:buFontTx/>
              <a:buChar char="•"/>
            </a:pPr>
            <a:r>
              <a:rPr lang="es-ES" altLang="es-ES" sz="2000" b="0"/>
              <a:t>Convergencia lenta</a:t>
            </a:r>
          </a:p>
          <a:p>
            <a:pPr>
              <a:buFontTx/>
              <a:buChar char="•"/>
            </a:pPr>
            <a:r>
              <a:rPr lang="es-ES" altLang="es-ES" sz="2000" b="0"/>
              <a:t>Difícil realizar agregación de rutas</a:t>
            </a:r>
          </a:p>
          <a:p>
            <a:pPr>
              <a:buFontTx/>
              <a:buChar char="•"/>
            </a:pPr>
            <a:r>
              <a:rPr lang="es-ES" altLang="es-ES" sz="2000" b="0"/>
              <a:t>Problemas de escalabilidad</a:t>
            </a:r>
          </a:p>
        </p:txBody>
      </p:sp>
      <p:sp>
        <p:nvSpPr>
          <p:cNvPr id="992329" name="Text Box 73"/>
          <p:cNvSpPr txBox="1">
            <a:spLocks noChangeArrowheads="1"/>
          </p:cNvSpPr>
          <p:nvPr/>
        </p:nvSpPr>
        <p:spPr bwMode="auto">
          <a:xfrm>
            <a:off x="8077200" y="2609850"/>
            <a:ext cx="204788"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X</a:t>
            </a:r>
          </a:p>
        </p:txBody>
      </p:sp>
      <p:sp>
        <p:nvSpPr>
          <p:cNvPr id="992330" name="Text Box 74"/>
          <p:cNvSpPr txBox="1">
            <a:spLocks noChangeArrowheads="1"/>
          </p:cNvSpPr>
          <p:nvPr/>
        </p:nvSpPr>
        <p:spPr bwMode="auto">
          <a:xfrm>
            <a:off x="1981200" y="3476625"/>
            <a:ext cx="204788"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Y</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23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2318"/>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992326"/>
                                        </p:tgtEl>
                                        <p:attrNameLst>
                                          <p:attrName>style.visibility</p:attrName>
                                        </p:attrNameLst>
                                      </p:cBhvr>
                                      <p:to>
                                        <p:strVal val="visible"/>
                                      </p:to>
                                    </p:se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499"/>
                                          </p:stCondLst>
                                        </p:cTn>
                                        <p:tgtEl>
                                          <p:spTgt spid="99232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9923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2317" grpId="0" autoUpdateAnimBg="0"/>
      <p:bldP spid="992318" grpId="0" animBg="1"/>
      <p:bldP spid="992326" grpId="0" animBg="1"/>
      <p:bldP spid="992327" grpId="0" animBg="1"/>
      <p:bldP spid="99232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Marcador de número de diapositiva 4"/>
          <p:cNvSpPr>
            <a:spLocks noGrp="1"/>
          </p:cNvSpPr>
          <p:nvPr>
            <p:ph type="sldNum" sz="quarter" idx="12"/>
          </p:nvPr>
        </p:nvSpPr>
        <p:spPr/>
        <p:txBody>
          <a:bodyPr/>
          <a:lstStyle/>
          <a:p>
            <a:fld id="{2345181B-D3C2-46FE-9952-F48C585F90DA}" type="slidenum">
              <a:rPr lang="es-ES" altLang="es-ES"/>
              <a:pPr/>
              <a:t>7</a:t>
            </a:fld>
            <a:endParaRPr lang="es-ES" altLang="es-ES"/>
          </a:p>
        </p:txBody>
      </p:sp>
      <p:grpSp>
        <p:nvGrpSpPr>
          <p:cNvPr id="993330" name="Group 50"/>
          <p:cNvGrpSpPr>
            <a:grpSpLocks/>
          </p:cNvGrpSpPr>
          <p:nvPr/>
        </p:nvGrpSpPr>
        <p:grpSpPr bwMode="auto">
          <a:xfrm>
            <a:off x="249238" y="1447800"/>
            <a:ext cx="3103562" cy="2362200"/>
            <a:chOff x="157" y="912"/>
            <a:chExt cx="1955" cy="1488"/>
          </a:xfrm>
        </p:grpSpPr>
        <p:grpSp>
          <p:nvGrpSpPr>
            <p:cNvPr id="993324" name="Group 44"/>
            <p:cNvGrpSpPr>
              <a:grpSpLocks/>
            </p:cNvGrpSpPr>
            <p:nvPr/>
          </p:nvGrpSpPr>
          <p:grpSpPr bwMode="auto">
            <a:xfrm>
              <a:off x="157" y="912"/>
              <a:ext cx="1955" cy="1488"/>
              <a:chOff x="157" y="912"/>
              <a:chExt cx="1955" cy="1488"/>
            </a:xfrm>
          </p:grpSpPr>
          <p:sp>
            <p:nvSpPr>
              <p:cNvPr id="993318" name="Rectangle 38"/>
              <p:cNvSpPr>
                <a:spLocks noChangeArrowheads="1"/>
              </p:cNvSpPr>
              <p:nvPr/>
            </p:nvSpPr>
            <p:spPr bwMode="auto">
              <a:xfrm rot="5400000">
                <a:off x="1798" y="2086"/>
                <a:ext cx="528" cy="100"/>
              </a:xfrm>
              <a:prstGeom prst="rect">
                <a:avLst/>
              </a:prstGeom>
              <a:solidFill>
                <a:srgbClr val="339966">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93320" name="Line 40"/>
              <p:cNvSpPr>
                <a:spLocks noChangeShapeType="1"/>
              </p:cNvSpPr>
              <p:nvPr/>
            </p:nvSpPr>
            <p:spPr bwMode="auto">
              <a:xfrm>
                <a:off x="624" y="1728"/>
                <a:ext cx="1344"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21" name="Line 41"/>
              <p:cNvSpPr>
                <a:spLocks noChangeShapeType="1"/>
              </p:cNvSpPr>
              <p:nvPr/>
            </p:nvSpPr>
            <p:spPr bwMode="auto">
              <a:xfrm flipV="1">
                <a:off x="624" y="1152"/>
                <a:ext cx="0"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22" name="Text Box 42"/>
              <p:cNvSpPr txBox="1">
                <a:spLocks noChangeArrowheads="1"/>
              </p:cNvSpPr>
              <p:nvPr/>
            </p:nvSpPr>
            <p:spPr bwMode="auto">
              <a:xfrm>
                <a:off x="157" y="912"/>
                <a:ext cx="125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Túnel IP de A haci</a:t>
                </a:r>
                <a:r>
                  <a:rPr lang="es-ES" altLang="es-ES">
                    <a:sym typeface="Symbol" panose="05050102010706020507" pitchFamily="18" charset="2"/>
                  </a:rPr>
                  <a:t>a</a:t>
                </a:r>
                <a:r>
                  <a:rPr lang="es-ES" altLang="es-ES"/>
                  <a:t> D</a:t>
                </a:r>
              </a:p>
            </p:txBody>
          </p:sp>
        </p:grpSp>
        <p:sp>
          <p:nvSpPr>
            <p:cNvPr id="993329" name="Line 49"/>
            <p:cNvSpPr>
              <a:spLocks noChangeShapeType="1"/>
            </p:cNvSpPr>
            <p:nvPr/>
          </p:nvSpPr>
          <p:spPr bwMode="auto">
            <a:xfrm>
              <a:off x="2064" y="2016"/>
              <a:ext cx="0" cy="192"/>
            </a:xfrm>
            <a:prstGeom prst="line">
              <a:avLst/>
            </a:prstGeom>
            <a:noFill/>
            <a:ln w="254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993282" name="Rectangle 2"/>
          <p:cNvSpPr>
            <a:spLocks noGrp="1" noChangeArrowheads="1"/>
          </p:cNvSpPr>
          <p:nvPr>
            <p:ph type="title"/>
          </p:nvPr>
        </p:nvSpPr>
        <p:spPr>
          <a:xfrm>
            <a:off x="762000" y="457200"/>
            <a:ext cx="8420100" cy="762000"/>
          </a:xfrm>
        </p:spPr>
        <p:txBody>
          <a:bodyPr/>
          <a:lstStyle/>
          <a:p>
            <a:r>
              <a:rPr lang="es-ES" altLang="es-ES" sz="4000">
                <a:latin typeface="Arial" panose="020B0604020202020204" pitchFamily="34" charset="0"/>
              </a:rPr>
              <a:t>Solución IP móvil</a:t>
            </a:r>
            <a:endParaRPr lang="es-ES" altLang="es-ES" sz="3200">
              <a:latin typeface="Arial" panose="020B0604020202020204" pitchFamily="34" charset="0"/>
            </a:endParaRPr>
          </a:p>
        </p:txBody>
      </p:sp>
      <p:grpSp>
        <p:nvGrpSpPr>
          <p:cNvPr id="993323" name="Group 43"/>
          <p:cNvGrpSpPr>
            <a:grpSpLocks/>
          </p:cNvGrpSpPr>
          <p:nvPr/>
        </p:nvGrpSpPr>
        <p:grpSpPr bwMode="auto">
          <a:xfrm>
            <a:off x="304800" y="3449638"/>
            <a:ext cx="2438400" cy="741362"/>
            <a:chOff x="192" y="2125"/>
            <a:chExt cx="1536" cy="467"/>
          </a:xfrm>
        </p:grpSpPr>
        <p:sp>
          <p:nvSpPr>
            <p:cNvPr id="993283" name="Line 3"/>
            <p:cNvSpPr>
              <a:spLocks noChangeShapeType="1"/>
            </p:cNvSpPr>
            <p:nvPr/>
          </p:nvSpPr>
          <p:spPr bwMode="auto">
            <a:xfrm>
              <a:off x="1452" y="2448"/>
              <a:ext cx="27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284" name="Text Box 4"/>
            <p:cNvSpPr txBox="1">
              <a:spLocks noChangeArrowheads="1"/>
            </p:cNvSpPr>
            <p:nvPr/>
          </p:nvSpPr>
          <p:spPr bwMode="auto">
            <a:xfrm>
              <a:off x="192" y="2269"/>
              <a:ext cx="8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147.156.135.22</a:t>
              </a:r>
            </a:p>
          </p:txBody>
        </p:sp>
        <p:pic>
          <p:nvPicPr>
            <p:cNvPr id="99328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 y="2125"/>
              <a:ext cx="576"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93286" name="Line 6"/>
          <p:cNvSpPr>
            <a:spLocks noChangeShapeType="1"/>
          </p:cNvSpPr>
          <p:nvPr/>
        </p:nvSpPr>
        <p:spPr bwMode="auto">
          <a:xfrm>
            <a:off x="2743200" y="30480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287" name="Line 7"/>
          <p:cNvSpPr>
            <a:spLocks noChangeShapeType="1"/>
          </p:cNvSpPr>
          <p:nvPr/>
        </p:nvSpPr>
        <p:spPr bwMode="auto">
          <a:xfrm>
            <a:off x="2743200" y="25908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288" name="Line 8"/>
          <p:cNvSpPr>
            <a:spLocks noChangeShapeType="1"/>
          </p:cNvSpPr>
          <p:nvPr/>
        </p:nvSpPr>
        <p:spPr bwMode="auto">
          <a:xfrm>
            <a:off x="2724150" y="37338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289" name="Line 9"/>
          <p:cNvSpPr>
            <a:spLocks noChangeShapeType="1"/>
          </p:cNvSpPr>
          <p:nvPr/>
        </p:nvSpPr>
        <p:spPr bwMode="auto">
          <a:xfrm>
            <a:off x="3257550" y="2971800"/>
            <a:ext cx="4800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290" name="Line 10"/>
          <p:cNvSpPr>
            <a:spLocks noChangeShapeType="1"/>
          </p:cNvSpPr>
          <p:nvPr/>
        </p:nvSpPr>
        <p:spPr bwMode="auto">
          <a:xfrm flipH="1">
            <a:off x="3276600" y="2971800"/>
            <a:ext cx="1371600" cy="676275"/>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3291" name="Picture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546350"/>
            <a:ext cx="21971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3292" name="Picture 1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35083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3293" name="Picture 1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7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3294" name="Picture 1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3295" name="Picture 15"/>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68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3296" name="Picture 1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7163" y="2438400"/>
            <a:ext cx="909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3297" name="Text Box 17"/>
          <p:cNvSpPr txBox="1">
            <a:spLocks noChangeArrowheads="1"/>
          </p:cNvSpPr>
          <p:nvPr/>
        </p:nvSpPr>
        <p:spPr bwMode="auto">
          <a:xfrm>
            <a:off x="3500438" y="1987550"/>
            <a:ext cx="2065337"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endParaRPr lang="es-ES" altLang="es-ES">
              <a:solidFill>
                <a:srgbClr val="FF0000"/>
              </a:solidFill>
            </a:endParaRPr>
          </a:p>
        </p:txBody>
      </p:sp>
      <p:sp>
        <p:nvSpPr>
          <p:cNvPr id="993298" name="Text Box 18"/>
          <p:cNvSpPr txBox="1">
            <a:spLocks noChangeArrowheads="1"/>
          </p:cNvSpPr>
          <p:nvPr/>
        </p:nvSpPr>
        <p:spPr bwMode="auto">
          <a:xfrm>
            <a:off x="3181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993299" name="Text Box 19"/>
          <p:cNvSpPr txBox="1">
            <a:spLocks noChangeArrowheads="1"/>
          </p:cNvSpPr>
          <p:nvPr/>
        </p:nvSpPr>
        <p:spPr bwMode="auto">
          <a:xfrm>
            <a:off x="3181350" y="35528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993300" name="Text Box 20"/>
          <p:cNvSpPr txBox="1">
            <a:spLocks noChangeArrowheads="1"/>
          </p:cNvSpPr>
          <p:nvPr/>
        </p:nvSpPr>
        <p:spPr bwMode="auto">
          <a:xfrm>
            <a:off x="66103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993301" name="Text Box 21"/>
          <p:cNvSpPr txBox="1">
            <a:spLocks noChangeArrowheads="1"/>
          </p:cNvSpPr>
          <p:nvPr/>
        </p:nvSpPr>
        <p:spPr bwMode="auto">
          <a:xfrm>
            <a:off x="4522788" y="2867025"/>
            <a:ext cx="214312"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993302" name="Line 22"/>
          <p:cNvSpPr>
            <a:spLocks noChangeShapeType="1"/>
          </p:cNvSpPr>
          <p:nvPr/>
        </p:nvSpPr>
        <p:spPr bwMode="auto">
          <a:xfrm>
            <a:off x="4572000" y="2514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03" name="Text Box 23"/>
          <p:cNvSpPr txBox="1">
            <a:spLocks noChangeArrowheads="1"/>
          </p:cNvSpPr>
          <p:nvPr/>
        </p:nvSpPr>
        <p:spPr bwMode="auto">
          <a:xfrm>
            <a:off x="5257800" y="3124200"/>
            <a:ext cx="833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993304" name="Line 24"/>
          <p:cNvSpPr>
            <a:spLocks noChangeShapeType="1"/>
          </p:cNvSpPr>
          <p:nvPr/>
        </p:nvSpPr>
        <p:spPr bwMode="auto">
          <a:xfrm>
            <a:off x="2724150" y="35814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05" name="Text Box 25"/>
          <p:cNvSpPr txBox="1">
            <a:spLocks noChangeArrowheads="1"/>
          </p:cNvSpPr>
          <p:nvPr/>
        </p:nvSpPr>
        <p:spPr bwMode="auto">
          <a:xfrm>
            <a:off x="5935663" y="1828800"/>
            <a:ext cx="2065337"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A 147.156.0.0/16 por A</a:t>
            </a:r>
          </a:p>
          <a:p>
            <a:pPr algn="ctr"/>
            <a:r>
              <a:rPr lang="es-ES" altLang="es-ES"/>
              <a:t>A 152.48.0.0/16 por D</a:t>
            </a:r>
          </a:p>
        </p:txBody>
      </p:sp>
      <p:sp>
        <p:nvSpPr>
          <p:cNvPr id="993306" name="Line 26"/>
          <p:cNvSpPr>
            <a:spLocks noChangeShapeType="1"/>
          </p:cNvSpPr>
          <p:nvPr/>
        </p:nvSpPr>
        <p:spPr bwMode="auto">
          <a:xfrm>
            <a:off x="6705600" y="23622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07" name="Text Box 27"/>
          <p:cNvSpPr txBox="1">
            <a:spLocks noChangeArrowheads="1"/>
          </p:cNvSpPr>
          <p:nvPr/>
        </p:nvSpPr>
        <p:spPr bwMode="auto">
          <a:xfrm>
            <a:off x="1676400" y="2286000"/>
            <a:ext cx="174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147.156.0.0/16</a:t>
            </a:r>
          </a:p>
        </p:txBody>
      </p:sp>
      <p:sp>
        <p:nvSpPr>
          <p:cNvPr id="993308" name="Text Box 28"/>
          <p:cNvSpPr txBox="1">
            <a:spLocks noChangeArrowheads="1"/>
          </p:cNvSpPr>
          <p:nvPr/>
        </p:nvSpPr>
        <p:spPr bwMode="auto">
          <a:xfrm>
            <a:off x="1828800" y="4191000"/>
            <a:ext cx="165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Red 152.48.0.0/16</a:t>
            </a:r>
          </a:p>
        </p:txBody>
      </p:sp>
      <p:sp>
        <p:nvSpPr>
          <p:cNvPr id="993309" name="Text Box 29"/>
          <p:cNvSpPr txBox="1">
            <a:spLocks noChangeArrowheads="1"/>
          </p:cNvSpPr>
          <p:nvPr/>
        </p:nvSpPr>
        <p:spPr bwMode="auto">
          <a:xfrm>
            <a:off x="7772400" y="3382963"/>
            <a:ext cx="19335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sz="1200">
                <a:latin typeface="Courier" pitchFamily="49" charset="0"/>
              </a:rPr>
              <a:t>Ping 147.156.135.22</a:t>
            </a:r>
          </a:p>
        </p:txBody>
      </p:sp>
      <p:sp>
        <p:nvSpPr>
          <p:cNvPr id="993310" name="Line 30"/>
          <p:cNvSpPr>
            <a:spLocks noChangeShapeType="1"/>
          </p:cNvSpPr>
          <p:nvPr/>
        </p:nvSpPr>
        <p:spPr bwMode="auto">
          <a:xfrm flipH="1">
            <a:off x="3276600" y="3124200"/>
            <a:ext cx="47244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15" name="Line 35"/>
          <p:cNvSpPr>
            <a:spLocks noChangeShapeType="1"/>
          </p:cNvSpPr>
          <p:nvPr/>
        </p:nvSpPr>
        <p:spPr bwMode="auto">
          <a:xfrm flipH="1">
            <a:off x="3352800" y="3200400"/>
            <a:ext cx="1295400" cy="685800"/>
          </a:xfrm>
          <a:prstGeom prst="line">
            <a:avLst/>
          </a:prstGeom>
          <a:noFill/>
          <a:ln w="254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16" name="Line 36"/>
          <p:cNvSpPr>
            <a:spLocks noChangeShapeType="1"/>
          </p:cNvSpPr>
          <p:nvPr/>
        </p:nvSpPr>
        <p:spPr bwMode="auto">
          <a:xfrm flipH="1">
            <a:off x="2057400" y="3886200"/>
            <a:ext cx="12192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17" name="Text Box 37"/>
          <p:cNvSpPr txBox="1">
            <a:spLocks noChangeArrowheads="1"/>
          </p:cNvSpPr>
          <p:nvPr/>
        </p:nvSpPr>
        <p:spPr bwMode="auto">
          <a:xfrm>
            <a:off x="304800" y="4860925"/>
            <a:ext cx="9601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s-ES" altLang="es-ES" sz="2000" b="0"/>
              <a:t>Se construye un túnel entre el router habitual (A) y el router ‘visitado’ (D).</a:t>
            </a:r>
          </a:p>
          <a:p>
            <a:pPr>
              <a:buFontTx/>
              <a:buChar char="•"/>
            </a:pPr>
            <a:r>
              <a:rPr lang="es-ES" altLang="es-ES" sz="2000" b="0"/>
              <a:t>Ofrece completa transparencia y movilidad</a:t>
            </a:r>
          </a:p>
          <a:p>
            <a:pPr>
              <a:buFontTx/>
              <a:buChar char="•"/>
            </a:pPr>
            <a:r>
              <a:rPr lang="es-ES" altLang="es-ES" sz="2000" b="0"/>
              <a:t>Requiere cambios de software en el host y en los routers</a:t>
            </a:r>
          </a:p>
          <a:p>
            <a:pPr>
              <a:buFontTx/>
              <a:buChar char="•"/>
            </a:pPr>
            <a:r>
              <a:rPr lang="es-ES" altLang="es-ES" sz="2000" b="0"/>
              <a:t>La ruta resultante no es en general óptima</a:t>
            </a:r>
          </a:p>
        </p:txBody>
      </p:sp>
      <p:sp>
        <p:nvSpPr>
          <p:cNvPr id="993319" name="Line 39"/>
          <p:cNvSpPr>
            <a:spLocks noChangeShapeType="1"/>
          </p:cNvSpPr>
          <p:nvPr/>
        </p:nvSpPr>
        <p:spPr bwMode="auto">
          <a:xfrm>
            <a:off x="3429000" y="3200400"/>
            <a:ext cx="1143000" cy="0"/>
          </a:xfrm>
          <a:prstGeom prst="line">
            <a:avLst/>
          </a:prstGeom>
          <a:noFill/>
          <a:ln w="254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993328" name="Group 48"/>
          <p:cNvGrpSpPr>
            <a:grpSpLocks/>
          </p:cNvGrpSpPr>
          <p:nvPr/>
        </p:nvGrpSpPr>
        <p:grpSpPr bwMode="auto">
          <a:xfrm>
            <a:off x="3733800" y="3200400"/>
            <a:ext cx="2962275" cy="914400"/>
            <a:chOff x="2352" y="2016"/>
            <a:chExt cx="1866" cy="576"/>
          </a:xfrm>
        </p:grpSpPr>
        <p:sp>
          <p:nvSpPr>
            <p:cNvPr id="993325" name="Line 45"/>
            <p:cNvSpPr>
              <a:spLocks noChangeShapeType="1"/>
            </p:cNvSpPr>
            <p:nvPr/>
          </p:nvSpPr>
          <p:spPr bwMode="auto">
            <a:xfrm flipH="1" flipV="1">
              <a:off x="2448" y="2304"/>
              <a:ext cx="384"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26" name="Line 46"/>
            <p:cNvSpPr>
              <a:spLocks noChangeShapeType="1"/>
            </p:cNvSpPr>
            <p:nvPr/>
          </p:nvSpPr>
          <p:spPr bwMode="auto">
            <a:xfrm flipH="1" flipV="1">
              <a:off x="2352" y="2016"/>
              <a:ext cx="48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3327" name="Text Box 47"/>
            <p:cNvSpPr txBox="1">
              <a:spLocks noChangeArrowheads="1"/>
            </p:cNvSpPr>
            <p:nvPr/>
          </p:nvSpPr>
          <p:spPr bwMode="auto">
            <a:xfrm>
              <a:off x="2832" y="2400"/>
              <a:ext cx="138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Paquetes encapsulados</a:t>
              </a:r>
            </a:p>
          </p:txBody>
        </p:sp>
      </p:grpSp>
      <p:sp>
        <p:nvSpPr>
          <p:cNvPr id="993331" name="Text Box 51"/>
          <p:cNvSpPr txBox="1">
            <a:spLocks noChangeArrowheads="1"/>
          </p:cNvSpPr>
          <p:nvPr/>
        </p:nvSpPr>
        <p:spPr bwMode="auto">
          <a:xfrm>
            <a:off x="8077200" y="2609850"/>
            <a:ext cx="204788"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X</a:t>
            </a:r>
          </a:p>
        </p:txBody>
      </p:sp>
      <p:sp>
        <p:nvSpPr>
          <p:cNvPr id="993332" name="Text Box 52"/>
          <p:cNvSpPr txBox="1">
            <a:spLocks noChangeArrowheads="1"/>
          </p:cNvSpPr>
          <p:nvPr/>
        </p:nvSpPr>
        <p:spPr bwMode="auto">
          <a:xfrm>
            <a:off x="1981200" y="3552825"/>
            <a:ext cx="204788"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Y</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933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93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9330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933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93319"/>
                                        </p:tgtEl>
                                        <p:attrNameLst>
                                          <p:attrName>style.visibility</p:attrName>
                                        </p:attrNameLst>
                                      </p:cBhvr>
                                      <p:to>
                                        <p:strVal val="visible"/>
                                      </p:to>
                                    </p:se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993315"/>
                                        </p:tgtEl>
                                        <p:attrNameLst>
                                          <p:attrName>style.visibility</p:attrName>
                                        </p:attrNameLst>
                                      </p:cBhvr>
                                      <p:to>
                                        <p:strVal val="visible"/>
                                      </p:to>
                                    </p:set>
                                  </p:childTnLst>
                                </p:cTn>
                              </p:par>
                            </p:childTnLst>
                          </p:cTn>
                        </p:par>
                        <p:par>
                          <p:cTn id="26" fill="hold" nodeType="afterGroup">
                            <p:stCondLst>
                              <p:cond delay="1000"/>
                            </p:stCondLst>
                            <p:childTnLst>
                              <p:par>
                                <p:cTn id="27" presetID="1" presetClass="entr" presetSubtype="0" fill="hold" grpId="0" nodeType="afterEffect">
                                  <p:stCondLst>
                                    <p:cond delay="0"/>
                                  </p:stCondLst>
                                  <p:childTnLst>
                                    <p:set>
                                      <p:cBhvr>
                                        <p:cTn id="28" dur="1" fill="hold">
                                          <p:stCondLst>
                                            <p:cond delay="499"/>
                                          </p:stCondLst>
                                        </p:cTn>
                                        <p:tgtEl>
                                          <p:spTgt spid="993316"/>
                                        </p:tgtEl>
                                        <p:attrNameLst>
                                          <p:attrName>style.visibility</p:attrName>
                                        </p:attrNameLst>
                                      </p:cBhvr>
                                      <p:to>
                                        <p:strVal val="visible"/>
                                      </p:to>
                                    </p:set>
                                  </p:childTnLst>
                                </p:cTn>
                              </p:par>
                            </p:childTnLst>
                          </p:cTn>
                        </p:par>
                        <p:par>
                          <p:cTn id="29" fill="hold" nodeType="afterGroup">
                            <p:stCondLst>
                              <p:cond delay="1500"/>
                            </p:stCondLst>
                            <p:childTnLst>
                              <p:par>
                                <p:cTn id="30" presetID="1" presetClass="entr" presetSubtype="0" fill="hold" nodeType="afterEffect">
                                  <p:stCondLst>
                                    <p:cond delay="0"/>
                                  </p:stCondLst>
                                  <p:childTnLst>
                                    <p:set>
                                      <p:cBhvr>
                                        <p:cTn id="31" dur="1" fill="hold">
                                          <p:stCondLst>
                                            <p:cond delay="499"/>
                                          </p:stCondLst>
                                        </p:cTn>
                                        <p:tgtEl>
                                          <p:spTgt spid="993328"/>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99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9" grpId="0" autoUpdateAnimBg="0"/>
      <p:bldP spid="993310" grpId="0" animBg="1"/>
      <p:bldP spid="993315" grpId="0" animBg="1"/>
      <p:bldP spid="993316" grpId="0" animBg="1"/>
      <p:bldP spid="993317" grpId="0" autoUpdateAnimBg="0"/>
      <p:bldP spid="9933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Marcador de número de diapositiva 4"/>
          <p:cNvSpPr>
            <a:spLocks noGrp="1"/>
          </p:cNvSpPr>
          <p:nvPr>
            <p:ph type="sldNum" sz="quarter" idx="12"/>
          </p:nvPr>
        </p:nvSpPr>
        <p:spPr/>
        <p:txBody>
          <a:bodyPr/>
          <a:lstStyle/>
          <a:p>
            <a:fld id="{4CB9E5D7-BACE-4E3E-9B43-FBA07AF71F7A}" type="slidenum">
              <a:rPr lang="es-ES" altLang="es-ES"/>
              <a:pPr/>
              <a:t>8</a:t>
            </a:fld>
            <a:endParaRPr lang="es-ES" altLang="es-ES"/>
          </a:p>
        </p:txBody>
      </p:sp>
      <p:sp>
        <p:nvSpPr>
          <p:cNvPr id="995335" name="Rectangle 7"/>
          <p:cNvSpPr>
            <a:spLocks noGrp="1" noChangeArrowheads="1"/>
          </p:cNvSpPr>
          <p:nvPr>
            <p:ph type="title"/>
          </p:nvPr>
        </p:nvSpPr>
        <p:spPr>
          <a:xfrm>
            <a:off x="1066800" y="457200"/>
            <a:ext cx="8420100" cy="762000"/>
          </a:xfrm>
        </p:spPr>
        <p:txBody>
          <a:bodyPr/>
          <a:lstStyle/>
          <a:p>
            <a:r>
              <a:rPr lang="es-ES" altLang="es-ES" sz="4000">
                <a:latin typeface="Arial" panose="020B0604020202020204" pitchFamily="34" charset="0"/>
              </a:rPr>
              <a:t>Terminología de IP móvil</a:t>
            </a:r>
            <a:endParaRPr lang="es-ES" altLang="es-ES" sz="3200">
              <a:latin typeface="Arial" panose="020B0604020202020204" pitchFamily="34" charset="0"/>
            </a:endParaRPr>
          </a:p>
        </p:txBody>
      </p:sp>
      <p:sp>
        <p:nvSpPr>
          <p:cNvPr id="995337" name="Line 9"/>
          <p:cNvSpPr>
            <a:spLocks noChangeShapeType="1"/>
          </p:cNvSpPr>
          <p:nvPr/>
        </p:nvSpPr>
        <p:spPr bwMode="auto">
          <a:xfrm>
            <a:off x="2990850" y="39624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5339" name="Picture 1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3449638"/>
            <a:ext cx="914400"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5340" name="Line 12"/>
          <p:cNvSpPr>
            <a:spLocks noChangeShapeType="1"/>
          </p:cNvSpPr>
          <p:nvPr/>
        </p:nvSpPr>
        <p:spPr bwMode="auto">
          <a:xfrm>
            <a:off x="3429000" y="30480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41" name="Line 13"/>
          <p:cNvSpPr>
            <a:spLocks noChangeShapeType="1"/>
          </p:cNvSpPr>
          <p:nvPr/>
        </p:nvSpPr>
        <p:spPr bwMode="auto">
          <a:xfrm>
            <a:off x="3429000" y="25908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42" name="Line 14"/>
          <p:cNvSpPr>
            <a:spLocks noChangeShapeType="1"/>
          </p:cNvSpPr>
          <p:nvPr/>
        </p:nvSpPr>
        <p:spPr bwMode="auto">
          <a:xfrm>
            <a:off x="3409950" y="3733800"/>
            <a:ext cx="43815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43" name="Line 15"/>
          <p:cNvSpPr>
            <a:spLocks noChangeShapeType="1"/>
          </p:cNvSpPr>
          <p:nvPr/>
        </p:nvSpPr>
        <p:spPr bwMode="auto">
          <a:xfrm>
            <a:off x="3943350" y="2971800"/>
            <a:ext cx="4800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44" name="Line 16"/>
          <p:cNvSpPr>
            <a:spLocks noChangeShapeType="1"/>
          </p:cNvSpPr>
          <p:nvPr/>
        </p:nvSpPr>
        <p:spPr bwMode="auto">
          <a:xfrm flipH="1">
            <a:off x="3962400" y="3057525"/>
            <a:ext cx="1371600" cy="676275"/>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995345" name="Picture 1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546350"/>
            <a:ext cx="21971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5346" name="Picture 18"/>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03625" y="3508375"/>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5347" name="Picture 19"/>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036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5348" name="Picture 20"/>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53000"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5349" name="Picture 2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32625" y="2819400"/>
            <a:ext cx="720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995350" name="Picture 2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62963" y="2438400"/>
            <a:ext cx="9096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5352" name="Text Box 24"/>
          <p:cNvSpPr txBox="1">
            <a:spLocks noChangeArrowheads="1"/>
          </p:cNvSpPr>
          <p:nvPr/>
        </p:nvSpPr>
        <p:spPr bwMode="auto">
          <a:xfrm>
            <a:off x="38671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A</a:t>
            </a:r>
          </a:p>
        </p:txBody>
      </p:sp>
      <p:sp>
        <p:nvSpPr>
          <p:cNvPr id="995353" name="Text Box 25"/>
          <p:cNvSpPr txBox="1">
            <a:spLocks noChangeArrowheads="1"/>
          </p:cNvSpPr>
          <p:nvPr/>
        </p:nvSpPr>
        <p:spPr bwMode="auto">
          <a:xfrm>
            <a:off x="3867150" y="35528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D</a:t>
            </a:r>
          </a:p>
        </p:txBody>
      </p:sp>
      <p:sp>
        <p:nvSpPr>
          <p:cNvPr id="995354" name="Text Box 26"/>
          <p:cNvSpPr txBox="1">
            <a:spLocks noChangeArrowheads="1"/>
          </p:cNvSpPr>
          <p:nvPr/>
        </p:nvSpPr>
        <p:spPr bwMode="auto">
          <a:xfrm>
            <a:off x="7296150" y="2867025"/>
            <a:ext cx="214313"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C</a:t>
            </a:r>
          </a:p>
        </p:txBody>
      </p:sp>
      <p:sp>
        <p:nvSpPr>
          <p:cNvPr id="995355" name="Text Box 27"/>
          <p:cNvSpPr txBox="1">
            <a:spLocks noChangeArrowheads="1"/>
          </p:cNvSpPr>
          <p:nvPr/>
        </p:nvSpPr>
        <p:spPr bwMode="auto">
          <a:xfrm>
            <a:off x="5208588" y="2867025"/>
            <a:ext cx="214312"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B</a:t>
            </a:r>
          </a:p>
        </p:txBody>
      </p:sp>
      <p:sp>
        <p:nvSpPr>
          <p:cNvPr id="995357" name="Text Box 29"/>
          <p:cNvSpPr txBox="1">
            <a:spLocks noChangeArrowheads="1"/>
          </p:cNvSpPr>
          <p:nvPr/>
        </p:nvSpPr>
        <p:spPr bwMode="auto">
          <a:xfrm>
            <a:off x="5943600" y="3124200"/>
            <a:ext cx="833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Internet</a:t>
            </a:r>
          </a:p>
        </p:txBody>
      </p:sp>
      <p:sp>
        <p:nvSpPr>
          <p:cNvPr id="995358" name="Line 30"/>
          <p:cNvSpPr>
            <a:spLocks noChangeShapeType="1"/>
          </p:cNvSpPr>
          <p:nvPr/>
        </p:nvSpPr>
        <p:spPr bwMode="auto">
          <a:xfrm>
            <a:off x="3409950" y="3581400"/>
            <a:ext cx="0" cy="60960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64" name="Line 36"/>
          <p:cNvSpPr>
            <a:spLocks noChangeShapeType="1"/>
          </p:cNvSpPr>
          <p:nvPr/>
        </p:nvSpPr>
        <p:spPr bwMode="auto">
          <a:xfrm flipH="1">
            <a:off x="3962400" y="3124200"/>
            <a:ext cx="47244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65" name="Line 37"/>
          <p:cNvSpPr>
            <a:spLocks noChangeShapeType="1"/>
          </p:cNvSpPr>
          <p:nvPr/>
        </p:nvSpPr>
        <p:spPr bwMode="auto">
          <a:xfrm flipH="1">
            <a:off x="4038600" y="3200400"/>
            <a:ext cx="1295400" cy="685800"/>
          </a:xfrm>
          <a:prstGeom prst="line">
            <a:avLst/>
          </a:prstGeom>
          <a:noFill/>
          <a:ln w="254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66" name="Line 38"/>
          <p:cNvSpPr>
            <a:spLocks noChangeShapeType="1"/>
          </p:cNvSpPr>
          <p:nvPr/>
        </p:nvSpPr>
        <p:spPr bwMode="auto">
          <a:xfrm flipH="1">
            <a:off x="2743200" y="3886200"/>
            <a:ext cx="12192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68" name="Line 40"/>
          <p:cNvSpPr>
            <a:spLocks noChangeShapeType="1"/>
          </p:cNvSpPr>
          <p:nvPr/>
        </p:nvSpPr>
        <p:spPr bwMode="auto">
          <a:xfrm>
            <a:off x="4114800" y="3200400"/>
            <a:ext cx="1143000" cy="0"/>
          </a:xfrm>
          <a:prstGeom prst="line">
            <a:avLst/>
          </a:prstGeom>
          <a:noFill/>
          <a:ln w="254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69" name="Text Box 41"/>
          <p:cNvSpPr txBox="1">
            <a:spLocks noChangeArrowheads="1"/>
          </p:cNvSpPr>
          <p:nvPr/>
        </p:nvSpPr>
        <p:spPr bwMode="auto">
          <a:xfrm>
            <a:off x="3671888" y="1981200"/>
            <a:ext cx="1662112"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Home Agent (HA)</a:t>
            </a:r>
          </a:p>
        </p:txBody>
      </p:sp>
      <p:sp>
        <p:nvSpPr>
          <p:cNvPr id="995370" name="Line 42"/>
          <p:cNvSpPr>
            <a:spLocks noChangeShapeType="1"/>
          </p:cNvSpPr>
          <p:nvPr/>
        </p:nvSpPr>
        <p:spPr bwMode="auto">
          <a:xfrm>
            <a:off x="3962400" y="2286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71" name="Text Box 43"/>
          <p:cNvSpPr txBox="1">
            <a:spLocks noChangeArrowheads="1"/>
          </p:cNvSpPr>
          <p:nvPr/>
        </p:nvSpPr>
        <p:spPr bwMode="auto">
          <a:xfrm>
            <a:off x="3886200" y="4267200"/>
            <a:ext cx="1797050"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Foreign Agent (FA)</a:t>
            </a:r>
          </a:p>
        </p:txBody>
      </p:sp>
      <p:sp>
        <p:nvSpPr>
          <p:cNvPr id="995372" name="Line 44"/>
          <p:cNvSpPr>
            <a:spLocks noChangeShapeType="1"/>
          </p:cNvSpPr>
          <p:nvPr/>
        </p:nvSpPr>
        <p:spPr bwMode="auto">
          <a:xfrm flipV="1">
            <a:off x="3962400" y="39624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73" name="Text Box 45"/>
          <p:cNvSpPr txBox="1">
            <a:spLocks noChangeArrowheads="1"/>
          </p:cNvSpPr>
          <p:nvPr/>
        </p:nvSpPr>
        <p:spPr bwMode="auto">
          <a:xfrm>
            <a:off x="1524000" y="2819400"/>
            <a:ext cx="1689100"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Mobile Node (MN)</a:t>
            </a:r>
          </a:p>
        </p:txBody>
      </p:sp>
      <p:sp>
        <p:nvSpPr>
          <p:cNvPr id="995374" name="Line 46"/>
          <p:cNvSpPr>
            <a:spLocks noChangeShapeType="1"/>
          </p:cNvSpPr>
          <p:nvPr/>
        </p:nvSpPr>
        <p:spPr bwMode="auto">
          <a:xfrm>
            <a:off x="2743200" y="31242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75" name="Text Box 47"/>
          <p:cNvSpPr txBox="1">
            <a:spLocks noChangeArrowheads="1"/>
          </p:cNvSpPr>
          <p:nvPr/>
        </p:nvSpPr>
        <p:spPr bwMode="auto">
          <a:xfrm>
            <a:off x="7162800" y="3876675"/>
            <a:ext cx="2379663"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Correspondent Node (CN)</a:t>
            </a:r>
          </a:p>
        </p:txBody>
      </p:sp>
      <p:sp>
        <p:nvSpPr>
          <p:cNvPr id="995376" name="Line 48"/>
          <p:cNvSpPr>
            <a:spLocks noChangeShapeType="1"/>
          </p:cNvSpPr>
          <p:nvPr/>
        </p:nvSpPr>
        <p:spPr bwMode="auto">
          <a:xfrm flipV="1">
            <a:off x="8991600" y="3276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77" name="Text Box 49"/>
          <p:cNvSpPr txBox="1">
            <a:spLocks noChangeArrowheads="1"/>
          </p:cNvSpPr>
          <p:nvPr/>
        </p:nvSpPr>
        <p:spPr bwMode="auto">
          <a:xfrm>
            <a:off x="3505200" y="4800600"/>
            <a:ext cx="2095500"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ES"/>
              <a:t>Care of Address (CoA)</a:t>
            </a:r>
          </a:p>
        </p:txBody>
      </p:sp>
      <p:sp>
        <p:nvSpPr>
          <p:cNvPr id="995378" name="Line 50"/>
          <p:cNvSpPr>
            <a:spLocks noChangeShapeType="1"/>
          </p:cNvSpPr>
          <p:nvPr/>
        </p:nvSpPr>
        <p:spPr bwMode="auto">
          <a:xfrm flipH="1" flipV="1">
            <a:off x="3581400" y="3810000"/>
            <a:ext cx="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79" name="Text Box 51"/>
          <p:cNvSpPr txBox="1">
            <a:spLocks noChangeArrowheads="1"/>
          </p:cNvSpPr>
          <p:nvPr/>
        </p:nvSpPr>
        <p:spPr bwMode="auto">
          <a:xfrm>
            <a:off x="1295400" y="5895975"/>
            <a:ext cx="6705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ES" sz="1600"/>
              <a:t>La ‘Care of Address’ es la dirección IP donde se termina el túnel (en este caso la de la interfaz ethernet del router D)</a:t>
            </a:r>
          </a:p>
        </p:txBody>
      </p:sp>
      <p:sp>
        <p:nvSpPr>
          <p:cNvPr id="995380" name="Text Box 52"/>
          <p:cNvSpPr txBox="1">
            <a:spLocks noChangeArrowheads="1"/>
          </p:cNvSpPr>
          <p:nvPr/>
        </p:nvSpPr>
        <p:spPr bwMode="auto">
          <a:xfrm>
            <a:off x="315913" y="1981200"/>
            <a:ext cx="3128962"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Home network (HN): 147.156.0.0/16</a:t>
            </a:r>
          </a:p>
        </p:txBody>
      </p:sp>
      <p:sp>
        <p:nvSpPr>
          <p:cNvPr id="995381" name="Text Box 53"/>
          <p:cNvSpPr txBox="1">
            <a:spLocks noChangeArrowheads="1"/>
          </p:cNvSpPr>
          <p:nvPr/>
        </p:nvSpPr>
        <p:spPr bwMode="auto">
          <a:xfrm>
            <a:off x="228600" y="3429000"/>
            <a:ext cx="2033588"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Foreign network (FN):</a:t>
            </a:r>
          </a:p>
          <a:p>
            <a:pPr algn="ctr"/>
            <a:r>
              <a:rPr lang="es-ES" altLang="es-ES"/>
              <a:t>152.48.0.0/16</a:t>
            </a:r>
          </a:p>
        </p:txBody>
      </p:sp>
      <p:sp>
        <p:nvSpPr>
          <p:cNvPr id="995331" name="Rectangle 3"/>
          <p:cNvSpPr>
            <a:spLocks noChangeArrowheads="1"/>
          </p:cNvSpPr>
          <p:nvPr/>
        </p:nvSpPr>
        <p:spPr bwMode="auto">
          <a:xfrm rot="5400000">
            <a:off x="3730625" y="3273425"/>
            <a:ext cx="457200" cy="158750"/>
          </a:xfrm>
          <a:prstGeom prst="rect">
            <a:avLst/>
          </a:prstGeom>
          <a:solidFill>
            <a:srgbClr val="339966">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95382" name="Text Box 54"/>
          <p:cNvSpPr txBox="1">
            <a:spLocks noChangeArrowheads="1"/>
          </p:cNvSpPr>
          <p:nvPr/>
        </p:nvSpPr>
        <p:spPr bwMode="auto">
          <a:xfrm>
            <a:off x="1293813" y="4502150"/>
            <a:ext cx="2036762"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ES"/>
              <a:t>Home Address (HAd):</a:t>
            </a:r>
          </a:p>
          <a:p>
            <a:pPr algn="ctr"/>
            <a:r>
              <a:rPr lang="es-ES" altLang="es-ES"/>
              <a:t>147.156.135.22</a:t>
            </a:r>
          </a:p>
        </p:txBody>
      </p:sp>
      <p:sp>
        <p:nvSpPr>
          <p:cNvPr id="995384" name="Line 56"/>
          <p:cNvSpPr>
            <a:spLocks noChangeShapeType="1"/>
          </p:cNvSpPr>
          <p:nvPr/>
        </p:nvSpPr>
        <p:spPr bwMode="auto">
          <a:xfrm flipV="1">
            <a:off x="3124200" y="4038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95385" name="Text Box 57"/>
          <p:cNvSpPr txBox="1">
            <a:spLocks noChangeArrowheads="1"/>
          </p:cNvSpPr>
          <p:nvPr/>
        </p:nvSpPr>
        <p:spPr bwMode="auto">
          <a:xfrm>
            <a:off x="8763000" y="2590800"/>
            <a:ext cx="204788"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X</a:t>
            </a:r>
          </a:p>
        </p:txBody>
      </p:sp>
      <p:sp>
        <p:nvSpPr>
          <p:cNvPr id="995386" name="Text Box 58"/>
          <p:cNvSpPr txBox="1">
            <a:spLocks noChangeArrowheads="1"/>
          </p:cNvSpPr>
          <p:nvPr/>
        </p:nvSpPr>
        <p:spPr bwMode="auto">
          <a:xfrm>
            <a:off x="2690813" y="3552825"/>
            <a:ext cx="204787" cy="257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200" tIns="21600" rIns="43200" bIns="21600">
            <a:spAutoFit/>
          </a:bodyPr>
          <a:lstStyle/>
          <a:p>
            <a:r>
              <a:rPr lang="es-ES" altLang="es-ES"/>
              <a:t>Y</a:t>
            </a:r>
          </a:p>
        </p:txBody>
      </p:sp>
    </p:spTree>
  </p:cSld>
  <p:clrMapOvr>
    <a:masterClrMapping/>
  </p:clrMapOvr>
  <p:transition spd="med">
    <p:cover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5B248F8-70A7-42E2-9BE1-CF6D1EB791B6}" type="slidenum">
              <a:rPr lang="es-ES" altLang="es-ES"/>
              <a:pPr/>
              <a:t>9</a:t>
            </a:fld>
            <a:endParaRPr lang="es-ES" altLang="es-ES"/>
          </a:p>
        </p:txBody>
      </p:sp>
      <p:sp>
        <p:nvSpPr>
          <p:cNvPr id="998402" name="Rectangle 2"/>
          <p:cNvSpPr>
            <a:spLocks noGrp="1" noChangeArrowheads="1"/>
          </p:cNvSpPr>
          <p:nvPr>
            <p:ph type="title"/>
          </p:nvPr>
        </p:nvSpPr>
        <p:spPr>
          <a:xfrm>
            <a:off x="742950" y="609600"/>
            <a:ext cx="8420100" cy="838200"/>
          </a:xfrm>
        </p:spPr>
        <p:txBody>
          <a:bodyPr/>
          <a:lstStyle/>
          <a:p>
            <a:r>
              <a:rPr lang="es-ES" altLang="es-ES" sz="4000"/>
              <a:t>Ventajas de IP móvil</a:t>
            </a:r>
          </a:p>
        </p:txBody>
      </p:sp>
      <p:sp>
        <p:nvSpPr>
          <p:cNvPr id="998403" name="Rectangle 3"/>
          <p:cNvSpPr>
            <a:spLocks noGrp="1" noChangeArrowheads="1"/>
          </p:cNvSpPr>
          <p:nvPr>
            <p:ph type="body" idx="1"/>
          </p:nvPr>
        </p:nvSpPr>
        <p:spPr>
          <a:xfrm>
            <a:off x="742950" y="1828800"/>
            <a:ext cx="8420100" cy="4114800"/>
          </a:xfrm>
        </p:spPr>
        <p:txBody>
          <a:bodyPr/>
          <a:lstStyle/>
          <a:p>
            <a:pPr>
              <a:lnSpc>
                <a:spcPct val="90000"/>
              </a:lnSpc>
            </a:pPr>
            <a:r>
              <a:rPr lang="es-ES" altLang="es-ES" sz="2400"/>
              <a:t>Sólo el HA (Home Agent) y el FA (Foreign Agent) necesitan saber la ubicación del host móvil. Los demás routers realizan encaminamiento de paquetes de la manera normal.</a:t>
            </a:r>
          </a:p>
          <a:p>
            <a:pPr>
              <a:lnSpc>
                <a:spcPct val="90000"/>
              </a:lnSpc>
            </a:pPr>
            <a:r>
              <a:rPr lang="es-ES" altLang="es-ES" sz="2400"/>
              <a:t>Solo los routers y los hosts móviles necesitan nuevo software. Transparente al resto de la red</a:t>
            </a:r>
          </a:p>
          <a:p>
            <a:pPr>
              <a:lnSpc>
                <a:spcPct val="90000"/>
              </a:lnSpc>
            </a:pPr>
            <a:r>
              <a:rPr lang="es-ES" altLang="es-ES" sz="2400"/>
              <a:t>Escalable. Solo el HA y el FA almacenan información de estado</a:t>
            </a:r>
          </a:p>
          <a:p>
            <a:pPr>
              <a:lnSpc>
                <a:spcPct val="90000"/>
              </a:lnSpc>
            </a:pPr>
            <a:r>
              <a:rPr lang="es-ES" altLang="es-ES" sz="2400"/>
              <a:t>El host móvil siempre está accesible en la misma dirección IP.</a:t>
            </a:r>
          </a:p>
          <a:p>
            <a:pPr>
              <a:lnSpc>
                <a:spcPct val="90000"/>
              </a:lnSpc>
            </a:pPr>
            <a:r>
              <a:rPr lang="es-ES" altLang="es-ES" sz="2400"/>
              <a:t>Se produce ineficiencia por:</a:t>
            </a:r>
          </a:p>
          <a:p>
            <a:pPr lvl="1">
              <a:lnSpc>
                <a:spcPct val="90000"/>
              </a:lnSpc>
            </a:pPr>
            <a:r>
              <a:rPr lang="es-ES" altLang="es-ES" sz="2400"/>
              <a:t>Encapsulado (cabecera IP adicional)</a:t>
            </a:r>
          </a:p>
          <a:p>
            <a:pPr lvl="1">
              <a:lnSpc>
                <a:spcPct val="90000"/>
              </a:lnSpc>
            </a:pPr>
            <a:r>
              <a:rPr lang="es-ES" altLang="es-ES" sz="2400"/>
              <a:t>Ruta no óptima (problema de triangulación) como consecuencia del túnel (sólo en el sentido CN</a:t>
            </a:r>
            <a:r>
              <a:rPr lang="es-ES" altLang="es-ES" sz="2400">
                <a:sym typeface="Symbol" panose="05050102010706020507" pitchFamily="18" charset="2"/>
              </a:rPr>
              <a:t>MN)</a:t>
            </a:r>
          </a:p>
        </p:txBody>
      </p:sp>
    </p:spTree>
  </p:cSld>
  <p:clrMapOvr>
    <a:masterClrMapping/>
  </p:clrMapOvr>
  <p:transition spd="med">
    <p:cover dir="ru"/>
  </p:transition>
</p:sld>
</file>

<file path=ppt/theme/theme1.xml><?xml version="1.0" encoding="utf-8"?>
<a:theme xmlns:a="http://schemas.openxmlformats.org/drawingml/2006/main" name="Diseño predeterminado">
  <a:themeElements>
    <a:clrScheme name="">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000000"/>
      </a:hlink>
      <a:folHlink>
        <a:srgbClr val="00000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s-ES" sz="1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s-ES" sz="1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33028</TotalTime>
  <Words>4359</Words>
  <Application>Microsoft Office PowerPoint</Application>
  <PresentationFormat>A4 (210 x 297 mm)</PresentationFormat>
  <Paragraphs>422</Paragraphs>
  <Slides>22</Slides>
  <Notes>22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Courier</vt:lpstr>
      <vt:lpstr>Symbol</vt:lpstr>
      <vt:lpstr>Times New Roman</vt:lpstr>
      <vt:lpstr>Diseño predeterminado</vt:lpstr>
      <vt:lpstr>Tema 11  IP Móvil</vt:lpstr>
      <vt:lpstr>Movilidad y Portabilidad</vt:lpstr>
      <vt:lpstr>¿Qué es IP móvil?</vt:lpstr>
      <vt:lpstr>Movilidad en IP: el problema</vt:lpstr>
      <vt:lpstr>Solución DHCP + DNS dinámico</vt:lpstr>
      <vt:lpstr>Solución LAM (Local Area Mobility) Propietaria Cisco</vt:lpstr>
      <vt:lpstr>Solución IP móvil</vt:lpstr>
      <vt:lpstr>Terminología de IP móvil</vt:lpstr>
      <vt:lpstr>Ventajas de IP móvil</vt:lpstr>
      <vt:lpstr>Funcionamiento de IP móvil</vt:lpstr>
      <vt:lpstr>Proceso de IP móvil (simplificado)</vt:lpstr>
      <vt:lpstr>Funcionamiento de IP móvil: resumen</vt:lpstr>
      <vt:lpstr>Seguridad en IP móvil</vt:lpstr>
      <vt:lpstr>Comunicación de hosts de la HN con el MN</vt:lpstr>
      <vt:lpstr>Características de IP móvil</vt:lpstr>
      <vt:lpstr>Problema de IP móvil en routers con filtros</vt:lpstr>
      <vt:lpstr>Túnel bidireccional: Solución al problema de routers con filtros</vt:lpstr>
      <vt:lpstr>IP móvil sin ‘Foreign Agent’</vt:lpstr>
      <vt:lpstr>Encapsulado</vt:lpstr>
      <vt:lpstr>Documentos sobre IP Móvil (IETF)</vt:lpstr>
      <vt:lpstr>Desarrollos en curso</vt:lpstr>
      <vt:lpstr>IP móvil e IPv6</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Nivel de Red en Internet</dc:title>
  <dc:creator>Rogelio Montañana Pérez</dc:creator>
  <cp:lastModifiedBy>montanan</cp:lastModifiedBy>
  <cp:revision>379</cp:revision>
  <dcterms:created xsi:type="dcterms:W3CDTF">2000-03-19T22:09:03Z</dcterms:created>
  <dcterms:modified xsi:type="dcterms:W3CDTF">2016-01-18T23:02:37Z</dcterms:modified>
</cp:coreProperties>
</file>