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565" r:id="rId2"/>
    <p:sldId id="566" r:id="rId3"/>
    <p:sldId id="621" r:id="rId4"/>
    <p:sldId id="622" r:id="rId5"/>
    <p:sldId id="567" r:id="rId6"/>
    <p:sldId id="568" r:id="rId7"/>
    <p:sldId id="569" r:id="rId8"/>
    <p:sldId id="570" r:id="rId9"/>
    <p:sldId id="571" r:id="rId10"/>
    <p:sldId id="572" r:id="rId11"/>
    <p:sldId id="573" r:id="rId12"/>
    <p:sldId id="574" r:id="rId13"/>
    <p:sldId id="575" r:id="rId14"/>
    <p:sldId id="576" r:id="rId15"/>
    <p:sldId id="577" r:id="rId16"/>
    <p:sldId id="578" r:id="rId17"/>
    <p:sldId id="579" r:id="rId18"/>
    <p:sldId id="580" r:id="rId19"/>
    <p:sldId id="581" r:id="rId20"/>
    <p:sldId id="582" r:id="rId21"/>
    <p:sldId id="583" r:id="rId22"/>
    <p:sldId id="603" r:id="rId23"/>
    <p:sldId id="604" r:id="rId24"/>
    <p:sldId id="605" r:id="rId25"/>
    <p:sldId id="606" r:id="rId26"/>
    <p:sldId id="607" r:id="rId27"/>
    <p:sldId id="608" r:id="rId28"/>
    <p:sldId id="611" r:id="rId29"/>
    <p:sldId id="612" r:id="rId30"/>
    <p:sldId id="613" r:id="rId31"/>
    <p:sldId id="614" r:id="rId32"/>
    <p:sldId id="615" r:id="rId33"/>
    <p:sldId id="616" r:id="rId34"/>
    <p:sldId id="617" r:id="rId35"/>
    <p:sldId id="618" r:id="rId36"/>
    <p:sldId id="619" r:id="rId37"/>
    <p:sldId id="620" r:id="rId38"/>
  </p:sldIdLst>
  <p:sldSz cx="9144000" cy="6858000" type="screen4x3"/>
  <p:notesSz cx="7099300" cy="10234613"/>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5619" autoAdjust="0"/>
    <p:restoredTop sz="97497" autoAdjust="0"/>
  </p:normalViewPr>
  <p:slideViewPr>
    <p:cSldViewPr>
      <p:cViewPr varScale="1">
        <p:scale>
          <a:sx n="98" d="100"/>
          <a:sy n="98" d="100"/>
        </p:scale>
        <p:origin x="150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7" d="100"/>
          <a:sy n="67" d="100"/>
        </p:scale>
        <p:origin x="3067" y="4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4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189" tIns="47595" rIns="95189" bIns="47595" numCol="1" anchor="t" anchorCtr="0" compatLnSpc="1">
            <a:prstTxWarp prst="textNoShape">
              <a:avLst/>
            </a:prstTxWarp>
          </a:bodyPr>
          <a:lstStyle>
            <a:lvl1pPr defTabSz="952500">
              <a:defRPr sz="1200"/>
            </a:lvl1pPr>
          </a:lstStyle>
          <a:p>
            <a:r>
              <a:rPr lang="es-ES"/>
              <a:t>Transmisión de datos en redes CONS</a:t>
            </a:r>
          </a:p>
        </p:txBody>
      </p:sp>
      <p:sp>
        <p:nvSpPr>
          <p:cNvPr id="31641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5189" tIns="47595" rIns="95189" bIns="47595" numCol="1" anchor="t" anchorCtr="0" compatLnSpc="1">
            <a:prstTxWarp prst="textNoShape">
              <a:avLst/>
            </a:prstTxWarp>
          </a:bodyPr>
          <a:lstStyle>
            <a:lvl1pPr algn="r" defTabSz="952500">
              <a:defRPr sz="1200"/>
            </a:lvl1pPr>
          </a:lstStyle>
          <a:p>
            <a:endParaRPr lang="es-ES"/>
          </a:p>
        </p:txBody>
      </p:sp>
      <p:sp>
        <p:nvSpPr>
          <p:cNvPr id="31642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5189" tIns="47595" rIns="95189" bIns="47595" numCol="1" anchor="b" anchorCtr="0" compatLnSpc="1">
            <a:prstTxWarp prst="textNoShape">
              <a:avLst/>
            </a:prstTxWarp>
          </a:bodyPr>
          <a:lstStyle>
            <a:lvl1pPr defTabSz="952500">
              <a:defRPr sz="1200"/>
            </a:lvl1pPr>
          </a:lstStyle>
          <a:p>
            <a:endParaRPr lang="es-ES"/>
          </a:p>
        </p:txBody>
      </p:sp>
      <p:sp>
        <p:nvSpPr>
          <p:cNvPr id="31642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5189" tIns="47595" rIns="95189" bIns="47595" numCol="1" anchor="b" anchorCtr="0" compatLnSpc="1">
            <a:prstTxWarp prst="textNoShape">
              <a:avLst/>
            </a:prstTxWarp>
          </a:bodyPr>
          <a:lstStyle>
            <a:lvl1pPr algn="r" defTabSz="952500">
              <a:defRPr sz="1200"/>
            </a:lvl1pPr>
          </a:lstStyle>
          <a:p>
            <a:fld id="{3C69FF25-FADD-49C0-9FC9-7B795D0FDB41}" type="slidenum">
              <a:rPr lang="es-ES"/>
              <a:pPr/>
              <a:t>‹Nº›</a:t>
            </a:fld>
            <a:endParaRPr lang="es-ES"/>
          </a:p>
        </p:txBody>
      </p:sp>
    </p:spTree>
    <p:extLst>
      <p:ext uri="{BB962C8B-B14F-4D97-AF65-F5344CB8AC3E}">
        <p14:creationId xmlns:p14="http://schemas.microsoft.com/office/powerpoint/2010/main" val="655517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82" name="Rectangle 10"/>
          <p:cNvSpPr>
            <a:spLocks noGrp="1" noChangeArrowheads="1"/>
          </p:cNvSpPr>
          <p:nvPr>
            <p:ph type="hdr" sz="quarter"/>
          </p:nvPr>
        </p:nvSpPr>
        <p:spPr bwMode="auto">
          <a:xfrm>
            <a:off x="0" y="0"/>
            <a:ext cx="3549650" cy="511175"/>
          </a:xfrm>
          <a:prstGeom prst="rect">
            <a:avLst/>
          </a:prstGeom>
          <a:noFill/>
          <a:ln w="9525">
            <a:noFill/>
            <a:miter lim="800000"/>
            <a:headEnd/>
            <a:tailEnd/>
          </a:ln>
          <a:effectLst/>
        </p:spPr>
        <p:txBody>
          <a:bodyPr vert="horz" wrap="square" lIns="95179" tIns="47589" rIns="95179" bIns="47589" numCol="1" anchor="t" anchorCtr="0" compatLnSpc="1">
            <a:prstTxWarp prst="textNoShape">
              <a:avLst/>
            </a:prstTxWarp>
          </a:bodyPr>
          <a:lstStyle>
            <a:lvl1pPr defTabSz="952500">
              <a:defRPr sz="1200"/>
            </a:lvl1pPr>
          </a:lstStyle>
          <a:p>
            <a:r>
              <a:rPr lang="es-ES"/>
              <a:t>Transmisión de datos en redes ATM y Frame Relay</a:t>
            </a:r>
          </a:p>
        </p:txBody>
      </p:sp>
      <p:sp>
        <p:nvSpPr>
          <p:cNvPr id="54283" name="Rectangle 11"/>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5179" tIns="47589" rIns="95179" bIns="47589" numCol="1" anchor="t" anchorCtr="0" compatLnSpc="1">
            <a:prstTxWarp prst="textNoShape">
              <a:avLst/>
            </a:prstTxWarp>
          </a:bodyPr>
          <a:lstStyle>
            <a:lvl1pPr algn="r" defTabSz="952500">
              <a:defRPr sz="1200"/>
            </a:lvl1pPr>
          </a:lstStyle>
          <a:p>
            <a:endParaRPr lang="es-ES"/>
          </a:p>
        </p:txBody>
      </p:sp>
      <p:sp>
        <p:nvSpPr>
          <p:cNvPr id="54284" name="Rectangle 12"/>
          <p:cNvSpPr>
            <a:spLocks noGrp="1" noRot="1" noChangeAspect="1" noChangeArrowheads="1" noTextEdit="1"/>
          </p:cNvSpPr>
          <p:nvPr>
            <p:ph type="sldImg" idx="2"/>
          </p:nvPr>
        </p:nvSpPr>
        <p:spPr bwMode="auto">
          <a:xfrm>
            <a:off x="622300" y="504825"/>
            <a:ext cx="5854700" cy="4389438"/>
          </a:xfrm>
          <a:prstGeom prst="rect">
            <a:avLst/>
          </a:prstGeom>
          <a:noFill/>
          <a:ln w="9525">
            <a:solidFill>
              <a:srgbClr val="000000"/>
            </a:solidFill>
            <a:miter lim="800000"/>
            <a:headEnd/>
            <a:tailEnd/>
          </a:ln>
          <a:effectLst/>
        </p:spPr>
      </p:sp>
      <p:sp>
        <p:nvSpPr>
          <p:cNvPr id="54285" name="Rectangle 13"/>
          <p:cNvSpPr>
            <a:spLocks noGrp="1" noChangeArrowheads="1"/>
          </p:cNvSpPr>
          <p:nvPr>
            <p:ph type="body" sz="quarter" idx="3"/>
          </p:nvPr>
        </p:nvSpPr>
        <p:spPr bwMode="auto">
          <a:xfrm>
            <a:off x="530225" y="5130800"/>
            <a:ext cx="6061075" cy="4610100"/>
          </a:xfrm>
          <a:prstGeom prst="rect">
            <a:avLst/>
          </a:prstGeom>
          <a:noFill/>
          <a:ln w="9525">
            <a:noFill/>
            <a:miter lim="800000"/>
            <a:headEnd/>
            <a:tailEnd/>
          </a:ln>
          <a:effectLst/>
        </p:spPr>
        <p:txBody>
          <a:bodyPr vert="horz" wrap="square" lIns="95179" tIns="47589" rIns="95179" bIns="47589"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4286" name="Rectangle 14"/>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5179" tIns="47589" rIns="95179" bIns="47589" numCol="1" anchor="b" anchorCtr="0" compatLnSpc="1">
            <a:prstTxWarp prst="textNoShape">
              <a:avLst/>
            </a:prstTxWarp>
          </a:bodyPr>
          <a:lstStyle>
            <a:lvl1pPr defTabSz="952500">
              <a:defRPr sz="1200"/>
            </a:lvl1pPr>
          </a:lstStyle>
          <a:p>
            <a:r>
              <a:rPr lang="es-ES"/>
              <a:t>Ampliación Redes</a:t>
            </a:r>
          </a:p>
        </p:txBody>
      </p:sp>
      <p:sp>
        <p:nvSpPr>
          <p:cNvPr id="54287" name="Rectangle 15"/>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5179" tIns="47589" rIns="95179" bIns="47589" numCol="1" anchor="b" anchorCtr="0" compatLnSpc="1">
            <a:prstTxWarp prst="textNoShape">
              <a:avLst/>
            </a:prstTxWarp>
          </a:bodyPr>
          <a:lstStyle>
            <a:lvl1pPr algn="r" defTabSz="952500">
              <a:defRPr sz="1200"/>
            </a:lvl1pPr>
          </a:lstStyle>
          <a:p>
            <a:r>
              <a:rPr lang="es-ES"/>
              <a:t>1-</a:t>
            </a:r>
            <a:fld id="{4BE16DE3-8771-4C6A-9B65-6B7A7C41C803}" type="slidenum">
              <a:rPr lang="es-ES"/>
              <a:pPr/>
              <a:t>‹Nº›</a:t>
            </a:fld>
            <a:endParaRPr lang="es-ES"/>
          </a:p>
        </p:txBody>
      </p:sp>
    </p:spTree>
    <p:extLst>
      <p:ext uri="{BB962C8B-B14F-4D97-AF65-F5344CB8AC3E}">
        <p14:creationId xmlns:p14="http://schemas.microsoft.com/office/powerpoint/2010/main" val="1288187638"/>
      </p:ext>
    </p:extLst>
  </p:cSld>
  <p:clrMap bg1="lt1" tx1="dk1" bg2="lt2" tx2="dk2" accent1="accent1" accent2="accent2" accent3="accent3" accent4="accent4" accent5="accent5" accent6="accent6" hlink="hlink" folHlink="folHlink"/>
  <p:hf dt="0"/>
  <p:notesStyle>
    <a:lvl1pPr algn="just" rtl="0" fontAlgn="base">
      <a:spcBef>
        <a:spcPct val="30000"/>
      </a:spcBef>
      <a:spcAft>
        <a:spcPct val="0"/>
      </a:spcAft>
      <a:defRPr sz="1200" kern="1200">
        <a:solidFill>
          <a:schemeClr val="tx1"/>
        </a:solidFill>
        <a:latin typeface="Times New Roman" pitchFamily="18" charset="0"/>
        <a:ea typeface="+mn-ea"/>
        <a:cs typeface="+mn-cs"/>
      </a:defRPr>
    </a:lvl1pPr>
    <a:lvl2pPr marL="457200" algn="just" rtl="0" fontAlgn="base">
      <a:spcBef>
        <a:spcPct val="30000"/>
      </a:spcBef>
      <a:spcAft>
        <a:spcPct val="0"/>
      </a:spcAft>
      <a:defRPr sz="1200" kern="1200">
        <a:solidFill>
          <a:schemeClr val="tx1"/>
        </a:solidFill>
        <a:latin typeface="Times New Roman" pitchFamily="18" charset="0"/>
        <a:ea typeface="+mn-ea"/>
        <a:cs typeface="+mn-cs"/>
      </a:defRPr>
    </a:lvl2pPr>
    <a:lvl3pPr marL="914400" algn="just" rtl="0" fontAlgn="base">
      <a:spcBef>
        <a:spcPct val="30000"/>
      </a:spcBef>
      <a:spcAft>
        <a:spcPct val="0"/>
      </a:spcAft>
      <a:defRPr sz="1200" kern="1200">
        <a:solidFill>
          <a:schemeClr val="tx1"/>
        </a:solidFill>
        <a:latin typeface="Times New Roman" pitchFamily="18" charset="0"/>
        <a:ea typeface="+mn-ea"/>
        <a:cs typeface="+mn-cs"/>
      </a:defRPr>
    </a:lvl3pPr>
    <a:lvl4pPr marL="1371600" algn="just" rtl="0" fontAlgn="base">
      <a:spcBef>
        <a:spcPct val="30000"/>
      </a:spcBef>
      <a:spcAft>
        <a:spcPct val="0"/>
      </a:spcAft>
      <a:defRPr sz="1200" kern="1200">
        <a:solidFill>
          <a:schemeClr val="tx1"/>
        </a:solidFill>
        <a:latin typeface="Times New Roman" pitchFamily="18" charset="0"/>
        <a:ea typeface="+mn-ea"/>
        <a:cs typeface="+mn-cs"/>
      </a:defRPr>
    </a:lvl4pPr>
    <a:lvl5pPr marL="1828800" algn="just"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D1434863-9ECC-4072-8786-02C8FDFECB63}" type="slidenum">
              <a:rPr lang="es-ES"/>
              <a:pPr/>
              <a:t>1</a:t>
            </a:fld>
            <a:endParaRPr lang="es-ES"/>
          </a:p>
        </p:txBody>
      </p:sp>
      <p:sp>
        <p:nvSpPr>
          <p:cNvPr id="591874" name="Rectangle 2"/>
          <p:cNvSpPr>
            <a:spLocks noGrp="1" noRot="1" noChangeAspect="1" noChangeArrowheads="1" noTextEdit="1"/>
          </p:cNvSpPr>
          <p:nvPr>
            <p:ph type="sldImg"/>
          </p:nvPr>
        </p:nvSpPr>
        <p:spPr>
          <a:xfrm>
            <a:off x="623888" y="504825"/>
            <a:ext cx="5851525" cy="4389438"/>
          </a:xfrm>
          <a:ln/>
        </p:spPr>
      </p:sp>
      <p:sp>
        <p:nvSpPr>
          <p:cNvPr id="5918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9410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F780D258-3F80-478C-BC6B-23AF88149DA6}" type="slidenum">
              <a:rPr lang="es-ES"/>
              <a:pPr/>
              <a:t>10</a:t>
            </a:fld>
            <a:endParaRPr lang="es-ES"/>
          </a:p>
        </p:txBody>
      </p:sp>
      <p:sp>
        <p:nvSpPr>
          <p:cNvPr id="584706" name="Rectangle 2"/>
          <p:cNvSpPr>
            <a:spLocks noGrp="1" noRot="1" noChangeAspect="1" noChangeArrowheads="1" noTextEdit="1"/>
          </p:cNvSpPr>
          <p:nvPr>
            <p:ph type="sldImg"/>
          </p:nvPr>
        </p:nvSpPr>
        <p:spPr>
          <a:xfrm>
            <a:off x="623888" y="504825"/>
            <a:ext cx="5851525" cy="4389438"/>
          </a:xfrm>
          <a:ln/>
        </p:spPr>
      </p:sp>
      <p:sp>
        <p:nvSpPr>
          <p:cNvPr id="5847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7445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0B570250-02C2-4997-9025-DF825F53C921}" type="slidenum">
              <a:rPr lang="es-ES"/>
              <a:pPr/>
              <a:t>11</a:t>
            </a:fld>
            <a:endParaRPr lang="es-ES"/>
          </a:p>
        </p:txBody>
      </p:sp>
      <p:sp>
        <p:nvSpPr>
          <p:cNvPr id="583682" name="Rectangle 2"/>
          <p:cNvSpPr>
            <a:spLocks noGrp="1" noRot="1" noChangeAspect="1" noChangeArrowheads="1" noTextEdit="1"/>
          </p:cNvSpPr>
          <p:nvPr>
            <p:ph type="sldImg"/>
          </p:nvPr>
        </p:nvSpPr>
        <p:spPr>
          <a:xfrm>
            <a:off x="623888" y="504825"/>
            <a:ext cx="5851525" cy="4389438"/>
          </a:xfrm>
          <a:ln/>
        </p:spPr>
      </p:sp>
      <p:sp>
        <p:nvSpPr>
          <p:cNvPr id="5836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673128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E50062A8-3274-4CB9-8207-72620E1AAE3F}" type="slidenum">
              <a:rPr lang="es-ES"/>
              <a:pPr/>
              <a:t>12</a:t>
            </a:fld>
            <a:endParaRPr lang="es-ES"/>
          </a:p>
        </p:txBody>
      </p:sp>
      <p:sp>
        <p:nvSpPr>
          <p:cNvPr id="582658" name="Rectangle 2"/>
          <p:cNvSpPr>
            <a:spLocks noGrp="1" noRot="1" noChangeAspect="1" noChangeArrowheads="1" noTextEdit="1"/>
          </p:cNvSpPr>
          <p:nvPr>
            <p:ph type="sldImg"/>
          </p:nvPr>
        </p:nvSpPr>
        <p:spPr>
          <a:xfrm>
            <a:off x="623888" y="504825"/>
            <a:ext cx="5851525" cy="4389438"/>
          </a:xfrm>
          <a:ln/>
        </p:spPr>
      </p:sp>
      <p:sp>
        <p:nvSpPr>
          <p:cNvPr id="5826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32367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B3045258-DBC4-4B10-96B2-13C0C9DF3179}" type="slidenum">
              <a:rPr lang="es-ES"/>
              <a:pPr/>
              <a:t>13</a:t>
            </a:fld>
            <a:endParaRPr lang="es-ES"/>
          </a:p>
        </p:txBody>
      </p:sp>
      <p:sp>
        <p:nvSpPr>
          <p:cNvPr id="581634" name="Rectangle 2"/>
          <p:cNvSpPr>
            <a:spLocks noGrp="1" noRot="1" noChangeAspect="1" noChangeArrowheads="1" noTextEdit="1"/>
          </p:cNvSpPr>
          <p:nvPr>
            <p:ph type="sldImg"/>
          </p:nvPr>
        </p:nvSpPr>
        <p:spPr>
          <a:xfrm>
            <a:off x="623888" y="504825"/>
            <a:ext cx="5851525" cy="4389438"/>
          </a:xfrm>
          <a:ln/>
        </p:spPr>
      </p:sp>
      <p:sp>
        <p:nvSpPr>
          <p:cNvPr id="5816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55354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CF9B83DF-AD1D-4842-A568-05577922ABD1}" type="slidenum">
              <a:rPr lang="es-ES"/>
              <a:pPr/>
              <a:t>14</a:t>
            </a:fld>
            <a:endParaRPr lang="es-ES"/>
          </a:p>
        </p:txBody>
      </p:sp>
      <p:sp>
        <p:nvSpPr>
          <p:cNvPr id="580610" name="Rectangle 2"/>
          <p:cNvSpPr>
            <a:spLocks noGrp="1" noRot="1" noChangeAspect="1" noChangeArrowheads="1" noTextEdit="1"/>
          </p:cNvSpPr>
          <p:nvPr>
            <p:ph type="sldImg"/>
          </p:nvPr>
        </p:nvSpPr>
        <p:spPr>
          <a:xfrm>
            <a:off x="623888" y="504825"/>
            <a:ext cx="5851525" cy="4389438"/>
          </a:xfrm>
          <a:ln/>
        </p:spPr>
      </p:sp>
      <p:sp>
        <p:nvSpPr>
          <p:cNvPr id="5806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19212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7626C04B-525A-42D1-880C-60DCDABA900C}" type="slidenum">
              <a:rPr lang="es-ES"/>
              <a:pPr/>
              <a:t>15</a:t>
            </a:fld>
            <a:endParaRPr lang="es-ES"/>
          </a:p>
        </p:txBody>
      </p:sp>
      <p:sp>
        <p:nvSpPr>
          <p:cNvPr id="579586" name="Rectangle 2"/>
          <p:cNvSpPr>
            <a:spLocks noGrp="1" noRot="1" noChangeAspect="1" noChangeArrowheads="1" noTextEdit="1"/>
          </p:cNvSpPr>
          <p:nvPr>
            <p:ph type="sldImg"/>
          </p:nvPr>
        </p:nvSpPr>
        <p:spPr>
          <a:xfrm>
            <a:off x="623888" y="504825"/>
            <a:ext cx="5851525" cy="4389438"/>
          </a:xfrm>
          <a:ln/>
        </p:spPr>
      </p:sp>
      <p:sp>
        <p:nvSpPr>
          <p:cNvPr id="5795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44683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D6BC9673-5D40-4156-86EA-C527C9B242C0}" type="slidenum">
              <a:rPr lang="es-ES"/>
              <a:pPr/>
              <a:t>16</a:t>
            </a:fld>
            <a:endParaRPr lang="es-ES"/>
          </a:p>
        </p:txBody>
      </p:sp>
      <p:sp>
        <p:nvSpPr>
          <p:cNvPr id="578562" name="Rectangle 2"/>
          <p:cNvSpPr>
            <a:spLocks noGrp="1" noRot="1" noChangeAspect="1" noChangeArrowheads="1" noTextEdit="1"/>
          </p:cNvSpPr>
          <p:nvPr>
            <p:ph type="sldImg"/>
          </p:nvPr>
        </p:nvSpPr>
        <p:spPr>
          <a:xfrm>
            <a:off x="623888" y="504825"/>
            <a:ext cx="5851525" cy="4389438"/>
          </a:xfrm>
          <a:ln/>
        </p:spPr>
      </p:sp>
      <p:sp>
        <p:nvSpPr>
          <p:cNvPr id="578563" name="Rectangle 3"/>
          <p:cNvSpPr>
            <a:spLocks noGrp="1" noChangeArrowheads="1"/>
          </p:cNvSpPr>
          <p:nvPr>
            <p:ph type="body" idx="1"/>
          </p:nvPr>
        </p:nvSpPr>
        <p:spPr/>
        <p:txBody>
          <a:bodyPr/>
          <a:lstStyle/>
          <a:p>
            <a:r>
              <a:rPr lang="es-ES"/>
              <a:t>ATM no es una red de tipo broadcast. Por tanto a la hora de establecer el mecanismo para la resolución de direcciones ATM-IP no se puede hacer uso del envío de mensajes broadcast, como ocurría en las redes locales.</a:t>
            </a:r>
          </a:p>
          <a:p>
            <a:r>
              <a:rPr lang="es-ES"/>
              <a:t>En vez de eso se adopta un mecanismo basado en el registro inicial de todos los hosts en un servidor, de forma que cuando algún cliente necesita resolver una dirección sabe que puede preguntarla al servidor ATMARP ya que este conoce a todos los clientes que existen en un momento dado.  </a:t>
            </a:r>
          </a:p>
          <a:p>
            <a:r>
              <a:rPr lang="es-ES"/>
              <a:t>Para asegurar que la información es actualizada regularmente el servidor ATMARP dispone de un mecanismo de caducidad de las direcciones.</a:t>
            </a:r>
          </a:p>
          <a:p>
            <a:r>
              <a:rPr lang="es-ES"/>
              <a:t>Análogamente  a lo que ocurría en ARP los clientes conservan durante un tiempo la información sobre direcciones en una tabla en memoria llamada la ATMARP cache. Las entradas en esta tabla caducan pasado cierto tiempo, para asegurar que la información que contienen no es obsoleta.  </a:t>
            </a:r>
          </a:p>
        </p:txBody>
      </p:sp>
    </p:spTree>
    <p:extLst>
      <p:ext uri="{BB962C8B-B14F-4D97-AF65-F5344CB8AC3E}">
        <p14:creationId xmlns:p14="http://schemas.microsoft.com/office/powerpoint/2010/main" val="2159025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AB100AC4-8FD5-4B26-8F89-B01B66D83CDD}" type="slidenum">
              <a:rPr lang="es-ES"/>
              <a:pPr/>
              <a:t>17</a:t>
            </a:fld>
            <a:endParaRPr lang="es-ES"/>
          </a:p>
        </p:txBody>
      </p:sp>
      <p:sp>
        <p:nvSpPr>
          <p:cNvPr id="577538" name="Rectangle 2"/>
          <p:cNvSpPr>
            <a:spLocks noGrp="1" noRot="1" noChangeAspect="1" noChangeArrowheads="1" noTextEdit="1"/>
          </p:cNvSpPr>
          <p:nvPr>
            <p:ph type="sldImg"/>
          </p:nvPr>
        </p:nvSpPr>
        <p:spPr>
          <a:xfrm>
            <a:off x="623888" y="504825"/>
            <a:ext cx="5851525" cy="4389438"/>
          </a:xfrm>
          <a:ln/>
        </p:spPr>
      </p:sp>
      <p:sp>
        <p:nvSpPr>
          <p:cNvPr id="577539" name="Rectangle 3"/>
          <p:cNvSpPr>
            <a:spLocks noGrp="1" noChangeArrowheads="1"/>
          </p:cNvSpPr>
          <p:nvPr>
            <p:ph type="body" idx="1"/>
          </p:nvPr>
        </p:nvSpPr>
        <p:spPr/>
        <p:txBody>
          <a:bodyPr/>
          <a:lstStyle/>
          <a:p>
            <a:r>
              <a:rPr lang="es-ES"/>
              <a:t>El registro de un cliente en el servidor ATM ARP requiere el intercambio de tres mensajes. En primer lugar el cliente solicita ser registrado por el servidor; en su petición el cliente indica su dirección ATM. Como consecuencia de la petición el servidor inicia el proceso del protocolo Inverse ATMARP, formado por una pregunta y una respuesta. En la pregunta el servidor le pide al host A, del cual conoce su dirección ATM, que le indique cual es su dirección IP. En la respuesta el host A le suministra dicha información al servidor. Como resultado de todo el proceso el servidor ha incorporado en la tabla ARP toda la información necesaria para registrar al cliente A.</a:t>
            </a:r>
          </a:p>
        </p:txBody>
      </p:sp>
    </p:spTree>
    <p:extLst>
      <p:ext uri="{BB962C8B-B14F-4D97-AF65-F5344CB8AC3E}">
        <p14:creationId xmlns:p14="http://schemas.microsoft.com/office/powerpoint/2010/main" val="3075027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CD85CEC7-7A91-4CA7-A00D-028FED10D047}" type="slidenum">
              <a:rPr lang="es-ES"/>
              <a:pPr/>
              <a:t>18</a:t>
            </a:fld>
            <a:endParaRPr lang="es-ES"/>
          </a:p>
        </p:txBody>
      </p:sp>
      <p:sp>
        <p:nvSpPr>
          <p:cNvPr id="576514" name="Rectangle 2"/>
          <p:cNvSpPr>
            <a:spLocks noGrp="1" noRot="1" noChangeAspect="1" noChangeArrowheads="1" noTextEdit="1"/>
          </p:cNvSpPr>
          <p:nvPr>
            <p:ph type="sldImg"/>
          </p:nvPr>
        </p:nvSpPr>
        <p:spPr>
          <a:xfrm>
            <a:off x="623888" y="504825"/>
            <a:ext cx="5851525" cy="4389438"/>
          </a:xfrm>
          <a:ln/>
        </p:spPr>
      </p:sp>
      <p:sp>
        <p:nvSpPr>
          <p:cNvPr id="576515" name="Rectangle 3"/>
          <p:cNvSpPr>
            <a:spLocks noGrp="1" noChangeArrowheads="1"/>
          </p:cNvSpPr>
          <p:nvPr>
            <p:ph type="body" idx="1"/>
          </p:nvPr>
        </p:nvSpPr>
        <p:spPr/>
        <p:txBody>
          <a:bodyPr/>
          <a:lstStyle/>
          <a:p>
            <a:r>
              <a:rPr lang="es-ES"/>
              <a:t>Para describir el funcionamiento de ATM ARP supongamos que un cliente A, cuya dirección IP es la 147.156.15.7, lanza un ping hacia otro cliente B de dirección 147.156.30.4. En primer lugar A lanza un ATMARP request al servidor preguntando por la direcíón ATM de B,  a lo que el servidor responde con la información solicitada. Entonces A establece un SVC hacia B y le envía el datagrama IP que contiene el mensaje ICMP Echo Request (debidamente encapsulado según AAL5). Al recibir el mensaje el host B desea responder con un ICMP Echo Reply, para lo cual a su vez ha de consultar al servidor la dirección ATM correspondiente a la IP con la que quiere contactar; una vez obtenida la información B envía a A el mensaje ICMP que tiene preparado. En este caso B no necesita establecer un nuevo SVC sino que puede aprovechar el ya existente.</a:t>
            </a:r>
          </a:p>
          <a:p>
            <a:r>
              <a:rPr lang="es-ES"/>
              <a:t>Obsérvese que el protocolo ATMARP no admite ‘atajos’, es decir la información en las tablas ATMARP Cache solo puede incluírse como consecuencia de mensajes ATMARP request y reply entre los clientes y el servidor. Cabría pensar en la posibilidad de que B aprovechara el paquete IP que recibe de A para averiguar su dirección ATM y evitar así el segundo intercambio de mensajes ATMARP. Pero esto complicaría la implementación pues habría que contemplar la posibilidad de que la tabla ATMARP se rellenara por otros mecanismos distintos a los mensajes ATMARP y además supondría problemas de seguridad ya que A podría estar utilizando una dirección IP falsa en sus mensajes. Obligando el paso por el servidor a la hora de resolver las direcciones ATM resulta más difícil que un cliente consiga falsear su dirección IP.</a:t>
            </a:r>
          </a:p>
        </p:txBody>
      </p:sp>
    </p:spTree>
    <p:extLst>
      <p:ext uri="{BB962C8B-B14F-4D97-AF65-F5344CB8AC3E}">
        <p14:creationId xmlns:p14="http://schemas.microsoft.com/office/powerpoint/2010/main" val="2697850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B619188D-7135-41CF-9F61-0DD1B5CCD27D}" type="slidenum">
              <a:rPr lang="es-ES"/>
              <a:pPr/>
              <a:t>19</a:t>
            </a:fld>
            <a:endParaRPr lang="es-ES"/>
          </a:p>
        </p:txBody>
      </p:sp>
      <p:sp>
        <p:nvSpPr>
          <p:cNvPr id="575490" name="Rectangle 2"/>
          <p:cNvSpPr>
            <a:spLocks noGrp="1" noRot="1" noChangeAspect="1" noChangeArrowheads="1" noTextEdit="1"/>
          </p:cNvSpPr>
          <p:nvPr>
            <p:ph type="sldImg"/>
          </p:nvPr>
        </p:nvSpPr>
        <p:spPr>
          <a:xfrm>
            <a:off x="623888" y="504825"/>
            <a:ext cx="5851525" cy="4389438"/>
          </a:xfrm>
          <a:ln/>
        </p:spPr>
      </p:sp>
      <p:sp>
        <p:nvSpPr>
          <p:cNvPr id="5754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7729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E528B34D-959B-4F31-823E-870803B29D15}" type="slidenum">
              <a:rPr lang="es-ES"/>
              <a:pPr/>
              <a:t>2</a:t>
            </a:fld>
            <a:endParaRPr lang="es-ES"/>
          </a:p>
        </p:txBody>
      </p:sp>
      <p:sp>
        <p:nvSpPr>
          <p:cNvPr id="590850" name="Rectangle 2"/>
          <p:cNvSpPr>
            <a:spLocks noGrp="1" noRot="1" noChangeAspect="1" noChangeArrowheads="1" noTextEdit="1"/>
          </p:cNvSpPr>
          <p:nvPr>
            <p:ph type="sldImg"/>
          </p:nvPr>
        </p:nvSpPr>
        <p:spPr>
          <a:xfrm>
            <a:off x="623888" y="504825"/>
            <a:ext cx="5851525" cy="4389438"/>
          </a:xfrm>
          <a:ln/>
        </p:spPr>
      </p:sp>
      <p:sp>
        <p:nvSpPr>
          <p:cNvPr id="5908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49050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3320530C-5070-4E1F-A4FE-4B65779ADDEB}" type="slidenum">
              <a:rPr lang="es-ES"/>
              <a:pPr/>
              <a:t>20</a:t>
            </a:fld>
            <a:endParaRPr lang="es-ES"/>
          </a:p>
        </p:txBody>
      </p:sp>
      <p:sp>
        <p:nvSpPr>
          <p:cNvPr id="574466" name="Rectangle 2"/>
          <p:cNvSpPr>
            <a:spLocks noGrp="1" noRot="1" noChangeAspect="1" noChangeArrowheads="1" noTextEdit="1"/>
          </p:cNvSpPr>
          <p:nvPr>
            <p:ph type="sldImg"/>
          </p:nvPr>
        </p:nvSpPr>
        <p:spPr>
          <a:xfrm>
            <a:off x="623888" y="504825"/>
            <a:ext cx="5851525" cy="4389438"/>
          </a:xfrm>
          <a:ln/>
        </p:spPr>
      </p:sp>
      <p:sp>
        <p:nvSpPr>
          <p:cNvPr id="5744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52886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D54AD4B8-D7F3-40FB-ADE2-39878A9B3CF3}" type="slidenum">
              <a:rPr lang="es-ES"/>
              <a:pPr/>
              <a:t>21</a:t>
            </a:fld>
            <a:endParaRPr lang="es-ES"/>
          </a:p>
        </p:txBody>
      </p:sp>
      <p:sp>
        <p:nvSpPr>
          <p:cNvPr id="573442" name="Rectangle 2"/>
          <p:cNvSpPr>
            <a:spLocks noGrp="1" noRot="1" noChangeAspect="1" noChangeArrowheads="1" noTextEdit="1"/>
          </p:cNvSpPr>
          <p:nvPr>
            <p:ph type="sldImg"/>
          </p:nvPr>
        </p:nvSpPr>
        <p:spPr>
          <a:xfrm>
            <a:off x="623888" y="504825"/>
            <a:ext cx="5851525" cy="4389438"/>
          </a:xfrm>
          <a:ln/>
        </p:spPr>
      </p:sp>
      <p:sp>
        <p:nvSpPr>
          <p:cNvPr id="5734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85159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B2A60397-CE2B-437E-B46E-3E705992898E}" type="slidenum">
              <a:rPr lang="es-ES"/>
              <a:pPr/>
              <a:t>22</a:t>
            </a:fld>
            <a:endParaRPr lang="es-ES"/>
          </a:p>
        </p:txBody>
      </p:sp>
      <p:sp>
        <p:nvSpPr>
          <p:cNvPr id="552962" name="Rectangle 2"/>
          <p:cNvSpPr>
            <a:spLocks noGrp="1" noRot="1" noChangeAspect="1" noChangeArrowheads="1" noTextEdit="1"/>
          </p:cNvSpPr>
          <p:nvPr>
            <p:ph type="sldImg"/>
          </p:nvPr>
        </p:nvSpPr>
        <p:spPr>
          <a:xfrm>
            <a:off x="623888" y="504825"/>
            <a:ext cx="5851525" cy="4389438"/>
          </a:xfrm>
          <a:ln/>
        </p:spPr>
      </p:sp>
      <p:sp>
        <p:nvSpPr>
          <p:cNvPr id="5529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6537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D1A41CF4-1E7D-4FE7-8727-2104FFB760EF}" type="slidenum">
              <a:rPr lang="es-ES"/>
              <a:pPr/>
              <a:t>23</a:t>
            </a:fld>
            <a:endParaRPr lang="es-ES"/>
          </a:p>
        </p:txBody>
      </p:sp>
      <p:sp>
        <p:nvSpPr>
          <p:cNvPr id="551938" name="Rectangle 2"/>
          <p:cNvSpPr>
            <a:spLocks noGrp="1" noRot="1" noChangeAspect="1" noChangeArrowheads="1" noTextEdit="1"/>
          </p:cNvSpPr>
          <p:nvPr>
            <p:ph type="sldImg"/>
          </p:nvPr>
        </p:nvSpPr>
        <p:spPr>
          <a:xfrm>
            <a:off x="623888" y="504825"/>
            <a:ext cx="5851525" cy="4389438"/>
          </a:xfrm>
          <a:ln/>
        </p:spPr>
      </p:sp>
      <p:sp>
        <p:nvSpPr>
          <p:cNvPr id="5519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07453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BBDE50F7-5674-4126-8C18-8293AC17804D}" type="slidenum">
              <a:rPr lang="es-ES"/>
              <a:pPr/>
              <a:t>24</a:t>
            </a:fld>
            <a:endParaRPr lang="es-ES"/>
          </a:p>
        </p:txBody>
      </p:sp>
      <p:sp>
        <p:nvSpPr>
          <p:cNvPr id="550914" name="Rectangle 2"/>
          <p:cNvSpPr>
            <a:spLocks noGrp="1" noRot="1" noChangeAspect="1" noChangeArrowheads="1" noTextEdit="1"/>
          </p:cNvSpPr>
          <p:nvPr>
            <p:ph type="sldImg"/>
          </p:nvPr>
        </p:nvSpPr>
        <p:spPr>
          <a:xfrm>
            <a:off x="623888" y="504825"/>
            <a:ext cx="5851525" cy="4389438"/>
          </a:xfrm>
          <a:ln/>
        </p:spPr>
      </p:sp>
      <p:sp>
        <p:nvSpPr>
          <p:cNvPr id="5509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81076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AC2E966A-0CF6-48BF-9384-01C8813A1D62}" type="slidenum">
              <a:rPr lang="es-ES"/>
              <a:pPr/>
              <a:t>25</a:t>
            </a:fld>
            <a:endParaRPr lang="es-ES"/>
          </a:p>
        </p:txBody>
      </p:sp>
      <p:sp>
        <p:nvSpPr>
          <p:cNvPr id="549890" name="Rectangle 2"/>
          <p:cNvSpPr>
            <a:spLocks noGrp="1" noRot="1" noChangeAspect="1" noChangeArrowheads="1" noTextEdit="1"/>
          </p:cNvSpPr>
          <p:nvPr>
            <p:ph type="sldImg"/>
          </p:nvPr>
        </p:nvSpPr>
        <p:spPr>
          <a:xfrm>
            <a:off x="623888" y="504825"/>
            <a:ext cx="5851525" cy="4389438"/>
          </a:xfrm>
          <a:ln/>
        </p:spPr>
      </p:sp>
      <p:sp>
        <p:nvSpPr>
          <p:cNvPr id="549891" name="Rectangle 3"/>
          <p:cNvSpPr>
            <a:spLocks noGrp="1" noChangeArrowheads="1"/>
          </p:cNvSpPr>
          <p:nvPr>
            <p:ph type="body" idx="1"/>
          </p:nvPr>
        </p:nvSpPr>
        <p:spPr/>
        <p:txBody>
          <a:bodyPr/>
          <a:lstStyle/>
          <a:p>
            <a:r>
              <a:rPr lang="es-ES"/>
              <a:t>En el mecanismo denominado ‘tramas puenteadas’ los dispositivos de conexión a la red Frame Relay se comportan como puentes remotos, desempeñando todas las tareas características de un puente transparente (inundación de tramas con destino desconocido, multicast o broadcast, filtrado de tramas innecesarias). Esto supone el envío de cierto tráfico innecesario y conlleva una merma de rendimiento, pero tiene la ventaja de permitir la interconexión de forma independiente al protocolo de nivel de red utilizado.</a:t>
            </a:r>
          </a:p>
          <a:p>
            <a:r>
              <a:rPr lang="es-ES"/>
              <a:t>En el mecanismo de ‘tramas enrutadas’ los dispositivos que unen la LAN con la red Frame Relay son routers, y por tanto es necesario que conozcan cada uno de los protocolos utilizados a nivel de red. A cambio realizan un filtrado más eficiente del tráfico, en especial el correspondiente a tramas broadcast y multicast. </a:t>
            </a:r>
          </a:p>
          <a:p>
            <a:r>
              <a:rPr lang="es-ES"/>
              <a:t>Aunque la funcionalidad sea mucho más limitada podemos decir que el mecanismo de tramas puenteadas de Frame Relay equivale a LAN Emulation en ATM, y el de tramas enrutadas equivale a Classical IP over ATM.</a:t>
            </a:r>
          </a:p>
          <a:p>
            <a:endParaRPr lang="es-ES"/>
          </a:p>
        </p:txBody>
      </p:sp>
    </p:spTree>
    <p:extLst>
      <p:ext uri="{BB962C8B-B14F-4D97-AF65-F5344CB8AC3E}">
        <p14:creationId xmlns:p14="http://schemas.microsoft.com/office/powerpoint/2010/main" val="2222290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9B57EF1A-5D03-4D73-8E88-753A03413CA4}" type="slidenum">
              <a:rPr lang="es-ES"/>
              <a:pPr/>
              <a:t>26</a:t>
            </a:fld>
            <a:endParaRPr lang="es-ES"/>
          </a:p>
        </p:txBody>
      </p:sp>
      <p:sp>
        <p:nvSpPr>
          <p:cNvPr id="548866" name="Rectangle 2"/>
          <p:cNvSpPr>
            <a:spLocks noGrp="1" noRot="1" noChangeAspect="1" noChangeArrowheads="1" noTextEdit="1"/>
          </p:cNvSpPr>
          <p:nvPr>
            <p:ph type="sldImg"/>
          </p:nvPr>
        </p:nvSpPr>
        <p:spPr>
          <a:xfrm>
            <a:off x="623888" y="504825"/>
            <a:ext cx="5851525" cy="4389438"/>
          </a:xfrm>
          <a:ln/>
        </p:spPr>
      </p:sp>
      <p:sp>
        <p:nvSpPr>
          <p:cNvPr id="548867" name="Rectangle 3"/>
          <p:cNvSpPr>
            <a:spLocks noGrp="1" noChangeArrowheads="1"/>
          </p:cNvSpPr>
          <p:nvPr>
            <p:ph type="body" idx="1"/>
          </p:nvPr>
        </p:nvSpPr>
        <p:spPr/>
        <p:txBody>
          <a:bodyPr/>
          <a:lstStyle/>
          <a:p>
            <a:r>
              <a:rPr lang="es-ES"/>
              <a:t>Cuando se utilizan tramas puenteadas la trama MAC entera se incluye en la parte de datos de una trama Frame Relay, precedida de una cabecera que indica que se trata de una trama puenteada y a que formato de trama MAC corresponde (aparte del formato Ethernet se soportan otros como el de Token Ring, FDDI, etc.)  </a:t>
            </a:r>
          </a:p>
          <a:p>
            <a:endParaRPr lang="es-ES"/>
          </a:p>
        </p:txBody>
      </p:sp>
    </p:spTree>
    <p:extLst>
      <p:ext uri="{BB962C8B-B14F-4D97-AF65-F5344CB8AC3E}">
        <p14:creationId xmlns:p14="http://schemas.microsoft.com/office/powerpoint/2010/main" val="36116215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7C7502F7-8B32-4CF6-89A6-0FF6E2965EA7}" type="slidenum">
              <a:rPr lang="es-ES"/>
              <a:pPr/>
              <a:t>27</a:t>
            </a:fld>
            <a:endParaRPr lang="es-ES"/>
          </a:p>
        </p:txBody>
      </p:sp>
      <p:sp>
        <p:nvSpPr>
          <p:cNvPr id="547842" name="Rectangle 2"/>
          <p:cNvSpPr>
            <a:spLocks noGrp="1" noRot="1" noChangeAspect="1" noChangeArrowheads="1" noTextEdit="1"/>
          </p:cNvSpPr>
          <p:nvPr>
            <p:ph type="sldImg"/>
          </p:nvPr>
        </p:nvSpPr>
        <p:spPr>
          <a:xfrm>
            <a:off x="623888" y="504825"/>
            <a:ext cx="5851525" cy="4389438"/>
          </a:xfrm>
          <a:ln/>
        </p:spPr>
      </p:sp>
      <p:sp>
        <p:nvSpPr>
          <p:cNvPr id="547843" name="Rectangle 3"/>
          <p:cNvSpPr>
            <a:spLocks noGrp="1" noChangeArrowheads="1"/>
          </p:cNvSpPr>
          <p:nvPr>
            <p:ph type="body" idx="1"/>
          </p:nvPr>
        </p:nvSpPr>
        <p:spPr/>
        <p:txBody>
          <a:bodyPr/>
          <a:lstStyle/>
          <a:p>
            <a:r>
              <a:rPr lang="es-ES"/>
              <a:t>Cuando se utilizan tramas enrutadas el paquete de nivel de red se encapsula en la parte de datos de la trama Frame Relay, precedido de una cabecera que indica de que protocolo de nivel de red se trata. La cabecera puede tener dos formatos: en el más sencillo la cabecera tiene únicamente dos bytes de longitud, pero desgraciadamente este formato solo está soportado para un número muy reducido de protocolos. En la mayoría de los casos es necesario utilizar una cabecera de ocho bytes (análoga a la cabecera SNAP) para indicar el protocolo. De estos los seis primeros bytes siempre tienen el valor X’030080000000’.</a:t>
            </a:r>
          </a:p>
          <a:p>
            <a:endParaRPr lang="es-ES"/>
          </a:p>
        </p:txBody>
      </p:sp>
    </p:spTree>
    <p:extLst>
      <p:ext uri="{BB962C8B-B14F-4D97-AF65-F5344CB8AC3E}">
        <p14:creationId xmlns:p14="http://schemas.microsoft.com/office/powerpoint/2010/main" val="2722831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FE048EA5-B44C-40E7-A4B3-B96BA457B072}" type="slidenum">
              <a:rPr lang="es-ES"/>
              <a:pPr/>
              <a:t>28</a:t>
            </a:fld>
            <a:endParaRPr lang="es-ES"/>
          </a:p>
        </p:txBody>
      </p:sp>
      <p:sp>
        <p:nvSpPr>
          <p:cNvPr id="544770" name="Rectangle 2"/>
          <p:cNvSpPr>
            <a:spLocks noGrp="1" noRot="1" noChangeAspect="1" noChangeArrowheads="1" noTextEdit="1"/>
          </p:cNvSpPr>
          <p:nvPr>
            <p:ph type="sldImg"/>
          </p:nvPr>
        </p:nvSpPr>
        <p:spPr>
          <a:xfrm>
            <a:off x="623888" y="504825"/>
            <a:ext cx="5851525" cy="4389438"/>
          </a:xfrm>
          <a:ln/>
        </p:spPr>
      </p:sp>
      <p:sp>
        <p:nvSpPr>
          <p:cNvPr id="5447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461020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57B29984-5A9F-4BBD-B3AB-141D9A1F9579}" type="slidenum">
              <a:rPr lang="es-ES"/>
              <a:pPr/>
              <a:t>29</a:t>
            </a:fld>
            <a:endParaRPr lang="es-ES"/>
          </a:p>
        </p:txBody>
      </p:sp>
      <p:sp>
        <p:nvSpPr>
          <p:cNvPr id="543746" name="Rectangle 2"/>
          <p:cNvSpPr>
            <a:spLocks noGrp="1" noRot="1" noChangeAspect="1" noChangeArrowheads="1" noTextEdit="1"/>
          </p:cNvSpPr>
          <p:nvPr>
            <p:ph type="sldImg"/>
          </p:nvPr>
        </p:nvSpPr>
        <p:spPr>
          <a:xfrm>
            <a:off x="623888" y="504825"/>
            <a:ext cx="5851525" cy="4389438"/>
          </a:xfrm>
          <a:ln/>
        </p:spPr>
      </p:sp>
      <p:sp>
        <p:nvSpPr>
          <p:cNvPr id="543747" name="Rectangle 3"/>
          <p:cNvSpPr>
            <a:spLocks noGrp="1" noChangeArrowheads="1"/>
          </p:cNvSpPr>
          <p:nvPr>
            <p:ph type="body" idx="1"/>
          </p:nvPr>
        </p:nvSpPr>
        <p:spPr/>
        <p:txBody>
          <a:bodyPr/>
          <a:lstStyle/>
          <a:p>
            <a:r>
              <a:rPr lang="es-ES"/>
              <a:t>En Frame Relay se pueden utilizar los protocolos ARP y RARP sustituyendo las direcciones MAC por los números de DLCI. El número de DLCI no se obtiene del campo ‘dirección hardware’ del paquete ARP sino que se extrae directamente de la cabecera Frame Relay. Esto se debe a que el DLCI puede cambiar continuamente durante el trayecto de la trama por el circuito y es más sencillo utilizar para averiguar su valor el campo de la cabecera Frame Relay que tener que modificar el campo del paquete ARP en cada conmutador de la red por el que pase la trama. </a:t>
            </a:r>
          </a:p>
          <a:p>
            <a:endParaRPr lang="es-ES"/>
          </a:p>
        </p:txBody>
      </p:sp>
    </p:spTree>
    <p:extLst>
      <p:ext uri="{BB962C8B-B14F-4D97-AF65-F5344CB8AC3E}">
        <p14:creationId xmlns:p14="http://schemas.microsoft.com/office/powerpoint/2010/main" val="273564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ltLang="es-ES"/>
              <a:t>Tendencias de Internet en el Nivel Físico</a:t>
            </a:r>
          </a:p>
        </p:txBody>
      </p:sp>
      <p:sp>
        <p:nvSpPr>
          <p:cNvPr id="6" name="Rectangle 6"/>
          <p:cNvSpPr>
            <a:spLocks noGrp="1" noChangeArrowheads="1"/>
          </p:cNvSpPr>
          <p:nvPr>
            <p:ph type="ftr" sz="quarter" idx="4"/>
          </p:nvPr>
        </p:nvSpPr>
        <p:spPr>
          <a:ln/>
        </p:spPr>
        <p:txBody>
          <a:bodyPr/>
          <a:lstStyle/>
          <a:p>
            <a:r>
              <a:rPr lang="es-ES" altLang="es-ES"/>
              <a:t>Ampliación Redes</a:t>
            </a:r>
          </a:p>
        </p:txBody>
      </p:sp>
      <p:sp>
        <p:nvSpPr>
          <p:cNvPr id="7" name="Rectangle 7"/>
          <p:cNvSpPr>
            <a:spLocks noGrp="1" noChangeArrowheads="1"/>
          </p:cNvSpPr>
          <p:nvPr>
            <p:ph type="sldNum" sz="quarter" idx="5"/>
          </p:nvPr>
        </p:nvSpPr>
        <p:spPr>
          <a:ln/>
        </p:spPr>
        <p:txBody>
          <a:bodyPr/>
          <a:lstStyle/>
          <a:p>
            <a:r>
              <a:rPr lang="es-ES" altLang="es-ES"/>
              <a:t>5-</a:t>
            </a:r>
            <a:fld id="{83FBFEDF-F6A2-45DA-85B3-76B3FC1D2803}" type="slidenum">
              <a:rPr lang="es-ES" altLang="es-ES"/>
              <a:pPr/>
              <a:t>3</a:t>
            </a:fld>
            <a:endParaRPr lang="es-ES" altLang="es-ES"/>
          </a:p>
        </p:txBody>
      </p:sp>
      <p:sp>
        <p:nvSpPr>
          <p:cNvPr id="979970" name="Rectangle 2"/>
          <p:cNvSpPr>
            <a:spLocks noGrp="1" noRot="1" noChangeAspect="1" noChangeArrowheads="1" noTextEdit="1"/>
          </p:cNvSpPr>
          <p:nvPr>
            <p:ph type="sldImg"/>
          </p:nvPr>
        </p:nvSpPr>
        <p:spPr>
          <a:xfrm>
            <a:off x="623888" y="504825"/>
            <a:ext cx="5851525" cy="4389438"/>
          </a:xfrm>
          <a:ln/>
        </p:spPr>
      </p:sp>
      <p:sp>
        <p:nvSpPr>
          <p:cNvPr id="979971" name="Rectangle 3"/>
          <p:cNvSpPr>
            <a:spLocks noGrp="1" noChangeArrowheads="1"/>
          </p:cNvSpPr>
          <p:nvPr>
            <p:ph type="body" idx="1"/>
          </p:nvPr>
        </p:nvSpPr>
        <p:spPr/>
        <p:txBody>
          <a:bodyPr/>
          <a:lstStyle/>
          <a:p>
            <a:r>
              <a:rPr lang="es-ES" altLang="es-ES"/>
              <a:t>Por si todo lo anterior no fuera bastante algunos autores han expresado sus dudas sobre la calidad de los estándares ATM, basados fundamentalmente en la labor desarrollada por el ATM Forum. La cita recogida en esta diapositiva es una muestra de ello.</a:t>
            </a:r>
          </a:p>
          <a:p>
            <a:endParaRPr lang="es-ES" altLang="es-ES"/>
          </a:p>
        </p:txBody>
      </p:sp>
    </p:spTree>
    <p:extLst>
      <p:ext uri="{BB962C8B-B14F-4D97-AF65-F5344CB8AC3E}">
        <p14:creationId xmlns:p14="http://schemas.microsoft.com/office/powerpoint/2010/main" val="4017305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24185311-6434-4D13-B923-B9075B9B1E71}" type="slidenum">
              <a:rPr lang="es-ES"/>
              <a:pPr/>
              <a:t>30</a:t>
            </a:fld>
            <a:endParaRPr lang="es-ES"/>
          </a:p>
        </p:txBody>
      </p:sp>
      <p:sp>
        <p:nvSpPr>
          <p:cNvPr id="542722" name="Rectangle 2"/>
          <p:cNvSpPr>
            <a:spLocks noGrp="1" noRot="1" noChangeAspect="1" noChangeArrowheads="1" noTextEdit="1"/>
          </p:cNvSpPr>
          <p:nvPr>
            <p:ph type="sldImg"/>
          </p:nvPr>
        </p:nvSpPr>
        <p:spPr>
          <a:xfrm>
            <a:off x="623888" y="504825"/>
            <a:ext cx="5851525" cy="4389438"/>
          </a:xfrm>
          <a:ln/>
        </p:spPr>
      </p:sp>
      <p:sp>
        <p:nvSpPr>
          <p:cNvPr id="542723" name="Rectangle 3"/>
          <p:cNvSpPr>
            <a:spLocks noGrp="1" noChangeArrowheads="1"/>
          </p:cNvSpPr>
          <p:nvPr>
            <p:ph type="body" idx="1"/>
          </p:nvPr>
        </p:nvSpPr>
        <p:spPr/>
        <p:txBody>
          <a:bodyPr/>
          <a:lstStyle/>
          <a:p>
            <a:r>
              <a:rPr lang="es-ES"/>
              <a:t>Para utilizar el protocolo ARP en Frame Relay es preciso simular un envío broadcast, es decir el DTE (router en este caso) envía el mensaje ARP Request por todos los DLCI que conoce (tres en este ejemplo) y espera recibir la respuesta por alguno de ellos.</a:t>
            </a:r>
          </a:p>
          <a:p>
            <a:r>
              <a:rPr lang="es-ES"/>
              <a:t>En un caso como el de la figura el proceso de identificación de todos los vecinos requiere el envío de 12 mensajes en total. Para un DTE con n vecinos el número de mensajes enviados es igual a </a:t>
            </a:r>
            <a:r>
              <a:rPr lang="es-ES" i="1"/>
              <a:t>n</a:t>
            </a:r>
            <a:r>
              <a:rPr lang="es-ES" i="1" baseline="30000"/>
              <a:t>2</a:t>
            </a:r>
            <a:r>
              <a:rPr lang="es-ES" i="1"/>
              <a:t>+n</a:t>
            </a:r>
            <a:r>
              <a:rPr lang="es-ES"/>
              <a:t>. </a:t>
            </a:r>
          </a:p>
          <a:p>
            <a:endParaRPr lang="es-ES"/>
          </a:p>
        </p:txBody>
      </p:sp>
    </p:spTree>
    <p:extLst>
      <p:ext uri="{BB962C8B-B14F-4D97-AF65-F5344CB8AC3E}">
        <p14:creationId xmlns:p14="http://schemas.microsoft.com/office/powerpoint/2010/main" val="11836735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AC5E52A7-8A76-4340-A056-2D2D58528509}" type="slidenum">
              <a:rPr lang="es-ES"/>
              <a:pPr/>
              <a:t>31</a:t>
            </a:fld>
            <a:endParaRPr lang="es-ES"/>
          </a:p>
        </p:txBody>
      </p:sp>
      <p:sp>
        <p:nvSpPr>
          <p:cNvPr id="602114" name="Rectangle 2"/>
          <p:cNvSpPr>
            <a:spLocks noGrp="1" noRot="1" noChangeAspect="1" noChangeArrowheads="1" noTextEdit="1"/>
          </p:cNvSpPr>
          <p:nvPr>
            <p:ph type="sldImg"/>
          </p:nvPr>
        </p:nvSpPr>
        <p:spPr>
          <a:xfrm>
            <a:off x="623888" y="504825"/>
            <a:ext cx="5851525" cy="4389438"/>
          </a:xfrm>
          <a:ln/>
        </p:spPr>
      </p:sp>
      <p:sp>
        <p:nvSpPr>
          <p:cNvPr id="602115" name="Rectangle 3"/>
          <p:cNvSpPr>
            <a:spLocks noGrp="1" noChangeArrowheads="1"/>
          </p:cNvSpPr>
          <p:nvPr>
            <p:ph type="body" idx="1"/>
          </p:nvPr>
        </p:nvSpPr>
        <p:spPr/>
        <p:txBody>
          <a:bodyPr/>
          <a:lstStyle/>
          <a:p>
            <a:r>
              <a:rPr lang="es-ES_tradnl"/>
              <a:t>El protocolo Inverse ARP solo hace uso de mensajes unicast. Pregunta por cada DLCI la dirección IP que se encuentra al otro lado, de forma que con el envío de 2n mensajes consigue descubrir todo los vecinos que tiene accesibles a través de la red.</a:t>
            </a:r>
          </a:p>
          <a:p>
            <a:r>
              <a:rPr lang="es-ES_tradnl"/>
              <a:t>Inverse ARP es similar en cierto sentido a RARP, porque envía una dirección hardware (el DLCI en este caso) y recibe una dirección de red. Sin embargo la diferencia esencial radica en que en Inverse ARP se está preguntando la dirección IP del equipo remoto, meintras que en RARP la dirección IP que se intenta averiguar es la propia.</a:t>
            </a:r>
            <a:endParaRPr lang="es-ES"/>
          </a:p>
        </p:txBody>
      </p:sp>
    </p:spTree>
    <p:extLst>
      <p:ext uri="{BB962C8B-B14F-4D97-AF65-F5344CB8AC3E}">
        <p14:creationId xmlns:p14="http://schemas.microsoft.com/office/powerpoint/2010/main" val="639152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E3777F51-3590-4272-A230-449BCCAC0542}" type="slidenum">
              <a:rPr lang="es-ES"/>
              <a:pPr/>
              <a:t>32</a:t>
            </a:fld>
            <a:endParaRPr lang="es-ES"/>
          </a:p>
        </p:txBody>
      </p:sp>
      <p:sp>
        <p:nvSpPr>
          <p:cNvPr id="601090" name="Rectangle 2"/>
          <p:cNvSpPr>
            <a:spLocks noGrp="1" noRot="1" noChangeAspect="1" noChangeArrowheads="1" noTextEdit="1"/>
          </p:cNvSpPr>
          <p:nvPr>
            <p:ph type="sldImg"/>
          </p:nvPr>
        </p:nvSpPr>
        <p:spPr>
          <a:xfrm>
            <a:off x="623888" y="504825"/>
            <a:ext cx="5851525" cy="4389438"/>
          </a:xfrm>
          <a:ln/>
        </p:spPr>
      </p:sp>
      <p:sp>
        <p:nvSpPr>
          <p:cNvPr id="6010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242369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B74FB2F7-FDAC-4CC8-A73B-4DA86AD5BC95}" type="slidenum">
              <a:rPr lang="es-ES"/>
              <a:pPr/>
              <a:t>33</a:t>
            </a:fld>
            <a:endParaRPr lang="es-ES"/>
          </a:p>
        </p:txBody>
      </p:sp>
      <p:sp>
        <p:nvSpPr>
          <p:cNvPr id="600066" name="Rectangle 2"/>
          <p:cNvSpPr>
            <a:spLocks noGrp="1" noRot="1" noChangeAspect="1" noChangeArrowheads="1" noTextEdit="1"/>
          </p:cNvSpPr>
          <p:nvPr>
            <p:ph type="sldImg"/>
          </p:nvPr>
        </p:nvSpPr>
        <p:spPr>
          <a:xfrm>
            <a:off x="623888" y="504825"/>
            <a:ext cx="5851525" cy="4389438"/>
          </a:xfrm>
          <a:ln/>
        </p:spPr>
      </p:sp>
      <p:sp>
        <p:nvSpPr>
          <p:cNvPr id="6000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9019736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2446F8A8-973B-4C91-AB21-61D3ED74F490}" type="slidenum">
              <a:rPr lang="es-ES"/>
              <a:pPr/>
              <a:t>34</a:t>
            </a:fld>
            <a:endParaRPr lang="es-ES"/>
          </a:p>
        </p:txBody>
      </p:sp>
      <p:sp>
        <p:nvSpPr>
          <p:cNvPr id="599042" name="Rectangle 2"/>
          <p:cNvSpPr>
            <a:spLocks noGrp="1" noRot="1" noChangeAspect="1" noChangeArrowheads="1" noTextEdit="1"/>
          </p:cNvSpPr>
          <p:nvPr>
            <p:ph type="sldImg"/>
          </p:nvPr>
        </p:nvSpPr>
        <p:spPr>
          <a:xfrm>
            <a:off x="623888" y="504825"/>
            <a:ext cx="5851525" cy="4389438"/>
          </a:xfrm>
          <a:ln/>
        </p:spPr>
      </p:sp>
      <p:sp>
        <p:nvSpPr>
          <p:cNvPr id="599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610124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135E5CDB-96F9-47C0-B687-F9B240606D79}" type="slidenum">
              <a:rPr lang="es-ES"/>
              <a:pPr/>
              <a:t>35</a:t>
            </a:fld>
            <a:endParaRPr lang="es-ES"/>
          </a:p>
        </p:txBody>
      </p:sp>
      <p:sp>
        <p:nvSpPr>
          <p:cNvPr id="598018" name="Rectangle 2"/>
          <p:cNvSpPr>
            <a:spLocks noGrp="1" noRot="1" noChangeAspect="1" noChangeArrowheads="1" noTextEdit="1"/>
          </p:cNvSpPr>
          <p:nvPr>
            <p:ph type="sldImg"/>
          </p:nvPr>
        </p:nvSpPr>
        <p:spPr>
          <a:xfrm>
            <a:off x="623888" y="504825"/>
            <a:ext cx="5851525" cy="4389438"/>
          </a:xfrm>
          <a:ln/>
        </p:spPr>
      </p:sp>
      <p:sp>
        <p:nvSpPr>
          <p:cNvPr id="5980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85325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A43F61A5-C142-49B4-8767-2C68DF5D5AD7}" type="slidenum">
              <a:rPr lang="es-ES"/>
              <a:pPr/>
              <a:t>36</a:t>
            </a:fld>
            <a:endParaRPr lang="es-ES"/>
          </a:p>
        </p:txBody>
      </p:sp>
      <p:sp>
        <p:nvSpPr>
          <p:cNvPr id="596994" name="Rectangle 2"/>
          <p:cNvSpPr>
            <a:spLocks noGrp="1" noRot="1" noChangeAspect="1" noChangeArrowheads="1" noTextEdit="1"/>
          </p:cNvSpPr>
          <p:nvPr>
            <p:ph type="sldImg"/>
          </p:nvPr>
        </p:nvSpPr>
        <p:spPr>
          <a:xfrm>
            <a:off x="623888" y="504825"/>
            <a:ext cx="5851525" cy="4389438"/>
          </a:xfrm>
          <a:ln/>
        </p:spPr>
      </p:sp>
      <p:sp>
        <p:nvSpPr>
          <p:cNvPr id="5969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22777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29D3E502-D95A-4D8E-B361-F135564E1CE2}" type="slidenum">
              <a:rPr lang="es-ES"/>
              <a:pPr/>
              <a:t>37</a:t>
            </a:fld>
            <a:endParaRPr lang="es-ES"/>
          </a:p>
        </p:txBody>
      </p:sp>
      <p:sp>
        <p:nvSpPr>
          <p:cNvPr id="595970" name="Rectangle 2"/>
          <p:cNvSpPr>
            <a:spLocks noGrp="1" noRot="1" noChangeAspect="1" noChangeArrowheads="1" noTextEdit="1"/>
          </p:cNvSpPr>
          <p:nvPr>
            <p:ph type="sldImg"/>
          </p:nvPr>
        </p:nvSpPr>
        <p:spPr>
          <a:xfrm>
            <a:off x="623888" y="504825"/>
            <a:ext cx="5851525" cy="4389438"/>
          </a:xfrm>
          <a:ln/>
        </p:spPr>
      </p:sp>
      <p:sp>
        <p:nvSpPr>
          <p:cNvPr id="5959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97621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ltLang="es-ES"/>
              <a:t>Tendencias de Internet en el Nivel Físico</a:t>
            </a:r>
          </a:p>
        </p:txBody>
      </p:sp>
      <p:sp>
        <p:nvSpPr>
          <p:cNvPr id="6" name="Rectangle 6"/>
          <p:cNvSpPr>
            <a:spLocks noGrp="1" noChangeArrowheads="1"/>
          </p:cNvSpPr>
          <p:nvPr>
            <p:ph type="ftr" sz="quarter" idx="4"/>
          </p:nvPr>
        </p:nvSpPr>
        <p:spPr>
          <a:ln/>
        </p:spPr>
        <p:txBody>
          <a:bodyPr/>
          <a:lstStyle/>
          <a:p>
            <a:r>
              <a:rPr lang="es-ES" altLang="es-ES"/>
              <a:t>Ampliación Redes</a:t>
            </a:r>
          </a:p>
        </p:txBody>
      </p:sp>
      <p:sp>
        <p:nvSpPr>
          <p:cNvPr id="7" name="Rectangle 7"/>
          <p:cNvSpPr>
            <a:spLocks noGrp="1" noChangeArrowheads="1"/>
          </p:cNvSpPr>
          <p:nvPr>
            <p:ph type="sldNum" sz="quarter" idx="5"/>
          </p:nvPr>
        </p:nvSpPr>
        <p:spPr>
          <a:ln/>
        </p:spPr>
        <p:txBody>
          <a:bodyPr/>
          <a:lstStyle/>
          <a:p>
            <a:r>
              <a:rPr lang="es-ES" altLang="es-ES"/>
              <a:t>5-</a:t>
            </a:r>
            <a:fld id="{C9007AD8-D2C4-4010-B0EC-5510FFF2B55F}" type="slidenum">
              <a:rPr lang="es-ES" altLang="es-ES"/>
              <a:pPr/>
              <a:t>4</a:t>
            </a:fld>
            <a:endParaRPr lang="es-ES" altLang="es-ES"/>
          </a:p>
        </p:txBody>
      </p:sp>
      <p:sp>
        <p:nvSpPr>
          <p:cNvPr id="982018" name="Rectangle 2"/>
          <p:cNvSpPr>
            <a:spLocks noGrp="1" noRot="1" noChangeAspect="1" noChangeArrowheads="1" noTextEdit="1"/>
          </p:cNvSpPr>
          <p:nvPr>
            <p:ph type="sldImg"/>
          </p:nvPr>
        </p:nvSpPr>
        <p:spPr>
          <a:xfrm>
            <a:off x="623888" y="504825"/>
            <a:ext cx="5851525" cy="4389438"/>
          </a:xfrm>
          <a:ln/>
        </p:spPr>
      </p:sp>
      <p:sp>
        <p:nvSpPr>
          <p:cNvPr id="982019" name="Rectangle 3"/>
          <p:cNvSpPr>
            <a:spLocks noGrp="1" noChangeArrowheads="1"/>
          </p:cNvSpPr>
          <p:nvPr>
            <p:ph type="body" idx="1"/>
          </p:nvPr>
        </p:nvSpPr>
        <p:spPr/>
        <p:txBody>
          <a:bodyPr/>
          <a:lstStyle/>
          <a:p>
            <a:r>
              <a:rPr lang="es-ES" altLang="es-ES"/>
              <a:t>También se han expresado a menudo dudas sobre la idoneidad de ATM como medio para el transporte de datagramas, como lo muestra la cita que recoge la presente diapositiva.</a:t>
            </a:r>
          </a:p>
          <a:p>
            <a:endParaRPr lang="es-ES" altLang="es-ES"/>
          </a:p>
          <a:p>
            <a:endParaRPr lang="es-ES" altLang="es-ES"/>
          </a:p>
        </p:txBody>
      </p:sp>
    </p:spTree>
    <p:extLst>
      <p:ext uri="{BB962C8B-B14F-4D97-AF65-F5344CB8AC3E}">
        <p14:creationId xmlns:p14="http://schemas.microsoft.com/office/powerpoint/2010/main" val="162199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29B0B277-3730-4955-A1E5-5F0C0C0295F6}" type="slidenum">
              <a:rPr lang="es-ES"/>
              <a:pPr/>
              <a:t>5</a:t>
            </a:fld>
            <a:endParaRPr lang="es-ES"/>
          </a:p>
        </p:txBody>
      </p:sp>
      <p:sp>
        <p:nvSpPr>
          <p:cNvPr id="589826" name="Rectangle 2"/>
          <p:cNvSpPr>
            <a:spLocks noGrp="1" noRot="1" noChangeAspect="1" noChangeArrowheads="1" noTextEdit="1"/>
          </p:cNvSpPr>
          <p:nvPr>
            <p:ph type="sldImg"/>
          </p:nvPr>
        </p:nvSpPr>
        <p:spPr>
          <a:xfrm>
            <a:off x="623888" y="504825"/>
            <a:ext cx="5851525" cy="4389438"/>
          </a:xfrm>
          <a:ln/>
        </p:spPr>
      </p:sp>
      <p:sp>
        <p:nvSpPr>
          <p:cNvPr id="5898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193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CEFACCAD-CE6A-4757-A948-4B334277A307}" type="slidenum">
              <a:rPr lang="es-ES"/>
              <a:pPr/>
              <a:t>6</a:t>
            </a:fld>
            <a:endParaRPr lang="es-ES"/>
          </a:p>
        </p:txBody>
      </p:sp>
      <p:sp>
        <p:nvSpPr>
          <p:cNvPr id="588802" name="Rectangle 2"/>
          <p:cNvSpPr>
            <a:spLocks noGrp="1" noRot="1" noChangeAspect="1" noChangeArrowheads="1" noTextEdit="1"/>
          </p:cNvSpPr>
          <p:nvPr>
            <p:ph type="sldImg"/>
          </p:nvPr>
        </p:nvSpPr>
        <p:spPr>
          <a:xfrm>
            <a:off x="623888" y="504825"/>
            <a:ext cx="5851525" cy="4389438"/>
          </a:xfrm>
          <a:ln/>
        </p:spPr>
      </p:sp>
      <p:sp>
        <p:nvSpPr>
          <p:cNvPr id="5888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42778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05EF3651-29C4-4576-8FC8-05E700CA3EDB}" type="slidenum">
              <a:rPr lang="es-ES"/>
              <a:pPr/>
              <a:t>7</a:t>
            </a:fld>
            <a:endParaRPr lang="es-ES"/>
          </a:p>
        </p:txBody>
      </p:sp>
      <p:sp>
        <p:nvSpPr>
          <p:cNvPr id="587778" name="Rectangle 2"/>
          <p:cNvSpPr>
            <a:spLocks noGrp="1" noRot="1" noChangeAspect="1" noChangeArrowheads="1" noTextEdit="1"/>
          </p:cNvSpPr>
          <p:nvPr>
            <p:ph type="sldImg"/>
          </p:nvPr>
        </p:nvSpPr>
        <p:spPr>
          <a:xfrm>
            <a:off x="623888" y="504825"/>
            <a:ext cx="5851525" cy="4389438"/>
          </a:xfrm>
          <a:ln/>
        </p:spPr>
      </p:sp>
      <p:sp>
        <p:nvSpPr>
          <p:cNvPr id="5877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1094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AEF547BF-ADE9-48CB-A3B7-83F879A578EB}" type="slidenum">
              <a:rPr lang="es-ES"/>
              <a:pPr/>
              <a:t>8</a:t>
            </a:fld>
            <a:endParaRPr lang="es-ES"/>
          </a:p>
        </p:txBody>
      </p:sp>
      <p:sp>
        <p:nvSpPr>
          <p:cNvPr id="586754" name="Rectangle 2"/>
          <p:cNvSpPr>
            <a:spLocks noGrp="1" noRot="1" noChangeAspect="1" noChangeArrowheads="1" noTextEdit="1"/>
          </p:cNvSpPr>
          <p:nvPr>
            <p:ph type="sldImg"/>
          </p:nvPr>
        </p:nvSpPr>
        <p:spPr>
          <a:xfrm>
            <a:off x="623888" y="504825"/>
            <a:ext cx="5851525" cy="4389438"/>
          </a:xfrm>
          <a:ln/>
        </p:spPr>
      </p:sp>
      <p:sp>
        <p:nvSpPr>
          <p:cNvPr id="5867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48719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hdr" sz="quarter"/>
          </p:nvPr>
        </p:nvSpPr>
        <p:spPr>
          <a:ln/>
        </p:spPr>
        <p:txBody>
          <a:bodyPr/>
          <a:lstStyle/>
          <a:p>
            <a:r>
              <a:rPr lang="es-ES"/>
              <a:t>Transmisión de datos en redes ATM y Frame Relay</a:t>
            </a:r>
          </a:p>
        </p:txBody>
      </p:sp>
      <p:sp>
        <p:nvSpPr>
          <p:cNvPr id="6" name="Rectangle 14"/>
          <p:cNvSpPr>
            <a:spLocks noGrp="1" noChangeArrowheads="1"/>
          </p:cNvSpPr>
          <p:nvPr>
            <p:ph type="ftr" sz="quarter" idx="4"/>
          </p:nvPr>
        </p:nvSpPr>
        <p:spPr>
          <a:ln/>
        </p:spPr>
        <p:txBody>
          <a:bodyPr/>
          <a:lstStyle/>
          <a:p>
            <a:r>
              <a:rPr lang="es-ES"/>
              <a:t>Ampliación Redes</a:t>
            </a:r>
          </a:p>
        </p:txBody>
      </p:sp>
      <p:sp>
        <p:nvSpPr>
          <p:cNvPr id="7" name="Rectangle 15"/>
          <p:cNvSpPr>
            <a:spLocks noGrp="1" noChangeArrowheads="1"/>
          </p:cNvSpPr>
          <p:nvPr>
            <p:ph type="sldNum" sz="quarter" idx="5"/>
          </p:nvPr>
        </p:nvSpPr>
        <p:spPr>
          <a:ln/>
        </p:spPr>
        <p:txBody>
          <a:bodyPr/>
          <a:lstStyle/>
          <a:p>
            <a:r>
              <a:rPr lang="es-ES"/>
              <a:t>1-</a:t>
            </a:r>
            <a:fld id="{E7D11FCB-CED8-4804-9C87-68001C2D08AA}" type="slidenum">
              <a:rPr lang="es-ES"/>
              <a:pPr/>
              <a:t>9</a:t>
            </a:fld>
            <a:endParaRPr lang="es-ES"/>
          </a:p>
        </p:txBody>
      </p:sp>
      <p:sp>
        <p:nvSpPr>
          <p:cNvPr id="585730" name="Rectangle 2"/>
          <p:cNvSpPr>
            <a:spLocks noGrp="1" noRot="1" noChangeAspect="1" noChangeArrowheads="1" noTextEdit="1"/>
          </p:cNvSpPr>
          <p:nvPr>
            <p:ph type="sldImg"/>
          </p:nvPr>
        </p:nvSpPr>
        <p:spPr>
          <a:xfrm>
            <a:off x="623888" y="504825"/>
            <a:ext cx="5851525" cy="4389438"/>
          </a:xfrm>
          <a:ln/>
        </p:spPr>
      </p:sp>
      <p:sp>
        <p:nvSpPr>
          <p:cNvPr id="5857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6112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spd="med">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ChangeArrowheads="1"/>
          </p:cNvSpPr>
          <p:nvPr userDrawn="1"/>
        </p:nvSpPr>
        <p:spPr bwMode="auto">
          <a:xfrm>
            <a:off x="3205163" y="6524625"/>
            <a:ext cx="2303462" cy="273050"/>
          </a:xfrm>
          <a:prstGeom prst="rect">
            <a:avLst/>
          </a:prstGeom>
          <a:noFill/>
          <a:ln w="9525">
            <a:noFill/>
            <a:miter lim="800000"/>
            <a:headEnd/>
            <a:tailEnd/>
          </a:ln>
          <a:effectLst/>
        </p:spPr>
        <p:txBody>
          <a:bodyPr/>
          <a:lstStyle/>
          <a:p>
            <a:pPr algn="ctr" eaLnBrk="0" hangingPunct="0"/>
            <a:r>
              <a:rPr lang="es-ES" sz="1400"/>
              <a:t>Ampliación Redes 1-</a:t>
            </a:r>
            <a:fld id="{6C426AA1-38F6-409C-8DF3-06DDCE6F7DEE}" type="slidenum">
              <a:rPr lang="es-ES" sz="1400"/>
              <a:pPr algn="ctr" eaLnBrk="0" hangingPunct="0"/>
              <a:t>‹Nº›</a:t>
            </a:fld>
            <a:endParaRPr lang="es-ES" sz="1400"/>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eaLnBrk="0" hangingPunct="0"/>
            <a:r>
              <a:rPr lang="es-ES" sz="1400"/>
              <a:t>Universidad de Valencia</a:t>
            </a:r>
          </a:p>
        </p:txBody>
      </p:sp>
      <p:sp>
        <p:nvSpPr>
          <p:cNvPr id="1033" name="Text Box 9"/>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eaLnBrk="0" hangingPunct="0"/>
            <a:r>
              <a:rPr lang="es-ES" sz="1400"/>
              <a:t>Rogelio Montañana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over dir="l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4.wmf"/><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3.wmf"/><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2.wmf"/><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8.wmf"/><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wmf"/><Relationship Id="rId5" Type="http://schemas.openxmlformats.org/officeDocument/2006/relationships/image" Target="../media/image7.wmf"/><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6.wmf"/><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2.wmf"/><Relationship Id="rId5" Type="http://schemas.openxmlformats.org/officeDocument/2006/relationships/image" Target="../media/image5.wmf"/><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8" name="Rectangle 4"/>
          <p:cNvSpPr>
            <a:spLocks noChangeArrowheads="1"/>
          </p:cNvSpPr>
          <p:nvPr/>
        </p:nvSpPr>
        <p:spPr bwMode="auto">
          <a:xfrm>
            <a:off x="685800" y="2286000"/>
            <a:ext cx="7772400" cy="1143000"/>
          </a:xfrm>
          <a:prstGeom prst="rect">
            <a:avLst/>
          </a:prstGeom>
          <a:noFill/>
          <a:ln w="9525">
            <a:noFill/>
            <a:miter lim="800000"/>
            <a:headEnd/>
            <a:tailEnd/>
          </a:ln>
          <a:effectLst/>
        </p:spPr>
        <p:txBody>
          <a:bodyPr anchor="ctr"/>
          <a:lstStyle/>
          <a:p>
            <a:pPr algn="ctr"/>
            <a:r>
              <a:rPr lang="es-ES_tradnl" sz="3600" dirty="0">
                <a:solidFill>
                  <a:schemeClr val="tx2"/>
                </a:solidFill>
              </a:rPr>
              <a:t>Tema </a:t>
            </a:r>
            <a:r>
              <a:rPr lang="es-ES_tradnl" sz="3600" dirty="0" smtClean="0">
                <a:solidFill>
                  <a:schemeClr val="tx2"/>
                </a:solidFill>
              </a:rPr>
              <a:t>10</a:t>
            </a:r>
            <a:r>
              <a:rPr lang="es-ES_tradnl" sz="3600" dirty="0">
                <a:solidFill>
                  <a:schemeClr val="tx2"/>
                </a:solidFill>
              </a:rPr>
              <a:t/>
            </a:r>
            <a:br>
              <a:rPr lang="es-ES_tradnl" sz="3600" dirty="0">
                <a:solidFill>
                  <a:schemeClr val="tx2"/>
                </a:solidFill>
              </a:rPr>
            </a:br>
            <a:r>
              <a:rPr lang="es-ES_tradnl" sz="3600" dirty="0">
                <a:solidFill>
                  <a:schemeClr val="tx2"/>
                </a:solidFill>
              </a:rPr>
              <a:t/>
            </a:r>
            <a:br>
              <a:rPr lang="es-ES_tradnl" sz="3600" dirty="0">
                <a:solidFill>
                  <a:schemeClr val="tx2"/>
                </a:solidFill>
              </a:rPr>
            </a:br>
            <a:r>
              <a:rPr lang="es-ES_tradnl" sz="4800" dirty="0">
                <a:solidFill>
                  <a:schemeClr val="tx2"/>
                </a:solidFill>
              </a:rPr>
              <a:t>Transmisión de datos en redes ATM y </a:t>
            </a:r>
            <a:r>
              <a:rPr lang="es-ES_tradnl" sz="4800" dirty="0" err="1">
                <a:solidFill>
                  <a:schemeClr val="tx2"/>
                </a:solidFill>
              </a:rPr>
              <a:t>Frame</a:t>
            </a:r>
            <a:r>
              <a:rPr lang="es-ES_tradnl" sz="4800" dirty="0">
                <a:solidFill>
                  <a:schemeClr val="tx2"/>
                </a:solidFill>
              </a:rPr>
              <a:t> </a:t>
            </a:r>
            <a:r>
              <a:rPr lang="es-ES_tradnl" sz="4800" dirty="0" err="1">
                <a:solidFill>
                  <a:schemeClr val="tx2"/>
                </a:solidFill>
              </a:rPr>
              <a:t>Relay</a:t>
            </a:r>
            <a:endParaRPr lang="es-ES_tradnl" sz="4800" dirty="0">
              <a:solidFill>
                <a:schemeClr val="tx2"/>
              </a:solidFill>
            </a:endParaRPr>
          </a:p>
        </p:txBody>
      </p:sp>
      <p:sp>
        <p:nvSpPr>
          <p:cNvPr id="5" name="Text Box 5"/>
          <p:cNvSpPr txBox="1">
            <a:spLocks noChangeArrowheads="1"/>
          </p:cNvSpPr>
          <p:nvPr/>
        </p:nvSpPr>
        <p:spPr bwMode="auto">
          <a:xfrm>
            <a:off x="3560363" y="5373216"/>
            <a:ext cx="1811714" cy="338554"/>
          </a:xfrm>
          <a:prstGeom prst="rect">
            <a:avLst/>
          </a:prstGeom>
          <a:noFill/>
          <a:ln w="12700">
            <a:noFill/>
            <a:miter lim="800000"/>
            <a:headEnd/>
            <a:tailEnd/>
          </a:ln>
          <a:effectLst/>
        </p:spPr>
        <p:txBody>
          <a:bodyPr wrap="none">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6" name="CuadroTexto 7"/>
          <p:cNvSpPr txBox="1"/>
          <p:nvPr/>
        </p:nvSpPr>
        <p:spPr>
          <a:xfrm>
            <a:off x="421793" y="6113041"/>
            <a:ext cx="8300414" cy="307777"/>
          </a:xfrm>
          <a:prstGeom prst="rect">
            <a:avLst/>
          </a:prstGeom>
          <a:noFill/>
        </p:spPr>
        <p:txBody>
          <a:bodyPr wrap="none" rtlCol="0">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r>
              <a:rPr lang="es-ES" sz="1400" i="0" dirty="0">
                <a:latin typeface="+mj-lt"/>
              </a:rPr>
              <a:t>Esta obra está bajo una </a:t>
            </a:r>
            <a:r>
              <a:rPr lang="es-ES" sz="1400" i="0" u="sng" dirty="0">
                <a:latin typeface="+mj-lt"/>
                <a:hlinkClick r:id="rId3"/>
              </a:rPr>
              <a:t>Licencia </a:t>
            </a:r>
            <a:r>
              <a:rPr lang="es-ES" sz="1400" i="0" u="sng" dirty="0" err="1">
                <a:latin typeface="+mj-lt"/>
                <a:hlinkClick r:id="rId3"/>
              </a:rPr>
              <a:t>Creative</a:t>
            </a:r>
            <a:r>
              <a:rPr lang="es-ES" sz="1400" i="0" u="sng" dirty="0">
                <a:latin typeface="+mj-lt"/>
                <a:hlinkClick r:id="rId3"/>
              </a:rPr>
              <a:t> </a:t>
            </a:r>
            <a:r>
              <a:rPr lang="es-ES" sz="1400" i="0" u="sng" dirty="0" err="1">
                <a:latin typeface="+mj-lt"/>
                <a:hlinkClick r:id="rId3"/>
              </a:rPr>
              <a:t>Commons</a:t>
            </a:r>
            <a:r>
              <a:rPr lang="es-ES" sz="1400" i="0" u="sng" dirty="0">
                <a:latin typeface="+mj-lt"/>
                <a:hlinkClick r:id="rId3"/>
              </a:rPr>
              <a:t> Atribución-</a:t>
            </a:r>
            <a:r>
              <a:rPr lang="es-ES" sz="1400" i="0" u="sng" dirty="0" err="1">
                <a:latin typeface="+mj-lt"/>
                <a:hlinkClick r:id="rId3"/>
              </a:rPr>
              <a:t>NoComercial</a:t>
            </a:r>
            <a:r>
              <a:rPr lang="es-ES" sz="1400" i="0" u="sng" dirty="0">
                <a:latin typeface="+mj-lt"/>
                <a:hlinkClick r:id="rId3"/>
              </a:rPr>
              <a:t>-</a:t>
            </a:r>
            <a:r>
              <a:rPr lang="es-ES" sz="1400" i="0" u="sng" dirty="0" err="1">
                <a:latin typeface="+mj-lt"/>
                <a:hlinkClick r:id="rId3"/>
              </a:rPr>
              <a:t>CompartirIgual</a:t>
            </a:r>
            <a:r>
              <a:rPr lang="es-ES" sz="1400" i="0" u="sng" dirty="0">
                <a:latin typeface="+mj-lt"/>
                <a:hlinkClick r:id="rId3"/>
              </a:rPr>
              <a:t> 4.0 Internacional</a:t>
            </a:r>
            <a:r>
              <a:rPr lang="es-ES" sz="1400" i="0" dirty="0">
                <a:latin typeface="+mj-lt"/>
              </a:rPr>
              <a:t>. </a:t>
            </a:r>
          </a:p>
        </p:txBody>
      </p:sp>
      <p:pic>
        <p:nvPicPr>
          <p:cNvPr id="7"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78941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6"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3600">
                <a:solidFill>
                  <a:schemeClr val="tx2"/>
                </a:solidFill>
              </a:rPr>
              <a:t>Multiprotocol Encapsulation over AAL5 (RFC 1483) </a:t>
            </a:r>
            <a:endParaRPr lang="es-ES" sz="3600">
              <a:solidFill>
                <a:schemeClr val="tx2"/>
              </a:solidFill>
            </a:endParaRPr>
          </a:p>
        </p:txBody>
      </p:sp>
      <p:sp>
        <p:nvSpPr>
          <p:cNvPr id="489477"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sz="2800"/>
              <a:t>Los paquetes de red (IP, IPX, Appletalk, etc.) se meten en mensajes AAL5</a:t>
            </a:r>
          </a:p>
          <a:p>
            <a:pPr marL="342900" indent="-342900">
              <a:lnSpc>
                <a:spcPct val="90000"/>
              </a:lnSpc>
              <a:spcBef>
                <a:spcPct val="20000"/>
              </a:spcBef>
              <a:buFontTx/>
              <a:buChar char="•"/>
            </a:pPr>
            <a:r>
              <a:rPr lang="es-ES_tradnl" sz="2800"/>
              <a:t>El soporte multiprotocolo se consigue:</a:t>
            </a:r>
          </a:p>
          <a:p>
            <a:pPr marL="742950" lvl="1" indent="-285750">
              <a:lnSpc>
                <a:spcPct val="90000"/>
              </a:lnSpc>
              <a:spcBef>
                <a:spcPct val="20000"/>
              </a:spcBef>
              <a:buFontTx/>
              <a:buChar char="–"/>
            </a:pPr>
            <a:r>
              <a:rPr lang="es-ES_tradnl"/>
              <a:t>Estableciendo un VC diferente para cada protocolo, o</a:t>
            </a:r>
          </a:p>
          <a:p>
            <a:pPr marL="742950" lvl="1" indent="-285750">
              <a:lnSpc>
                <a:spcPct val="90000"/>
              </a:lnSpc>
              <a:spcBef>
                <a:spcPct val="20000"/>
              </a:spcBef>
              <a:buFontTx/>
              <a:buChar char="–"/>
            </a:pPr>
            <a:r>
              <a:rPr lang="es-ES_tradnl"/>
              <a:t>Añadiendo una cabecera LLC/SNAP (IEEE 802.2) a cada paquete (como en las LAN)</a:t>
            </a:r>
          </a:p>
          <a:p>
            <a:pPr marL="342900" indent="-342900">
              <a:lnSpc>
                <a:spcPct val="90000"/>
              </a:lnSpc>
              <a:spcBef>
                <a:spcPct val="20000"/>
              </a:spcBef>
              <a:buFontTx/>
              <a:buChar char="•"/>
            </a:pPr>
            <a:r>
              <a:rPr lang="es-ES_tradnl" sz="2800"/>
              <a:t>La resolución de direcciones ATM-nivel_de_red se hace de forma manual y estática. Cada host mantiene su propia tabla de equivalencias.</a:t>
            </a:r>
          </a:p>
          <a:p>
            <a:pPr marL="342900" indent="-342900">
              <a:lnSpc>
                <a:spcPct val="90000"/>
              </a:lnSpc>
              <a:spcBef>
                <a:spcPct val="20000"/>
              </a:spcBef>
              <a:buFontTx/>
              <a:buChar char="•"/>
            </a:pPr>
            <a:r>
              <a:rPr lang="es-ES_tradnl" sz="2800"/>
              <a:t>Se pueden utilizar PVCs o SVCs</a:t>
            </a:r>
            <a:endParaRPr lang="es-ES" sz="2800"/>
          </a:p>
        </p:txBody>
      </p:sp>
    </p:spTree>
  </p:cSld>
  <p:clrMapOvr>
    <a:masterClrMapping/>
  </p:clrMapOvr>
  <p:transition spd="med">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0500" name="Picture 4"/>
          <p:cNvPicPr>
            <a:picLocks noChangeArrowheads="1"/>
          </p:cNvPicPr>
          <p:nvPr/>
        </p:nvPicPr>
        <p:blipFill>
          <a:blip r:embed="rId3" cstate="print"/>
          <a:srcRect/>
          <a:stretch>
            <a:fillRect/>
          </a:stretch>
        </p:blipFill>
        <p:spPr bwMode="auto">
          <a:xfrm>
            <a:off x="428625" y="814388"/>
            <a:ext cx="806450" cy="914400"/>
          </a:xfrm>
          <a:prstGeom prst="rect">
            <a:avLst/>
          </a:prstGeom>
          <a:noFill/>
          <a:ln w="12700">
            <a:noFill/>
            <a:miter lim="800000"/>
            <a:headEnd/>
            <a:tailEnd/>
          </a:ln>
          <a:effectLst/>
        </p:spPr>
      </p:pic>
      <p:pic>
        <p:nvPicPr>
          <p:cNvPr id="490501" name="Picture 5"/>
          <p:cNvPicPr>
            <a:picLocks noChangeArrowheads="1"/>
          </p:cNvPicPr>
          <p:nvPr/>
        </p:nvPicPr>
        <p:blipFill>
          <a:blip r:embed="rId4" cstate="print"/>
          <a:srcRect/>
          <a:stretch>
            <a:fillRect/>
          </a:stretch>
        </p:blipFill>
        <p:spPr bwMode="auto">
          <a:xfrm>
            <a:off x="3206750" y="1557338"/>
            <a:ext cx="2590800" cy="1619250"/>
          </a:xfrm>
          <a:prstGeom prst="rect">
            <a:avLst/>
          </a:prstGeom>
          <a:noFill/>
          <a:ln w="12700">
            <a:noFill/>
            <a:miter lim="800000"/>
            <a:headEnd/>
            <a:tailEnd/>
          </a:ln>
          <a:effectLst/>
        </p:spPr>
      </p:pic>
      <p:pic>
        <p:nvPicPr>
          <p:cNvPr id="490502" name="Picture 6"/>
          <p:cNvPicPr>
            <a:picLocks noChangeArrowheads="1"/>
          </p:cNvPicPr>
          <p:nvPr/>
        </p:nvPicPr>
        <p:blipFill>
          <a:blip r:embed="rId5" cstate="print"/>
          <a:srcRect/>
          <a:stretch>
            <a:fillRect/>
          </a:stretch>
        </p:blipFill>
        <p:spPr bwMode="auto">
          <a:xfrm>
            <a:off x="3095625" y="1881188"/>
            <a:ext cx="900113" cy="866775"/>
          </a:xfrm>
          <a:prstGeom prst="rect">
            <a:avLst/>
          </a:prstGeom>
          <a:noFill/>
          <a:ln w="12700">
            <a:noFill/>
            <a:miter lim="800000"/>
            <a:headEnd/>
            <a:tailEnd/>
          </a:ln>
          <a:effectLst/>
        </p:spPr>
      </p:pic>
      <p:pic>
        <p:nvPicPr>
          <p:cNvPr id="490503" name="Picture 7"/>
          <p:cNvPicPr>
            <a:picLocks noChangeArrowheads="1"/>
          </p:cNvPicPr>
          <p:nvPr/>
        </p:nvPicPr>
        <p:blipFill>
          <a:blip r:embed="rId5" cstate="print"/>
          <a:srcRect/>
          <a:stretch>
            <a:fillRect/>
          </a:stretch>
        </p:blipFill>
        <p:spPr bwMode="auto">
          <a:xfrm>
            <a:off x="5219700" y="1804988"/>
            <a:ext cx="900113" cy="866775"/>
          </a:xfrm>
          <a:prstGeom prst="rect">
            <a:avLst/>
          </a:prstGeom>
          <a:noFill/>
          <a:ln w="12700">
            <a:noFill/>
            <a:miter lim="800000"/>
            <a:headEnd/>
            <a:tailEnd/>
          </a:ln>
          <a:effectLst/>
        </p:spPr>
      </p:pic>
      <p:sp>
        <p:nvSpPr>
          <p:cNvPr id="490504" name="Line 8"/>
          <p:cNvSpPr>
            <a:spLocks noChangeShapeType="1"/>
          </p:cNvSpPr>
          <p:nvPr/>
        </p:nvSpPr>
        <p:spPr bwMode="auto">
          <a:xfrm>
            <a:off x="1571625" y="1271588"/>
            <a:ext cx="23813" cy="1652587"/>
          </a:xfrm>
          <a:prstGeom prst="line">
            <a:avLst/>
          </a:prstGeom>
          <a:noFill/>
          <a:ln w="19050">
            <a:solidFill>
              <a:srgbClr val="000080"/>
            </a:solidFill>
            <a:round/>
            <a:headEnd/>
            <a:tailEnd/>
          </a:ln>
          <a:effectLst/>
        </p:spPr>
        <p:txBody>
          <a:bodyPr/>
          <a:lstStyle/>
          <a:p>
            <a:endParaRPr lang="es-ES"/>
          </a:p>
        </p:txBody>
      </p:sp>
      <p:pic>
        <p:nvPicPr>
          <p:cNvPr id="490505" name="Picture 9"/>
          <p:cNvPicPr>
            <a:picLocks noChangeArrowheads="1"/>
          </p:cNvPicPr>
          <p:nvPr/>
        </p:nvPicPr>
        <p:blipFill>
          <a:blip r:embed="rId3" cstate="print"/>
          <a:srcRect/>
          <a:stretch>
            <a:fillRect/>
          </a:stretch>
        </p:blipFill>
        <p:spPr bwMode="auto">
          <a:xfrm>
            <a:off x="7918450" y="814388"/>
            <a:ext cx="806450" cy="914400"/>
          </a:xfrm>
          <a:prstGeom prst="rect">
            <a:avLst/>
          </a:prstGeom>
          <a:noFill/>
          <a:ln w="12700">
            <a:noFill/>
            <a:miter lim="800000"/>
            <a:headEnd/>
            <a:tailEnd/>
          </a:ln>
          <a:effectLst/>
        </p:spPr>
      </p:pic>
      <p:sp>
        <p:nvSpPr>
          <p:cNvPr id="490506" name="Line 10"/>
          <p:cNvSpPr>
            <a:spLocks noChangeShapeType="1"/>
          </p:cNvSpPr>
          <p:nvPr/>
        </p:nvSpPr>
        <p:spPr bwMode="auto">
          <a:xfrm>
            <a:off x="7658100" y="1271588"/>
            <a:ext cx="23813" cy="1738312"/>
          </a:xfrm>
          <a:prstGeom prst="line">
            <a:avLst/>
          </a:prstGeom>
          <a:noFill/>
          <a:ln w="19050">
            <a:solidFill>
              <a:srgbClr val="000080"/>
            </a:solidFill>
            <a:round/>
            <a:headEnd/>
            <a:tailEnd/>
          </a:ln>
          <a:effectLst/>
        </p:spPr>
        <p:txBody>
          <a:bodyPr/>
          <a:lstStyle/>
          <a:p>
            <a:endParaRPr lang="es-ES"/>
          </a:p>
        </p:txBody>
      </p:sp>
      <p:sp>
        <p:nvSpPr>
          <p:cNvPr id="490507" name="Line 11"/>
          <p:cNvSpPr>
            <a:spLocks noChangeShapeType="1"/>
          </p:cNvSpPr>
          <p:nvPr/>
        </p:nvSpPr>
        <p:spPr bwMode="auto">
          <a:xfrm flipH="1">
            <a:off x="1571625" y="2414588"/>
            <a:ext cx="228600" cy="0"/>
          </a:xfrm>
          <a:prstGeom prst="line">
            <a:avLst/>
          </a:prstGeom>
          <a:noFill/>
          <a:ln w="19050">
            <a:solidFill>
              <a:srgbClr val="000080"/>
            </a:solidFill>
            <a:round/>
            <a:headEnd/>
            <a:tailEnd/>
          </a:ln>
          <a:effectLst/>
        </p:spPr>
        <p:txBody>
          <a:bodyPr/>
          <a:lstStyle/>
          <a:p>
            <a:endParaRPr lang="es-ES"/>
          </a:p>
        </p:txBody>
      </p:sp>
      <p:sp>
        <p:nvSpPr>
          <p:cNvPr id="490508" name="Line 12"/>
          <p:cNvSpPr>
            <a:spLocks noChangeShapeType="1"/>
          </p:cNvSpPr>
          <p:nvPr/>
        </p:nvSpPr>
        <p:spPr bwMode="auto">
          <a:xfrm>
            <a:off x="1190625" y="2506663"/>
            <a:ext cx="381000" cy="0"/>
          </a:xfrm>
          <a:prstGeom prst="line">
            <a:avLst/>
          </a:prstGeom>
          <a:noFill/>
          <a:ln w="19050">
            <a:solidFill>
              <a:srgbClr val="000080"/>
            </a:solidFill>
            <a:round/>
            <a:headEnd/>
            <a:tailEnd/>
          </a:ln>
          <a:effectLst/>
        </p:spPr>
        <p:txBody>
          <a:bodyPr/>
          <a:lstStyle/>
          <a:p>
            <a:endParaRPr lang="es-ES"/>
          </a:p>
        </p:txBody>
      </p:sp>
      <p:sp>
        <p:nvSpPr>
          <p:cNvPr id="490509" name="Line 13"/>
          <p:cNvSpPr>
            <a:spLocks noChangeShapeType="1"/>
          </p:cNvSpPr>
          <p:nvPr/>
        </p:nvSpPr>
        <p:spPr bwMode="auto">
          <a:xfrm>
            <a:off x="1190625" y="1500188"/>
            <a:ext cx="381000" cy="0"/>
          </a:xfrm>
          <a:prstGeom prst="line">
            <a:avLst/>
          </a:prstGeom>
          <a:noFill/>
          <a:ln w="19050">
            <a:solidFill>
              <a:srgbClr val="000080"/>
            </a:solidFill>
            <a:round/>
            <a:headEnd/>
            <a:tailEnd/>
          </a:ln>
          <a:effectLst/>
        </p:spPr>
        <p:txBody>
          <a:bodyPr/>
          <a:lstStyle/>
          <a:p>
            <a:endParaRPr lang="es-ES"/>
          </a:p>
        </p:txBody>
      </p:sp>
      <p:sp>
        <p:nvSpPr>
          <p:cNvPr id="490510" name="Line 14"/>
          <p:cNvSpPr>
            <a:spLocks noChangeShapeType="1"/>
          </p:cNvSpPr>
          <p:nvPr/>
        </p:nvSpPr>
        <p:spPr bwMode="auto">
          <a:xfrm>
            <a:off x="2638425" y="2338388"/>
            <a:ext cx="457200" cy="0"/>
          </a:xfrm>
          <a:prstGeom prst="line">
            <a:avLst/>
          </a:prstGeom>
          <a:noFill/>
          <a:ln w="19050">
            <a:solidFill>
              <a:schemeClr val="tx1"/>
            </a:solidFill>
            <a:round/>
            <a:headEnd/>
            <a:tailEnd/>
          </a:ln>
          <a:effectLst/>
        </p:spPr>
        <p:txBody>
          <a:bodyPr/>
          <a:lstStyle/>
          <a:p>
            <a:endParaRPr lang="es-ES"/>
          </a:p>
        </p:txBody>
      </p:sp>
      <p:sp>
        <p:nvSpPr>
          <p:cNvPr id="490511" name="Line 15"/>
          <p:cNvSpPr>
            <a:spLocks noChangeShapeType="1"/>
          </p:cNvSpPr>
          <p:nvPr/>
        </p:nvSpPr>
        <p:spPr bwMode="auto">
          <a:xfrm>
            <a:off x="6057900" y="2338388"/>
            <a:ext cx="457200" cy="0"/>
          </a:xfrm>
          <a:prstGeom prst="line">
            <a:avLst/>
          </a:prstGeom>
          <a:noFill/>
          <a:ln w="19050">
            <a:solidFill>
              <a:schemeClr val="tx1"/>
            </a:solidFill>
            <a:round/>
            <a:headEnd/>
            <a:tailEnd/>
          </a:ln>
          <a:effectLst/>
        </p:spPr>
        <p:txBody>
          <a:bodyPr/>
          <a:lstStyle/>
          <a:p>
            <a:endParaRPr lang="es-ES"/>
          </a:p>
        </p:txBody>
      </p:sp>
      <p:sp>
        <p:nvSpPr>
          <p:cNvPr id="490512" name="Line 16"/>
          <p:cNvSpPr>
            <a:spLocks noChangeShapeType="1"/>
          </p:cNvSpPr>
          <p:nvPr/>
        </p:nvSpPr>
        <p:spPr bwMode="auto">
          <a:xfrm>
            <a:off x="7353300" y="2262188"/>
            <a:ext cx="304800" cy="0"/>
          </a:xfrm>
          <a:prstGeom prst="line">
            <a:avLst/>
          </a:prstGeom>
          <a:noFill/>
          <a:ln w="19050">
            <a:solidFill>
              <a:srgbClr val="000080"/>
            </a:solidFill>
            <a:round/>
            <a:headEnd/>
            <a:tailEnd/>
          </a:ln>
          <a:effectLst/>
        </p:spPr>
        <p:txBody>
          <a:bodyPr/>
          <a:lstStyle/>
          <a:p>
            <a:endParaRPr lang="es-ES"/>
          </a:p>
        </p:txBody>
      </p:sp>
      <p:sp>
        <p:nvSpPr>
          <p:cNvPr id="490513" name="Line 17"/>
          <p:cNvSpPr>
            <a:spLocks noChangeShapeType="1"/>
          </p:cNvSpPr>
          <p:nvPr/>
        </p:nvSpPr>
        <p:spPr bwMode="auto">
          <a:xfrm flipH="1">
            <a:off x="7658100" y="1500188"/>
            <a:ext cx="304800" cy="0"/>
          </a:xfrm>
          <a:prstGeom prst="line">
            <a:avLst/>
          </a:prstGeom>
          <a:noFill/>
          <a:ln w="19050">
            <a:solidFill>
              <a:srgbClr val="000080"/>
            </a:solidFill>
            <a:round/>
            <a:headEnd/>
            <a:tailEnd/>
          </a:ln>
          <a:effectLst/>
        </p:spPr>
        <p:txBody>
          <a:bodyPr/>
          <a:lstStyle/>
          <a:p>
            <a:endParaRPr lang="es-ES"/>
          </a:p>
        </p:txBody>
      </p:sp>
      <p:sp>
        <p:nvSpPr>
          <p:cNvPr id="490514" name="Line 18"/>
          <p:cNvSpPr>
            <a:spLocks noChangeShapeType="1"/>
          </p:cNvSpPr>
          <p:nvPr/>
        </p:nvSpPr>
        <p:spPr bwMode="auto">
          <a:xfrm flipH="1">
            <a:off x="7658100" y="2582863"/>
            <a:ext cx="304800" cy="0"/>
          </a:xfrm>
          <a:prstGeom prst="line">
            <a:avLst/>
          </a:prstGeom>
          <a:noFill/>
          <a:ln w="19050">
            <a:solidFill>
              <a:srgbClr val="000080"/>
            </a:solidFill>
            <a:round/>
            <a:headEnd/>
            <a:tailEnd/>
          </a:ln>
          <a:effectLst/>
        </p:spPr>
        <p:txBody>
          <a:bodyPr/>
          <a:lstStyle/>
          <a:p>
            <a:endParaRPr lang="es-ES"/>
          </a:p>
        </p:txBody>
      </p:sp>
      <p:sp>
        <p:nvSpPr>
          <p:cNvPr id="490515" name="Line 19"/>
          <p:cNvSpPr>
            <a:spLocks noChangeShapeType="1"/>
          </p:cNvSpPr>
          <p:nvPr/>
        </p:nvSpPr>
        <p:spPr bwMode="auto">
          <a:xfrm>
            <a:off x="2444750" y="2490788"/>
            <a:ext cx="4267200" cy="0"/>
          </a:xfrm>
          <a:prstGeom prst="line">
            <a:avLst/>
          </a:prstGeom>
          <a:noFill/>
          <a:ln w="25400">
            <a:solidFill>
              <a:srgbClr val="FF0000"/>
            </a:solidFill>
            <a:prstDash val="sysDot"/>
            <a:round/>
            <a:headEnd/>
            <a:tailEnd/>
          </a:ln>
          <a:effectLst/>
        </p:spPr>
        <p:txBody>
          <a:bodyPr/>
          <a:lstStyle/>
          <a:p>
            <a:endParaRPr lang="es-ES"/>
          </a:p>
        </p:txBody>
      </p:sp>
      <p:sp>
        <p:nvSpPr>
          <p:cNvPr id="490516" name="Line 20"/>
          <p:cNvSpPr>
            <a:spLocks noChangeShapeType="1"/>
          </p:cNvSpPr>
          <p:nvPr/>
        </p:nvSpPr>
        <p:spPr bwMode="auto">
          <a:xfrm>
            <a:off x="2444750" y="2185988"/>
            <a:ext cx="4267200" cy="0"/>
          </a:xfrm>
          <a:prstGeom prst="line">
            <a:avLst/>
          </a:prstGeom>
          <a:noFill/>
          <a:ln w="25400">
            <a:solidFill>
              <a:srgbClr val="33CC33"/>
            </a:solidFill>
            <a:prstDash val="sysDot"/>
            <a:round/>
            <a:headEnd/>
            <a:tailEnd/>
          </a:ln>
          <a:effectLst/>
        </p:spPr>
        <p:txBody>
          <a:bodyPr/>
          <a:lstStyle/>
          <a:p>
            <a:endParaRPr lang="es-ES"/>
          </a:p>
        </p:txBody>
      </p:sp>
      <p:pic>
        <p:nvPicPr>
          <p:cNvPr id="490517" name="Picture 21"/>
          <p:cNvPicPr>
            <a:picLocks noChangeArrowheads="1"/>
          </p:cNvPicPr>
          <p:nvPr/>
        </p:nvPicPr>
        <p:blipFill>
          <a:blip r:embed="rId3" cstate="print"/>
          <a:srcRect/>
          <a:stretch>
            <a:fillRect/>
          </a:stretch>
        </p:blipFill>
        <p:spPr bwMode="auto">
          <a:xfrm>
            <a:off x="311150" y="4014788"/>
            <a:ext cx="806450" cy="914400"/>
          </a:xfrm>
          <a:prstGeom prst="rect">
            <a:avLst/>
          </a:prstGeom>
          <a:noFill/>
          <a:ln w="12700">
            <a:noFill/>
            <a:miter lim="800000"/>
            <a:headEnd/>
            <a:tailEnd/>
          </a:ln>
          <a:effectLst/>
        </p:spPr>
      </p:pic>
      <p:pic>
        <p:nvPicPr>
          <p:cNvPr id="490518" name="Picture 22"/>
          <p:cNvPicPr>
            <a:picLocks noChangeArrowheads="1"/>
          </p:cNvPicPr>
          <p:nvPr/>
        </p:nvPicPr>
        <p:blipFill>
          <a:blip r:embed="rId4" cstate="print"/>
          <a:srcRect/>
          <a:stretch>
            <a:fillRect/>
          </a:stretch>
        </p:blipFill>
        <p:spPr bwMode="auto">
          <a:xfrm>
            <a:off x="3206750" y="4724400"/>
            <a:ext cx="2590800" cy="1652588"/>
          </a:xfrm>
          <a:prstGeom prst="rect">
            <a:avLst/>
          </a:prstGeom>
          <a:noFill/>
          <a:ln w="12700">
            <a:noFill/>
            <a:miter lim="800000"/>
            <a:headEnd/>
            <a:tailEnd/>
          </a:ln>
          <a:effectLst/>
        </p:spPr>
      </p:pic>
      <p:pic>
        <p:nvPicPr>
          <p:cNvPr id="490519" name="Picture 23"/>
          <p:cNvPicPr>
            <a:picLocks noChangeArrowheads="1"/>
          </p:cNvPicPr>
          <p:nvPr/>
        </p:nvPicPr>
        <p:blipFill>
          <a:blip r:embed="rId5" cstate="print"/>
          <a:srcRect/>
          <a:stretch>
            <a:fillRect/>
          </a:stretch>
        </p:blipFill>
        <p:spPr bwMode="auto">
          <a:xfrm>
            <a:off x="3095625" y="5081588"/>
            <a:ext cx="900113" cy="866775"/>
          </a:xfrm>
          <a:prstGeom prst="rect">
            <a:avLst/>
          </a:prstGeom>
          <a:noFill/>
          <a:ln w="12700">
            <a:noFill/>
            <a:miter lim="800000"/>
            <a:headEnd/>
            <a:tailEnd/>
          </a:ln>
          <a:effectLst/>
        </p:spPr>
      </p:pic>
      <p:pic>
        <p:nvPicPr>
          <p:cNvPr id="490520" name="Picture 24"/>
          <p:cNvPicPr>
            <a:picLocks noChangeArrowheads="1"/>
          </p:cNvPicPr>
          <p:nvPr/>
        </p:nvPicPr>
        <p:blipFill>
          <a:blip r:embed="rId5" cstate="print"/>
          <a:srcRect/>
          <a:stretch>
            <a:fillRect/>
          </a:stretch>
        </p:blipFill>
        <p:spPr bwMode="auto">
          <a:xfrm>
            <a:off x="5219700" y="5005388"/>
            <a:ext cx="900113" cy="866775"/>
          </a:xfrm>
          <a:prstGeom prst="rect">
            <a:avLst/>
          </a:prstGeom>
          <a:noFill/>
          <a:ln w="12700">
            <a:noFill/>
            <a:miter lim="800000"/>
            <a:headEnd/>
            <a:tailEnd/>
          </a:ln>
          <a:effectLst/>
        </p:spPr>
      </p:pic>
      <p:sp>
        <p:nvSpPr>
          <p:cNvPr id="490521" name="Line 25"/>
          <p:cNvSpPr>
            <a:spLocks noChangeShapeType="1"/>
          </p:cNvSpPr>
          <p:nvPr/>
        </p:nvSpPr>
        <p:spPr bwMode="auto">
          <a:xfrm>
            <a:off x="1571625" y="4471988"/>
            <a:ext cx="0" cy="1693862"/>
          </a:xfrm>
          <a:prstGeom prst="line">
            <a:avLst/>
          </a:prstGeom>
          <a:noFill/>
          <a:ln w="19050">
            <a:solidFill>
              <a:srgbClr val="000080"/>
            </a:solidFill>
            <a:round/>
            <a:headEnd/>
            <a:tailEnd/>
          </a:ln>
          <a:effectLst/>
        </p:spPr>
        <p:txBody>
          <a:bodyPr/>
          <a:lstStyle/>
          <a:p>
            <a:endParaRPr lang="es-ES"/>
          </a:p>
        </p:txBody>
      </p:sp>
      <p:pic>
        <p:nvPicPr>
          <p:cNvPr id="490522" name="Picture 26"/>
          <p:cNvPicPr>
            <a:picLocks noChangeArrowheads="1"/>
          </p:cNvPicPr>
          <p:nvPr/>
        </p:nvPicPr>
        <p:blipFill>
          <a:blip r:embed="rId3" cstate="print"/>
          <a:srcRect/>
          <a:stretch>
            <a:fillRect/>
          </a:stretch>
        </p:blipFill>
        <p:spPr bwMode="auto">
          <a:xfrm>
            <a:off x="7918450" y="4014788"/>
            <a:ext cx="806450" cy="914400"/>
          </a:xfrm>
          <a:prstGeom prst="rect">
            <a:avLst/>
          </a:prstGeom>
          <a:noFill/>
          <a:ln w="12700">
            <a:noFill/>
            <a:miter lim="800000"/>
            <a:headEnd/>
            <a:tailEnd/>
          </a:ln>
          <a:effectLst/>
        </p:spPr>
      </p:pic>
      <p:sp>
        <p:nvSpPr>
          <p:cNvPr id="490523" name="Line 27"/>
          <p:cNvSpPr>
            <a:spLocks noChangeShapeType="1"/>
          </p:cNvSpPr>
          <p:nvPr/>
        </p:nvSpPr>
        <p:spPr bwMode="auto">
          <a:xfrm>
            <a:off x="7658100" y="4471988"/>
            <a:ext cx="0" cy="1739900"/>
          </a:xfrm>
          <a:prstGeom prst="line">
            <a:avLst/>
          </a:prstGeom>
          <a:noFill/>
          <a:ln w="19050">
            <a:solidFill>
              <a:srgbClr val="000080"/>
            </a:solidFill>
            <a:round/>
            <a:headEnd/>
            <a:tailEnd/>
          </a:ln>
          <a:effectLst/>
        </p:spPr>
        <p:txBody>
          <a:bodyPr/>
          <a:lstStyle/>
          <a:p>
            <a:endParaRPr lang="es-ES"/>
          </a:p>
        </p:txBody>
      </p:sp>
      <p:sp>
        <p:nvSpPr>
          <p:cNvPr id="490524" name="Line 28"/>
          <p:cNvSpPr>
            <a:spLocks noChangeShapeType="1"/>
          </p:cNvSpPr>
          <p:nvPr/>
        </p:nvSpPr>
        <p:spPr bwMode="auto">
          <a:xfrm flipH="1">
            <a:off x="1571625" y="5614988"/>
            <a:ext cx="228600" cy="0"/>
          </a:xfrm>
          <a:prstGeom prst="line">
            <a:avLst/>
          </a:prstGeom>
          <a:noFill/>
          <a:ln w="19050">
            <a:solidFill>
              <a:srgbClr val="000080"/>
            </a:solidFill>
            <a:round/>
            <a:headEnd/>
            <a:tailEnd/>
          </a:ln>
          <a:effectLst/>
        </p:spPr>
        <p:txBody>
          <a:bodyPr/>
          <a:lstStyle/>
          <a:p>
            <a:endParaRPr lang="es-ES"/>
          </a:p>
        </p:txBody>
      </p:sp>
      <p:sp>
        <p:nvSpPr>
          <p:cNvPr id="490525" name="Line 29"/>
          <p:cNvSpPr>
            <a:spLocks noChangeShapeType="1"/>
          </p:cNvSpPr>
          <p:nvPr/>
        </p:nvSpPr>
        <p:spPr bwMode="auto">
          <a:xfrm>
            <a:off x="1190625" y="5707063"/>
            <a:ext cx="381000" cy="0"/>
          </a:xfrm>
          <a:prstGeom prst="line">
            <a:avLst/>
          </a:prstGeom>
          <a:noFill/>
          <a:ln w="19050">
            <a:solidFill>
              <a:srgbClr val="000080"/>
            </a:solidFill>
            <a:round/>
            <a:headEnd/>
            <a:tailEnd/>
          </a:ln>
          <a:effectLst/>
        </p:spPr>
        <p:txBody>
          <a:bodyPr/>
          <a:lstStyle/>
          <a:p>
            <a:endParaRPr lang="es-ES"/>
          </a:p>
        </p:txBody>
      </p:sp>
      <p:sp>
        <p:nvSpPr>
          <p:cNvPr id="490526" name="Line 30"/>
          <p:cNvSpPr>
            <a:spLocks noChangeShapeType="1"/>
          </p:cNvSpPr>
          <p:nvPr/>
        </p:nvSpPr>
        <p:spPr bwMode="auto">
          <a:xfrm>
            <a:off x="1190625" y="4700588"/>
            <a:ext cx="381000" cy="0"/>
          </a:xfrm>
          <a:prstGeom prst="line">
            <a:avLst/>
          </a:prstGeom>
          <a:noFill/>
          <a:ln w="19050">
            <a:solidFill>
              <a:srgbClr val="000080"/>
            </a:solidFill>
            <a:round/>
            <a:headEnd/>
            <a:tailEnd/>
          </a:ln>
          <a:effectLst/>
        </p:spPr>
        <p:txBody>
          <a:bodyPr/>
          <a:lstStyle/>
          <a:p>
            <a:endParaRPr lang="es-ES"/>
          </a:p>
        </p:txBody>
      </p:sp>
      <p:sp>
        <p:nvSpPr>
          <p:cNvPr id="490527" name="Line 31"/>
          <p:cNvSpPr>
            <a:spLocks noChangeShapeType="1"/>
          </p:cNvSpPr>
          <p:nvPr/>
        </p:nvSpPr>
        <p:spPr bwMode="auto">
          <a:xfrm>
            <a:off x="2638425" y="5538788"/>
            <a:ext cx="457200" cy="0"/>
          </a:xfrm>
          <a:prstGeom prst="line">
            <a:avLst/>
          </a:prstGeom>
          <a:noFill/>
          <a:ln w="19050">
            <a:solidFill>
              <a:schemeClr val="tx1"/>
            </a:solidFill>
            <a:round/>
            <a:headEnd/>
            <a:tailEnd/>
          </a:ln>
          <a:effectLst/>
        </p:spPr>
        <p:txBody>
          <a:bodyPr/>
          <a:lstStyle/>
          <a:p>
            <a:endParaRPr lang="es-ES"/>
          </a:p>
        </p:txBody>
      </p:sp>
      <p:sp>
        <p:nvSpPr>
          <p:cNvPr id="490528" name="Line 32"/>
          <p:cNvSpPr>
            <a:spLocks noChangeShapeType="1"/>
          </p:cNvSpPr>
          <p:nvPr/>
        </p:nvSpPr>
        <p:spPr bwMode="auto">
          <a:xfrm>
            <a:off x="6057900" y="5538788"/>
            <a:ext cx="457200" cy="0"/>
          </a:xfrm>
          <a:prstGeom prst="line">
            <a:avLst/>
          </a:prstGeom>
          <a:noFill/>
          <a:ln w="19050">
            <a:solidFill>
              <a:schemeClr val="tx1"/>
            </a:solidFill>
            <a:round/>
            <a:headEnd/>
            <a:tailEnd/>
          </a:ln>
          <a:effectLst/>
        </p:spPr>
        <p:txBody>
          <a:bodyPr/>
          <a:lstStyle/>
          <a:p>
            <a:endParaRPr lang="es-ES"/>
          </a:p>
        </p:txBody>
      </p:sp>
      <p:sp>
        <p:nvSpPr>
          <p:cNvPr id="490529" name="Line 33"/>
          <p:cNvSpPr>
            <a:spLocks noChangeShapeType="1"/>
          </p:cNvSpPr>
          <p:nvPr/>
        </p:nvSpPr>
        <p:spPr bwMode="auto">
          <a:xfrm>
            <a:off x="7353300" y="5462588"/>
            <a:ext cx="304800" cy="0"/>
          </a:xfrm>
          <a:prstGeom prst="line">
            <a:avLst/>
          </a:prstGeom>
          <a:noFill/>
          <a:ln w="19050">
            <a:solidFill>
              <a:schemeClr val="accent2"/>
            </a:solidFill>
            <a:round/>
            <a:headEnd/>
            <a:tailEnd/>
          </a:ln>
          <a:effectLst/>
        </p:spPr>
        <p:txBody>
          <a:bodyPr/>
          <a:lstStyle/>
          <a:p>
            <a:endParaRPr lang="es-ES"/>
          </a:p>
        </p:txBody>
      </p:sp>
      <p:sp>
        <p:nvSpPr>
          <p:cNvPr id="490530" name="Line 34"/>
          <p:cNvSpPr>
            <a:spLocks noChangeShapeType="1"/>
          </p:cNvSpPr>
          <p:nvPr/>
        </p:nvSpPr>
        <p:spPr bwMode="auto">
          <a:xfrm flipH="1">
            <a:off x="7658100" y="4700588"/>
            <a:ext cx="304800" cy="0"/>
          </a:xfrm>
          <a:prstGeom prst="line">
            <a:avLst/>
          </a:prstGeom>
          <a:noFill/>
          <a:ln w="19050">
            <a:solidFill>
              <a:srgbClr val="000080"/>
            </a:solidFill>
            <a:round/>
            <a:headEnd/>
            <a:tailEnd/>
          </a:ln>
          <a:effectLst/>
        </p:spPr>
        <p:txBody>
          <a:bodyPr/>
          <a:lstStyle/>
          <a:p>
            <a:endParaRPr lang="es-ES"/>
          </a:p>
        </p:txBody>
      </p:sp>
      <p:sp>
        <p:nvSpPr>
          <p:cNvPr id="490531" name="Line 35"/>
          <p:cNvSpPr>
            <a:spLocks noChangeShapeType="1"/>
          </p:cNvSpPr>
          <p:nvPr/>
        </p:nvSpPr>
        <p:spPr bwMode="auto">
          <a:xfrm flipH="1">
            <a:off x="7658100" y="5783263"/>
            <a:ext cx="304800" cy="0"/>
          </a:xfrm>
          <a:prstGeom prst="line">
            <a:avLst/>
          </a:prstGeom>
          <a:noFill/>
          <a:ln w="19050">
            <a:solidFill>
              <a:srgbClr val="000080"/>
            </a:solidFill>
            <a:round/>
            <a:headEnd/>
            <a:tailEnd/>
          </a:ln>
          <a:effectLst/>
        </p:spPr>
        <p:txBody>
          <a:bodyPr/>
          <a:lstStyle/>
          <a:p>
            <a:endParaRPr lang="es-ES"/>
          </a:p>
        </p:txBody>
      </p:sp>
      <p:sp>
        <p:nvSpPr>
          <p:cNvPr id="490532" name="Line 36"/>
          <p:cNvSpPr>
            <a:spLocks noChangeShapeType="1"/>
          </p:cNvSpPr>
          <p:nvPr/>
        </p:nvSpPr>
        <p:spPr bwMode="auto">
          <a:xfrm>
            <a:off x="2520950" y="5691188"/>
            <a:ext cx="4267200" cy="0"/>
          </a:xfrm>
          <a:prstGeom prst="line">
            <a:avLst/>
          </a:prstGeom>
          <a:noFill/>
          <a:ln w="25400">
            <a:solidFill>
              <a:srgbClr val="FF0000"/>
            </a:solidFill>
            <a:prstDash val="sysDot"/>
            <a:round/>
            <a:headEnd/>
            <a:tailEnd/>
          </a:ln>
          <a:effectLst/>
        </p:spPr>
        <p:txBody>
          <a:bodyPr/>
          <a:lstStyle/>
          <a:p>
            <a:endParaRPr lang="es-ES"/>
          </a:p>
        </p:txBody>
      </p:sp>
      <p:sp>
        <p:nvSpPr>
          <p:cNvPr id="490533" name="Line 37"/>
          <p:cNvSpPr>
            <a:spLocks noChangeShapeType="1"/>
          </p:cNvSpPr>
          <p:nvPr/>
        </p:nvSpPr>
        <p:spPr bwMode="auto">
          <a:xfrm>
            <a:off x="2444750" y="5691188"/>
            <a:ext cx="4267200" cy="0"/>
          </a:xfrm>
          <a:prstGeom prst="line">
            <a:avLst/>
          </a:prstGeom>
          <a:noFill/>
          <a:ln w="25400">
            <a:solidFill>
              <a:srgbClr val="33CC33"/>
            </a:solidFill>
            <a:prstDash val="sysDot"/>
            <a:round/>
            <a:headEnd/>
            <a:tailEnd/>
          </a:ln>
          <a:effectLst/>
        </p:spPr>
        <p:txBody>
          <a:bodyPr/>
          <a:lstStyle/>
          <a:p>
            <a:endParaRPr lang="es-ES"/>
          </a:p>
        </p:txBody>
      </p:sp>
      <p:pic>
        <p:nvPicPr>
          <p:cNvPr id="490534" name="Picture 38"/>
          <p:cNvPicPr>
            <a:picLocks noChangeArrowheads="1"/>
          </p:cNvPicPr>
          <p:nvPr/>
        </p:nvPicPr>
        <p:blipFill>
          <a:blip r:embed="rId6" cstate="print"/>
          <a:srcRect/>
          <a:stretch>
            <a:fillRect/>
          </a:stretch>
        </p:blipFill>
        <p:spPr bwMode="auto">
          <a:xfrm>
            <a:off x="1782763" y="1995488"/>
            <a:ext cx="931862" cy="800100"/>
          </a:xfrm>
          <a:prstGeom prst="rect">
            <a:avLst/>
          </a:prstGeom>
          <a:noFill/>
          <a:ln w="12700">
            <a:noFill/>
            <a:miter lim="800000"/>
            <a:headEnd/>
            <a:tailEnd/>
          </a:ln>
          <a:effectLst/>
        </p:spPr>
      </p:pic>
      <p:pic>
        <p:nvPicPr>
          <p:cNvPr id="490535" name="Picture 39"/>
          <p:cNvPicPr>
            <a:picLocks noChangeArrowheads="1"/>
          </p:cNvPicPr>
          <p:nvPr/>
        </p:nvPicPr>
        <p:blipFill>
          <a:blip r:embed="rId6" cstate="print"/>
          <a:srcRect/>
          <a:stretch>
            <a:fillRect/>
          </a:stretch>
        </p:blipFill>
        <p:spPr bwMode="auto">
          <a:xfrm>
            <a:off x="6497638" y="1919288"/>
            <a:ext cx="931862" cy="800100"/>
          </a:xfrm>
          <a:prstGeom prst="rect">
            <a:avLst/>
          </a:prstGeom>
          <a:noFill/>
          <a:ln w="12700">
            <a:noFill/>
            <a:miter lim="800000"/>
            <a:headEnd/>
            <a:tailEnd/>
          </a:ln>
          <a:effectLst/>
        </p:spPr>
      </p:pic>
      <p:pic>
        <p:nvPicPr>
          <p:cNvPr id="490536" name="Picture 40"/>
          <p:cNvPicPr>
            <a:picLocks noChangeArrowheads="1"/>
          </p:cNvPicPr>
          <p:nvPr/>
        </p:nvPicPr>
        <p:blipFill>
          <a:blip r:embed="rId6" cstate="print"/>
          <a:srcRect/>
          <a:stretch>
            <a:fillRect/>
          </a:stretch>
        </p:blipFill>
        <p:spPr bwMode="auto">
          <a:xfrm>
            <a:off x="1782763" y="5195888"/>
            <a:ext cx="931862" cy="800100"/>
          </a:xfrm>
          <a:prstGeom prst="rect">
            <a:avLst/>
          </a:prstGeom>
          <a:noFill/>
          <a:ln w="12700">
            <a:noFill/>
            <a:miter lim="800000"/>
            <a:headEnd/>
            <a:tailEnd/>
          </a:ln>
          <a:effectLst/>
        </p:spPr>
      </p:pic>
      <p:pic>
        <p:nvPicPr>
          <p:cNvPr id="490537" name="Picture 41"/>
          <p:cNvPicPr>
            <a:picLocks noChangeArrowheads="1"/>
          </p:cNvPicPr>
          <p:nvPr/>
        </p:nvPicPr>
        <p:blipFill>
          <a:blip r:embed="rId6" cstate="print"/>
          <a:srcRect/>
          <a:stretch>
            <a:fillRect/>
          </a:stretch>
        </p:blipFill>
        <p:spPr bwMode="auto">
          <a:xfrm>
            <a:off x="6497638" y="5119688"/>
            <a:ext cx="931862" cy="800100"/>
          </a:xfrm>
          <a:prstGeom prst="rect">
            <a:avLst/>
          </a:prstGeom>
          <a:noFill/>
          <a:ln w="12700">
            <a:noFill/>
            <a:miter lim="800000"/>
            <a:headEnd/>
            <a:tailEnd/>
          </a:ln>
          <a:effectLst/>
        </p:spPr>
      </p:pic>
      <p:sp>
        <p:nvSpPr>
          <p:cNvPr id="490538" name="Line 42"/>
          <p:cNvSpPr>
            <a:spLocks noChangeShapeType="1"/>
          </p:cNvSpPr>
          <p:nvPr/>
        </p:nvSpPr>
        <p:spPr bwMode="auto">
          <a:xfrm>
            <a:off x="4730750" y="4548188"/>
            <a:ext cx="0" cy="1066800"/>
          </a:xfrm>
          <a:prstGeom prst="line">
            <a:avLst/>
          </a:prstGeom>
          <a:noFill/>
          <a:ln w="9525">
            <a:solidFill>
              <a:schemeClr val="tx1"/>
            </a:solidFill>
            <a:round/>
            <a:headEnd/>
            <a:tailEnd type="triangle" w="med" len="med"/>
          </a:ln>
          <a:effectLst/>
        </p:spPr>
        <p:txBody>
          <a:bodyPr/>
          <a:lstStyle/>
          <a:p>
            <a:endParaRPr lang="es-ES"/>
          </a:p>
        </p:txBody>
      </p:sp>
      <p:sp>
        <p:nvSpPr>
          <p:cNvPr id="490539" name="Text Box 43"/>
          <p:cNvSpPr txBox="1">
            <a:spLocks noChangeArrowheads="1"/>
          </p:cNvSpPr>
          <p:nvPr/>
        </p:nvSpPr>
        <p:spPr bwMode="auto">
          <a:xfrm>
            <a:off x="3984625" y="836613"/>
            <a:ext cx="1163638" cy="336550"/>
          </a:xfrm>
          <a:prstGeom prst="rect">
            <a:avLst/>
          </a:prstGeom>
          <a:noFill/>
          <a:ln w="9525">
            <a:noFill/>
            <a:miter lim="800000"/>
            <a:headEnd/>
            <a:tailEnd/>
          </a:ln>
          <a:effectLst/>
        </p:spPr>
        <p:txBody>
          <a:bodyPr wrap="none">
            <a:spAutoFit/>
          </a:bodyPr>
          <a:lstStyle/>
          <a:p>
            <a:r>
              <a:rPr lang="es-ES_tradnl" sz="1600" b="1">
                <a:latin typeface="Arial" charset="0"/>
              </a:rPr>
              <a:t>VCs AAL5</a:t>
            </a:r>
            <a:endParaRPr lang="es-ES" sz="1600" b="1">
              <a:latin typeface="Arial" charset="0"/>
            </a:endParaRPr>
          </a:p>
        </p:txBody>
      </p:sp>
      <p:sp>
        <p:nvSpPr>
          <p:cNvPr id="490540" name="Line 44"/>
          <p:cNvSpPr>
            <a:spLocks noChangeShapeType="1"/>
          </p:cNvSpPr>
          <p:nvPr/>
        </p:nvSpPr>
        <p:spPr bwMode="auto">
          <a:xfrm flipH="1">
            <a:off x="4273550" y="1484313"/>
            <a:ext cx="11113" cy="625475"/>
          </a:xfrm>
          <a:prstGeom prst="line">
            <a:avLst/>
          </a:prstGeom>
          <a:noFill/>
          <a:ln w="9525">
            <a:solidFill>
              <a:schemeClr val="tx1"/>
            </a:solidFill>
            <a:round/>
            <a:headEnd/>
            <a:tailEnd type="triangle" w="med" len="med"/>
          </a:ln>
          <a:effectLst/>
        </p:spPr>
        <p:txBody>
          <a:bodyPr/>
          <a:lstStyle/>
          <a:p>
            <a:endParaRPr lang="es-ES"/>
          </a:p>
        </p:txBody>
      </p:sp>
      <p:sp>
        <p:nvSpPr>
          <p:cNvPr id="490541" name="Line 45"/>
          <p:cNvSpPr>
            <a:spLocks noChangeShapeType="1"/>
          </p:cNvSpPr>
          <p:nvPr/>
        </p:nvSpPr>
        <p:spPr bwMode="auto">
          <a:xfrm flipH="1">
            <a:off x="4856163" y="1473200"/>
            <a:ext cx="3175" cy="941388"/>
          </a:xfrm>
          <a:prstGeom prst="line">
            <a:avLst/>
          </a:prstGeom>
          <a:noFill/>
          <a:ln w="9525">
            <a:solidFill>
              <a:schemeClr val="tx1"/>
            </a:solidFill>
            <a:round/>
            <a:headEnd/>
            <a:tailEnd type="triangle" w="med" len="med"/>
          </a:ln>
          <a:effectLst/>
        </p:spPr>
        <p:txBody>
          <a:bodyPr/>
          <a:lstStyle/>
          <a:p>
            <a:endParaRPr lang="es-ES"/>
          </a:p>
        </p:txBody>
      </p:sp>
      <p:sp>
        <p:nvSpPr>
          <p:cNvPr id="490542" name="Text Box 46"/>
          <p:cNvSpPr txBox="1">
            <a:spLocks noChangeArrowheads="1"/>
          </p:cNvSpPr>
          <p:nvPr/>
        </p:nvSpPr>
        <p:spPr bwMode="auto">
          <a:xfrm>
            <a:off x="3059113" y="4221163"/>
            <a:ext cx="3236912" cy="336550"/>
          </a:xfrm>
          <a:prstGeom prst="rect">
            <a:avLst/>
          </a:prstGeom>
          <a:noFill/>
          <a:ln w="9525">
            <a:noFill/>
            <a:miter lim="800000"/>
            <a:headEnd/>
            <a:tailEnd/>
          </a:ln>
          <a:effectLst/>
        </p:spPr>
        <p:txBody>
          <a:bodyPr wrap="none">
            <a:spAutoFit/>
          </a:bodyPr>
          <a:lstStyle/>
          <a:p>
            <a:r>
              <a:rPr lang="es-ES_tradnl" sz="1600" b="1">
                <a:latin typeface="Arial" charset="0"/>
              </a:rPr>
              <a:t>VC AAL5 LLC/SNAP (IP + Atalk)</a:t>
            </a:r>
            <a:endParaRPr lang="es-ES" sz="1600" b="1">
              <a:latin typeface="Arial" charset="0"/>
            </a:endParaRPr>
          </a:p>
        </p:txBody>
      </p:sp>
      <p:sp>
        <p:nvSpPr>
          <p:cNvPr id="490543" name="Text Box 47"/>
          <p:cNvSpPr txBox="1">
            <a:spLocks noChangeArrowheads="1"/>
          </p:cNvSpPr>
          <p:nvPr/>
        </p:nvSpPr>
        <p:spPr bwMode="auto">
          <a:xfrm>
            <a:off x="2124075" y="231775"/>
            <a:ext cx="4892675" cy="457200"/>
          </a:xfrm>
          <a:prstGeom prst="rect">
            <a:avLst/>
          </a:prstGeom>
          <a:noFill/>
          <a:ln w="9525">
            <a:noFill/>
            <a:miter lim="800000"/>
            <a:headEnd/>
            <a:tailEnd/>
          </a:ln>
          <a:effectLst/>
        </p:spPr>
        <p:txBody>
          <a:bodyPr>
            <a:spAutoFit/>
          </a:bodyPr>
          <a:lstStyle/>
          <a:p>
            <a:pPr>
              <a:spcBef>
                <a:spcPct val="50000"/>
              </a:spcBef>
            </a:pPr>
            <a:r>
              <a:rPr lang="es-ES_tradnl" b="1">
                <a:latin typeface="Arial" charset="0"/>
              </a:rPr>
              <a:t>RFC 1483: Multiplexado por VCs</a:t>
            </a:r>
            <a:endParaRPr lang="es-ES" b="1">
              <a:latin typeface="Arial" charset="0"/>
            </a:endParaRPr>
          </a:p>
        </p:txBody>
      </p:sp>
      <p:sp>
        <p:nvSpPr>
          <p:cNvPr id="490544" name="Text Box 48"/>
          <p:cNvSpPr txBox="1">
            <a:spLocks noChangeArrowheads="1"/>
          </p:cNvSpPr>
          <p:nvPr/>
        </p:nvSpPr>
        <p:spPr bwMode="auto">
          <a:xfrm>
            <a:off x="1189038" y="3548063"/>
            <a:ext cx="6859587" cy="457200"/>
          </a:xfrm>
          <a:prstGeom prst="rect">
            <a:avLst/>
          </a:prstGeom>
          <a:noFill/>
          <a:ln w="9525">
            <a:noFill/>
            <a:miter lim="800000"/>
            <a:headEnd/>
            <a:tailEnd/>
          </a:ln>
          <a:effectLst/>
        </p:spPr>
        <p:txBody>
          <a:bodyPr>
            <a:spAutoFit/>
          </a:bodyPr>
          <a:lstStyle/>
          <a:p>
            <a:pPr>
              <a:spcBef>
                <a:spcPct val="50000"/>
              </a:spcBef>
            </a:pPr>
            <a:r>
              <a:rPr lang="es-ES_tradnl" b="1">
                <a:latin typeface="Arial" charset="0"/>
              </a:rPr>
              <a:t>RFC 1483: Multiplexado por LLC/SNAP (802.2)</a:t>
            </a:r>
            <a:endParaRPr lang="es-ES" b="1">
              <a:latin typeface="Arial" charset="0"/>
            </a:endParaRPr>
          </a:p>
        </p:txBody>
      </p:sp>
      <p:pic>
        <p:nvPicPr>
          <p:cNvPr id="490545" name="Picture 49"/>
          <p:cNvPicPr>
            <a:picLocks noChangeArrowheads="1"/>
          </p:cNvPicPr>
          <p:nvPr/>
        </p:nvPicPr>
        <p:blipFill>
          <a:blip r:embed="rId7" cstate="print"/>
          <a:srcRect/>
          <a:stretch>
            <a:fillRect/>
          </a:stretch>
        </p:blipFill>
        <p:spPr bwMode="auto">
          <a:xfrm>
            <a:off x="298450" y="2133600"/>
            <a:ext cx="1082675" cy="768350"/>
          </a:xfrm>
          <a:prstGeom prst="rect">
            <a:avLst/>
          </a:prstGeom>
          <a:noFill/>
          <a:ln w="9525">
            <a:noFill/>
            <a:miter lim="800000"/>
            <a:headEnd/>
            <a:tailEnd/>
          </a:ln>
          <a:effectLst/>
        </p:spPr>
      </p:pic>
      <p:pic>
        <p:nvPicPr>
          <p:cNvPr id="490546" name="Picture 50"/>
          <p:cNvPicPr>
            <a:picLocks noChangeArrowheads="1"/>
          </p:cNvPicPr>
          <p:nvPr/>
        </p:nvPicPr>
        <p:blipFill>
          <a:blip r:embed="rId7" cstate="print"/>
          <a:srcRect/>
          <a:stretch>
            <a:fillRect/>
          </a:stretch>
        </p:blipFill>
        <p:spPr bwMode="auto">
          <a:xfrm>
            <a:off x="296863" y="5302250"/>
            <a:ext cx="1082675" cy="768350"/>
          </a:xfrm>
          <a:prstGeom prst="rect">
            <a:avLst/>
          </a:prstGeom>
          <a:noFill/>
          <a:ln w="9525">
            <a:noFill/>
            <a:miter lim="800000"/>
            <a:headEnd/>
            <a:tailEnd/>
          </a:ln>
          <a:effectLst/>
        </p:spPr>
      </p:pic>
      <p:pic>
        <p:nvPicPr>
          <p:cNvPr id="490547" name="Picture 51"/>
          <p:cNvPicPr>
            <a:picLocks noChangeArrowheads="1"/>
          </p:cNvPicPr>
          <p:nvPr/>
        </p:nvPicPr>
        <p:blipFill>
          <a:blip r:embed="rId7" cstate="print"/>
          <a:srcRect/>
          <a:stretch>
            <a:fillRect/>
          </a:stretch>
        </p:blipFill>
        <p:spPr bwMode="auto">
          <a:xfrm>
            <a:off x="7870825" y="5302250"/>
            <a:ext cx="1082675" cy="768350"/>
          </a:xfrm>
          <a:prstGeom prst="rect">
            <a:avLst/>
          </a:prstGeom>
          <a:noFill/>
          <a:ln w="9525">
            <a:noFill/>
            <a:miter lim="800000"/>
            <a:headEnd/>
            <a:tailEnd/>
          </a:ln>
          <a:effectLst/>
        </p:spPr>
      </p:pic>
      <p:pic>
        <p:nvPicPr>
          <p:cNvPr id="490548" name="Picture 52"/>
          <p:cNvPicPr>
            <a:picLocks noChangeArrowheads="1"/>
          </p:cNvPicPr>
          <p:nvPr/>
        </p:nvPicPr>
        <p:blipFill>
          <a:blip r:embed="rId7" cstate="print"/>
          <a:srcRect/>
          <a:stretch>
            <a:fillRect/>
          </a:stretch>
        </p:blipFill>
        <p:spPr bwMode="auto">
          <a:xfrm>
            <a:off x="7870825" y="2133600"/>
            <a:ext cx="1082675" cy="768350"/>
          </a:xfrm>
          <a:prstGeom prst="rect">
            <a:avLst/>
          </a:prstGeom>
          <a:noFill/>
          <a:ln w="9525">
            <a:noFill/>
            <a:miter lim="800000"/>
            <a:headEnd/>
            <a:tailEnd/>
          </a:ln>
          <a:effectLst/>
        </p:spPr>
      </p:pic>
      <p:sp>
        <p:nvSpPr>
          <p:cNvPr id="490549" name="Text Box 53"/>
          <p:cNvSpPr txBox="1">
            <a:spLocks noChangeArrowheads="1"/>
          </p:cNvSpPr>
          <p:nvPr/>
        </p:nvSpPr>
        <p:spPr bwMode="auto">
          <a:xfrm>
            <a:off x="638175" y="987425"/>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0550" name="Text Box 54"/>
          <p:cNvSpPr txBox="1">
            <a:spLocks noChangeArrowheads="1"/>
          </p:cNvSpPr>
          <p:nvPr/>
        </p:nvSpPr>
        <p:spPr bwMode="auto">
          <a:xfrm>
            <a:off x="8115300" y="965200"/>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0551" name="Text Box 55"/>
          <p:cNvSpPr txBox="1">
            <a:spLocks noChangeArrowheads="1"/>
          </p:cNvSpPr>
          <p:nvPr/>
        </p:nvSpPr>
        <p:spPr bwMode="auto">
          <a:xfrm>
            <a:off x="8108950" y="2268538"/>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0552" name="Text Box 56"/>
          <p:cNvSpPr txBox="1">
            <a:spLocks noChangeArrowheads="1"/>
          </p:cNvSpPr>
          <p:nvPr/>
        </p:nvSpPr>
        <p:spPr bwMode="auto">
          <a:xfrm>
            <a:off x="515938" y="2254250"/>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0553" name="Text Box 57"/>
          <p:cNvSpPr txBox="1">
            <a:spLocks noChangeArrowheads="1"/>
          </p:cNvSpPr>
          <p:nvPr/>
        </p:nvSpPr>
        <p:spPr bwMode="auto">
          <a:xfrm>
            <a:off x="638175" y="4187825"/>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0554" name="Text Box 58"/>
          <p:cNvSpPr txBox="1">
            <a:spLocks noChangeArrowheads="1"/>
          </p:cNvSpPr>
          <p:nvPr/>
        </p:nvSpPr>
        <p:spPr bwMode="auto">
          <a:xfrm>
            <a:off x="8115300" y="4165600"/>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0555" name="Text Box 59"/>
          <p:cNvSpPr txBox="1">
            <a:spLocks noChangeArrowheads="1"/>
          </p:cNvSpPr>
          <p:nvPr/>
        </p:nvSpPr>
        <p:spPr bwMode="auto">
          <a:xfrm>
            <a:off x="8108950" y="5468938"/>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0556" name="Text Box 60"/>
          <p:cNvSpPr txBox="1">
            <a:spLocks noChangeArrowheads="1"/>
          </p:cNvSpPr>
          <p:nvPr/>
        </p:nvSpPr>
        <p:spPr bwMode="auto">
          <a:xfrm>
            <a:off x="574675" y="5454650"/>
            <a:ext cx="681038"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0557" name="Text Box 61"/>
          <p:cNvSpPr txBox="1">
            <a:spLocks noChangeArrowheads="1"/>
          </p:cNvSpPr>
          <p:nvPr/>
        </p:nvSpPr>
        <p:spPr bwMode="auto">
          <a:xfrm>
            <a:off x="4140200" y="1209675"/>
            <a:ext cx="328613" cy="274638"/>
          </a:xfrm>
          <a:prstGeom prst="rect">
            <a:avLst/>
          </a:prstGeom>
          <a:noFill/>
          <a:ln w="9525">
            <a:noFill/>
            <a:miter lim="800000"/>
            <a:headEnd/>
            <a:tailEnd/>
          </a:ln>
          <a:effectLst/>
        </p:spPr>
        <p:txBody>
          <a:bodyPr wrap="none">
            <a:spAutoFit/>
          </a:bodyPr>
          <a:lstStyle/>
          <a:p>
            <a:r>
              <a:rPr lang="es-ES_tradnl" sz="1200" b="1">
                <a:latin typeface="Arial" charset="0"/>
              </a:rPr>
              <a:t>IP</a:t>
            </a:r>
            <a:endParaRPr lang="es-ES" sz="1200" b="1">
              <a:latin typeface="Arial" charset="0"/>
            </a:endParaRPr>
          </a:p>
        </p:txBody>
      </p:sp>
      <p:sp>
        <p:nvSpPr>
          <p:cNvPr id="490558" name="Text Box 62"/>
          <p:cNvSpPr txBox="1">
            <a:spLocks noChangeArrowheads="1"/>
          </p:cNvSpPr>
          <p:nvPr/>
        </p:nvSpPr>
        <p:spPr bwMode="auto">
          <a:xfrm>
            <a:off x="4572000" y="1196975"/>
            <a:ext cx="598488" cy="274638"/>
          </a:xfrm>
          <a:prstGeom prst="rect">
            <a:avLst/>
          </a:prstGeom>
          <a:noFill/>
          <a:ln w="9525">
            <a:noFill/>
            <a:miter lim="800000"/>
            <a:headEnd/>
            <a:tailEnd/>
          </a:ln>
          <a:effectLst/>
        </p:spPr>
        <p:txBody>
          <a:bodyPr wrap="none">
            <a:spAutoFit/>
          </a:bodyPr>
          <a:lstStyle/>
          <a:p>
            <a:r>
              <a:rPr lang="es-ES_tradnl" sz="1200" b="1">
                <a:latin typeface="Arial" charset="0"/>
              </a:rPr>
              <a:t>ATalk</a:t>
            </a:r>
            <a:endParaRPr lang="es-ES" sz="1200" b="1">
              <a:latin typeface="Arial" charset="0"/>
            </a:endParaRP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05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05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05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05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05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05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05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05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05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05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05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05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05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05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05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905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05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905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905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05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05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05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905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9054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905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05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05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90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21" grpId="0" animBg="1"/>
      <p:bldP spid="490523" grpId="0" animBg="1"/>
      <p:bldP spid="490524" grpId="0" animBg="1"/>
      <p:bldP spid="490525" grpId="0" animBg="1"/>
      <p:bldP spid="490526" grpId="0" animBg="1"/>
      <p:bldP spid="490527" grpId="0" animBg="1"/>
      <p:bldP spid="490528" grpId="0" animBg="1"/>
      <p:bldP spid="490529" grpId="0" animBg="1"/>
      <p:bldP spid="490530" grpId="0" animBg="1"/>
      <p:bldP spid="490531" grpId="0" animBg="1"/>
      <p:bldP spid="490532" grpId="0" animBg="1"/>
      <p:bldP spid="490533" grpId="0" animBg="1"/>
      <p:bldP spid="490538" grpId="0" animBg="1"/>
      <p:bldP spid="490542" grpId="0"/>
      <p:bldP spid="490544" grpId="0"/>
      <p:bldP spid="490553" grpId="0"/>
      <p:bldP spid="490554" grpId="0"/>
      <p:bldP spid="490555" grpId="0"/>
      <p:bldP spid="4905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4" name="Line 4"/>
          <p:cNvSpPr>
            <a:spLocks noChangeShapeType="1"/>
          </p:cNvSpPr>
          <p:nvPr/>
        </p:nvSpPr>
        <p:spPr bwMode="auto">
          <a:xfrm>
            <a:off x="1001713" y="2784475"/>
            <a:ext cx="381000" cy="0"/>
          </a:xfrm>
          <a:prstGeom prst="line">
            <a:avLst/>
          </a:prstGeom>
          <a:noFill/>
          <a:ln w="19050">
            <a:solidFill>
              <a:srgbClr val="000080"/>
            </a:solidFill>
            <a:round/>
            <a:headEnd/>
            <a:tailEnd/>
          </a:ln>
          <a:effectLst/>
        </p:spPr>
        <p:txBody>
          <a:bodyPr/>
          <a:lstStyle/>
          <a:p>
            <a:endParaRPr lang="es-ES"/>
          </a:p>
        </p:txBody>
      </p:sp>
      <p:pic>
        <p:nvPicPr>
          <p:cNvPr id="491525" name="Picture 5"/>
          <p:cNvPicPr>
            <a:picLocks noChangeArrowheads="1"/>
          </p:cNvPicPr>
          <p:nvPr/>
        </p:nvPicPr>
        <p:blipFill>
          <a:blip r:embed="rId3" cstate="print"/>
          <a:srcRect/>
          <a:stretch>
            <a:fillRect/>
          </a:stretch>
        </p:blipFill>
        <p:spPr bwMode="auto">
          <a:xfrm>
            <a:off x="3206750" y="2632075"/>
            <a:ext cx="2590800" cy="2165350"/>
          </a:xfrm>
          <a:prstGeom prst="rect">
            <a:avLst/>
          </a:prstGeom>
          <a:noFill/>
          <a:ln w="12700">
            <a:noFill/>
            <a:miter lim="800000"/>
            <a:headEnd/>
            <a:tailEnd/>
          </a:ln>
          <a:effectLst/>
        </p:spPr>
      </p:pic>
      <p:pic>
        <p:nvPicPr>
          <p:cNvPr id="491526" name="Picture 6"/>
          <p:cNvPicPr>
            <a:picLocks noChangeArrowheads="1"/>
          </p:cNvPicPr>
          <p:nvPr/>
        </p:nvPicPr>
        <p:blipFill>
          <a:blip r:embed="rId4" cstate="print"/>
          <a:srcRect/>
          <a:stretch>
            <a:fillRect/>
          </a:stretch>
        </p:blipFill>
        <p:spPr bwMode="auto">
          <a:xfrm>
            <a:off x="311150" y="2098675"/>
            <a:ext cx="806450" cy="914400"/>
          </a:xfrm>
          <a:prstGeom prst="rect">
            <a:avLst/>
          </a:prstGeom>
          <a:noFill/>
          <a:ln w="12700">
            <a:noFill/>
            <a:miter lim="800000"/>
            <a:headEnd/>
            <a:tailEnd/>
          </a:ln>
          <a:effectLst/>
        </p:spPr>
      </p:pic>
      <p:pic>
        <p:nvPicPr>
          <p:cNvPr id="491527" name="Picture 7"/>
          <p:cNvPicPr>
            <a:picLocks noChangeArrowheads="1"/>
          </p:cNvPicPr>
          <p:nvPr/>
        </p:nvPicPr>
        <p:blipFill>
          <a:blip r:embed="rId5" cstate="print"/>
          <a:srcRect/>
          <a:stretch>
            <a:fillRect/>
          </a:stretch>
        </p:blipFill>
        <p:spPr bwMode="auto">
          <a:xfrm>
            <a:off x="2978150" y="3165475"/>
            <a:ext cx="900113" cy="866775"/>
          </a:xfrm>
          <a:prstGeom prst="rect">
            <a:avLst/>
          </a:prstGeom>
          <a:noFill/>
          <a:ln w="12700">
            <a:noFill/>
            <a:miter lim="800000"/>
            <a:headEnd/>
            <a:tailEnd/>
          </a:ln>
          <a:effectLst/>
        </p:spPr>
      </p:pic>
      <p:pic>
        <p:nvPicPr>
          <p:cNvPr id="491528" name="Picture 8"/>
          <p:cNvPicPr>
            <a:picLocks noChangeArrowheads="1"/>
          </p:cNvPicPr>
          <p:nvPr/>
        </p:nvPicPr>
        <p:blipFill>
          <a:blip r:embed="rId5" cstate="print"/>
          <a:srcRect/>
          <a:stretch>
            <a:fillRect/>
          </a:stretch>
        </p:blipFill>
        <p:spPr bwMode="auto">
          <a:xfrm>
            <a:off x="5340350" y="3089275"/>
            <a:ext cx="900113" cy="866775"/>
          </a:xfrm>
          <a:prstGeom prst="rect">
            <a:avLst/>
          </a:prstGeom>
          <a:noFill/>
          <a:ln w="12700">
            <a:noFill/>
            <a:miter lim="800000"/>
            <a:headEnd/>
            <a:tailEnd/>
          </a:ln>
          <a:effectLst/>
        </p:spPr>
      </p:pic>
      <p:sp>
        <p:nvSpPr>
          <p:cNvPr id="491529" name="Line 9"/>
          <p:cNvSpPr>
            <a:spLocks noChangeShapeType="1"/>
          </p:cNvSpPr>
          <p:nvPr/>
        </p:nvSpPr>
        <p:spPr bwMode="auto">
          <a:xfrm>
            <a:off x="1382713" y="2555875"/>
            <a:ext cx="0" cy="1693863"/>
          </a:xfrm>
          <a:prstGeom prst="line">
            <a:avLst/>
          </a:prstGeom>
          <a:noFill/>
          <a:ln w="19050">
            <a:solidFill>
              <a:srgbClr val="000080"/>
            </a:solidFill>
            <a:round/>
            <a:headEnd/>
            <a:tailEnd/>
          </a:ln>
          <a:effectLst/>
        </p:spPr>
        <p:txBody>
          <a:bodyPr/>
          <a:lstStyle/>
          <a:p>
            <a:endParaRPr lang="es-ES"/>
          </a:p>
        </p:txBody>
      </p:sp>
      <p:pic>
        <p:nvPicPr>
          <p:cNvPr id="491530" name="Picture 10"/>
          <p:cNvPicPr>
            <a:picLocks noChangeArrowheads="1"/>
          </p:cNvPicPr>
          <p:nvPr/>
        </p:nvPicPr>
        <p:blipFill>
          <a:blip r:embed="rId4" cstate="print"/>
          <a:srcRect/>
          <a:stretch>
            <a:fillRect/>
          </a:stretch>
        </p:blipFill>
        <p:spPr bwMode="auto">
          <a:xfrm>
            <a:off x="8039100" y="2098675"/>
            <a:ext cx="806450" cy="914400"/>
          </a:xfrm>
          <a:prstGeom prst="rect">
            <a:avLst/>
          </a:prstGeom>
          <a:noFill/>
          <a:ln w="12700">
            <a:noFill/>
            <a:miter lim="800000"/>
            <a:headEnd/>
            <a:tailEnd/>
          </a:ln>
          <a:effectLst/>
        </p:spPr>
      </p:pic>
      <p:sp>
        <p:nvSpPr>
          <p:cNvPr id="491531" name="Line 11"/>
          <p:cNvSpPr>
            <a:spLocks noChangeShapeType="1"/>
          </p:cNvSpPr>
          <p:nvPr/>
        </p:nvSpPr>
        <p:spPr bwMode="auto">
          <a:xfrm>
            <a:off x="7778750" y="2555875"/>
            <a:ext cx="0" cy="1739900"/>
          </a:xfrm>
          <a:prstGeom prst="line">
            <a:avLst/>
          </a:prstGeom>
          <a:noFill/>
          <a:ln w="19050">
            <a:solidFill>
              <a:srgbClr val="000080"/>
            </a:solidFill>
            <a:round/>
            <a:headEnd/>
            <a:tailEnd/>
          </a:ln>
          <a:effectLst/>
        </p:spPr>
        <p:txBody>
          <a:bodyPr/>
          <a:lstStyle/>
          <a:p>
            <a:endParaRPr lang="es-ES"/>
          </a:p>
        </p:txBody>
      </p:sp>
      <p:sp>
        <p:nvSpPr>
          <p:cNvPr id="491532" name="Line 12"/>
          <p:cNvSpPr>
            <a:spLocks noChangeShapeType="1"/>
          </p:cNvSpPr>
          <p:nvPr/>
        </p:nvSpPr>
        <p:spPr bwMode="auto">
          <a:xfrm flipH="1" flipV="1">
            <a:off x="1382713" y="3698875"/>
            <a:ext cx="381000" cy="17463"/>
          </a:xfrm>
          <a:prstGeom prst="line">
            <a:avLst/>
          </a:prstGeom>
          <a:noFill/>
          <a:ln w="19050">
            <a:solidFill>
              <a:srgbClr val="000080"/>
            </a:solidFill>
            <a:round/>
            <a:headEnd/>
            <a:tailEnd/>
          </a:ln>
          <a:effectLst/>
        </p:spPr>
        <p:txBody>
          <a:bodyPr/>
          <a:lstStyle/>
          <a:p>
            <a:endParaRPr lang="es-ES"/>
          </a:p>
        </p:txBody>
      </p:sp>
      <p:sp>
        <p:nvSpPr>
          <p:cNvPr id="491533" name="Line 13"/>
          <p:cNvSpPr>
            <a:spLocks noChangeShapeType="1"/>
          </p:cNvSpPr>
          <p:nvPr/>
        </p:nvSpPr>
        <p:spPr bwMode="auto">
          <a:xfrm>
            <a:off x="1001713" y="3790950"/>
            <a:ext cx="381000" cy="0"/>
          </a:xfrm>
          <a:prstGeom prst="line">
            <a:avLst/>
          </a:prstGeom>
          <a:noFill/>
          <a:ln w="19050">
            <a:solidFill>
              <a:srgbClr val="000080"/>
            </a:solidFill>
            <a:round/>
            <a:headEnd/>
            <a:tailEnd/>
          </a:ln>
          <a:effectLst/>
        </p:spPr>
        <p:txBody>
          <a:bodyPr/>
          <a:lstStyle/>
          <a:p>
            <a:endParaRPr lang="es-ES"/>
          </a:p>
        </p:txBody>
      </p:sp>
      <p:sp>
        <p:nvSpPr>
          <p:cNvPr id="491534" name="Line 14"/>
          <p:cNvSpPr>
            <a:spLocks noChangeShapeType="1"/>
          </p:cNvSpPr>
          <p:nvPr/>
        </p:nvSpPr>
        <p:spPr bwMode="auto">
          <a:xfrm>
            <a:off x="2520950" y="3622675"/>
            <a:ext cx="457200" cy="0"/>
          </a:xfrm>
          <a:prstGeom prst="line">
            <a:avLst/>
          </a:prstGeom>
          <a:noFill/>
          <a:ln w="19050">
            <a:solidFill>
              <a:schemeClr val="tx1"/>
            </a:solidFill>
            <a:round/>
            <a:headEnd/>
            <a:tailEnd/>
          </a:ln>
          <a:effectLst/>
        </p:spPr>
        <p:txBody>
          <a:bodyPr/>
          <a:lstStyle/>
          <a:p>
            <a:endParaRPr lang="es-ES"/>
          </a:p>
        </p:txBody>
      </p:sp>
      <p:sp>
        <p:nvSpPr>
          <p:cNvPr id="491535" name="Line 15"/>
          <p:cNvSpPr>
            <a:spLocks noChangeShapeType="1"/>
          </p:cNvSpPr>
          <p:nvPr/>
        </p:nvSpPr>
        <p:spPr bwMode="auto">
          <a:xfrm>
            <a:off x="6178550" y="3622675"/>
            <a:ext cx="457200" cy="0"/>
          </a:xfrm>
          <a:prstGeom prst="line">
            <a:avLst/>
          </a:prstGeom>
          <a:noFill/>
          <a:ln w="19050">
            <a:solidFill>
              <a:schemeClr val="tx1"/>
            </a:solidFill>
            <a:round/>
            <a:headEnd/>
            <a:tailEnd/>
          </a:ln>
          <a:effectLst/>
        </p:spPr>
        <p:txBody>
          <a:bodyPr/>
          <a:lstStyle/>
          <a:p>
            <a:endParaRPr lang="es-ES"/>
          </a:p>
        </p:txBody>
      </p:sp>
      <p:sp>
        <p:nvSpPr>
          <p:cNvPr id="491536" name="Line 16"/>
          <p:cNvSpPr>
            <a:spLocks noChangeShapeType="1"/>
          </p:cNvSpPr>
          <p:nvPr/>
        </p:nvSpPr>
        <p:spPr bwMode="auto">
          <a:xfrm>
            <a:off x="7473950" y="3546475"/>
            <a:ext cx="304800" cy="0"/>
          </a:xfrm>
          <a:prstGeom prst="line">
            <a:avLst/>
          </a:prstGeom>
          <a:noFill/>
          <a:ln w="19050">
            <a:solidFill>
              <a:schemeClr val="accent2"/>
            </a:solidFill>
            <a:round/>
            <a:headEnd/>
            <a:tailEnd/>
          </a:ln>
          <a:effectLst/>
        </p:spPr>
        <p:txBody>
          <a:bodyPr/>
          <a:lstStyle/>
          <a:p>
            <a:endParaRPr lang="es-ES"/>
          </a:p>
        </p:txBody>
      </p:sp>
      <p:sp>
        <p:nvSpPr>
          <p:cNvPr id="491537" name="Line 17"/>
          <p:cNvSpPr>
            <a:spLocks noChangeShapeType="1"/>
          </p:cNvSpPr>
          <p:nvPr/>
        </p:nvSpPr>
        <p:spPr bwMode="auto">
          <a:xfrm flipH="1">
            <a:off x="7778750" y="2784475"/>
            <a:ext cx="304800" cy="0"/>
          </a:xfrm>
          <a:prstGeom prst="line">
            <a:avLst/>
          </a:prstGeom>
          <a:noFill/>
          <a:ln w="19050">
            <a:solidFill>
              <a:srgbClr val="000080"/>
            </a:solidFill>
            <a:round/>
            <a:headEnd/>
            <a:tailEnd/>
          </a:ln>
          <a:effectLst/>
        </p:spPr>
        <p:txBody>
          <a:bodyPr/>
          <a:lstStyle/>
          <a:p>
            <a:endParaRPr lang="es-ES"/>
          </a:p>
        </p:txBody>
      </p:sp>
      <p:sp>
        <p:nvSpPr>
          <p:cNvPr id="491538" name="Line 18"/>
          <p:cNvSpPr>
            <a:spLocks noChangeShapeType="1"/>
          </p:cNvSpPr>
          <p:nvPr/>
        </p:nvSpPr>
        <p:spPr bwMode="auto">
          <a:xfrm flipH="1">
            <a:off x="7778750" y="3867150"/>
            <a:ext cx="304800" cy="0"/>
          </a:xfrm>
          <a:prstGeom prst="line">
            <a:avLst/>
          </a:prstGeom>
          <a:noFill/>
          <a:ln w="19050">
            <a:solidFill>
              <a:srgbClr val="000080"/>
            </a:solidFill>
            <a:round/>
            <a:headEnd/>
            <a:tailEnd/>
          </a:ln>
          <a:effectLst/>
        </p:spPr>
        <p:txBody>
          <a:bodyPr/>
          <a:lstStyle/>
          <a:p>
            <a:endParaRPr lang="es-ES"/>
          </a:p>
        </p:txBody>
      </p:sp>
      <p:sp>
        <p:nvSpPr>
          <p:cNvPr id="491539" name="Text Box 19"/>
          <p:cNvSpPr txBox="1">
            <a:spLocks noChangeArrowheads="1"/>
          </p:cNvSpPr>
          <p:nvPr/>
        </p:nvSpPr>
        <p:spPr bwMode="auto">
          <a:xfrm>
            <a:off x="3348038" y="1916113"/>
            <a:ext cx="2592387" cy="517525"/>
          </a:xfrm>
          <a:prstGeom prst="rect">
            <a:avLst/>
          </a:prstGeom>
          <a:noFill/>
          <a:ln w="9525">
            <a:noFill/>
            <a:miter lim="800000"/>
            <a:headEnd/>
            <a:tailEnd/>
          </a:ln>
          <a:effectLst/>
        </p:spPr>
        <p:txBody>
          <a:bodyPr>
            <a:spAutoFit/>
          </a:bodyPr>
          <a:lstStyle/>
          <a:p>
            <a:pPr algn="ctr"/>
            <a:r>
              <a:rPr lang="es-ES_tradnl" sz="1400" b="1">
                <a:latin typeface="Arial" charset="0"/>
              </a:rPr>
              <a:t>VC multiprotocolo IP y AppleTalk (LLC/SNAP)</a:t>
            </a:r>
            <a:endParaRPr lang="es-ES" sz="1400" b="1">
              <a:latin typeface="Arial" charset="0"/>
            </a:endParaRPr>
          </a:p>
        </p:txBody>
      </p:sp>
      <p:sp>
        <p:nvSpPr>
          <p:cNvPr id="491540" name="Line 20"/>
          <p:cNvSpPr>
            <a:spLocks noChangeShapeType="1"/>
          </p:cNvSpPr>
          <p:nvPr/>
        </p:nvSpPr>
        <p:spPr bwMode="auto">
          <a:xfrm flipH="1">
            <a:off x="4273550" y="2519363"/>
            <a:ext cx="0" cy="838200"/>
          </a:xfrm>
          <a:prstGeom prst="line">
            <a:avLst/>
          </a:prstGeom>
          <a:noFill/>
          <a:ln w="9525">
            <a:solidFill>
              <a:schemeClr val="tx1"/>
            </a:solidFill>
            <a:round/>
            <a:headEnd/>
            <a:tailEnd type="triangle" w="med" len="med"/>
          </a:ln>
          <a:effectLst/>
        </p:spPr>
        <p:txBody>
          <a:bodyPr/>
          <a:lstStyle/>
          <a:p>
            <a:endParaRPr lang="es-ES"/>
          </a:p>
        </p:txBody>
      </p:sp>
      <p:sp>
        <p:nvSpPr>
          <p:cNvPr id="491541" name="Line 21"/>
          <p:cNvSpPr>
            <a:spLocks noChangeShapeType="1"/>
          </p:cNvSpPr>
          <p:nvPr/>
        </p:nvSpPr>
        <p:spPr bwMode="auto">
          <a:xfrm flipV="1">
            <a:off x="3563938" y="3789363"/>
            <a:ext cx="792162" cy="863600"/>
          </a:xfrm>
          <a:prstGeom prst="line">
            <a:avLst/>
          </a:prstGeom>
          <a:noFill/>
          <a:ln w="9525">
            <a:solidFill>
              <a:schemeClr val="tx1"/>
            </a:solidFill>
            <a:round/>
            <a:headEnd/>
            <a:tailEnd type="triangle" w="med" len="med"/>
          </a:ln>
          <a:effectLst/>
        </p:spPr>
        <p:txBody>
          <a:bodyPr/>
          <a:lstStyle/>
          <a:p>
            <a:endParaRPr lang="es-ES"/>
          </a:p>
        </p:txBody>
      </p:sp>
      <p:pic>
        <p:nvPicPr>
          <p:cNvPr id="491543" name="Picture 23"/>
          <p:cNvPicPr>
            <a:picLocks noChangeArrowheads="1"/>
          </p:cNvPicPr>
          <p:nvPr/>
        </p:nvPicPr>
        <p:blipFill>
          <a:blip r:embed="rId6" cstate="print"/>
          <a:srcRect/>
          <a:stretch>
            <a:fillRect/>
          </a:stretch>
        </p:blipFill>
        <p:spPr bwMode="auto">
          <a:xfrm>
            <a:off x="179388" y="3386138"/>
            <a:ext cx="1082675" cy="768350"/>
          </a:xfrm>
          <a:prstGeom prst="rect">
            <a:avLst/>
          </a:prstGeom>
          <a:noFill/>
          <a:ln w="9525">
            <a:noFill/>
            <a:miter lim="800000"/>
            <a:headEnd/>
            <a:tailEnd/>
          </a:ln>
          <a:effectLst/>
        </p:spPr>
      </p:pic>
      <p:pic>
        <p:nvPicPr>
          <p:cNvPr id="491544" name="Picture 24"/>
          <p:cNvPicPr>
            <a:picLocks noChangeArrowheads="1"/>
          </p:cNvPicPr>
          <p:nvPr/>
        </p:nvPicPr>
        <p:blipFill>
          <a:blip r:embed="rId6" cstate="print"/>
          <a:srcRect/>
          <a:stretch>
            <a:fillRect/>
          </a:stretch>
        </p:blipFill>
        <p:spPr bwMode="auto">
          <a:xfrm>
            <a:off x="7991475" y="3386138"/>
            <a:ext cx="1082675" cy="768350"/>
          </a:xfrm>
          <a:prstGeom prst="rect">
            <a:avLst/>
          </a:prstGeom>
          <a:noFill/>
          <a:ln w="9525">
            <a:noFill/>
            <a:miter lim="800000"/>
            <a:headEnd/>
            <a:tailEnd/>
          </a:ln>
          <a:effectLst/>
        </p:spPr>
      </p:pic>
      <p:sp>
        <p:nvSpPr>
          <p:cNvPr id="491545" name="Text Box 25"/>
          <p:cNvSpPr txBox="1">
            <a:spLocks noChangeArrowheads="1"/>
          </p:cNvSpPr>
          <p:nvPr/>
        </p:nvSpPr>
        <p:spPr bwMode="auto">
          <a:xfrm>
            <a:off x="520700" y="2271713"/>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1546" name="Text Box 26"/>
          <p:cNvSpPr txBox="1">
            <a:spLocks noChangeArrowheads="1"/>
          </p:cNvSpPr>
          <p:nvPr/>
        </p:nvSpPr>
        <p:spPr bwMode="auto">
          <a:xfrm>
            <a:off x="8235950" y="2249488"/>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1547" name="Text Box 27"/>
          <p:cNvSpPr txBox="1">
            <a:spLocks noChangeArrowheads="1"/>
          </p:cNvSpPr>
          <p:nvPr/>
        </p:nvSpPr>
        <p:spPr bwMode="auto">
          <a:xfrm>
            <a:off x="8229600" y="3552825"/>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1548" name="Text Box 28"/>
          <p:cNvSpPr txBox="1">
            <a:spLocks noChangeArrowheads="1"/>
          </p:cNvSpPr>
          <p:nvPr/>
        </p:nvSpPr>
        <p:spPr bwMode="auto">
          <a:xfrm>
            <a:off x="457200" y="3538538"/>
            <a:ext cx="681038"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
        <p:nvSpPr>
          <p:cNvPr id="491549" name="Line 29"/>
          <p:cNvSpPr>
            <a:spLocks noChangeShapeType="1"/>
          </p:cNvSpPr>
          <p:nvPr/>
        </p:nvSpPr>
        <p:spPr bwMode="auto">
          <a:xfrm rot="5400000">
            <a:off x="4414838" y="5170488"/>
            <a:ext cx="457200" cy="0"/>
          </a:xfrm>
          <a:prstGeom prst="line">
            <a:avLst/>
          </a:prstGeom>
          <a:noFill/>
          <a:ln w="19050">
            <a:solidFill>
              <a:schemeClr val="tx1"/>
            </a:solidFill>
            <a:round/>
            <a:headEnd/>
            <a:tailEnd/>
          </a:ln>
          <a:effectLst/>
        </p:spPr>
        <p:txBody>
          <a:bodyPr/>
          <a:lstStyle/>
          <a:p>
            <a:endParaRPr lang="es-ES"/>
          </a:p>
        </p:txBody>
      </p:sp>
      <p:pic>
        <p:nvPicPr>
          <p:cNvPr id="491550" name="Picture 30"/>
          <p:cNvPicPr>
            <a:picLocks noChangeArrowheads="1"/>
          </p:cNvPicPr>
          <p:nvPr/>
        </p:nvPicPr>
        <p:blipFill>
          <a:blip r:embed="rId5" cstate="print"/>
          <a:srcRect/>
          <a:stretch>
            <a:fillRect/>
          </a:stretch>
        </p:blipFill>
        <p:spPr bwMode="auto">
          <a:xfrm>
            <a:off x="4211638" y="4217988"/>
            <a:ext cx="900112" cy="866775"/>
          </a:xfrm>
          <a:prstGeom prst="rect">
            <a:avLst/>
          </a:prstGeom>
          <a:noFill/>
          <a:ln w="12700">
            <a:noFill/>
            <a:miter lim="800000"/>
            <a:headEnd/>
            <a:tailEnd/>
          </a:ln>
          <a:effectLst/>
        </p:spPr>
      </p:pic>
      <p:pic>
        <p:nvPicPr>
          <p:cNvPr id="491551" name="Picture 31"/>
          <p:cNvPicPr>
            <a:picLocks noChangeArrowheads="1"/>
          </p:cNvPicPr>
          <p:nvPr/>
        </p:nvPicPr>
        <p:blipFill>
          <a:blip r:embed="rId7" cstate="print"/>
          <a:srcRect/>
          <a:stretch>
            <a:fillRect/>
          </a:stretch>
        </p:blipFill>
        <p:spPr bwMode="auto">
          <a:xfrm>
            <a:off x="4211638" y="5229225"/>
            <a:ext cx="931862" cy="800100"/>
          </a:xfrm>
          <a:prstGeom prst="rect">
            <a:avLst/>
          </a:prstGeom>
          <a:noFill/>
          <a:ln w="12700">
            <a:noFill/>
            <a:miter lim="800000"/>
            <a:headEnd/>
            <a:tailEnd/>
          </a:ln>
          <a:effectLst/>
        </p:spPr>
      </p:pic>
      <p:pic>
        <p:nvPicPr>
          <p:cNvPr id="491552" name="Picture 32"/>
          <p:cNvPicPr>
            <a:picLocks noChangeArrowheads="1"/>
          </p:cNvPicPr>
          <p:nvPr/>
        </p:nvPicPr>
        <p:blipFill>
          <a:blip r:embed="rId4" cstate="print"/>
          <a:srcRect/>
          <a:stretch>
            <a:fillRect/>
          </a:stretch>
        </p:blipFill>
        <p:spPr bwMode="auto">
          <a:xfrm>
            <a:off x="5565775" y="4687888"/>
            <a:ext cx="806450" cy="914400"/>
          </a:xfrm>
          <a:prstGeom prst="rect">
            <a:avLst/>
          </a:prstGeom>
          <a:noFill/>
          <a:ln w="12700">
            <a:noFill/>
            <a:miter lim="800000"/>
            <a:headEnd/>
            <a:tailEnd/>
          </a:ln>
          <a:effectLst/>
        </p:spPr>
      </p:pic>
      <p:sp>
        <p:nvSpPr>
          <p:cNvPr id="491553" name="Line 33"/>
          <p:cNvSpPr>
            <a:spLocks noChangeShapeType="1"/>
          </p:cNvSpPr>
          <p:nvPr/>
        </p:nvSpPr>
        <p:spPr bwMode="auto">
          <a:xfrm flipH="1">
            <a:off x="5292725" y="5145088"/>
            <a:ext cx="12700" cy="947737"/>
          </a:xfrm>
          <a:prstGeom prst="line">
            <a:avLst/>
          </a:prstGeom>
          <a:noFill/>
          <a:ln w="19050">
            <a:solidFill>
              <a:srgbClr val="000080"/>
            </a:solidFill>
            <a:round/>
            <a:headEnd/>
            <a:tailEnd/>
          </a:ln>
          <a:effectLst/>
        </p:spPr>
        <p:txBody>
          <a:bodyPr/>
          <a:lstStyle/>
          <a:p>
            <a:endParaRPr lang="es-ES"/>
          </a:p>
        </p:txBody>
      </p:sp>
      <p:sp>
        <p:nvSpPr>
          <p:cNvPr id="491554" name="Line 34"/>
          <p:cNvSpPr>
            <a:spLocks noChangeShapeType="1"/>
          </p:cNvSpPr>
          <p:nvPr/>
        </p:nvSpPr>
        <p:spPr bwMode="auto">
          <a:xfrm>
            <a:off x="5000625" y="5668963"/>
            <a:ext cx="304800" cy="0"/>
          </a:xfrm>
          <a:prstGeom prst="line">
            <a:avLst/>
          </a:prstGeom>
          <a:noFill/>
          <a:ln w="19050">
            <a:solidFill>
              <a:schemeClr val="accent2"/>
            </a:solidFill>
            <a:round/>
            <a:headEnd/>
            <a:tailEnd/>
          </a:ln>
          <a:effectLst/>
        </p:spPr>
        <p:txBody>
          <a:bodyPr/>
          <a:lstStyle/>
          <a:p>
            <a:endParaRPr lang="es-ES"/>
          </a:p>
        </p:txBody>
      </p:sp>
      <p:sp>
        <p:nvSpPr>
          <p:cNvPr id="491555" name="Line 35"/>
          <p:cNvSpPr>
            <a:spLocks noChangeShapeType="1"/>
          </p:cNvSpPr>
          <p:nvPr/>
        </p:nvSpPr>
        <p:spPr bwMode="auto">
          <a:xfrm flipH="1">
            <a:off x="5305425" y="5373688"/>
            <a:ext cx="304800" cy="0"/>
          </a:xfrm>
          <a:prstGeom prst="line">
            <a:avLst/>
          </a:prstGeom>
          <a:noFill/>
          <a:ln w="19050">
            <a:solidFill>
              <a:srgbClr val="000080"/>
            </a:solidFill>
            <a:round/>
            <a:headEnd/>
            <a:tailEnd/>
          </a:ln>
          <a:effectLst/>
        </p:spPr>
        <p:txBody>
          <a:bodyPr/>
          <a:lstStyle/>
          <a:p>
            <a:endParaRPr lang="es-ES"/>
          </a:p>
        </p:txBody>
      </p:sp>
      <p:sp>
        <p:nvSpPr>
          <p:cNvPr id="491556" name="Text Box 36"/>
          <p:cNvSpPr txBox="1">
            <a:spLocks noChangeArrowheads="1"/>
          </p:cNvSpPr>
          <p:nvPr/>
        </p:nvSpPr>
        <p:spPr bwMode="auto">
          <a:xfrm>
            <a:off x="5762625" y="4838700"/>
            <a:ext cx="376238" cy="336550"/>
          </a:xfrm>
          <a:prstGeom prst="rect">
            <a:avLst/>
          </a:prstGeom>
          <a:noFill/>
          <a:ln w="9525">
            <a:noFill/>
            <a:miter lim="800000"/>
            <a:headEnd/>
            <a:tailEnd/>
          </a:ln>
          <a:effectLst/>
        </p:spPr>
        <p:txBody>
          <a:bodyPr wrap="none">
            <a:spAutoFit/>
          </a:bodyPr>
          <a:lstStyle/>
          <a:p>
            <a:r>
              <a:rPr lang="es-ES_tradnl" sz="1600" b="1">
                <a:solidFill>
                  <a:srgbClr val="33CC33"/>
                </a:solidFill>
                <a:latin typeface="Arial" charset="0"/>
              </a:rPr>
              <a:t>IP</a:t>
            </a:r>
            <a:endParaRPr lang="es-ES" sz="1600" b="1">
              <a:solidFill>
                <a:srgbClr val="33CC33"/>
              </a:solidFill>
              <a:latin typeface="Arial" charset="0"/>
            </a:endParaRPr>
          </a:p>
        </p:txBody>
      </p:sp>
      <p:sp>
        <p:nvSpPr>
          <p:cNvPr id="491557" name="Text Box 37"/>
          <p:cNvSpPr txBox="1">
            <a:spLocks noChangeArrowheads="1"/>
          </p:cNvSpPr>
          <p:nvPr/>
        </p:nvSpPr>
        <p:spPr bwMode="auto">
          <a:xfrm>
            <a:off x="2646363" y="4581525"/>
            <a:ext cx="1062037" cy="304800"/>
          </a:xfrm>
          <a:prstGeom prst="rect">
            <a:avLst/>
          </a:prstGeom>
          <a:noFill/>
          <a:ln w="9525">
            <a:noFill/>
            <a:miter lim="800000"/>
            <a:headEnd/>
            <a:tailEnd/>
          </a:ln>
          <a:effectLst/>
        </p:spPr>
        <p:txBody>
          <a:bodyPr wrap="none">
            <a:spAutoFit/>
          </a:bodyPr>
          <a:lstStyle/>
          <a:p>
            <a:r>
              <a:rPr lang="es-ES_tradnl" sz="1400" b="1">
                <a:latin typeface="Arial" charset="0"/>
              </a:rPr>
              <a:t>VC IP solo</a:t>
            </a:r>
            <a:endParaRPr lang="es-ES" sz="1400" b="1">
              <a:latin typeface="Arial" charset="0"/>
            </a:endParaRPr>
          </a:p>
        </p:txBody>
      </p:sp>
      <p:sp>
        <p:nvSpPr>
          <p:cNvPr id="491558" name="Text Box 38"/>
          <p:cNvSpPr txBox="1">
            <a:spLocks noChangeArrowheads="1"/>
          </p:cNvSpPr>
          <p:nvPr/>
        </p:nvSpPr>
        <p:spPr bwMode="auto">
          <a:xfrm>
            <a:off x="1374775" y="2763838"/>
            <a:ext cx="1562100" cy="304800"/>
          </a:xfrm>
          <a:prstGeom prst="rect">
            <a:avLst/>
          </a:prstGeom>
          <a:noFill/>
          <a:ln w="9525">
            <a:noFill/>
            <a:miter lim="800000"/>
            <a:headEnd/>
            <a:tailEnd/>
          </a:ln>
          <a:effectLst/>
        </p:spPr>
        <p:txBody>
          <a:bodyPr wrap="none">
            <a:spAutoFit/>
          </a:bodyPr>
          <a:lstStyle/>
          <a:p>
            <a:r>
              <a:rPr lang="es-ES" sz="1400" b="1">
                <a:latin typeface="Arial" charset="0"/>
              </a:rPr>
              <a:t>130.206.211.1/29</a:t>
            </a:r>
          </a:p>
        </p:txBody>
      </p:sp>
      <p:sp>
        <p:nvSpPr>
          <p:cNvPr id="491559" name="Text Box 39"/>
          <p:cNvSpPr txBox="1">
            <a:spLocks noChangeArrowheads="1"/>
          </p:cNvSpPr>
          <p:nvPr/>
        </p:nvSpPr>
        <p:spPr bwMode="auto">
          <a:xfrm>
            <a:off x="2411413" y="5068888"/>
            <a:ext cx="1562100" cy="304800"/>
          </a:xfrm>
          <a:prstGeom prst="rect">
            <a:avLst/>
          </a:prstGeom>
          <a:noFill/>
          <a:ln w="9525">
            <a:noFill/>
            <a:miter lim="800000"/>
            <a:headEnd/>
            <a:tailEnd/>
          </a:ln>
          <a:effectLst/>
        </p:spPr>
        <p:txBody>
          <a:bodyPr wrap="none">
            <a:spAutoFit/>
          </a:bodyPr>
          <a:lstStyle/>
          <a:p>
            <a:r>
              <a:rPr lang="es-ES" sz="1400" b="1">
                <a:latin typeface="Arial" charset="0"/>
              </a:rPr>
              <a:t>130.206.211.2/29</a:t>
            </a:r>
          </a:p>
        </p:txBody>
      </p:sp>
      <p:sp>
        <p:nvSpPr>
          <p:cNvPr id="491560" name="Text Box 40"/>
          <p:cNvSpPr txBox="1">
            <a:spLocks noChangeArrowheads="1"/>
          </p:cNvSpPr>
          <p:nvPr/>
        </p:nvSpPr>
        <p:spPr bwMode="auto">
          <a:xfrm>
            <a:off x="5940425" y="2636838"/>
            <a:ext cx="1562100" cy="304800"/>
          </a:xfrm>
          <a:prstGeom prst="rect">
            <a:avLst/>
          </a:prstGeom>
          <a:noFill/>
          <a:ln w="9525">
            <a:noFill/>
            <a:miter lim="800000"/>
            <a:headEnd/>
            <a:tailEnd/>
          </a:ln>
          <a:effectLst/>
        </p:spPr>
        <p:txBody>
          <a:bodyPr wrap="none">
            <a:spAutoFit/>
          </a:bodyPr>
          <a:lstStyle/>
          <a:p>
            <a:r>
              <a:rPr lang="es-ES" sz="1400" b="1">
                <a:latin typeface="Arial" charset="0"/>
              </a:rPr>
              <a:t>130.206.211.3/29</a:t>
            </a:r>
          </a:p>
        </p:txBody>
      </p:sp>
      <p:sp>
        <p:nvSpPr>
          <p:cNvPr id="491561" name="Line 41"/>
          <p:cNvSpPr>
            <a:spLocks noChangeShapeType="1"/>
          </p:cNvSpPr>
          <p:nvPr/>
        </p:nvSpPr>
        <p:spPr bwMode="auto">
          <a:xfrm>
            <a:off x="4014788" y="5227638"/>
            <a:ext cx="576262" cy="0"/>
          </a:xfrm>
          <a:prstGeom prst="line">
            <a:avLst/>
          </a:prstGeom>
          <a:noFill/>
          <a:ln w="9525">
            <a:solidFill>
              <a:schemeClr val="tx1"/>
            </a:solidFill>
            <a:round/>
            <a:headEnd/>
            <a:tailEnd type="triangle" w="med" len="med"/>
          </a:ln>
          <a:effectLst/>
        </p:spPr>
        <p:txBody>
          <a:bodyPr/>
          <a:lstStyle/>
          <a:p>
            <a:endParaRPr lang="es-ES"/>
          </a:p>
        </p:txBody>
      </p:sp>
      <p:sp>
        <p:nvSpPr>
          <p:cNvPr id="491562" name="Line 42"/>
          <p:cNvSpPr>
            <a:spLocks noChangeShapeType="1"/>
          </p:cNvSpPr>
          <p:nvPr/>
        </p:nvSpPr>
        <p:spPr bwMode="auto">
          <a:xfrm>
            <a:off x="2627313" y="3068638"/>
            <a:ext cx="0" cy="504825"/>
          </a:xfrm>
          <a:prstGeom prst="line">
            <a:avLst/>
          </a:prstGeom>
          <a:noFill/>
          <a:ln w="9525">
            <a:solidFill>
              <a:schemeClr val="tx1"/>
            </a:solidFill>
            <a:round/>
            <a:headEnd/>
            <a:tailEnd type="triangle" w="med" len="med"/>
          </a:ln>
          <a:effectLst/>
        </p:spPr>
        <p:txBody>
          <a:bodyPr/>
          <a:lstStyle/>
          <a:p>
            <a:endParaRPr lang="es-ES"/>
          </a:p>
        </p:txBody>
      </p:sp>
      <p:sp>
        <p:nvSpPr>
          <p:cNvPr id="491563" name="Line 43"/>
          <p:cNvSpPr>
            <a:spLocks noChangeShapeType="1"/>
          </p:cNvSpPr>
          <p:nvPr/>
        </p:nvSpPr>
        <p:spPr bwMode="auto">
          <a:xfrm>
            <a:off x="6443663" y="3068638"/>
            <a:ext cx="0" cy="504825"/>
          </a:xfrm>
          <a:prstGeom prst="line">
            <a:avLst/>
          </a:prstGeom>
          <a:noFill/>
          <a:ln w="9525">
            <a:solidFill>
              <a:schemeClr val="tx1"/>
            </a:solidFill>
            <a:round/>
            <a:headEnd/>
            <a:tailEnd type="triangle" w="med" len="med"/>
          </a:ln>
          <a:effectLst/>
        </p:spPr>
        <p:txBody>
          <a:bodyPr/>
          <a:lstStyle/>
          <a:p>
            <a:endParaRPr lang="es-ES"/>
          </a:p>
        </p:txBody>
      </p:sp>
      <p:sp>
        <p:nvSpPr>
          <p:cNvPr id="491564" name="Text Box 44"/>
          <p:cNvSpPr txBox="1">
            <a:spLocks noChangeArrowheads="1"/>
          </p:cNvSpPr>
          <p:nvPr/>
        </p:nvSpPr>
        <p:spPr bwMode="auto">
          <a:xfrm>
            <a:off x="1692275" y="4060825"/>
            <a:ext cx="1309688" cy="304800"/>
          </a:xfrm>
          <a:prstGeom prst="rect">
            <a:avLst/>
          </a:prstGeom>
          <a:noFill/>
          <a:ln w="9525">
            <a:noFill/>
            <a:miter lim="800000"/>
            <a:headEnd/>
            <a:tailEnd/>
          </a:ln>
          <a:effectLst/>
        </p:spPr>
        <p:txBody>
          <a:bodyPr wrap="none">
            <a:spAutoFit/>
          </a:bodyPr>
          <a:lstStyle/>
          <a:p>
            <a:r>
              <a:rPr lang="es-ES" sz="1400" b="1">
                <a:latin typeface="Arial" charset="0"/>
              </a:rPr>
              <a:t>VPI/VCI 1/225</a:t>
            </a:r>
          </a:p>
        </p:txBody>
      </p:sp>
      <p:sp>
        <p:nvSpPr>
          <p:cNvPr id="491565" name="Line 45"/>
          <p:cNvSpPr>
            <a:spLocks noChangeShapeType="1"/>
          </p:cNvSpPr>
          <p:nvPr/>
        </p:nvSpPr>
        <p:spPr bwMode="auto">
          <a:xfrm flipV="1">
            <a:off x="2771775" y="3716338"/>
            <a:ext cx="0" cy="360362"/>
          </a:xfrm>
          <a:prstGeom prst="line">
            <a:avLst/>
          </a:prstGeom>
          <a:noFill/>
          <a:ln w="9525">
            <a:solidFill>
              <a:schemeClr val="tx1"/>
            </a:solidFill>
            <a:round/>
            <a:headEnd/>
            <a:tailEnd type="triangle" w="med" len="med"/>
          </a:ln>
          <a:effectLst/>
        </p:spPr>
        <p:txBody>
          <a:bodyPr/>
          <a:lstStyle/>
          <a:p>
            <a:endParaRPr lang="es-ES"/>
          </a:p>
        </p:txBody>
      </p:sp>
      <p:sp>
        <p:nvSpPr>
          <p:cNvPr id="491566" name="Text Box 46"/>
          <p:cNvSpPr txBox="1">
            <a:spLocks noChangeArrowheads="1"/>
          </p:cNvSpPr>
          <p:nvPr/>
        </p:nvSpPr>
        <p:spPr bwMode="auto">
          <a:xfrm>
            <a:off x="1971675" y="2349500"/>
            <a:ext cx="1211263" cy="304800"/>
          </a:xfrm>
          <a:prstGeom prst="rect">
            <a:avLst/>
          </a:prstGeom>
          <a:noFill/>
          <a:ln w="9525">
            <a:noFill/>
            <a:miter lim="800000"/>
            <a:headEnd/>
            <a:tailEnd/>
          </a:ln>
          <a:effectLst/>
        </p:spPr>
        <p:txBody>
          <a:bodyPr wrap="none">
            <a:spAutoFit/>
          </a:bodyPr>
          <a:lstStyle/>
          <a:p>
            <a:r>
              <a:rPr lang="es-ES" sz="1400" b="1">
                <a:latin typeface="Arial" charset="0"/>
              </a:rPr>
              <a:t>VPI/VCI 3/58</a:t>
            </a:r>
          </a:p>
        </p:txBody>
      </p:sp>
      <p:sp>
        <p:nvSpPr>
          <p:cNvPr id="491567" name="Line 47"/>
          <p:cNvSpPr>
            <a:spLocks noChangeShapeType="1"/>
          </p:cNvSpPr>
          <p:nvPr/>
        </p:nvSpPr>
        <p:spPr bwMode="auto">
          <a:xfrm>
            <a:off x="2906713" y="2636838"/>
            <a:ext cx="0" cy="792162"/>
          </a:xfrm>
          <a:prstGeom prst="line">
            <a:avLst/>
          </a:prstGeom>
          <a:noFill/>
          <a:ln w="9525">
            <a:solidFill>
              <a:schemeClr val="tx1"/>
            </a:solidFill>
            <a:round/>
            <a:headEnd/>
            <a:tailEnd type="triangle" w="med" len="med"/>
          </a:ln>
          <a:effectLst/>
        </p:spPr>
        <p:txBody>
          <a:bodyPr/>
          <a:lstStyle/>
          <a:p>
            <a:endParaRPr lang="es-ES"/>
          </a:p>
        </p:txBody>
      </p:sp>
      <p:grpSp>
        <p:nvGrpSpPr>
          <p:cNvPr id="491568" name="Group 48"/>
          <p:cNvGrpSpPr>
            <a:grpSpLocks/>
          </p:cNvGrpSpPr>
          <p:nvPr/>
        </p:nvGrpSpPr>
        <p:grpSpPr bwMode="auto">
          <a:xfrm>
            <a:off x="2444750" y="3457575"/>
            <a:ext cx="4343400" cy="0"/>
            <a:chOff x="1540" y="2178"/>
            <a:chExt cx="2736" cy="0"/>
          </a:xfrm>
        </p:grpSpPr>
        <p:sp>
          <p:nvSpPr>
            <p:cNvPr id="491569" name="Line 49"/>
            <p:cNvSpPr>
              <a:spLocks noChangeShapeType="1"/>
            </p:cNvSpPr>
            <p:nvPr/>
          </p:nvSpPr>
          <p:spPr bwMode="auto">
            <a:xfrm>
              <a:off x="1540" y="2178"/>
              <a:ext cx="2688" cy="0"/>
            </a:xfrm>
            <a:prstGeom prst="line">
              <a:avLst/>
            </a:prstGeom>
            <a:noFill/>
            <a:ln w="25400">
              <a:solidFill>
                <a:srgbClr val="33CC33"/>
              </a:solidFill>
              <a:prstDash val="sysDot"/>
              <a:round/>
              <a:headEnd/>
              <a:tailEnd/>
            </a:ln>
            <a:effectLst/>
          </p:spPr>
          <p:txBody>
            <a:bodyPr/>
            <a:lstStyle/>
            <a:p>
              <a:endParaRPr lang="es-ES"/>
            </a:p>
          </p:txBody>
        </p:sp>
        <p:sp>
          <p:nvSpPr>
            <p:cNvPr id="491570" name="Line 50"/>
            <p:cNvSpPr>
              <a:spLocks noChangeShapeType="1"/>
            </p:cNvSpPr>
            <p:nvPr/>
          </p:nvSpPr>
          <p:spPr bwMode="auto">
            <a:xfrm>
              <a:off x="1588" y="2178"/>
              <a:ext cx="2688" cy="0"/>
            </a:xfrm>
            <a:prstGeom prst="line">
              <a:avLst/>
            </a:prstGeom>
            <a:noFill/>
            <a:ln w="25400">
              <a:solidFill>
                <a:srgbClr val="FF0000"/>
              </a:solidFill>
              <a:prstDash val="sysDot"/>
              <a:round/>
              <a:headEnd/>
              <a:tailEnd/>
            </a:ln>
            <a:effectLst/>
          </p:spPr>
          <p:txBody>
            <a:bodyPr/>
            <a:lstStyle/>
            <a:p>
              <a:endParaRPr lang="es-ES"/>
            </a:p>
          </p:txBody>
        </p:sp>
      </p:grpSp>
      <p:pic>
        <p:nvPicPr>
          <p:cNvPr id="491572" name="Picture 52"/>
          <p:cNvPicPr>
            <a:picLocks noChangeArrowheads="1"/>
          </p:cNvPicPr>
          <p:nvPr/>
        </p:nvPicPr>
        <p:blipFill>
          <a:blip r:embed="rId7" cstate="print"/>
          <a:srcRect/>
          <a:stretch>
            <a:fillRect/>
          </a:stretch>
        </p:blipFill>
        <p:spPr bwMode="auto">
          <a:xfrm>
            <a:off x="6618288" y="3203575"/>
            <a:ext cx="931862" cy="800100"/>
          </a:xfrm>
          <a:prstGeom prst="rect">
            <a:avLst/>
          </a:prstGeom>
          <a:noFill/>
          <a:ln w="12700">
            <a:noFill/>
            <a:miter lim="800000"/>
            <a:headEnd/>
            <a:tailEnd/>
          </a:ln>
          <a:effectLst/>
        </p:spPr>
      </p:pic>
      <p:sp>
        <p:nvSpPr>
          <p:cNvPr id="491574" name="Text Box 54"/>
          <p:cNvSpPr txBox="1">
            <a:spLocks noChangeArrowheads="1"/>
          </p:cNvSpPr>
          <p:nvPr/>
        </p:nvSpPr>
        <p:spPr bwMode="auto">
          <a:xfrm>
            <a:off x="295275" y="568325"/>
            <a:ext cx="8597900" cy="549275"/>
          </a:xfrm>
          <a:prstGeom prst="rect">
            <a:avLst/>
          </a:prstGeom>
          <a:noFill/>
          <a:ln w="9525">
            <a:noFill/>
            <a:miter lim="800000"/>
            <a:headEnd/>
            <a:tailEnd/>
          </a:ln>
          <a:effectLst/>
        </p:spPr>
        <p:txBody>
          <a:bodyPr wrap="none">
            <a:spAutoFit/>
          </a:bodyPr>
          <a:lstStyle/>
          <a:p>
            <a:r>
              <a:rPr lang="es-ES" sz="3000">
                <a:latin typeface="Arial" charset="0"/>
              </a:rPr>
              <a:t>Ejemplo configuración conexiones ATM RFC1483</a:t>
            </a:r>
          </a:p>
        </p:txBody>
      </p:sp>
      <p:sp>
        <p:nvSpPr>
          <p:cNvPr id="491575" name="Line 55"/>
          <p:cNvSpPr>
            <a:spLocks noChangeShapeType="1"/>
          </p:cNvSpPr>
          <p:nvPr/>
        </p:nvSpPr>
        <p:spPr bwMode="auto">
          <a:xfrm>
            <a:off x="2444750" y="3716338"/>
            <a:ext cx="2055813" cy="0"/>
          </a:xfrm>
          <a:prstGeom prst="line">
            <a:avLst/>
          </a:prstGeom>
          <a:noFill/>
          <a:ln w="25400">
            <a:solidFill>
              <a:srgbClr val="33CC33"/>
            </a:solidFill>
            <a:prstDash val="sysDot"/>
            <a:round/>
            <a:headEnd/>
            <a:tailEnd/>
          </a:ln>
          <a:effectLst/>
        </p:spPr>
        <p:txBody>
          <a:bodyPr/>
          <a:lstStyle/>
          <a:p>
            <a:endParaRPr lang="es-ES"/>
          </a:p>
        </p:txBody>
      </p:sp>
      <p:sp>
        <p:nvSpPr>
          <p:cNvPr id="491576" name="Line 56"/>
          <p:cNvSpPr>
            <a:spLocks noChangeShapeType="1"/>
          </p:cNvSpPr>
          <p:nvPr/>
        </p:nvSpPr>
        <p:spPr bwMode="auto">
          <a:xfrm rot="5400000">
            <a:off x="3708400" y="4508501"/>
            <a:ext cx="1584325" cy="0"/>
          </a:xfrm>
          <a:prstGeom prst="line">
            <a:avLst/>
          </a:prstGeom>
          <a:noFill/>
          <a:ln w="25400">
            <a:solidFill>
              <a:srgbClr val="33CC33"/>
            </a:solidFill>
            <a:prstDash val="sysDot"/>
            <a:round/>
            <a:headEnd/>
            <a:tailEnd/>
          </a:ln>
          <a:effectLst/>
        </p:spPr>
        <p:txBody>
          <a:bodyPr/>
          <a:lstStyle/>
          <a:p>
            <a:endParaRPr lang="es-ES"/>
          </a:p>
        </p:txBody>
      </p:sp>
      <p:pic>
        <p:nvPicPr>
          <p:cNvPr id="491571" name="Picture 51"/>
          <p:cNvPicPr>
            <a:picLocks noChangeArrowheads="1"/>
          </p:cNvPicPr>
          <p:nvPr/>
        </p:nvPicPr>
        <p:blipFill>
          <a:blip r:embed="rId7" cstate="print"/>
          <a:srcRect/>
          <a:stretch>
            <a:fillRect/>
          </a:stretch>
        </p:blipFill>
        <p:spPr bwMode="auto">
          <a:xfrm>
            <a:off x="1695450" y="3213100"/>
            <a:ext cx="931863" cy="800100"/>
          </a:xfrm>
          <a:prstGeom prst="rect">
            <a:avLst/>
          </a:prstGeom>
          <a:noFill/>
          <a:ln w="12700">
            <a:noFill/>
            <a:miter lim="800000"/>
            <a:headEnd/>
            <a:tailEnd/>
          </a:ln>
          <a:effectLst/>
        </p:spPr>
      </p:pic>
      <p:sp>
        <p:nvSpPr>
          <p:cNvPr id="491573" name="Text Box 53"/>
          <p:cNvSpPr txBox="1">
            <a:spLocks noChangeArrowheads="1"/>
          </p:cNvSpPr>
          <p:nvPr/>
        </p:nvSpPr>
        <p:spPr bwMode="auto">
          <a:xfrm>
            <a:off x="1835150" y="3427413"/>
            <a:ext cx="633413" cy="217487"/>
          </a:xfrm>
          <a:prstGeom prst="rect">
            <a:avLst/>
          </a:prstGeom>
          <a:solidFill>
            <a:schemeClr val="bg1"/>
          </a:solidFill>
          <a:ln w="9525">
            <a:noFill/>
            <a:miter lim="800000"/>
            <a:headEnd/>
            <a:tailEnd/>
          </a:ln>
          <a:effectLst/>
        </p:spPr>
        <p:txBody>
          <a:bodyPr wrap="none" lIns="36000" tIns="18000" rIns="36000" bIns="18000">
            <a:spAutoFit/>
          </a:bodyPr>
          <a:lstStyle/>
          <a:p>
            <a:r>
              <a:rPr lang="es-ES" sz="1200" b="1">
                <a:latin typeface="Arial" charset="0"/>
              </a:rPr>
              <a:t>gordius</a:t>
            </a:r>
          </a:p>
        </p:txBody>
      </p:sp>
      <p:sp>
        <p:nvSpPr>
          <p:cNvPr id="491577" name="Text Box 57"/>
          <p:cNvSpPr txBox="1">
            <a:spLocks noChangeArrowheads="1"/>
          </p:cNvSpPr>
          <p:nvPr/>
        </p:nvSpPr>
        <p:spPr bwMode="auto">
          <a:xfrm>
            <a:off x="6575425" y="4652963"/>
            <a:ext cx="2173288" cy="942975"/>
          </a:xfrm>
          <a:prstGeom prst="rect">
            <a:avLst/>
          </a:prstGeom>
          <a:noFill/>
          <a:ln w="9525">
            <a:noFill/>
            <a:miter lim="800000"/>
            <a:headEnd/>
            <a:tailEnd/>
          </a:ln>
          <a:effectLst/>
        </p:spPr>
        <p:txBody>
          <a:bodyPr>
            <a:spAutoFit/>
          </a:bodyPr>
          <a:lstStyle/>
          <a:p>
            <a:pPr algn="ctr"/>
            <a:r>
              <a:rPr lang="es-ES" sz="1400" b="1">
                <a:latin typeface="Arial" charset="0"/>
              </a:rPr>
              <a:t>Las tres direcciones IP se encuentran en la misma red /29 (ocho direcciones)</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568"/>
                                        </p:tgtEl>
                                        <p:attrNameLst>
                                          <p:attrName>style.visibility</p:attrName>
                                        </p:attrNameLst>
                                      </p:cBhvr>
                                      <p:to>
                                        <p:strVal val="visible"/>
                                      </p:to>
                                    </p:set>
                                    <p:animEffect transition="in" filter="wipe(left)">
                                      <p:cBhvr>
                                        <p:cTn id="7" dur="1000"/>
                                        <p:tgtEl>
                                          <p:spTgt spid="491568"/>
                                        </p:tgtEl>
                                      </p:cBhvr>
                                    </p:animEffect>
                                  </p:childTnLst>
                                </p:cTn>
                              </p:par>
                            </p:childTnLst>
                          </p:cTn>
                        </p:par>
                        <p:par>
                          <p:cTn id="8" fill="hold">
                            <p:stCondLst>
                              <p:cond delay="1000"/>
                            </p:stCondLst>
                            <p:childTnLst>
                              <p:par>
                                <p:cTn id="9" presetID="1" presetClass="entr" presetSubtype="0" fill="hold" grpId="0" nodeType="afterEffect">
                                  <p:stCondLst>
                                    <p:cond delay="500"/>
                                  </p:stCondLst>
                                  <p:childTnLst>
                                    <p:set>
                                      <p:cBhvr>
                                        <p:cTn id="10" dur="1" fill="hold">
                                          <p:stCondLst>
                                            <p:cond delay="0"/>
                                          </p:stCondLst>
                                        </p:cTn>
                                        <p:tgtEl>
                                          <p:spTgt spid="491540"/>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grpId="0" nodeType="afterEffect">
                                  <p:stCondLst>
                                    <p:cond delay="0"/>
                                  </p:stCondLst>
                                  <p:childTnLst>
                                    <p:set>
                                      <p:cBhvr>
                                        <p:cTn id="13" dur="1" fill="hold">
                                          <p:stCondLst>
                                            <p:cond delay="0"/>
                                          </p:stCondLst>
                                        </p:cTn>
                                        <p:tgtEl>
                                          <p:spTgt spid="49153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91575"/>
                                        </p:tgtEl>
                                        <p:attrNameLst>
                                          <p:attrName>style.visibility</p:attrName>
                                        </p:attrNameLst>
                                      </p:cBhvr>
                                      <p:to>
                                        <p:strVal val="visible"/>
                                      </p:to>
                                    </p:set>
                                    <p:animEffect transition="in" filter="wipe(left)">
                                      <p:cBhvr>
                                        <p:cTn id="18" dur="1000"/>
                                        <p:tgtEl>
                                          <p:spTgt spid="491575"/>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91576"/>
                                        </p:tgtEl>
                                        <p:attrNameLst>
                                          <p:attrName>style.visibility</p:attrName>
                                        </p:attrNameLst>
                                      </p:cBhvr>
                                      <p:to>
                                        <p:strVal val="visible"/>
                                      </p:to>
                                    </p:set>
                                    <p:animEffect transition="in" filter="wipe(up)">
                                      <p:cBhvr>
                                        <p:cTn id="22" dur="1000"/>
                                        <p:tgtEl>
                                          <p:spTgt spid="491576"/>
                                        </p:tgtEl>
                                      </p:cBhvr>
                                    </p:animEffect>
                                  </p:childTnLst>
                                </p:cTn>
                              </p:par>
                            </p:childTnLst>
                          </p:cTn>
                        </p:par>
                        <p:par>
                          <p:cTn id="23" fill="hold">
                            <p:stCondLst>
                              <p:cond delay="2000"/>
                            </p:stCondLst>
                            <p:childTnLst>
                              <p:par>
                                <p:cTn id="24" presetID="1" presetClass="entr" presetSubtype="0" fill="hold" grpId="0" nodeType="afterEffect">
                                  <p:stCondLst>
                                    <p:cond delay="500"/>
                                  </p:stCondLst>
                                  <p:childTnLst>
                                    <p:set>
                                      <p:cBhvr>
                                        <p:cTn id="25" dur="1" fill="hold">
                                          <p:stCondLst>
                                            <p:cond delay="0"/>
                                          </p:stCondLst>
                                        </p:cTn>
                                        <p:tgtEl>
                                          <p:spTgt spid="491541"/>
                                        </p:tgtEl>
                                        <p:attrNameLst>
                                          <p:attrName>style.visibility</p:attrName>
                                        </p:attrNameLst>
                                      </p:cBhvr>
                                      <p:to>
                                        <p:strVal val="visible"/>
                                      </p:to>
                                    </p:se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0"/>
                                          </p:stCondLst>
                                        </p:cTn>
                                        <p:tgtEl>
                                          <p:spTgt spid="4915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15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15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9156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15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155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15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15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156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156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155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1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9" grpId="0"/>
      <p:bldP spid="491540" grpId="0" animBg="1"/>
      <p:bldP spid="491541" grpId="0" animBg="1"/>
      <p:bldP spid="491557" grpId="0"/>
      <p:bldP spid="491558" grpId="0"/>
      <p:bldP spid="491559" grpId="0"/>
      <p:bldP spid="491560" grpId="0"/>
      <p:bldP spid="491561" grpId="0" animBg="1"/>
      <p:bldP spid="491562" grpId="0" animBg="1"/>
      <p:bldP spid="491563" grpId="0" animBg="1"/>
      <p:bldP spid="491564" grpId="0"/>
      <p:bldP spid="491565" grpId="0" animBg="1"/>
      <p:bldP spid="491566" grpId="0"/>
      <p:bldP spid="491567" grpId="0" animBg="1"/>
      <p:bldP spid="491575" grpId="0" animBg="1"/>
      <p:bldP spid="491576" grpId="0" animBg="1"/>
      <p:bldP spid="4915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8" name="Text Box 4"/>
          <p:cNvSpPr txBox="1">
            <a:spLocks noChangeArrowheads="1"/>
          </p:cNvSpPr>
          <p:nvPr/>
        </p:nvSpPr>
        <p:spPr bwMode="auto">
          <a:xfrm>
            <a:off x="252413" y="520700"/>
            <a:ext cx="5310187" cy="6003925"/>
          </a:xfrm>
          <a:prstGeom prst="rect">
            <a:avLst/>
          </a:prstGeom>
          <a:noFill/>
          <a:ln w="9525">
            <a:noFill/>
            <a:miter lim="800000"/>
            <a:headEnd/>
            <a:tailEnd/>
          </a:ln>
          <a:effectLst/>
        </p:spPr>
        <p:txBody>
          <a:bodyPr wrap="none">
            <a:spAutoFit/>
          </a:bodyPr>
          <a:lstStyle/>
          <a:p>
            <a:pPr>
              <a:spcBef>
                <a:spcPct val="5000"/>
              </a:spcBef>
              <a:spcAft>
                <a:spcPct val="5000"/>
              </a:spcAft>
            </a:pPr>
            <a:r>
              <a:rPr lang="es-ES" sz="1600" b="1">
                <a:latin typeface="Arial" charset="0"/>
              </a:rPr>
              <a:t>Gordius#</a:t>
            </a:r>
          </a:p>
          <a:p>
            <a:pPr>
              <a:spcBef>
                <a:spcPct val="5000"/>
              </a:spcBef>
              <a:spcAft>
                <a:spcPct val="5000"/>
              </a:spcAft>
            </a:pPr>
            <a:r>
              <a:rPr lang="es-ES" sz="1600" b="1">
                <a:latin typeface="Arial" charset="0"/>
              </a:rPr>
              <a:t>show conf</a:t>
            </a:r>
          </a:p>
          <a:p>
            <a:pPr>
              <a:spcBef>
                <a:spcPct val="5000"/>
              </a:spcBef>
              <a:spcAft>
                <a:spcPct val="5000"/>
              </a:spcAft>
            </a:pPr>
            <a:r>
              <a:rPr lang="es-ES" sz="1600" b="1">
                <a:latin typeface="Arial" charset="0"/>
              </a:rPr>
              <a:t>…</a:t>
            </a:r>
          </a:p>
          <a:p>
            <a:pPr>
              <a:spcBef>
                <a:spcPct val="5000"/>
              </a:spcBef>
              <a:spcAft>
                <a:spcPct val="5000"/>
              </a:spcAft>
            </a:pPr>
            <a:r>
              <a:rPr lang="es-ES" sz="1600" b="1">
                <a:latin typeface="Arial" charset="0"/>
              </a:rPr>
              <a:t>interface ATM0/0</a:t>
            </a:r>
          </a:p>
          <a:p>
            <a:pPr>
              <a:spcBef>
                <a:spcPct val="5000"/>
              </a:spcBef>
              <a:spcAft>
                <a:spcPct val="5000"/>
              </a:spcAft>
            </a:pPr>
            <a:r>
              <a:rPr lang="es-ES" sz="1600" b="1">
                <a:latin typeface="Arial" charset="0"/>
              </a:rPr>
              <a:t> description conexion fisica OC3 conmutador ATM</a:t>
            </a:r>
          </a:p>
          <a:p>
            <a:pPr>
              <a:spcBef>
                <a:spcPct val="5000"/>
              </a:spcBef>
              <a:spcAft>
                <a:spcPct val="5000"/>
              </a:spcAft>
            </a:pPr>
            <a:r>
              <a:rPr lang="es-ES" sz="1600" b="1">
                <a:latin typeface="Arial" charset="0"/>
              </a:rPr>
              <a:t> no ip address</a:t>
            </a:r>
          </a:p>
          <a:p>
            <a:pPr>
              <a:spcBef>
                <a:spcPct val="5000"/>
              </a:spcBef>
              <a:spcAft>
                <a:spcPct val="5000"/>
              </a:spcAft>
            </a:pPr>
            <a:r>
              <a:rPr lang="es-ES" sz="1600" b="1">
                <a:latin typeface="Arial" charset="0"/>
              </a:rPr>
              <a:t> atm sonet stm-1</a:t>
            </a:r>
          </a:p>
          <a:p>
            <a:pPr>
              <a:spcBef>
                <a:spcPct val="5000"/>
              </a:spcBef>
              <a:spcAft>
                <a:spcPct val="5000"/>
              </a:spcAft>
            </a:pPr>
            <a:r>
              <a:rPr lang="es-ES" sz="1600" b="1">
                <a:latin typeface="Arial" charset="0"/>
              </a:rPr>
              <a:t> atm pvc 1 0 5 qsaal 155000 155000 94</a:t>
            </a:r>
          </a:p>
          <a:p>
            <a:pPr>
              <a:spcBef>
                <a:spcPct val="5000"/>
              </a:spcBef>
              <a:spcAft>
                <a:spcPct val="5000"/>
              </a:spcAft>
            </a:pPr>
            <a:r>
              <a:rPr lang="es-ES" sz="1600" b="1">
                <a:latin typeface="Arial" charset="0"/>
              </a:rPr>
              <a:t> atm pvc 2 0 16 ilmi 155000 155000 94</a:t>
            </a:r>
          </a:p>
          <a:p>
            <a:pPr>
              <a:spcBef>
                <a:spcPct val="5000"/>
              </a:spcBef>
              <a:spcAft>
                <a:spcPct val="5000"/>
              </a:spcAft>
            </a:pPr>
            <a:r>
              <a:rPr lang="es-ES" sz="1600" b="1">
                <a:latin typeface="Arial" charset="0"/>
              </a:rPr>
              <a:t> !</a:t>
            </a:r>
          </a:p>
          <a:p>
            <a:pPr>
              <a:spcBef>
                <a:spcPct val="5000"/>
              </a:spcBef>
              <a:spcAft>
                <a:spcPct val="5000"/>
              </a:spcAft>
            </a:pPr>
            <a:r>
              <a:rPr lang="es-ES" sz="1600" b="1">
                <a:latin typeface="Arial" charset="0"/>
              </a:rPr>
              <a:t>interface ATM0/0.1 multipoint</a:t>
            </a:r>
          </a:p>
          <a:p>
            <a:pPr>
              <a:spcBef>
                <a:spcPct val="5000"/>
              </a:spcBef>
              <a:spcAft>
                <a:spcPct val="5000"/>
              </a:spcAft>
            </a:pPr>
            <a:r>
              <a:rPr lang="es-ES" sz="1600" b="1">
                <a:latin typeface="Arial" charset="0"/>
              </a:rPr>
              <a:t> description conexion con RedIRIS para UV (45Mbps)</a:t>
            </a:r>
          </a:p>
          <a:p>
            <a:pPr>
              <a:spcBef>
                <a:spcPct val="5000"/>
              </a:spcBef>
              <a:spcAft>
                <a:spcPct val="5000"/>
              </a:spcAft>
            </a:pPr>
            <a:r>
              <a:rPr lang="es-ES" sz="1600" b="1">
                <a:latin typeface="Arial" charset="0"/>
              </a:rPr>
              <a:t> mtu 1500</a:t>
            </a:r>
          </a:p>
          <a:p>
            <a:pPr>
              <a:spcBef>
                <a:spcPct val="5000"/>
              </a:spcBef>
              <a:spcAft>
                <a:spcPct val="5000"/>
              </a:spcAft>
            </a:pPr>
            <a:r>
              <a:rPr lang="es-ES" sz="1600" b="1">
                <a:latin typeface="Arial" charset="0"/>
              </a:rPr>
              <a:t> bandwidth 90000</a:t>
            </a:r>
          </a:p>
          <a:p>
            <a:pPr>
              <a:spcBef>
                <a:spcPct val="5000"/>
              </a:spcBef>
              <a:spcAft>
                <a:spcPct val="5000"/>
              </a:spcAft>
            </a:pPr>
            <a:r>
              <a:rPr lang="es-ES" sz="1600" b="1">
                <a:latin typeface="Arial" charset="0"/>
              </a:rPr>
              <a:t> ip address 130.206.211.1 255.255.255.248</a:t>
            </a:r>
          </a:p>
          <a:p>
            <a:pPr>
              <a:spcBef>
                <a:spcPct val="5000"/>
              </a:spcBef>
              <a:spcAft>
                <a:spcPct val="5000"/>
              </a:spcAft>
            </a:pPr>
            <a:r>
              <a:rPr lang="es-ES" sz="1600" b="1">
                <a:latin typeface="Arial" charset="0"/>
              </a:rPr>
              <a:t> atm pvc 11 1 225 aal5mux ip 55000 55000 32</a:t>
            </a:r>
          </a:p>
          <a:p>
            <a:pPr>
              <a:spcBef>
                <a:spcPct val="5000"/>
              </a:spcBef>
              <a:spcAft>
                <a:spcPct val="5000"/>
              </a:spcAft>
            </a:pPr>
            <a:r>
              <a:rPr lang="es-ES" sz="1600" b="1">
                <a:latin typeface="Arial" charset="0"/>
              </a:rPr>
              <a:t> atm pvc 12 3 58 aal5snap 35000 35000 32</a:t>
            </a:r>
          </a:p>
          <a:p>
            <a:pPr>
              <a:spcBef>
                <a:spcPct val="5000"/>
              </a:spcBef>
              <a:spcAft>
                <a:spcPct val="5000"/>
              </a:spcAft>
            </a:pPr>
            <a:r>
              <a:rPr lang="es-ES" sz="1600" b="1">
                <a:latin typeface="Arial" charset="0"/>
              </a:rPr>
              <a:t> map-group ip-rediris</a:t>
            </a:r>
          </a:p>
          <a:p>
            <a:pPr>
              <a:spcBef>
                <a:spcPct val="5000"/>
              </a:spcBef>
              <a:spcAft>
                <a:spcPct val="5000"/>
              </a:spcAft>
            </a:pPr>
            <a:r>
              <a:rPr lang="es-ES" sz="1600" b="1">
                <a:latin typeface="Arial" charset="0"/>
              </a:rPr>
              <a:t>…</a:t>
            </a:r>
          </a:p>
          <a:p>
            <a:pPr>
              <a:spcBef>
                <a:spcPct val="5000"/>
              </a:spcBef>
              <a:spcAft>
                <a:spcPct val="5000"/>
              </a:spcAft>
            </a:pPr>
            <a:r>
              <a:rPr lang="es-ES" sz="1600" b="1">
                <a:latin typeface="Arial" charset="0"/>
              </a:rPr>
              <a:t>map-list ip-rediris</a:t>
            </a:r>
          </a:p>
          <a:p>
            <a:pPr>
              <a:spcBef>
                <a:spcPct val="5000"/>
              </a:spcBef>
              <a:spcAft>
                <a:spcPct val="5000"/>
              </a:spcAft>
            </a:pPr>
            <a:r>
              <a:rPr lang="es-ES" sz="1600" b="1">
                <a:latin typeface="Arial" charset="0"/>
              </a:rPr>
              <a:t> ip 130.206.211.2 atm-vc 11 broadcast</a:t>
            </a:r>
          </a:p>
          <a:p>
            <a:pPr>
              <a:spcBef>
                <a:spcPct val="5000"/>
              </a:spcBef>
              <a:spcAft>
                <a:spcPct val="5000"/>
              </a:spcAft>
            </a:pPr>
            <a:r>
              <a:rPr lang="es-ES" sz="1600" b="1">
                <a:latin typeface="Arial" charset="0"/>
              </a:rPr>
              <a:t> ip 130.206.211.3 atm-vc 12 broadcast</a:t>
            </a:r>
          </a:p>
        </p:txBody>
      </p:sp>
      <p:sp>
        <p:nvSpPr>
          <p:cNvPr id="492549" name="Text Box 5"/>
          <p:cNvSpPr txBox="1">
            <a:spLocks noChangeArrowheads="1"/>
          </p:cNvSpPr>
          <p:nvPr/>
        </p:nvSpPr>
        <p:spPr bwMode="auto">
          <a:xfrm>
            <a:off x="1763713" y="115888"/>
            <a:ext cx="7199312" cy="528637"/>
          </a:xfrm>
          <a:prstGeom prst="rect">
            <a:avLst/>
          </a:prstGeom>
          <a:noFill/>
          <a:ln w="9525">
            <a:solidFill>
              <a:schemeClr val="tx1"/>
            </a:solidFill>
            <a:miter lim="800000"/>
            <a:headEnd/>
            <a:tailEnd/>
          </a:ln>
          <a:effectLst/>
        </p:spPr>
        <p:txBody>
          <a:bodyPr>
            <a:spAutoFit/>
          </a:bodyPr>
          <a:lstStyle/>
          <a:p>
            <a:pPr algn="ctr"/>
            <a:r>
              <a:rPr lang="es-ES" sz="2800">
                <a:latin typeface="Arial" charset="0"/>
              </a:rPr>
              <a:t>Config. router gordius del ejemplo anterior</a:t>
            </a:r>
          </a:p>
        </p:txBody>
      </p:sp>
      <p:sp>
        <p:nvSpPr>
          <p:cNvPr id="492550" name="Rectangle 6"/>
          <p:cNvSpPr>
            <a:spLocks noChangeArrowheads="1"/>
          </p:cNvSpPr>
          <p:nvPr/>
        </p:nvSpPr>
        <p:spPr bwMode="auto">
          <a:xfrm>
            <a:off x="323850" y="3279775"/>
            <a:ext cx="3011488" cy="234950"/>
          </a:xfrm>
          <a:prstGeom prst="rect">
            <a:avLst/>
          </a:prstGeom>
          <a:noFill/>
          <a:ln w="9525">
            <a:solidFill>
              <a:srgbClr val="FF0000"/>
            </a:solidFill>
            <a:miter lim="800000"/>
            <a:headEnd/>
            <a:tailEnd/>
          </a:ln>
          <a:effectLst/>
        </p:spPr>
        <p:txBody>
          <a:bodyPr wrap="none" anchor="ctr"/>
          <a:lstStyle/>
          <a:p>
            <a:endParaRPr lang="es-ES"/>
          </a:p>
        </p:txBody>
      </p:sp>
      <p:sp>
        <p:nvSpPr>
          <p:cNvPr id="492551" name="Line 7"/>
          <p:cNvSpPr>
            <a:spLocks noChangeShapeType="1"/>
          </p:cNvSpPr>
          <p:nvPr/>
        </p:nvSpPr>
        <p:spPr bwMode="auto">
          <a:xfrm flipH="1">
            <a:off x="328613" y="4621213"/>
            <a:ext cx="914400" cy="0"/>
          </a:xfrm>
          <a:prstGeom prst="line">
            <a:avLst/>
          </a:prstGeom>
          <a:noFill/>
          <a:ln w="9525">
            <a:solidFill>
              <a:srgbClr val="FF0000"/>
            </a:solidFill>
            <a:round/>
            <a:headEnd/>
            <a:tailEnd/>
          </a:ln>
          <a:effectLst/>
        </p:spPr>
        <p:txBody>
          <a:bodyPr/>
          <a:lstStyle/>
          <a:p>
            <a:endParaRPr lang="es-ES"/>
          </a:p>
        </p:txBody>
      </p:sp>
      <p:sp>
        <p:nvSpPr>
          <p:cNvPr id="492552" name="Line 8"/>
          <p:cNvSpPr>
            <a:spLocks noChangeShapeType="1"/>
          </p:cNvSpPr>
          <p:nvPr/>
        </p:nvSpPr>
        <p:spPr bwMode="auto">
          <a:xfrm>
            <a:off x="323850" y="4611688"/>
            <a:ext cx="0" cy="1382712"/>
          </a:xfrm>
          <a:prstGeom prst="line">
            <a:avLst/>
          </a:prstGeom>
          <a:noFill/>
          <a:ln w="9525">
            <a:solidFill>
              <a:srgbClr val="FF0000"/>
            </a:solidFill>
            <a:round/>
            <a:headEnd/>
            <a:tailEnd/>
          </a:ln>
          <a:effectLst/>
        </p:spPr>
        <p:txBody>
          <a:bodyPr/>
          <a:lstStyle/>
          <a:p>
            <a:endParaRPr lang="es-ES"/>
          </a:p>
        </p:txBody>
      </p:sp>
      <p:sp>
        <p:nvSpPr>
          <p:cNvPr id="492553" name="Line 9"/>
          <p:cNvSpPr>
            <a:spLocks noChangeShapeType="1"/>
          </p:cNvSpPr>
          <p:nvPr/>
        </p:nvSpPr>
        <p:spPr bwMode="auto">
          <a:xfrm flipH="1">
            <a:off x="323850" y="5997575"/>
            <a:ext cx="2443163" cy="9525"/>
          </a:xfrm>
          <a:prstGeom prst="line">
            <a:avLst/>
          </a:prstGeom>
          <a:noFill/>
          <a:ln w="9525">
            <a:solidFill>
              <a:srgbClr val="FF0000"/>
            </a:solidFill>
            <a:round/>
            <a:headEnd/>
            <a:tailEnd/>
          </a:ln>
          <a:effectLst/>
        </p:spPr>
        <p:txBody>
          <a:bodyPr/>
          <a:lstStyle/>
          <a:p>
            <a:endParaRPr lang="es-ES"/>
          </a:p>
        </p:txBody>
      </p:sp>
      <p:sp>
        <p:nvSpPr>
          <p:cNvPr id="492554" name="Text Box 10"/>
          <p:cNvSpPr txBox="1">
            <a:spLocks noChangeArrowheads="1"/>
          </p:cNvSpPr>
          <p:nvPr/>
        </p:nvSpPr>
        <p:spPr bwMode="auto">
          <a:xfrm>
            <a:off x="5076825" y="4530725"/>
            <a:ext cx="3776663" cy="304800"/>
          </a:xfrm>
          <a:prstGeom prst="rect">
            <a:avLst/>
          </a:prstGeom>
          <a:noFill/>
          <a:ln w="9525">
            <a:noFill/>
            <a:miter lim="800000"/>
            <a:headEnd/>
            <a:tailEnd/>
          </a:ln>
          <a:effectLst/>
        </p:spPr>
        <p:txBody>
          <a:bodyPr>
            <a:spAutoFit/>
          </a:bodyPr>
          <a:lstStyle/>
          <a:p>
            <a:r>
              <a:rPr lang="es-ES" sz="1400" b="1">
                <a:solidFill>
                  <a:srgbClr val="FF0000"/>
                </a:solidFill>
                <a:latin typeface="Arial" charset="0"/>
              </a:rPr>
              <a:t>VC IP solo (VPI 1/VCI 225) CBR 55 Mb/s</a:t>
            </a:r>
          </a:p>
        </p:txBody>
      </p:sp>
      <p:sp>
        <p:nvSpPr>
          <p:cNvPr id="492555" name="Line 11"/>
          <p:cNvSpPr>
            <a:spLocks noChangeShapeType="1"/>
          </p:cNvSpPr>
          <p:nvPr/>
        </p:nvSpPr>
        <p:spPr bwMode="auto">
          <a:xfrm flipH="1" flipV="1">
            <a:off x="2124075" y="1522413"/>
            <a:ext cx="2952750" cy="1587"/>
          </a:xfrm>
          <a:prstGeom prst="line">
            <a:avLst/>
          </a:prstGeom>
          <a:noFill/>
          <a:ln w="9525">
            <a:solidFill>
              <a:srgbClr val="FF0000"/>
            </a:solidFill>
            <a:round/>
            <a:headEnd/>
            <a:tailEnd type="triangle" w="med" len="med"/>
          </a:ln>
          <a:effectLst/>
        </p:spPr>
        <p:txBody>
          <a:bodyPr/>
          <a:lstStyle/>
          <a:p>
            <a:endParaRPr lang="es-ES"/>
          </a:p>
        </p:txBody>
      </p:sp>
      <p:sp>
        <p:nvSpPr>
          <p:cNvPr id="492556" name="Text Box 12"/>
          <p:cNvSpPr txBox="1">
            <a:spLocks noChangeArrowheads="1"/>
          </p:cNvSpPr>
          <p:nvPr/>
        </p:nvSpPr>
        <p:spPr bwMode="auto">
          <a:xfrm>
            <a:off x="5083175" y="1379538"/>
            <a:ext cx="1789113" cy="304800"/>
          </a:xfrm>
          <a:prstGeom prst="rect">
            <a:avLst/>
          </a:prstGeom>
          <a:noFill/>
          <a:ln w="9525">
            <a:noFill/>
            <a:miter lim="800000"/>
            <a:headEnd/>
            <a:tailEnd/>
          </a:ln>
          <a:effectLst/>
        </p:spPr>
        <p:txBody>
          <a:bodyPr wrap="none">
            <a:spAutoFit/>
          </a:bodyPr>
          <a:lstStyle/>
          <a:p>
            <a:r>
              <a:rPr lang="es-ES" sz="1400" b="1">
                <a:solidFill>
                  <a:srgbClr val="FF0000"/>
                </a:solidFill>
                <a:latin typeface="Arial" charset="0"/>
              </a:rPr>
              <a:t>Interfaz física OC-3</a:t>
            </a:r>
          </a:p>
        </p:txBody>
      </p:sp>
      <p:sp>
        <p:nvSpPr>
          <p:cNvPr id="492557" name="AutoShape 13"/>
          <p:cNvSpPr>
            <a:spLocks/>
          </p:cNvSpPr>
          <p:nvPr/>
        </p:nvSpPr>
        <p:spPr bwMode="auto">
          <a:xfrm>
            <a:off x="4068763" y="2460625"/>
            <a:ext cx="288925" cy="503238"/>
          </a:xfrm>
          <a:prstGeom prst="rightBrace">
            <a:avLst>
              <a:gd name="adj1" fmla="val 14515"/>
              <a:gd name="adj2" fmla="val 50000"/>
            </a:avLst>
          </a:prstGeom>
          <a:noFill/>
          <a:ln w="9525">
            <a:solidFill>
              <a:srgbClr val="FF0000"/>
            </a:solidFill>
            <a:round/>
            <a:headEnd/>
            <a:tailEnd/>
          </a:ln>
          <a:effectLst/>
        </p:spPr>
        <p:txBody>
          <a:bodyPr wrap="none" anchor="ctr"/>
          <a:lstStyle/>
          <a:p>
            <a:endParaRPr lang="es-ES"/>
          </a:p>
        </p:txBody>
      </p:sp>
      <p:sp>
        <p:nvSpPr>
          <p:cNvPr id="492558" name="Text Box 14"/>
          <p:cNvSpPr txBox="1">
            <a:spLocks noChangeArrowheads="1"/>
          </p:cNvSpPr>
          <p:nvPr/>
        </p:nvSpPr>
        <p:spPr bwMode="auto">
          <a:xfrm>
            <a:off x="4429125" y="2587625"/>
            <a:ext cx="2860675" cy="304800"/>
          </a:xfrm>
          <a:prstGeom prst="rect">
            <a:avLst/>
          </a:prstGeom>
          <a:noFill/>
          <a:ln w="9525">
            <a:noFill/>
            <a:miter lim="800000"/>
            <a:headEnd/>
            <a:tailEnd/>
          </a:ln>
          <a:effectLst/>
        </p:spPr>
        <p:txBody>
          <a:bodyPr wrap="none">
            <a:spAutoFit/>
          </a:bodyPr>
          <a:lstStyle/>
          <a:p>
            <a:r>
              <a:rPr lang="es-ES" sz="1400" b="1">
                <a:solidFill>
                  <a:srgbClr val="FF0000"/>
                </a:solidFill>
                <a:latin typeface="Arial" charset="0"/>
              </a:rPr>
              <a:t>Circuitos de señalización e ILMI</a:t>
            </a:r>
          </a:p>
        </p:txBody>
      </p:sp>
      <p:sp>
        <p:nvSpPr>
          <p:cNvPr id="492559" name="Rectangle 15"/>
          <p:cNvSpPr>
            <a:spLocks noChangeArrowheads="1"/>
          </p:cNvSpPr>
          <p:nvPr/>
        </p:nvSpPr>
        <p:spPr bwMode="auto">
          <a:xfrm>
            <a:off x="252413" y="1379538"/>
            <a:ext cx="1801812" cy="234950"/>
          </a:xfrm>
          <a:prstGeom prst="rect">
            <a:avLst/>
          </a:prstGeom>
          <a:noFill/>
          <a:ln w="9525">
            <a:solidFill>
              <a:srgbClr val="FF0000"/>
            </a:solidFill>
            <a:miter lim="800000"/>
            <a:headEnd/>
            <a:tailEnd/>
          </a:ln>
          <a:effectLst/>
        </p:spPr>
        <p:txBody>
          <a:bodyPr wrap="none" anchor="ctr"/>
          <a:lstStyle/>
          <a:p>
            <a:endParaRPr lang="es-ES"/>
          </a:p>
        </p:txBody>
      </p:sp>
      <p:sp>
        <p:nvSpPr>
          <p:cNvPr id="492560" name="Text Box 16"/>
          <p:cNvSpPr txBox="1">
            <a:spLocks noChangeArrowheads="1"/>
          </p:cNvSpPr>
          <p:nvPr/>
        </p:nvSpPr>
        <p:spPr bwMode="auto">
          <a:xfrm>
            <a:off x="5137150" y="3205163"/>
            <a:ext cx="1582738" cy="304800"/>
          </a:xfrm>
          <a:prstGeom prst="rect">
            <a:avLst/>
          </a:prstGeom>
          <a:noFill/>
          <a:ln w="9525">
            <a:noFill/>
            <a:miter lim="800000"/>
            <a:headEnd/>
            <a:tailEnd/>
          </a:ln>
          <a:effectLst/>
        </p:spPr>
        <p:txBody>
          <a:bodyPr wrap="none">
            <a:spAutoFit/>
          </a:bodyPr>
          <a:lstStyle/>
          <a:p>
            <a:r>
              <a:rPr lang="es-ES" sz="1400" b="1">
                <a:solidFill>
                  <a:srgbClr val="FF0000"/>
                </a:solidFill>
                <a:latin typeface="Arial" charset="0"/>
              </a:rPr>
              <a:t>Subinterfaz ATM</a:t>
            </a:r>
          </a:p>
        </p:txBody>
      </p:sp>
      <p:sp>
        <p:nvSpPr>
          <p:cNvPr id="492561" name="Line 17"/>
          <p:cNvSpPr>
            <a:spLocks noChangeShapeType="1"/>
          </p:cNvSpPr>
          <p:nvPr/>
        </p:nvSpPr>
        <p:spPr bwMode="auto">
          <a:xfrm flipH="1" flipV="1">
            <a:off x="3387725" y="3405188"/>
            <a:ext cx="1752600" cy="1587"/>
          </a:xfrm>
          <a:prstGeom prst="line">
            <a:avLst/>
          </a:prstGeom>
          <a:noFill/>
          <a:ln w="9525">
            <a:solidFill>
              <a:srgbClr val="FF0000"/>
            </a:solidFill>
            <a:round/>
            <a:headEnd/>
            <a:tailEnd type="triangle" w="med" len="med"/>
          </a:ln>
          <a:effectLst/>
        </p:spPr>
        <p:txBody>
          <a:bodyPr/>
          <a:lstStyle/>
          <a:p>
            <a:endParaRPr lang="es-ES"/>
          </a:p>
        </p:txBody>
      </p:sp>
      <p:sp>
        <p:nvSpPr>
          <p:cNvPr id="492562" name="Line 18"/>
          <p:cNvSpPr>
            <a:spLocks noChangeShapeType="1"/>
          </p:cNvSpPr>
          <p:nvPr/>
        </p:nvSpPr>
        <p:spPr bwMode="auto">
          <a:xfrm flipH="1">
            <a:off x="173038" y="4908550"/>
            <a:ext cx="1136650" cy="0"/>
          </a:xfrm>
          <a:prstGeom prst="line">
            <a:avLst/>
          </a:prstGeom>
          <a:noFill/>
          <a:ln w="9525">
            <a:solidFill>
              <a:srgbClr val="FF0000"/>
            </a:solidFill>
            <a:round/>
            <a:headEnd/>
            <a:tailEnd/>
          </a:ln>
          <a:effectLst/>
        </p:spPr>
        <p:txBody>
          <a:bodyPr/>
          <a:lstStyle/>
          <a:p>
            <a:endParaRPr lang="es-ES"/>
          </a:p>
        </p:txBody>
      </p:sp>
      <p:sp>
        <p:nvSpPr>
          <p:cNvPr id="492563" name="Line 19"/>
          <p:cNvSpPr>
            <a:spLocks noChangeShapeType="1"/>
          </p:cNvSpPr>
          <p:nvPr/>
        </p:nvSpPr>
        <p:spPr bwMode="auto">
          <a:xfrm>
            <a:off x="180975" y="4908550"/>
            <a:ext cx="4763" cy="1335088"/>
          </a:xfrm>
          <a:prstGeom prst="line">
            <a:avLst/>
          </a:prstGeom>
          <a:noFill/>
          <a:ln w="9525">
            <a:solidFill>
              <a:srgbClr val="FF0000"/>
            </a:solidFill>
            <a:round/>
            <a:headEnd/>
            <a:tailEnd/>
          </a:ln>
          <a:effectLst/>
        </p:spPr>
        <p:txBody>
          <a:bodyPr/>
          <a:lstStyle/>
          <a:p>
            <a:endParaRPr lang="es-ES"/>
          </a:p>
        </p:txBody>
      </p:sp>
      <p:sp>
        <p:nvSpPr>
          <p:cNvPr id="492564" name="Line 20"/>
          <p:cNvSpPr>
            <a:spLocks noChangeShapeType="1"/>
          </p:cNvSpPr>
          <p:nvPr/>
        </p:nvSpPr>
        <p:spPr bwMode="auto">
          <a:xfrm flipH="1">
            <a:off x="180975" y="6248400"/>
            <a:ext cx="2647950" cy="4763"/>
          </a:xfrm>
          <a:prstGeom prst="line">
            <a:avLst/>
          </a:prstGeom>
          <a:noFill/>
          <a:ln w="9525">
            <a:solidFill>
              <a:srgbClr val="FF0000"/>
            </a:solidFill>
            <a:round/>
            <a:headEnd/>
            <a:tailEnd/>
          </a:ln>
          <a:effectLst/>
        </p:spPr>
        <p:txBody>
          <a:bodyPr/>
          <a:lstStyle/>
          <a:p>
            <a:endParaRPr lang="es-ES"/>
          </a:p>
        </p:txBody>
      </p:sp>
      <p:sp>
        <p:nvSpPr>
          <p:cNvPr id="492565" name="AutoShape 21"/>
          <p:cNvSpPr>
            <a:spLocks/>
          </p:cNvSpPr>
          <p:nvPr/>
        </p:nvSpPr>
        <p:spPr bwMode="auto">
          <a:xfrm>
            <a:off x="4068763" y="5772150"/>
            <a:ext cx="288925" cy="647700"/>
          </a:xfrm>
          <a:prstGeom prst="rightBrace">
            <a:avLst>
              <a:gd name="adj1" fmla="val 41016"/>
              <a:gd name="adj2" fmla="val 50000"/>
            </a:avLst>
          </a:prstGeom>
          <a:noFill/>
          <a:ln w="9525">
            <a:solidFill>
              <a:srgbClr val="FF0000"/>
            </a:solidFill>
            <a:round/>
            <a:headEnd/>
            <a:tailEnd/>
          </a:ln>
          <a:effectLst/>
        </p:spPr>
        <p:txBody>
          <a:bodyPr wrap="none" anchor="ctr"/>
          <a:lstStyle/>
          <a:p>
            <a:endParaRPr lang="es-ES"/>
          </a:p>
        </p:txBody>
      </p:sp>
      <p:sp>
        <p:nvSpPr>
          <p:cNvPr id="492566" name="Text Box 22"/>
          <p:cNvSpPr txBox="1">
            <a:spLocks noChangeArrowheads="1"/>
          </p:cNvSpPr>
          <p:nvPr/>
        </p:nvSpPr>
        <p:spPr bwMode="auto">
          <a:xfrm>
            <a:off x="4500563" y="5916613"/>
            <a:ext cx="3484562" cy="304800"/>
          </a:xfrm>
          <a:prstGeom prst="rect">
            <a:avLst/>
          </a:prstGeom>
          <a:noFill/>
          <a:ln w="9525">
            <a:noFill/>
            <a:miter lim="800000"/>
            <a:headEnd/>
            <a:tailEnd/>
          </a:ln>
          <a:effectLst/>
        </p:spPr>
        <p:txBody>
          <a:bodyPr wrap="none">
            <a:spAutoFit/>
          </a:bodyPr>
          <a:lstStyle/>
          <a:p>
            <a:r>
              <a:rPr lang="es-ES" sz="1400" b="1">
                <a:solidFill>
                  <a:srgbClr val="FF0000"/>
                </a:solidFill>
                <a:latin typeface="Arial" charset="0"/>
              </a:rPr>
              <a:t>‘Mapeo’ de los VPI/VCI a direcciones IP</a:t>
            </a:r>
          </a:p>
        </p:txBody>
      </p:sp>
      <p:sp>
        <p:nvSpPr>
          <p:cNvPr id="492567" name="Line 23"/>
          <p:cNvSpPr>
            <a:spLocks noChangeShapeType="1"/>
          </p:cNvSpPr>
          <p:nvPr/>
        </p:nvSpPr>
        <p:spPr bwMode="auto">
          <a:xfrm flipH="1" flipV="1">
            <a:off x="4405313" y="4475163"/>
            <a:ext cx="671512" cy="1587"/>
          </a:xfrm>
          <a:prstGeom prst="line">
            <a:avLst/>
          </a:prstGeom>
          <a:noFill/>
          <a:ln w="9525">
            <a:solidFill>
              <a:srgbClr val="FF0000"/>
            </a:solidFill>
            <a:round/>
            <a:headEnd/>
            <a:tailEnd type="triangle" w="med" len="med"/>
          </a:ln>
          <a:effectLst/>
        </p:spPr>
        <p:txBody>
          <a:bodyPr/>
          <a:lstStyle/>
          <a:p>
            <a:endParaRPr lang="es-ES"/>
          </a:p>
        </p:txBody>
      </p:sp>
      <p:sp>
        <p:nvSpPr>
          <p:cNvPr id="492568" name="Text Box 24"/>
          <p:cNvSpPr txBox="1">
            <a:spLocks noChangeArrowheads="1"/>
          </p:cNvSpPr>
          <p:nvPr/>
        </p:nvSpPr>
        <p:spPr bwMode="auto">
          <a:xfrm>
            <a:off x="5076825" y="4260850"/>
            <a:ext cx="2555875" cy="304800"/>
          </a:xfrm>
          <a:prstGeom prst="rect">
            <a:avLst/>
          </a:prstGeom>
          <a:noFill/>
          <a:ln w="9525">
            <a:noFill/>
            <a:miter lim="800000"/>
            <a:headEnd/>
            <a:tailEnd/>
          </a:ln>
          <a:effectLst/>
        </p:spPr>
        <p:txBody>
          <a:bodyPr wrap="none">
            <a:spAutoFit/>
          </a:bodyPr>
          <a:lstStyle/>
          <a:p>
            <a:r>
              <a:rPr lang="es-ES" sz="1400" b="1">
                <a:solidFill>
                  <a:srgbClr val="FF0000"/>
                </a:solidFill>
                <a:latin typeface="Arial" charset="0"/>
              </a:rPr>
              <a:t>Subred de ocho direcciones</a:t>
            </a:r>
          </a:p>
        </p:txBody>
      </p:sp>
      <p:sp>
        <p:nvSpPr>
          <p:cNvPr id="492569" name="Line 25"/>
          <p:cNvSpPr>
            <a:spLocks noChangeShapeType="1"/>
          </p:cNvSpPr>
          <p:nvPr/>
        </p:nvSpPr>
        <p:spPr bwMode="auto">
          <a:xfrm flipH="1" flipV="1">
            <a:off x="4697413" y="4692650"/>
            <a:ext cx="379412" cy="1588"/>
          </a:xfrm>
          <a:prstGeom prst="line">
            <a:avLst/>
          </a:prstGeom>
          <a:noFill/>
          <a:ln w="9525">
            <a:solidFill>
              <a:srgbClr val="FF0000"/>
            </a:solidFill>
            <a:round/>
            <a:headEnd/>
            <a:tailEnd type="triangle" w="med" len="med"/>
          </a:ln>
          <a:effectLst/>
        </p:spPr>
        <p:txBody>
          <a:bodyPr/>
          <a:lstStyle/>
          <a:p>
            <a:endParaRPr lang="es-ES"/>
          </a:p>
        </p:txBody>
      </p:sp>
      <p:sp>
        <p:nvSpPr>
          <p:cNvPr id="492570" name="Line 26"/>
          <p:cNvSpPr>
            <a:spLocks noChangeShapeType="1"/>
          </p:cNvSpPr>
          <p:nvPr/>
        </p:nvSpPr>
        <p:spPr bwMode="auto">
          <a:xfrm flipH="1" flipV="1">
            <a:off x="4429125" y="4978400"/>
            <a:ext cx="671513" cy="1588"/>
          </a:xfrm>
          <a:prstGeom prst="line">
            <a:avLst/>
          </a:prstGeom>
          <a:noFill/>
          <a:ln w="9525">
            <a:solidFill>
              <a:srgbClr val="FF0000"/>
            </a:solidFill>
            <a:round/>
            <a:headEnd/>
            <a:tailEnd type="triangle" w="med" len="med"/>
          </a:ln>
          <a:effectLst/>
        </p:spPr>
        <p:txBody>
          <a:bodyPr/>
          <a:lstStyle/>
          <a:p>
            <a:endParaRPr lang="es-ES"/>
          </a:p>
        </p:txBody>
      </p:sp>
      <p:sp>
        <p:nvSpPr>
          <p:cNvPr id="492571" name="Text Box 27"/>
          <p:cNvSpPr txBox="1">
            <a:spLocks noChangeArrowheads="1"/>
          </p:cNvSpPr>
          <p:nvPr/>
        </p:nvSpPr>
        <p:spPr bwMode="auto">
          <a:xfrm>
            <a:off x="5076825" y="4835525"/>
            <a:ext cx="3384550" cy="304800"/>
          </a:xfrm>
          <a:prstGeom prst="rect">
            <a:avLst/>
          </a:prstGeom>
          <a:noFill/>
          <a:ln w="9525">
            <a:noFill/>
            <a:miter lim="800000"/>
            <a:headEnd/>
            <a:tailEnd/>
          </a:ln>
          <a:effectLst/>
        </p:spPr>
        <p:txBody>
          <a:bodyPr>
            <a:spAutoFit/>
          </a:bodyPr>
          <a:lstStyle/>
          <a:p>
            <a:r>
              <a:rPr lang="es-ES" sz="1400" b="1">
                <a:solidFill>
                  <a:srgbClr val="FF0000"/>
                </a:solidFill>
                <a:latin typeface="Arial" charset="0"/>
              </a:rPr>
              <a:t>VC SNAP (VPI 3/VCI 58) CBR 35 Mb/s</a:t>
            </a:r>
          </a:p>
        </p:txBody>
      </p:sp>
      <p:sp>
        <p:nvSpPr>
          <p:cNvPr id="492572" name="Rectangle 28"/>
          <p:cNvSpPr>
            <a:spLocks noChangeArrowheads="1"/>
          </p:cNvSpPr>
          <p:nvPr/>
        </p:nvSpPr>
        <p:spPr bwMode="auto">
          <a:xfrm>
            <a:off x="1208088" y="4610100"/>
            <a:ext cx="288925" cy="234950"/>
          </a:xfrm>
          <a:prstGeom prst="rect">
            <a:avLst/>
          </a:prstGeom>
          <a:noFill/>
          <a:ln w="9525">
            <a:solidFill>
              <a:srgbClr val="FF0000"/>
            </a:solidFill>
            <a:miter lim="800000"/>
            <a:headEnd/>
            <a:tailEnd/>
          </a:ln>
          <a:effectLst/>
        </p:spPr>
        <p:txBody>
          <a:bodyPr wrap="none" anchor="ctr"/>
          <a:lstStyle/>
          <a:p>
            <a:endParaRPr lang="es-ES"/>
          </a:p>
        </p:txBody>
      </p:sp>
      <p:sp>
        <p:nvSpPr>
          <p:cNvPr id="492573" name="Rectangle 29"/>
          <p:cNvSpPr>
            <a:spLocks noChangeArrowheads="1"/>
          </p:cNvSpPr>
          <p:nvPr/>
        </p:nvSpPr>
        <p:spPr bwMode="auto">
          <a:xfrm>
            <a:off x="1204913" y="4897438"/>
            <a:ext cx="288925" cy="234950"/>
          </a:xfrm>
          <a:prstGeom prst="rect">
            <a:avLst/>
          </a:prstGeom>
          <a:noFill/>
          <a:ln w="9525">
            <a:solidFill>
              <a:srgbClr val="FF0000"/>
            </a:solidFill>
            <a:miter lim="800000"/>
            <a:headEnd/>
            <a:tailEnd/>
          </a:ln>
          <a:effectLst/>
        </p:spPr>
        <p:txBody>
          <a:bodyPr wrap="none" anchor="ctr"/>
          <a:lstStyle/>
          <a:p>
            <a:endParaRPr lang="es-ES"/>
          </a:p>
        </p:txBody>
      </p:sp>
      <p:sp>
        <p:nvSpPr>
          <p:cNvPr id="492574" name="Rectangle 30"/>
          <p:cNvSpPr>
            <a:spLocks noChangeArrowheads="1"/>
          </p:cNvSpPr>
          <p:nvPr/>
        </p:nvSpPr>
        <p:spPr bwMode="auto">
          <a:xfrm>
            <a:off x="2667000" y="5992813"/>
            <a:ext cx="288925" cy="234950"/>
          </a:xfrm>
          <a:prstGeom prst="rect">
            <a:avLst/>
          </a:prstGeom>
          <a:noFill/>
          <a:ln w="9525">
            <a:solidFill>
              <a:srgbClr val="FF0000"/>
            </a:solidFill>
            <a:miter lim="800000"/>
            <a:headEnd/>
            <a:tailEnd/>
          </a:ln>
          <a:effectLst/>
        </p:spPr>
        <p:txBody>
          <a:bodyPr wrap="none" anchor="ctr"/>
          <a:lstStyle/>
          <a:p>
            <a:endParaRPr lang="es-ES"/>
          </a:p>
        </p:txBody>
      </p:sp>
      <p:sp>
        <p:nvSpPr>
          <p:cNvPr id="492575" name="Rectangle 31"/>
          <p:cNvSpPr>
            <a:spLocks noChangeArrowheads="1"/>
          </p:cNvSpPr>
          <p:nvPr/>
        </p:nvSpPr>
        <p:spPr bwMode="auto">
          <a:xfrm>
            <a:off x="2665413" y="6246813"/>
            <a:ext cx="288925" cy="234950"/>
          </a:xfrm>
          <a:prstGeom prst="rect">
            <a:avLst/>
          </a:prstGeom>
          <a:noFill/>
          <a:ln w="9525">
            <a:solidFill>
              <a:srgbClr val="FF0000"/>
            </a:solidFill>
            <a:miter lim="800000"/>
            <a:headEnd/>
            <a:tailEnd/>
          </a:ln>
          <a:effectLst/>
        </p:spPr>
        <p:txBody>
          <a:bodyPr wrap="none" anchor="ctr"/>
          <a:lstStyle/>
          <a:p>
            <a:endParaRPr lang="es-ES"/>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25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25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25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25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255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25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256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25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25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25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25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9255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92572"/>
                                        </p:tgtEl>
                                        <p:attrNameLst>
                                          <p:attrName>style.visibility</p:attrName>
                                        </p:attrNameLst>
                                      </p:cBhvr>
                                      <p:to>
                                        <p:strVal val="visible"/>
                                      </p:to>
                                    </p:set>
                                  </p:childTnLst>
                                </p:cTn>
                              </p:par>
                            </p:childTnLst>
                          </p:cTn>
                        </p:par>
                        <p:par>
                          <p:cTn id="41" fill="hold">
                            <p:stCondLst>
                              <p:cond delay="0"/>
                            </p:stCondLst>
                            <p:childTnLst>
                              <p:par>
                                <p:cTn id="42" presetID="22" presetClass="entr" presetSubtype="2" fill="hold" grpId="0" nodeType="afterEffect">
                                  <p:stCondLst>
                                    <p:cond delay="0"/>
                                  </p:stCondLst>
                                  <p:childTnLst>
                                    <p:set>
                                      <p:cBhvr>
                                        <p:cTn id="43" dur="1" fill="hold">
                                          <p:stCondLst>
                                            <p:cond delay="0"/>
                                          </p:stCondLst>
                                        </p:cTn>
                                        <p:tgtEl>
                                          <p:spTgt spid="492551"/>
                                        </p:tgtEl>
                                        <p:attrNameLst>
                                          <p:attrName>style.visibility</p:attrName>
                                        </p:attrNameLst>
                                      </p:cBhvr>
                                      <p:to>
                                        <p:strVal val="visible"/>
                                      </p:to>
                                    </p:set>
                                    <p:animEffect transition="in" filter="wipe(right)">
                                      <p:cBhvr>
                                        <p:cTn id="44" dur="500"/>
                                        <p:tgtEl>
                                          <p:spTgt spid="492551"/>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92552"/>
                                        </p:tgtEl>
                                        <p:attrNameLst>
                                          <p:attrName>style.visibility</p:attrName>
                                        </p:attrNameLst>
                                      </p:cBhvr>
                                      <p:to>
                                        <p:strVal val="visible"/>
                                      </p:to>
                                    </p:set>
                                    <p:animEffect transition="in" filter="wipe(up)">
                                      <p:cBhvr>
                                        <p:cTn id="48" dur="500"/>
                                        <p:tgtEl>
                                          <p:spTgt spid="492552"/>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492553"/>
                                        </p:tgtEl>
                                        <p:attrNameLst>
                                          <p:attrName>style.visibility</p:attrName>
                                        </p:attrNameLst>
                                      </p:cBhvr>
                                      <p:to>
                                        <p:strVal val="visible"/>
                                      </p:to>
                                    </p:set>
                                    <p:animEffect transition="in" filter="wipe(left)">
                                      <p:cBhvr>
                                        <p:cTn id="52" dur="500"/>
                                        <p:tgtEl>
                                          <p:spTgt spid="492553"/>
                                        </p:tgtEl>
                                      </p:cBhvr>
                                    </p:animEffect>
                                  </p:childTnLst>
                                </p:cTn>
                              </p:par>
                            </p:childTnLst>
                          </p:cTn>
                        </p:par>
                        <p:par>
                          <p:cTn id="53" fill="hold">
                            <p:stCondLst>
                              <p:cond delay="1500"/>
                            </p:stCondLst>
                            <p:childTnLst>
                              <p:par>
                                <p:cTn id="54" presetID="1" presetClass="entr" presetSubtype="0" fill="hold" grpId="0" nodeType="afterEffect">
                                  <p:stCondLst>
                                    <p:cond delay="0"/>
                                  </p:stCondLst>
                                  <p:childTnLst>
                                    <p:set>
                                      <p:cBhvr>
                                        <p:cTn id="55" dur="1" fill="hold">
                                          <p:stCondLst>
                                            <p:cond delay="0"/>
                                          </p:stCondLst>
                                        </p:cTn>
                                        <p:tgtEl>
                                          <p:spTgt spid="49257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9256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256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92570"/>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49257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92573"/>
                                        </p:tgtEl>
                                        <p:attrNameLst>
                                          <p:attrName>style.visibility</p:attrName>
                                        </p:attrNameLst>
                                      </p:cBhvr>
                                      <p:to>
                                        <p:strVal val="visible"/>
                                      </p:to>
                                    </p:set>
                                  </p:childTnLst>
                                </p:cTn>
                              </p:par>
                            </p:childTnLst>
                          </p:cTn>
                        </p:par>
                        <p:par>
                          <p:cTn id="72" fill="hold">
                            <p:stCondLst>
                              <p:cond delay="0"/>
                            </p:stCondLst>
                            <p:childTnLst>
                              <p:par>
                                <p:cTn id="73" presetID="22" presetClass="entr" presetSubtype="2" fill="hold" grpId="0" nodeType="afterEffect">
                                  <p:stCondLst>
                                    <p:cond delay="0"/>
                                  </p:stCondLst>
                                  <p:childTnLst>
                                    <p:set>
                                      <p:cBhvr>
                                        <p:cTn id="74" dur="1" fill="hold">
                                          <p:stCondLst>
                                            <p:cond delay="0"/>
                                          </p:stCondLst>
                                        </p:cTn>
                                        <p:tgtEl>
                                          <p:spTgt spid="492562"/>
                                        </p:tgtEl>
                                        <p:attrNameLst>
                                          <p:attrName>style.visibility</p:attrName>
                                        </p:attrNameLst>
                                      </p:cBhvr>
                                      <p:to>
                                        <p:strVal val="visible"/>
                                      </p:to>
                                    </p:set>
                                    <p:animEffect transition="in" filter="wipe(right)">
                                      <p:cBhvr>
                                        <p:cTn id="75" dur="500"/>
                                        <p:tgtEl>
                                          <p:spTgt spid="492562"/>
                                        </p:tgtEl>
                                      </p:cBhvr>
                                    </p:animEffect>
                                  </p:childTnLst>
                                </p:cTn>
                              </p:par>
                            </p:childTnLst>
                          </p:cTn>
                        </p:par>
                        <p:par>
                          <p:cTn id="76" fill="hold">
                            <p:stCondLst>
                              <p:cond delay="500"/>
                            </p:stCondLst>
                            <p:childTnLst>
                              <p:par>
                                <p:cTn id="77" presetID="22" presetClass="entr" presetSubtype="1" fill="hold" grpId="0" nodeType="afterEffect">
                                  <p:stCondLst>
                                    <p:cond delay="0"/>
                                  </p:stCondLst>
                                  <p:childTnLst>
                                    <p:set>
                                      <p:cBhvr>
                                        <p:cTn id="78" dur="1" fill="hold">
                                          <p:stCondLst>
                                            <p:cond delay="0"/>
                                          </p:stCondLst>
                                        </p:cTn>
                                        <p:tgtEl>
                                          <p:spTgt spid="492563"/>
                                        </p:tgtEl>
                                        <p:attrNameLst>
                                          <p:attrName>style.visibility</p:attrName>
                                        </p:attrNameLst>
                                      </p:cBhvr>
                                      <p:to>
                                        <p:strVal val="visible"/>
                                      </p:to>
                                    </p:set>
                                    <p:animEffect transition="in" filter="wipe(up)">
                                      <p:cBhvr>
                                        <p:cTn id="79" dur="500"/>
                                        <p:tgtEl>
                                          <p:spTgt spid="492563"/>
                                        </p:tgtEl>
                                      </p:cBhvr>
                                    </p:animEffect>
                                  </p:childTnLst>
                                </p:cTn>
                              </p:par>
                            </p:childTnLst>
                          </p:cTn>
                        </p:par>
                        <p:par>
                          <p:cTn id="80" fill="hold">
                            <p:stCondLst>
                              <p:cond delay="1000"/>
                            </p:stCondLst>
                            <p:childTnLst>
                              <p:par>
                                <p:cTn id="81" presetID="22" presetClass="entr" presetSubtype="8" fill="hold" grpId="0" nodeType="afterEffect">
                                  <p:stCondLst>
                                    <p:cond delay="0"/>
                                  </p:stCondLst>
                                  <p:childTnLst>
                                    <p:set>
                                      <p:cBhvr>
                                        <p:cTn id="82" dur="1" fill="hold">
                                          <p:stCondLst>
                                            <p:cond delay="0"/>
                                          </p:stCondLst>
                                        </p:cTn>
                                        <p:tgtEl>
                                          <p:spTgt spid="492564"/>
                                        </p:tgtEl>
                                        <p:attrNameLst>
                                          <p:attrName>style.visibility</p:attrName>
                                        </p:attrNameLst>
                                      </p:cBhvr>
                                      <p:to>
                                        <p:strVal val="visible"/>
                                      </p:to>
                                    </p:set>
                                    <p:animEffect transition="in" filter="wipe(left)">
                                      <p:cBhvr>
                                        <p:cTn id="83" dur="500"/>
                                        <p:tgtEl>
                                          <p:spTgt spid="492564"/>
                                        </p:tgtEl>
                                      </p:cBhvr>
                                    </p:animEffect>
                                  </p:childTnLst>
                                </p:cTn>
                              </p:par>
                            </p:childTnLst>
                          </p:cTn>
                        </p:par>
                        <p:par>
                          <p:cTn id="84" fill="hold">
                            <p:stCondLst>
                              <p:cond delay="1500"/>
                            </p:stCondLst>
                            <p:childTnLst>
                              <p:par>
                                <p:cTn id="85" presetID="1" presetClass="entr" presetSubtype="0" fill="hold" grpId="0" nodeType="afterEffect">
                                  <p:stCondLst>
                                    <p:cond delay="0"/>
                                  </p:stCondLst>
                                  <p:childTnLst>
                                    <p:set>
                                      <p:cBhvr>
                                        <p:cTn id="86" dur="1" fill="hold">
                                          <p:stCondLst>
                                            <p:cond delay="0"/>
                                          </p:stCondLst>
                                        </p:cTn>
                                        <p:tgtEl>
                                          <p:spTgt spid="492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50" grpId="0" animBg="1"/>
      <p:bldP spid="492551" grpId="0" animBg="1"/>
      <p:bldP spid="492552" grpId="0" animBg="1"/>
      <p:bldP spid="492553" grpId="0" animBg="1"/>
      <p:bldP spid="492554" grpId="0"/>
      <p:bldP spid="492555" grpId="0" animBg="1"/>
      <p:bldP spid="492556" grpId="0"/>
      <p:bldP spid="492557" grpId="0" animBg="1"/>
      <p:bldP spid="492558" grpId="0"/>
      <p:bldP spid="492559" grpId="0" animBg="1"/>
      <p:bldP spid="492560" grpId="0"/>
      <p:bldP spid="492561" grpId="0" animBg="1"/>
      <p:bldP spid="492562" grpId="0" animBg="1"/>
      <p:bldP spid="492563" grpId="0" animBg="1"/>
      <p:bldP spid="492564" grpId="0" animBg="1"/>
      <p:bldP spid="492565" grpId="0" animBg="1"/>
      <p:bldP spid="492566" grpId="0"/>
      <p:bldP spid="492567" grpId="0" animBg="1"/>
      <p:bldP spid="492568" grpId="0"/>
      <p:bldP spid="492569" grpId="0" animBg="1"/>
      <p:bldP spid="492570" grpId="0" animBg="1"/>
      <p:bldP spid="492571" grpId="0"/>
      <p:bldP spid="492572" grpId="0" animBg="1"/>
      <p:bldP spid="492573" grpId="0" animBg="1"/>
      <p:bldP spid="492574" grpId="0" animBg="1"/>
      <p:bldP spid="49257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2" name="Rectangle 4"/>
          <p:cNvSpPr>
            <a:spLocks noChangeArrowheads="1"/>
          </p:cNvSpPr>
          <p:nvPr/>
        </p:nvSpPr>
        <p:spPr bwMode="auto">
          <a:xfrm>
            <a:off x="719138" y="1808163"/>
            <a:ext cx="7700962" cy="4287837"/>
          </a:xfrm>
          <a:prstGeom prst="rect">
            <a:avLst/>
          </a:prstGeom>
          <a:solidFill>
            <a:schemeClr val="accent1"/>
          </a:solidFill>
          <a:ln w="12700">
            <a:solidFill>
              <a:schemeClr val="tx1"/>
            </a:solidFill>
            <a:miter lim="800000"/>
            <a:headEnd/>
            <a:tailEnd/>
          </a:ln>
          <a:effectLst>
            <a:outerShdw dist="35921" dir="2700000" algn="ctr" rotWithShape="0">
              <a:schemeClr val="tx1"/>
            </a:outerShdw>
          </a:effectLst>
        </p:spPr>
        <p:txBody>
          <a:bodyPr wrap="none" anchor="ctr"/>
          <a:lstStyle/>
          <a:p>
            <a:pPr algn="ctr"/>
            <a:endParaRPr lang="es-ES"/>
          </a:p>
        </p:txBody>
      </p:sp>
      <p:sp>
        <p:nvSpPr>
          <p:cNvPr id="493573" name="Rectangle 5"/>
          <p:cNvSpPr>
            <a:spLocks noChangeArrowheads="1"/>
          </p:cNvSpPr>
          <p:nvPr/>
        </p:nvSpPr>
        <p:spPr bwMode="auto">
          <a:xfrm>
            <a:off x="990600" y="381000"/>
            <a:ext cx="6629400" cy="931863"/>
          </a:xfrm>
          <a:prstGeom prst="rect">
            <a:avLst/>
          </a:prstGeom>
          <a:noFill/>
          <a:ln w="9525">
            <a:noFill/>
            <a:miter lim="800000"/>
            <a:headEnd/>
            <a:tailEnd/>
          </a:ln>
          <a:effectLst/>
        </p:spPr>
        <p:txBody>
          <a:bodyPr lIns="82124" tIns="41063" rIns="82124" bIns="41063" anchor="ctr"/>
          <a:lstStyle/>
          <a:p>
            <a:pPr algn="ctr" defTabSz="814388" eaLnBrk="0" hangingPunct="0">
              <a:lnSpc>
                <a:spcPct val="90000"/>
              </a:lnSpc>
            </a:pPr>
            <a:r>
              <a:rPr lang="es-ES_tradnl" sz="3400">
                <a:solidFill>
                  <a:schemeClr val="tx2"/>
                </a:solidFill>
              </a:rPr>
              <a:t>Transporte de datagramas IP sobre AAL5 con encapsulado LLC/SNAP</a:t>
            </a:r>
            <a:endParaRPr lang="es-ES" sz="3400">
              <a:solidFill>
                <a:schemeClr val="tx2"/>
              </a:solidFill>
            </a:endParaRPr>
          </a:p>
        </p:txBody>
      </p:sp>
      <p:sp>
        <p:nvSpPr>
          <p:cNvPr id="493574" name="Rectangle 6"/>
          <p:cNvSpPr>
            <a:spLocks noChangeArrowheads="1"/>
          </p:cNvSpPr>
          <p:nvPr/>
        </p:nvSpPr>
        <p:spPr bwMode="auto">
          <a:xfrm>
            <a:off x="795338" y="1905000"/>
            <a:ext cx="446087" cy="409575"/>
          </a:xfrm>
          <a:prstGeom prst="rect">
            <a:avLst/>
          </a:prstGeom>
          <a:noFill/>
          <a:ln w="9525">
            <a:noFill/>
            <a:miter lim="800000"/>
            <a:headEnd/>
            <a:tailEnd/>
          </a:ln>
          <a:effectLst/>
        </p:spPr>
        <p:txBody>
          <a:bodyPr wrap="none" lIns="103548" tIns="51774" rIns="103548" bIns="51774">
            <a:spAutoFit/>
          </a:bodyPr>
          <a:lstStyle/>
          <a:p>
            <a:pPr defTabSz="1028700" eaLnBrk="0" hangingPunct="0"/>
            <a:r>
              <a:rPr lang="es-ES" sz="2000" b="1">
                <a:effectLst>
                  <a:outerShdw blurRad="38100" dist="38100" dir="2700000" algn="tl">
                    <a:srgbClr val="C0C0C0"/>
                  </a:outerShdw>
                </a:effectLst>
                <a:latin typeface="Arial" charset="0"/>
              </a:rPr>
              <a:t>IP</a:t>
            </a:r>
          </a:p>
        </p:txBody>
      </p:sp>
      <p:sp>
        <p:nvSpPr>
          <p:cNvPr id="493575" name="Rectangle 7"/>
          <p:cNvSpPr>
            <a:spLocks noChangeArrowheads="1"/>
          </p:cNvSpPr>
          <p:nvPr/>
        </p:nvSpPr>
        <p:spPr bwMode="auto">
          <a:xfrm>
            <a:off x="795338" y="2590800"/>
            <a:ext cx="1479550" cy="409575"/>
          </a:xfrm>
          <a:prstGeom prst="rect">
            <a:avLst/>
          </a:prstGeom>
          <a:noFill/>
          <a:ln w="9525">
            <a:noFill/>
            <a:miter lim="800000"/>
            <a:headEnd/>
            <a:tailEnd/>
          </a:ln>
          <a:effectLst/>
        </p:spPr>
        <p:txBody>
          <a:bodyPr wrap="none" lIns="103548" tIns="51774" rIns="103548" bIns="51774">
            <a:spAutoFit/>
          </a:bodyPr>
          <a:lstStyle/>
          <a:p>
            <a:pPr defTabSz="1028700" eaLnBrk="0" hangingPunct="0"/>
            <a:r>
              <a:rPr lang="es-ES" sz="2000" b="1">
                <a:effectLst>
                  <a:outerShdw blurRad="38100" dist="38100" dir="2700000" algn="tl">
                    <a:srgbClr val="C0C0C0"/>
                  </a:outerShdw>
                </a:effectLst>
                <a:latin typeface="Arial" charset="0"/>
              </a:rPr>
              <a:t>LLC/SNAP</a:t>
            </a:r>
          </a:p>
        </p:txBody>
      </p:sp>
      <p:sp>
        <p:nvSpPr>
          <p:cNvPr id="493576" name="Rectangle 8"/>
          <p:cNvSpPr>
            <a:spLocks noChangeArrowheads="1"/>
          </p:cNvSpPr>
          <p:nvPr/>
        </p:nvSpPr>
        <p:spPr bwMode="auto">
          <a:xfrm>
            <a:off x="795338" y="3505200"/>
            <a:ext cx="871537" cy="409575"/>
          </a:xfrm>
          <a:prstGeom prst="rect">
            <a:avLst/>
          </a:prstGeom>
          <a:noFill/>
          <a:ln w="9525">
            <a:noFill/>
            <a:miter lim="800000"/>
            <a:headEnd/>
            <a:tailEnd/>
          </a:ln>
          <a:effectLst/>
        </p:spPr>
        <p:txBody>
          <a:bodyPr wrap="none" lIns="103548" tIns="51774" rIns="103548" bIns="51774">
            <a:spAutoFit/>
          </a:bodyPr>
          <a:lstStyle/>
          <a:p>
            <a:pPr defTabSz="1028700" eaLnBrk="0" hangingPunct="0"/>
            <a:r>
              <a:rPr lang="es-ES" sz="2000" b="1">
                <a:effectLst>
                  <a:outerShdw blurRad="38100" dist="38100" dir="2700000" algn="tl">
                    <a:srgbClr val="C0C0C0"/>
                  </a:outerShdw>
                </a:effectLst>
                <a:latin typeface="Arial" charset="0"/>
              </a:rPr>
              <a:t>AAL</a:t>
            </a:r>
            <a:r>
              <a:rPr lang="es-ES_tradnl" sz="2000" b="1">
                <a:effectLst>
                  <a:outerShdw blurRad="38100" dist="38100" dir="2700000" algn="tl">
                    <a:srgbClr val="C0C0C0"/>
                  </a:outerShdw>
                </a:effectLst>
                <a:latin typeface="Arial" charset="0"/>
              </a:rPr>
              <a:t>5</a:t>
            </a:r>
            <a:endParaRPr lang="es-ES" sz="2000" b="1">
              <a:effectLst>
                <a:outerShdw blurRad="38100" dist="38100" dir="2700000" algn="tl">
                  <a:srgbClr val="C0C0C0"/>
                </a:outerShdw>
              </a:effectLst>
              <a:latin typeface="Arial" charset="0"/>
            </a:endParaRPr>
          </a:p>
        </p:txBody>
      </p:sp>
      <p:sp>
        <p:nvSpPr>
          <p:cNvPr id="493577" name="Rectangle 9"/>
          <p:cNvSpPr>
            <a:spLocks noChangeArrowheads="1"/>
          </p:cNvSpPr>
          <p:nvPr/>
        </p:nvSpPr>
        <p:spPr bwMode="auto">
          <a:xfrm>
            <a:off x="795338" y="4711700"/>
            <a:ext cx="757237" cy="409575"/>
          </a:xfrm>
          <a:prstGeom prst="rect">
            <a:avLst/>
          </a:prstGeom>
          <a:noFill/>
          <a:ln w="9525">
            <a:noFill/>
            <a:miter lim="800000"/>
            <a:headEnd/>
            <a:tailEnd/>
          </a:ln>
          <a:effectLst/>
        </p:spPr>
        <p:txBody>
          <a:bodyPr wrap="none" lIns="103548" tIns="51774" rIns="103548" bIns="51774">
            <a:spAutoFit/>
          </a:bodyPr>
          <a:lstStyle/>
          <a:p>
            <a:pPr defTabSz="1028700" eaLnBrk="0" hangingPunct="0"/>
            <a:r>
              <a:rPr lang="es-ES" sz="2000" b="1">
                <a:effectLst>
                  <a:outerShdw blurRad="38100" dist="38100" dir="2700000" algn="tl">
                    <a:srgbClr val="C0C0C0"/>
                  </a:outerShdw>
                </a:effectLst>
                <a:latin typeface="Arial" charset="0"/>
              </a:rPr>
              <a:t>ATM</a:t>
            </a:r>
          </a:p>
        </p:txBody>
      </p:sp>
      <p:sp>
        <p:nvSpPr>
          <p:cNvPr id="493578" name="Rectangle 10"/>
          <p:cNvSpPr>
            <a:spLocks noChangeArrowheads="1"/>
          </p:cNvSpPr>
          <p:nvPr/>
        </p:nvSpPr>
        <p:spPr bwMode="auto">
          <a:xfrm>
            <a:off x="795338" y="5545138"/>
            <a:ext cx="1039812" cy="409575"/>
          </a:xfrm>
          <a:prstGeom prst="rect">
            <a:avLst/>
          </a:prstGeom>
          <a:noFill/>
          <a:ln w="9525">
            <a:noFill/>
            <a:miter lim="800000"/>
            <a:headEnd/>
            <a:tailEnd/>
          </a:ln>
          <a:effectLst/>
        </p:spPr>
        <p:txBody>
          <a:bodyPr wrap="none" lIns="103548" tIns="51774" rIns="103548" bIns="51774">
            <a:spAutoFit/>
          </a:bodyPr>
          <a:lstStyle/>
          <a:p>
            <a:pPr defTabSz="1028700" eaLnBrk="0" hangingPunct="0"/>
            <a:r>
              <a:rPr lang="es-ES_tradnl" sz="2000" b="1">
                <a:effectLst>
                  <a:outerShdw blurRad="38100" dist="38100" dir="2700000" algn="tl">
                    <a:srgbClr val="C0C0C0"/>
                  </a:outerShdw>
                </a:effectLst>
                <a:latin typeface="Arial" charset="0"/>
              </a:rPr>
              <a:t>FÍSICA</a:t>
            </a:r>
            <a:endParaRPr lang="es-ES" sz="2000" b="1">
              <a:effectLst>
                <a:outerShdw blurRad="38100" dist="38100" dir="2700000" algn="tl">
                  <a:srgbClr val="C0C0C0"/>
                </a:outerShdw>
              </a:effectLst>
              <a:latin typeface="Arial" charset="0"/>
            </a:endParaRPr>
          </a:p>
        </p:txBody>
      </p:sp>
      <p:sp>
        <p:nvSpPr>
          <p:cNvPr id="493579" name="Line 11"/>
          <p:cNvSpPr>
            <a:spLocks noChangeShapeType="1"/>
          </p:cNvSpPr>
          <p:nvPr/>
        </p:nvSpPr>
        <p:spPr bwMode="auto">
          <a:xfrm>
            <a:off x="712788" y="2438400"/>
            <a:ext cx="7713662" cy="0"/>
          </a:xfrm>
          <a:prstGeom prst="line">
            <a:avLst/>
          </a:prstGeom>
          <a:noFill/>
          <a:ln w="25400">
            <a:solidFill>
              <a:schemeClr val="hlink"/>
            </a:solidFill>
            <a:round/>
            <a:headEnd type="none" w="sm" len="sm"/>
            <a:tailEnd type="none" w="sm" len="sm"/>
          </a:ln>
          <a:effectLst>
            <a:outerShdw dist="17961" dir="2700000" algn="ctr" rotWithShape="0">
              <a:schemeClr val="tx1"/>
            </a:outerShdw>
          </a:effectLst>
        </p:spPr>
        <p:txBody>
          <a:bodyPr/>
          <a:lstStyle/>
          <a:p>
            <a:endParaRPr lang="es-ES"/>
          </a:p>
        </p:txBody>
      </p:sp>
      <p:sp>
        <p:nvSpPr>
          <p:cNvPr id="493580" name="Line 12"/>
          <p:cNvSpPr>
            <a:spLocks noChangeShapeType="1"/>
          </p:cNvSpPr>
          <p:nvPr/>
        </p:nvSpPr>
        <p:spPr bwMode="auto">
          <a:xfrm>
            <a:off x="712788" y="3048000"/>
            <a:ext cx="7713662" cy="0"/>
          </a:xfrm>
          <a:prstGeom prst="line">
            <a:avLst/>
          </a:prstGeom>
          <a:noFill/>
          <a:ln w="25400">
            <a:solidFill>
              <a:schemeClr val="hlink"/>
            </a:solidFill>
            <a:round/>
            <a:headEnd type="none" w="sm" len="sm"/>
            <a:tailEnd type="none" w="sm" len="sm"/>
          </a:ln>
          <a:effectLst>
            <a:outerShdw dist="17961" dir="2700000" algn="ctr" rotWithShape="0">
              <a:schemeClr val="tx1"/>
            </a:outerShdw>
          </a:effectLst>
        </p:spPr>
        <p:txBody>
          <a:bodyPr/>
          <a:lstStyle/>
          <a:p>
            <a:endParaRPr lang="es-ES"/>
          </a:p>
        </p:txBody>
      </p:sp>
      <p:sp>
        <p:nvSpPr>
          <p:cNvPr id="493581" name="Line 13"/>
          <p:cNvSpPr>
            <a:spLocks noChangeShapeType="1"/>
          </p:cNvSpPr>
          <p:nvPr/>
        </p:nvSpPr>
        <p:spPr bwMode="auto">
          <a:xfrm>
            <a:off x="712788" y="4495800"/>
            <a:ext cx="7713662" cy="0"/>
          </a:xfrm>
          <a:prstGeom prst="line">
            <a:avLst/>
          </a:prstGeom>
          <a:noFill/>
          <a:ln w="25400">
            <a:solidFill>
              <a:schemeClr val="hlink"/>
            </a:solidFill>
            <a:round/>
            <a:headEnd type="none" w="sm" len="sm"/>
            <a:tailEnd type="none" w="sm" len="sm"/>
          </a:ln>
          <a:effectLst>
            <a:outerShdw dist="17961" dir="2700000" algn="ctr" rotWithShape="0">
              <a:schemeClr val="tx1"/>
            </a:outerShdw>
          </a:effectLst>
        </p:spPr>
        <p:txBody>
          <a:bodyPr/>
          <a:lstStyle/>
          <a:p>
            <a:endParaRPr lang="es-ES"/>
          </a:p>
        </p:txBody>
      </p:sp>
      <p:sp>
        <p:nvSpPr>
          <p:cNvPr id="493582" name="Line 14"/>
          <p:cNvSpPr>
            <a:spLocks noChangeShapeType="1"/>
          </p:cNvSpPr>
          <p:nvPr/>
        </p:nvSpPr>
        <p:spPr bwMode="auto">
          <a:xfrm>
            <a:off x="712788" y="5257800"/>
            <a:ext cx="7713662" cy="0"/>
          </a:xfrm>
          <a:prstGeom prst="line">
            <a:avLst/>
          </a:prstGeom>
          <a:noFill/>
          <a:ln w="25400">
            <a:solidFill>
              <a:schemeClr val="hlink"/>
            </a:solidFill>
            <a:round/>
            <a:headEnd type="none" w="sm" len="sm"/>
            <a:tailEnd type="none" w="sm" len="sm"/>
          </a:ln>
          <a:effectLst>
            <a:outerShdw dist="17961" dir="2700000" algn="ctr" rotWithShape="0">
              <a:schemeClr val="tx1"/>
            </a:outerShdw>
          </a:effectLst>
        </p:spPr>
        <p:txBody>
          <a:bodyPr/>
          <a:lstStyle/>
          <a:p>
            <a:endParaRPr lang="es-ES"/>
          </a:p>
        </p:txBody>
      </p:sp>
      <p:sp>
        <p:nvSpPr>
          <p:cNvPr id="493583" name="Rectangle 15"/>
          <p:cNvSpPr>
            <a:spLocks noChangeArrowheads="1"/>
          </p:cNvSpPr>
          <p:nvPr/>
        </p:nvSpPr>
        <p:spPr bwMode="auto">
          <a:xfrm>
            <a:off x="3876675" y="2630488"/>
            <a:ext cx="11461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84" name="Rectangle 16"/>
          <p:cNvSpPr>
            <a:spLocks noChangeArrowheads="1"/>
          </p:cNvSpPr>
          <p:nvPr/>
        </p:nvSpPr>
        <p:spPr bwMode="auto">
          <a:xfrm>
            <a:off x="3200400" y="2643188"/>
            <a:ext cx="661988" cy="328612"/>
          </a:xfrm>
          <a:prstGeom prst="rect">
            <a:avLst/>
          </a:prstGeom>
          <a:solidFill>
            <a:srgbClr val="FFFF00"/>
          </a:solidFill>
          <a:ln w="12700">
            <a:solidFill>
              <a:schemeClr val="hlink"/>
            </a:solidFill>
            <a:miter lim="800000"/>
            <a:headEnd/>
            <a:tailEnd/>
          </a:ln>
          <a:effectLst/>
        </p:spPr>
        <p:txBody>
          <a:bodyPr wrap="none" anchor="ctr"/>
          <a:lstStyle/>
          <a:p>
            <a:endParaRPr lang="es-ES"/>
          </a:p>
        </p:txBody>
      </p:sp>
      <p:sp>
        <p:nvSpPr>
          <p:cNvPr id="493585" name="Rectangle 17"/>
          <p:cNvSpPr>
            <a:spLocks noChangeArrowheads="1"/>
          </p:cNvSpPr>
          <p:nvPr/>
        </p:nvSpPr>
        <p:spPr bwMode="auto">
          <a:xfrm>
            <a:off x="3914775" y="2622550"/>
            <a:ext cx="1122363"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solidFill>
                  <a:schemeClr val="hlink"/>
                </a:solidFill>
                <a:effectLst>
                  <a:outerShdw blurRad="38100" dist="38100" dir="2700000" algn="tl">
                    <a:srgbClr val="C0C0C0"/>
                  </a:outerShdw>
                </a:effectLst>
                <a:latin typeface="Arial" charset="0"/>
              </a:rPr>
              <a:t>Cabec. </a:t>
            </a:r>
            <a:r>
              <a:rPr lang="es-ES" sz="1600" b="1">
                <a:solidFill>
                  <a:schemeClr val="hlink"/>
                </a:solidFill>
                <a:effectLst>
                  <a:outerShdw blurRad="38100" dist="38100" dir="2700000" algn="tl">
                    <a:srgbClr val="C0C0C0"/>
                  </a:outerShdw>
                </a:effectLst>
                <a:latin typeface="Arial" charset="0"/>
              </a:rPr>
              <a:t>IP</a:t>
            </a:r>
          </a:p>
        </p:txBody>
      </p:sp>
      <p:sp>
        <p:nvSpPr>
          <p:cNvPr id="493586" name="Rectangle 18"/>
          <p:cNvSpPr>
            <a:spLocks noChangeArrowheads="1"/>
          </p:cNvSpPr>
          <p:nvPr/>
        </p:nvSpPr>
        <p:spPr bwMode="auto">
          <a:xfrm>
            <a:off x="3148013" y="2622550"/>
            <a:ext cx="768350"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effectLst>
                  <a:outerShdw blurRad="38100" dist="38100" dir="2700000" algn="tl">
                    <a:srgbClr val="C0C0C0"/>
                  </a:outerShdw>
                </a:effectLst>
                <a:latin typeface="Arial" charset="0"/>
              </a:rPr>
              <a:t>SNAP</a:t>
            </a:r>
            <a:endParaRPr lang="es-ES" sz="1600" b="1">
              <a:effectLst>
                <a:outerShdw blurRad="38100" dist="38100" dir="2700000" algn="tl">
                  <a:srgbClr val="C0C0C0"/>
                </a:outerShdw>
              </a:effectLst>
              <a:latin typeface="Arial" charset="0"/>
            </a:endParaRPr>
          </a:p>
        </p:txBody>
      </p:sp>
      <p:sp>
        <p:nvSpPr>
          <p:cNvPr id="493587" name="Rectangle 19"/>
          <p:cNvSpPr>
            <a:spLocks noChangeArrowheads="1"/>
          </p:cNvSpPr>
          <p:nvPr/>
        </p:nvSpPr>
        <p:spPr bwMode="auto">
          <a:xfrm>
            <a:off x="3886200" y="2057400"/>
            <a:ext cx="1144588" cy="328613"/>
          </a:xfrm>
          <a:prstGeom prst="rect">
            <a:avLst/>
          </a:prstGeom>
          <a:solidFill>
            <a:srgbClr val="FFFF00"/>
          </a:solidFill>
          <a:ln w="12700">
            <a:solidFill>
              <a:schemeClr val="hlink"/>
            </a:solidFill>
            <a:miter lim="800000"/>
            <a:headEnd/>
            <a:tailEnd/>
          </a:ln>
          <a:effectLst/>
        </p:spPr>
        <p:txBody>
          <a:bodyPr wrap="none" anchor="ctr"/>
          <a:lstStyle/>
          <a:p>
            <a:endParaRPr lang="es-ES"/>
          </a:p>
        </p:txBody>
      </p:sp>
      <p:sp>
        <p:nvSpPr>
          <p:cNvPr id="493588" name="Rectangle 20"/>
          <p:cNvSpPr>
            <a:spLocks noChangeArrowheads="1"/>
          </p:cNvSpPr>
          <p:nvPr/>
        </p:nvSpPr>
        <p:spPr bwMode="auto">
          <a:xfrm>
            <a:off x="3922713" y="2057400"/>
            <a:ext cx="1120775"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effectLst>
                  <a:outerShdw blurRad="38100" dist="38100" dir="2700000" algn="tl">
                    <a:srgbClr val="C0C0C0"/>
                  </a:outerShdw>
                </a:effectLst>
                <a:latin typeface="Arial" charset="0"/>
              </a:rPr>
              <a:t>Cabec. </a:t>
            </a:r>
            <a:r>
              <a:rPr lang="es-ES" sz="1600" b="1">
                <a:effectLst>
                  <a:outerShdw blurRad="38100" dist="38100" dir="2700000" algn="tl">
                    <a:srgbClr val="C0C0C0"/>
                  </a:outerShdw>
                </a:effectLst>
                <a:latin typeface="Arial" charset="0"/>
              </a:rPr>
              <a:t>IP</a:t>
            </a:r>
          </a:p>
        </p:txBody>
      </p:sp>
      <p:sp>
        <p:nvSpPr>
          <p:cNvPr id="493589" name="Rectangle 21"/>
          <p:cNvSpPr>
            <a:spLocks noChangeArrowheads="1"/>
          </p:cNvSpPr>
          <p:nvPr/>
        </p:nvSpPr>
        <p:spPr bwMode="auto">
          <a:xfrm>
            <a:off x="838200" y="3079750"/>
            <a:ext cx="1341438" cy="501650"/>
          </a:xfrm>
          <a:prstGeom prst="rect">
            <a:avLst/>
          </a:prstGeom>
          <a:noFill/>
          <a:ln w="9525">
            <a:noFill/>
            <a:miter lim="800000"/>
            <a:headEnd/>
            <a:tailEnd/>
          </a:ln>
          <a:effectLst/>
        </p:spPr>
        <p:txBody>
          <a:bodyPr lIns="103548" tIns="51774" rIns="103548" bIns="51774">
            <a:spAutoFit/>
          </a:bodyPr>
          <a:lstStyle/>
          <a:p>
            <a:pPr algn="ctr" defTabSz="1028700" eaLnBrk="0" hangingPunct="0"/>
            <a:r>
              <a:rPr lang="es-ES" sz="1300" b="1">
                <a:effectLst>
                  <a:outerShdw blurRad="38100" dist="38100" dir="2700000" algn="tl">
                    <a:srgbClr val="C0C0C0"/>
                  </a:outerShdw>
                </a:effectLst>
                <a:latin typeface="Arial" charset="0"/>
              </a:rPr>
              <a:t>Convergence</a:t>
            </a:r>
            <a:br>
              <a:rPr lang="es-ES" sz="1300" b="1">
                <a:effectLst>
                  <a:outerShdw blurRad="38100" dist="38100" dir="2700000" algn="tl">
                    <a:srgbClr val="C0C0C0"/>
                  </a:outerShdw>
                </a:effectLst>
                <a:latin typeface="Arial" charset="0"/>
              </a:rPr>
            </a:br>
            <a:r>
              <a:rPr lang="es-ES" sz="1300" b="1">
                <a:effectLst>
                  <a:outerShdw blurRad="38100" dist="38100" dir="2700000" algn="tl">
                    <a:srgbClr val="C0C0C0"/>
                  </a:outerShdw>
                </a:effectLst>
                <a:latin typeface="Arial" charset="0"/>
              </a:rPr>
              <a:t>Sublayer (CS)</a:t>
            </a:r>
          </a:p>
        </p:txBody>
      </p:sp>
      <p:sp>
        <p:nvSpPr>
          <p:cNvPr id="493590" name="Rectangle 22"/>
          <p:cNvSpPr>
            <a:spLocks noChangeArrowheads="1"/>
          </p:cNvSpPr>
          <p:nvPr/>
        </p:nvSpPr>
        <p:spPr bwMode="auto">
          <a:xfrm>
            <a:off x="709613" y="3886200"/>
            <a:ext cx="1676400" cy="5016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300" b="1">
                <a:effectLst>
                  <a:outerShdw blurRad="38100" dist="38100" dir="2700000" algn="tl">
                    <a:srgbClr val="C0C0C0"/>
                  </a:outerShdw>
                </a:effectLst>
                <a:latin typeface="Arial" charset="0"/>
              </a:rPr>
              <a:t>Segmentation &amp; </a:t>
            </a:r>
          </a:p>
          <a:p>
            <a:pPr algn="ctr" defTabSz="1028700" eaLnBrk="0" hangingPunct="0"/>
            <a:r>
              <a:rPr lang="es-ES_tradnl" sz="1300" b="1">
                <a:effectLst>
                  <a:outerShdw blurRad="38100" dist="38100" dir="2700000" algn="tl">
                    <a:srgbClr val="C0C0C0"/>
                  </a:outerShdw>
                </a:effectLst>
                <a:latin typeface="Arial" charset="0"/>
              </a:rPr>
              <a:t>Reassembly (</a:t>
            </a:r>
            <a:r>
              <a:rPr lang="es-ES" sz="1300" b="1">
                <a:effectLst>
                  <a:outerShdw blurRad="38100" dist="38100" dir="2700000" algn="tl">
                    <a:srgbClr val="C0C0C0"/>
                  </a:outerShdw>
                </a:effectLst>
                <a:latin typeface="Arial" charset="0"/>
              </a:rPr>
              <a:t>SAR</a:t>
            </a:r>
            <a:r>
              <a:rPr lang="es-ES_tradnl" sz="1300" b="1">
                <a:effectLst>
                  <a:outerShdw blurRad="38100" dist="38100" dir="2700000" algn="tl">
                    <a:srgbClr val="C0C0C0"/>
                  </a:outerShdw>
                </a:effectLst>
                <a:latin typeface="Arial" charset="0"/>
              </a:rPr>
              <a:t>)</a:t>
            </a:r>
            <a:endParaRPr lang="es-ES" sz="1300" b="1">
              <a:effectLst>
                <a:outerShdw blurRad="38100" dist="38100" dir="2700000" algn="tl">
                  <a:srgbClr val="C0C0C0"/>
                </a:outerShdw>
              </a:effectLst>
              <a:latin typeface="Arial" charset="0"/>
            </a:endParaRPr>
          </a:p>
        </p:txBody>
      </p:sp>
      <p:sp>
        <p:nvSpPr>
          <p:cNvPr id="493591" name="Rectangle 23"/>
          <p:cNvSpPr>
            <a:spLocks noChangeArrowheads="1"/>
          </p:cNvSpPr>
          <p:nvPr/>
        </p:nvSpPr>
        <p:spPr bwMode="auto">
          <a:xfrm>
            <a:off x="4419600" y="3357563"/>
            <a:ext cx="1981200"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92" name="Rectangle 24"/>
          <p:cNvSpPr>
            <a:spLocks noChangeArrowheads="1"/>
          </p:cNvSpPr>
          <p:nvPr/>
        </p:nvSpPr>
        <p:spPr bwMode="auto">
          <a:xfrm>
            <a:off x="3262313" y="3352800"/>
            <a:ext cx="1143000" cy="328613"/>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93" name="Rectangle 25"/>
          <p:cNvSpPr>
            <a:spLocks noChangeArrowheads="1"/>
          </p:cNvSpPr>
          <p:nvPr/>
        </p:nvSpPr>
        <p:spPr bwMode="auto">
          <a:xfrm>
            <a:off x="2584450" y="3352800"/>
            <a:ext cx="663575" cy="328613"/>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94" name="Rectangle 26"/>
          <p:cNvSpPr>
            <a:spLocks noChangeArrowheads="1"/>
          </p:cNvSpPr>
          <p:nvPr/>
        </p:nvSpPr>
        <p:spPr bwMode="auto">
          <a:xfrm>
            <a:off x="5097463" y="3352800"/>
            <a:ext cx="769937"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solidFill>
                  <a:schemeClr val="hlink"/>
                </a:solidFill>
                <a:effectLst>
                  <a:outerShdw blurRad="38100" dist="38100" dir="2700000" algn="tl">
                    <a:srgbClr val="C0C0C0"/>
                  </a:outerShdw>
                </a:effectLst>
                <a:latin typeface="Arial" charset="0"/>
              </a:rPr>
              <a:t>Datos</a:t>
            </a:r>
            <a:endParaRPr lang="es-ES" sz="1600" b="1">
              <a:solidFill>
                <a:schemeClr val="hlink"/>
              </a:solidFill>
              <a:effectLst>
                <a:outerShdw blurRad="38100" dist="38100" dir="2700000" algn="tl">
                  <a:srgbClr val="C0C0C0"/>
                </a:outerShdw>
              </a:effectLst>
              <a:latin typeface="Arial" charset="0"/>
            </a:endParaRPr>
          </a:p>
        </p:txBody>
      </p:sp>
      <p:sp>
        <p:nvSpPr>
          <p:cNvPr id="493595" name="Rectangle 27"/>
          <p:cNvSpPr>
            <a:spLocks noChangeArrowheads="1"/>
          </p:cNvSpPr>
          <p:nvPr/>
        </p:nvSpPr>
        <p:spPr bwMode="auto">
          <a:xfrm>
            <a:off x="3298825" y="3352800"/>
            <a:ext cx="1120775"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solidFill>
                  <a:schemeClr val="hlink"/>
                </a:solidFill>
                <a:effectLst>
                  <a:outerShdw blurRad="38100" dist="38100" dir="2700000" algn="tl">
                    <a:srgbClr val="C0C0C0"/>
                  </a:outerShdw>
                </a:effectLst>
                <a:latin typeface="Arial" charset="0"/>
              </a:rPr>
              <a:t>Cabec. </a:t>
            </a:r>
            <a:r>
              <a:rPr lang="es-ES" sz="1600" b="1">
                <a:solidFill>
                  <a:schemeClr val="hlink"/>
                </a:solidFill>
                <a:effectLst>
                  <a:outerShdw blurRad="38100" dist="38100" dir="2700000" algn="tl">
                    <a:srgbClr val="C0C0C0"/>
                  </a:outerShdw>
                </a:effectLst>
                <a:latin typeface="Arial" charset="0"/>
              </a:rPr>
              <a:t>IP</a:t>
            </a:r>
          </a:p>
        </p:txBody>
      </p:sp>
      <p:sp>
        <p:nvSpPr>
          <p:cNvPr id="493596" name="Rectangle 28"/>
          <p:cNvSpPr>
            <a:spLocks noChangeArrowheads="1"/>
          </p:cNvSpPr>
          <p:nvPr/>
        </p:nvSpPr>
        <p:spPr bwMode="auto">
          <a:xfrm>
            <a:off x="2533650" y="3352800"/>
            <a:ext cx="768350"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solidFill>
                  <a:schemeClr val="hlink"/>
                </a:solidFill>
                <a:effectLst>
                  <a:outerShdw blurRad="38100" dist="38100" dir="2700000" algn="tl">
                    <a:srgbClr val="C0C0C0"/>
                  </a:outerShdw>
                </a:effectLst>
                <a:latin typeface="Arial" charset="0"/>
              </a:rPr>
              <a:t>SNAP</a:t>
            </a:r>
            <a:endParaRPr lang="es-ES" sz="1600" b="1">
              <a:solidFill>
                <a:schemeClr val="hlink"/>
              </a:solidFill>
              <a:effectLst>
                <a:outerShdw blurRad="38100" dist="38100" dir="2700000" algn="tl">
                  <a:srgbClr val="C0C0C0"/>
                </a:outerShdw>
              </a:effectLst>
              <a:latin typeface="Arial" charset="0"/>
            </a:endParaRPr>
          </a:p>
        </p:txBody>
      </p:sp>
      <p:sp>
        <p:nvSpPr>
          <p:cNvPr id="493597" name="Rectangle 29"/>
          <p:cNvSpPr>
            <a:spLocks noChangeArrowheads="1"/>
          </p:cNvSpPr>
          <p:nvPr/>
        </p:nvSpPr>
        <p:spPr bwMode="auto">
          <a:xfrm>
            <a:off x="7394575" y="3983038"/>
            <a:ext cx="8540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98" name="Rectangle 30"/>
          <p:cNvSpPr>
            <a:spLocks noChangeArrowheads="1"/>
          </p:cNvSpPr>
          <p:nvPr/>
        </p:nvSpPr>
        <p:spPr bwMode="auto">
          <a:xfrm>
            <a:off x="6438900" y="3983038"/>
            <a:ext cx="8540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599" name="Rectangle 31"/>
          <p:cNvSpPr>
            <a:spLocks noChangeArrowheads="1"/>
          </p:cNvSpPr>
          <p:nvPr/>
        </p:nvSpPr>
        <p:spPr bwMode="auto">
          <a:xfrm>
            <a:off x="5483225" y="3983038"/>
            <a:ext cx="8540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00" name="Rectangle 32"/>
          <p:cNvSpPr>
            <a:spLocks noChangeArrowheads="1"/>
          </p:cNvSpPr>
          <p:nvPr/>
        </p:nvSpPr>
        <p:spPr bwMode="auto">
          <a:xfrm>
            <a:off x="4530725" y="3983038"/>
            <a:ext cx="852488"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01" name="Rectangle 33"/>
          <p:cNvSpPr>
            <a:spLocks noChangeArrowheads="1"/>
          </p:cNvSpPr>
          <p:nvPr/>
        </p:nvSpPr>
        <p:spPr bwMode="auto">
          <a:xfrm>
            <a:off x="3575050" y="3983038"/>
            <a:ext cx="8540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02" name="Rectangle 34"/>
          <p:cNvSpPr>
            <a:spLocks noChangeArrowheads="1"/>
          </p:cNvSpPr>
          <p:nvPr/>
        </p:nvSpPr>
        <p:spPr bwMode="auto">
          <a:xfrm>
            <a:off x="2619375" y="3983038"/>
            <a:ext cx="854075"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03" name="Line 35"/>
          <p:cNvSpPr>
            <a:spLocks noChangeShapeType="1"/>
          </p:cNvSpPr>
          <p:nvPr/>
        </p:nvSpPr>
        <p:spPr bwMode="auto">
          <a:xfrm>
            <a:off x="2484438" y="5741988"/>
            <a:ext cx="4899025" cy="0"/>
          </a:xfrm>
          <a:prstGeom prst="line">
            <a:avLst/>
          </a:prstGeom>
          <a:noFill/>
          <a:ln w="25400">
            <a:solidFill>
              <a:schemeClr val="hlink"/>
            </a:solidFill>
            <a:round/>
            <a:headEnd type="none" w="sm" len="sm"/>
            <a:tailEnd type="none" w="sm" len="sm"/>
          </a:ln>
          <a:effectLst>
            <a:outerShdw dist="17961" dir="2700000" algn="ctr" rotWithShape="0">
              <a:schemeClr val="tx1"/>
            </a:outerShdw>
          </a:effectLst>
        </p:spPr>
        <p:txBody>
          <a:bodyPr/>
          <a:lstStyle/>
          <a:p>
            <a:endParaRPr lang="es-ES"/>
          </a:p>
        </p:txBody>
      </p:sp>
      <p:sp>
        <p:nvSpPr>
          <p:cNvPr id="493604" name="Rectangle 36"/>
          <p:cNvSpPr>
            <a:spLocks noChangeArrowheads="1"/>
          </p:cNvSpPr>
          <p:nvPr/>
        </p:nvSpPr>
        <p:spPr bwMode="auto">
          <a:xfrm>
            <a:off x="2376488" y="5403850"/>
            <a:ext cx="5072062"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 sz="1600" b="1">
                <a:effectLst>
                  <a:outerShdw blurRad="38100" dist="38100" dir="2700000" algn="tl">
                    <a:srgbClr val="C0C0C0"/>
                  </a:outerShdw>
                </a:effectLst>
                <a:latin typeface="Arial" charset="0"/>
              </a:rPr>
              <a:t>Transmission Convergence (S</a:t>
            </a:r>
            <a:r>
              <a:rPr lang="es-ES_tradnl" sz="1600" b="1">
                <a:effectLst>
                  <a:outerShdw blurRad="38100" dist="38100" dir="2700000" algn="tl">
                    <a:srgbClr val="C0C0C0"/>
                  </a:outerShdw>
                </a:effectLst>
                <a:latin typeface="Arial" charset="0"/>
              </a:rPr>
              <a:t>ONET/SDH, PDH, ...</a:t>
            </a:r>
            <a:r>
              <a:rPr lang="es-ES" sz="1600" b="1">
                <a:effectLst>
                  <a:outerShdw blurRad="38100" dist="38100" dir="2700000" algn="tl">
                    <a:srgbClr val="C0C0C0"/>
                  </a:outerShdw>
                </a:effectLst>
                <a:latin typeface="Arial" charset="0"/>
              </a:rPr>
              <a:t>)</a:t>
            </a:r>
          </a:p>
        </p:txBody>
      </p:sp>
      <p:sp>
        <p:nvSpPr>
          <p:cNvPr id="493605" name="Rectangle 37"/>
          <p:cNvSpPr>
            <a:spLocks noChangeArrowheads="1"/>
          </p:cNvSpPr>
          <p:nvPr/>
        </p:nvSpPr>
        <p:spPr bwMode="auto">
          <a:xfrm>
            <a:off x="3424238" y="5746750"/>
            <a:ext cx="2970212"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effectLst>
                  <a:outerShdw blurRad="38100" dist="38100" dir="2700000" algn="tl">
                    <a:srgbClr val="C0C0C0"/>
                  </a:outerShdw>
                </a:effectLst>
                <a:latin typeface="Arial" charset="0"/>
              </a:rPr>
              <a:t>Medio físico</a:t>
            </a:r>
            <a:r>
              <a:rPr lang="es-ES" sz="1600" b="1">
                <a:effectLst>
                  <a:outerShdw blurRad="38100" dist="38100" dir="2700000" algn="tl">
                    <a:srgbClr val="C0C0C0"/>
                  </a:outerShdw>
                </a:effectLst>
                <a:latin typeface="Arial" charset="0"/>
              </a:rPr>
              <a:t> (</a:t>
            </a:r>
            <a:r>
              <a:rPr lang="es-ES_tradnl" sz="1600" b="1">
                <a:effectLst>
                  <a:outerShdw blurRad="38100" dist="38100" dir="2700000" algn="tl">
                    <a:srgbClr val="C0C0C0"/>
                  </a:outerShdw>
                </a:effectLst>
                <a:latin typeface="Arial" charset="0"/>
              </a:rPr>
              <a:t>fibra, cobre, ...)</a:t>
            </a:r>
            <a:endParaRPr lang="es-ES" sz="1600" b="1">
              <a:effectLst>
                <a:outerShdw blurRad="38100" dist="38100" dir="2700000" algn="tl">
                  <a:srgbClr val="C0C0C0"/>
                </a:outerShdw>
              </a:effectLst>
              <a:latin typeface="Arial" charset="0"/>
            </a:endParaRPr>
          </a:p>
        </p:txBody>
      </p:sp>
      <p:sp>
        <p:nvSpPr>
          <p:cNvPr id="493606" name="Rectangle 38"/>
          <p:cNvSpPr>
            <a:spLocks noChangeArrowheads="1"/>
          </p:cNvSpPr>
          <p:nvPr/>
        </p:nvSpPr>
        <p:spPr bwMode="auto">
          <a:xfrm>
            <a:off x="7162800" y="3352800"/>
            <a:ext cx="1143000" cy="328613"/>
          </a:xfrm>
          <a:prstGeom prst="rect">
            <a:avLst/>
          </a:prstGeom>
          <a:solidFill>
            <a:srgbClr val="FFFF00"/>
          </a:solidFill>
          <a:ln w="12700">
            <a:solidFill>
              <a:schemeClr val="tx1"/>
            </a:solidFill>
            <a:miter lim="800000"/>
            <a:headEnd/>
            <a:tailEnd/>
          </a:ln>
          <a:effectLst/>
        </p:spPr>
        <p:txBody>
          <a:bodyPr wrap="none" anchor="ctr"/>
          <a:lstStyle/>
          <a:p>
            <a:endParaRPr lang="es-ES"/>
          </a:p>
        </p:txBody>
      </p:sp>
      <p:sp>
        <p:nvSpPr>
          <p:cNvPr id="493607" name="Rectangle 39"/>
          <p:cNvSpPr>
            <a:spLocks noChangeArrowheads="1"/>
          </p:cNvSpPr>
          <p:nvPr/>
        </p:nvSpPr>
        <p:spPr bwMode="auto">
          <a:xfrm>
            <a:off x="7162800" y="3352800"/>
            <a:ext cx="1196975"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effectLst>
                  <a:outerShdw blurRad="38100" dist="38100" dir="2700000" algn="tl">
                    <a:srgbClr val="C0C0C0"/>
                  </a:outerShdw>
                </a:effectLst>
                <a:latin typeface="Arial" charset="0"/>
              </a:rPr>
              <a:t>CRC,Long</a:t>
            </a:r>
            <a:endParaRPr lang="es-ES" sz="1600" b="1">
              <a:effectLst>
                <a:outerShdw blurRad="38100" dist="38100" dir="2700000" algn="tl">
                  <a:srgbClr val="C0C0C0"/>
                </a:outerShdw>
              </a:effectLst>
              <a:latin typeface="Arial" charset="0"/>
            </a:endParaRPr>
          </a:p>
        </p:txBody>
      </p:sp>
      <p:sp>
        <p:nvSpPr>
          <p:cNvPr id="493608" name="Rectangle 40"/>
          <p:cNvSpPr>
            <a:spLocks noChangeArrowheads="1"/>
          </p:cNvSpPr>
          <p:nvPr/>
        </p:nvSpPr>
        <p:spPr bwMode="auto">
          <a:xfrm>
            <a:off x="6400800" y="3352800"/>
            <a:ext cx="762000" cy="328613"/>
          </a:xfrm>
          <a:prstGeom prst="rect">
            <a:avLst/>
          </a:prstGeom>
          <a:solidFill>
            <a:srgbClr val="FFFF00"/>
          </a:solidFill>
          <a:ln w="12700">
            <a:solidFill>
              <a:schemeClr val="tx1"/>
            </a:solidFill>
            <a:miter lim="800000"/>
            <a:headEnd/>
            <a:tailEnd/>
          </a:ln>
          <a:effectLst/>
        </p:spPr>
        <p:txBody>
          <a:bodyPr wrap="none" anchor="ctr"/>
          <a:lstStyle/>
          <a:p>
            <a:endParaRPr lang="es-ES"/>
          </a:p>
        </p:txBody>
      </p:sp>
      <p:sp>
        <p:nvSpPr>
          <p:cNvPr id="493609" name="Rectangle 41"/>
          <p:cNvSpPr>
            <a:spLocks noChangeArrowheads="1"/>
          </p:cNvSpPr>
          <p:nvPr/>
        </p:nvSpPr>
        <p:spPr bwMode="auto">
          <a:xfrm>
            <a:off x="6307138" y="3352800"/>
            <a:ext cx="939800"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_tradnl" sz="1600" b="1">
                <a:effectLst>
                  <a:outerShdw blurRad="38100" dist="38100" dir="2700000" algn="tl">
                    <a:srgbClr val="C0C0C0"/>
                  </a:outerShdw>
                </a:effectLst>
                <a:latin typeface="Arial" charset="0"/>
              </a:rPr>
              <a:t>Relleno</a:t>
            </a:r>
            <a:endParaRPr lang="es-ES" sz="1600" b="1">
              <a:effectLst>
                <a:outerShdw blurRad="38100" dist="38100" dir="2700000" algn="tl">
                  <a:srgbClr val="C0C0C0"/>
                </a:outerShdw>
              </a:effectLst>
              <a:latin typeface="Arial" charset="0"/>
            </a:endParaRPr>
          </a:p>
        </p:txBody>
      </p:sp>
      <p:sp>
        <p:nvSpPr>
          <p:cNvPr id="493610" name="Rectangle 42"/>
          <p:cNvSpPr>
            <a:spLocks noChangeArrowheads="1"/>
          </p:cNvSpPr>
          <p:nvPr/>
        </p:nvSpPr>
        <p:spPr bwMode="auto">
          <a:xfrm>
            <a:off x="5029200" y="2625725"/>
            <a:ext cx="1981200" cy="328613"/>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11" name="Rectangle 43"/>
          <p:cNvSpPr>
            <a:spLocks noChangeArrowheads="1"/>
          </p:cNvSpPr>
          <p:nvPr/>
        </p:nvSpPr>
        <p:spPr bwMode="auto">
          <a:xfrm>
            <a:off x="5029200" y="2057400"/>
            <a:ext cx="1981200" cy="328613"/>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12" name="Rectangle 44"/>
          <p:cNvSpPr>
            <a:spLocks noChangeArrowheads="1"/>
          </p:cNvSpPr>
          <p:nvPr/>
        </p:nvSpPr>
        <p:spPr bwMode="auto">
          <a:xfrm>
            <a:off x="5638800" y="2622550"/>
            <a:ext cx="769938"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 sz="1600" b="1">
                <a:solidFill>
                  <a:schemeClr val="hlink"/>
                </a:solidFill>
                <a:effectLst>
                  <a:outerShdw blurRad="38100" dist="38100" dir="2700000" algn="tl">
                    <a:srgbClr val="C0C0C0"/>
                  </a:outerShdw>
                </a:effectLst>
                <a:latin typeface="Arial" charset="0"/>
              </a:rPr>
              <a:t>Dat</a:t>
            </a:r>
            <a:r>
              <a:rPr lang="es-ES_tradnl" sz="1600" b="1">
                <a:solidFill>
                  <a:schemeClr val="hlink"/>
                </a:solidFill>
                <a:effectLst>
                  <a:outerShdw blurRad="38100" dist="38100" dir="2700000" algn="tl">
                    <a:srgbClr val="C0C0C0"/>
                  </a:outerShdw>
                </a:effectLst>
                <a:latin typeface="Arial" charset="0"/>
              </a:rPr>
              <a:t>os</a:t>
            </a:r>
            <a:endParaRPr lang="es-ES" sz="1600" b="1">
              <a:solidFill>
                <a:schemeClr val="hlink"/>
              </a:solidFill>
              <a:effectLst>
                <a:outerShdw blurRad="38100" dist="38100" dir="2700000" algn="tl">
                  <a:srgbClr val="C0C0C0"/>
                </a:outerShdw>
              </a:effectLst>
              <a:latin typeface="Arial" charset="0"/>
            </a:endParaRPr>
          </a:p>
        </p:txBody>
      </p:sp>
      <p:sp>
        <p:nvSpPr>
          <p:cNvPr id="493613" name="Rectangle 45"/>
          <p:cNvSpPr>
            <a:spLocks noChangeArrowheads="1"/>
          </p:cNvSpPr>
          <p:nvPr/>
        </p:nvSpPr>
        <p:spPr bwMode="auto">
          <a:xfrm>
            <a:off x="5638800" y="2057400"/>
            <a:ext cx="769938" cy="349250"/>
          </a:xfrm>
          <a:prstGeom prst="rect">
            <a:avLst/>
          </a:prstGeom>
          <a:noFill/>
          <a:ln w="9525">
            <a:noFill/>
            <a:miter lim="800000"/>
            <a:headEnd/>
            <a:tailEnd/>
          </a:ln>
          <a:effectLst/>
        </p:spPr>
        <p:txBody>
          <a:bodyPr wrap="none" lIns="103548" tIns="51774" rIns="103548" bIns="51774">
            <a:spAutoFit/>
          </a:bodyPr>
          <a:lstStyle/>
          <a:p>
            <a:pPr algn="ctr" defTabSz="1028700" eaLnBrk="0" hangingPunct="0"/>
            <a:r>
              <a:rPr lang="es-ES" sz="1600" b="1">
                <a:solidFill>
                  <a:schemeClr val="hlink"/>
                </a:solidFill>
                <a:effectLst>
                  <a:outerShdw blurRad="38100" dist="38100" dir="2700000" algn="tl">
                    <a:srgbClr val="C0C0C0"/>
                  </a:outerShdw>
                </a:effectLst>
                <a:latin typeface="Arial" charset="0"/>
              </a:rPr>
              <a:t>Dat</a:t>
            </a:r>
            <a:r>
              <a:rPr lang="es-ES_tradnl" sz="1600" b="1">
                <a:solidFill>
                  <a:schemeClr val="hlink"/>
                </a:solidFill>
                <a:effectLst>
                  <a:outerShdw blurRad="38100" dist="38100" dir="2700000" algn="tl">
                    <a:srgbClr val="C0C0C0"/>
                  </a:outerShdw>
                </a:effectLst>
                <a:latin typeface="Arial" charset="0"/>
              </a:rPr>
              <a:t>os</a:t>
            </a:r>
            <a:endParaRPr lang="es-ES" sz="1600" b="1">
              <a:solidFill>
                <a:schemeClr val="hlink"/>
              </a:solidFill>
              <a:effectLst>
                <a:outerShdw blurRad="38100" dist="38100" dir="2700000" algn="tl">
                  <a:srgbClr val="C0C0C0"/>
                </a:outerShdw>
              </a:effectLst>
              <a:latin typeface="Arial" charset="0"/>
            </a:endParaRPr>
          </a:p>
        </p:txBody>
      </p:sp>
      <p:sp>
        <p:nvSpPr>
          <p:cNvPr id="493614" name="Rectangle 46"/>
          <p:cNvSpPr>
            <a:spLocks noChangeArrowheads="1"/>
          </p:cNvSpPr>
          <p:nvPr/>
        </p:nvSpPr>
        <p:spPr bwMode="auto">
          <a:xfrm>
            <a:off x="2843213" y="4802188"/>
            <a:ext cx="1042987"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15" name="Rectangle 47"/>
          <p:cNvSpPr>
            <a:spLocks noChangeArrowheads="1"/>
          </p:cNvSpPr>
          <p:nvPr/>
        </p:nvSpPr>
        <p:spPr bwMode="auto">
          <a:xfrm>
            <a:off x="2852738" y="4800600"/>
            <a:ext cx="323850" cy="323850"/>
          </a:xfrm>
          <a:prstGeom prst="rect">
            <a:avLst/>
          </a:prstGeom>
          <a:solidFill>
            <a:srgbClr val="FFFF00"/>
          </a:solidFill>
          <a:ln w="9525">
            <a:noFill/>
            <a:miter lim="800000"/>
            <a:headEnd/>
            <a:tailEnd/>
          </a:ln>
          <a:effectLst/>
        </p:spPr>
        <p:txBody>
          <a:bodyPr wrap="none" anchor="ctr"/>
          <a:lstStyle/>
          <a:p>
            <a:endParaRPr lang="es-ES"/>
          </a:p>
        </p:txBody>
      </p:sp>
      <p:sp>
        <p:nvSpPr>
          <p:cNvPr id="493616" name="Rectangle 48"/>
          <p:cNvSpPr>
            <a:spLocks noChangeArrowheads="1"/>
          </p:cNvSpPr>
          <p:nvPr/>
        </p:nvSpPr>
        <p:spPr bwMode="auto">
          <a:xfrm>
            <a:off x="1676400" y="4802188"/>
            <a:ext cx="1042988"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17" name="Rectangle 49"/>
          <p:cNvSpPr>
            <a:spLocks noChangeArrowheads="1"/>
          </p:cNvSpPr>
          <p:nvPr/>
        </p:nvSpPr>
        <p:spPr bwMode="auto">
          <a:xfrm>
            <a:off x="1685925" y="4800600"/>
            <a:ext cx="323850" cy="323850"/>
          </a:xfrm>
          <a:prstGeom prst="rect">
            <a:avLst/>
          </a:prstGeom>
          <a:solidFill>
            <a:srgbClr val="FFFF00"/>
          </a:solidFill>
          <a:ln w="9525">
            <a:noFill/>
            <a:miter lim="800000"/>
            <a:headEnd/>
            <a:tailEnd/>
          </a:ln>
          <a:effectLst/>
        </p:spPr>
        <p:txBody>
          <a:bodyPr wrap="none" anchor="ctr"/>
          <a:lstStyle/>
          <a:p>
            <a:endParaRPr lang="es-ES"/>
          </a:p>
        </p:txBody>
      </p:sp>
      <p:sp>
        <p:nvSpPr>
          <p:cNvPr id="493618" name="Rectangle 50"/>
          <p:cNvSpPr>
            <a:spLocks noChangeArrowheads="1"/>
          </p:cNvSpPr>
          <p:nvPr/>
        </p:nvSpPr>
        <p:spPr bwMode="auto">
          <a:xfrm>
            <a:off x="3962400" y="4802188"/>
            <a:ext cx="1042988"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19" name="Rectangle 51"/>
          <p:cNvSpPr>
            <a:spLocks noChangeArrowheads="1"/>
          </p:cNvSpPr>
          <p:nvPr/>
        </p:nvSpPr>
        <p:spPr bwMode="auto">
          <a:xfrm>
            <a:off x="3971925" y="4800600"/>
            <a:ext cx="323850" cy="323850"/>
          </a:xfrm>
          <a:prstGeom prst="rect">
            <a:avLst/>
          </a:prstGeom>
          <a:solidFill>
            <a:srgbClr val="FFFF00"/>
          </a:solidFill>
          <a:ln w="9525">
            <a:noFill/>
            <a:miter lim="800000"/>
            <a:headEnd/>
            <a:tailEnd/>
          </a:ln>
          <a:effectLst/>
        </p:spPr>
        <p:txBody>
          <a:bodyPr wrap="none" anchor="ctr"/>
          <a:lstStyle/>
          <a:p>
            <a:endParaRPr lang="es-ES"/>
          </a:p>
        </p:txBody>
      </p:sp>
      <p:sp>
        <p:nvSpPr>
          <p:cNvPr id="493620" name="Rectangle 52"/>
          <p:cNvSpPr>
            <a:spLocks noChangeArrowheads="1"/>
          </p:cNvSpPr>
          <p:nvPr/>
        </p:nvSpPr>
        <p:spPr bwMode="auto">
          <a:xfrm>
            <a:off x="5053013" y="4802188"/>
            <a:ext cx="1042987"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21" name="Rectangle 53"/>
          <p:cNvSpPr>
            <a:spLocks noChangeArrowheads="1"/>
          </p:cNvSpPr>
          <p:nvPr/>
        </p:nvSpPr>
        <p:spPr bwMode="auto">
          <a:xfrm>
            <a:off x="5062538" y="4800600"/>
            <a:ext cx="323850" cy="323850"/>
          </a:xfrm>
          <a:prstGeom prst="rect">
            <a:avLst/>
          </a:prstGeom>
          <a:solidFill>
            <a:srgbClr val="FFFF00"/>
          </a:solidFill>
          <a:ln w="9525">
            <a:noFill/>
            <a:miter lim="800000"/>
            <a:headEnd/>
            <a:tailEnd/>
          </a:ln>
          <a:effectLst/>
        </p:spPr>
        <p:txBody>
          <a:bodyPr wrap="none" anchor="ctr"/>
          <a:lstStyle/>
          <a:p>
            <a:endParaRPr lang="es-ES"/>
          </a:p>
        </p:txBody>
      </p:sp>
      <p:sp>
        <p:nvSpPr>
          <p:cNvPr id="493622" name="Rectangle 54"/>
          <p:cNvSpPr>
            <a:spLocks noChangeArrowheads="1"/>
          </p:cNvSpPr>
          <p:nvPr/>
        </p:nvSpPr>
        <p:spPr bwMode="auto">
          <a:xfrm>
            <a:off x="6196013" y="4802188"/>
            <a:ext cx="1042987"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23" name="Rectangle 55"/>
          <p:cNvSpPr>
            <a:spLocks noChangeArrowheads="1"/>
          </p:cNvSpPr>
          <p:nvPr/>
        </p:nvSpPr>
        <p:spPr bwMode="auto">
          <a:xfrm>
            <a:off x="6205538" y="4800600"/>
            <a:ext cx="323850" cy="323850"/>
          </a:xfrm>
          <a:prstGeom prst="rect">
            <a:avLst/>
          </a:prstGeom>
          <a:solidFill>
            <a:srgbClr val="FFFF00"/>
          </a:solidFill>
          <a:ln w="9525">
            <a:noFill/>
            <a:miter lim="800000"/>
            <a:headEnd/>
            <a:tailEnd/>
          </a:ln>
          <a:effectLst/>
        </p:spPr>
        <p:txBody>
          <a:bodyPr wrap="none" anchor="ctr"/>
          <a:lstStyle/>
          <a:p>
            <a:endParaRPr lang="es-ES"/>
          </a:p>
        </p:txBody>
      </p:sp>
      <p:sp>
        <p:nvSpPr>
          <p:cNvPr id="493624" name="Rectangle 56"/>
          <p:cNvSpPr>
            <a:spLocks noChangeArrowheads="1"/>
          </p:cNvSpPr>
          <p:nvPr/>
        </p:nvSpPr>
        <p:spPr bwMode="auto">
          <a:xfrm>
            <a:off x="7339013" y="4802188"/>
            <a:ext cx="1042987" cy="328612"/>
          </a:xfrm>
          <a:prstGeom prst="rect">
            <a:avLst/>
          </a:prstGeom>
          <a:solidFill>
            <a:srgbClr val="004556"/>
          </a:solidFill>
          <a:ln w="12700">
            <a:solidFill>
              <a:schemeClr val="hlink"/>
            </a:solidFill>
            <a:miter lim="800000"/>
            <a:headEnd/>
            <a:tailEnd/>
          </a:ln>
          <a:effectLst/>
        </p:spPr>
        <p:txBody>
          <a:bodyPr wrap="none" anchor="ctr"/>
          <a:lstStyle/>
          <a:p>
            <a:endParaRPr lang="es-ES"/>
          </a:p>
        </p:txBody>
      </p:sp>
      <p:sp>
        <p:nvSpPr>
          <p:cNvPr id="493625" name="Rectangle 57"/>
          <p:cNvSpPr>
            <a:spLocks noChangeArrowheads="1"/>
          </p:cNvSpPr>
          <p:nvPr/>
        </p:nvSpPr>
        <p:spPr bwMode="auto">
          <a:xfrm>
            <a:off x="7348538" y="4800600"/>
            <a:ext cx="323850" cy="323850"/>
          </a:xfrm>
          <a:prstGeom prst="rect">
            <a:avLst/>
          </a:prstGeom>
          <a:solidFill>
            <a:srgbClr val="FF0000"/>
          </a:solidFill>
          <a:ln w="9525">
            <a:noFill/>
            <a:miter lim="800000"/>
            <a:headEnd/>
            <a:tailEnd/>
          </a:ln>
          <a:effectLst/>
        </p:spPr>
        <p:txBody>
          <a:bodyPr wrap="none" anchor="ctr"/>
          <a:lstStyle/>
          <a:p>
            <a:endParaRPr lang="es-ES"/>
          </a:p>
        </p:txBody>
      </p:sp>
      <p:sp>
        <p:nvSpPr>
          <p:cNvPr id="493626" name="Text Box 58"/>
          <p:cNvSpPr txBox="1">
            <a:spLocks noChangeArrowheads="1"/>
          </p:cNvSpPr>
          <p:nvPr/>
        </p:nvSpPr>
        <p:spPr bwMode="auto">
          <a:xfrm>
            <a:off x="3657600" y="3048000"/>
            <a:ext cx="409575" cy="336550"/>
          </a:xfrm>
          <a:prstGeom prst="rect">
            <a:avLst/>
          </a:prstGeom>
          <a:noFill/>
          <a:ln w="9525">
            <a:noFill/>
            <a:miter lim="800000"/>
            <a:headEnd/>
            <a:tailEnd/>
          </a:ln>
          <a:effectLst/>
        </p:spPr>
        <p:txBody>
          <a:bodyPr wrap="none">
            <a:spAutoFit/>
          </a:bodyPr>
          <a:lstStyle/>
          <a:p>
            <a:r>
              <a:rPr lang="es-ES_tradnl" sz="1600" b="1">
                <a:latin typeface="Arial" charset="0"/>
              </a:rPr>
              <a:t>20</a:t>
            </a:r>
            <a:endParaRPr lang="es-ES" sz="1600" b="1">
              <a:latin typeface="Arial" charset="0"/>
            </a:endParaRPr>
          </a:p>
        </p:txBody>
      </p:sp>
      <p:sp>
        <p:nvSpPr>
          <p:cNvPr id="493627" name="Text Box 59"/>
          <p:cNvSpPr txBox="1">
            <a:spLocks noChangeArrowheads="1"/>
          </p:cNvSpPr>
          <p:nvPr/>
        </p:nvSpPr>
        <p:spPr bwMode="auto">
          <a:xfrm>
            <a:off x="3360738" y="2362200"/>
            <a:ext cx="296862" cy="336550"/>
          </a:xfrm>
          <a:prstGeom prst="rect">
            <a:avLst/>
          </a:prstGeom>
          <a:noFill/>
          <a:ln w="9525">
            <a:noFill/>
            <a:miter lim="800000"/>
            <a:headEnd/>
            <a:tailEnd/>
          </a:ln>
          <a:effectLst/>
        </p:spPr>
        <p:txBody>
          <a:bodyPr wrap="none">
            <a:spAutoFit/>
          </a:bodyPr>
          <a:lstStyle/>
          <a:p>
            <a:r>
              <a:rPr lang="es-ES_tradnl" sz="1600" b="1">
                <a:latin typeface="Arial" charset="0"/>
              </a:rPr>
              <a:t>8</a:t>
            </a:r>
            <a:endParaRPr lang="es-ES" sz="1600" b="1">
              <a:latin typeface="Arial" charset="0"/>
            </a:endParaRPr>
          </a:p>
        </p:txBody>
      </p:sp>
      <p:sp>
        <p:nvSpPr>
          <p:cNvPr id="493628" name="Text Box 60"/>
          <p:cNvSpPr txBox="1">
            <a:spLocks noChangeArrowheads="1"/>
          </p:cNvSpPr>
          <p:nvPr/>
        </p:nvSpPr>
        <p:spPr bwMode="auto">
          <a:xfrm>
            <a:off x="7551738" y="3016250"/>
            <a:ext cx="296862" cy="336550"/>
          </a:xfrm>
          <a:prstGeom prst="rect">
            <a:avLst/>
          </a:prstGeom>
          <a:noFill/>
          <a:ln w="9525">
            <a:noFill/>
            <a:miter lim="800000"/>
            <a:headEnd/>
            <a:tailEnd/>
          </a:ln>
          <a:effectLst/>
        </p:spPr>
        <p:txBody>
          <a:bodyPr wrap="none">
            <a:spAutoFit/>
          </a:bodyPr>
          <a:lstStyle/>
          <a:p>
            <a:r>
              <a:rPr lang="es-ES_tradnl" sz="1600" b="1">
                <a:latin typeface="Arial" charset="0"/>
              </a:rPr>
              <a:t>8</a:t>
            </a:r>
            <a:endParaRPr lang="es-ES" sz="1600" b="1">
              <a:latin typeface="Arial" charset="0"/>
            </a:endParaRPr>
          </a:p>
        </p:txBody>
      </p:sp>
      <p:sp>
        <p:nvSpPr>
          <p:cNvPr id="493629" name="Text Box 61"/>
          <p:cNvSpPr txBox="1">
            <a:spLocks noChangeArrowheads="1"/>
          </p:cNvSpPr>
          <p:nvPr/>
        </p:nvSpPr>
        <p:spPr bwMode="auto">
          <a:xfrm>
            <a:off x="6477000" y="3048000"/>
            <a:ext cx="590550" cy="336550"/>
          </a:xfrm>
          <a:prstGeom prst="rect">
            <a:avLst/>
          </a:prstGeom>
          <a:noFill/>
          <a:ln w="9525">
            <a:noFill/>
            <a:miter lim="800000"/>
            <a:headEnd/>
            <a:tailEnd/>
          </a:ln>
          <a:effectLst/>
        </p:spPr>
        <p:txBody>
          <a:bodyPr wrap="none">
            <a:spAutoFit/>
          </a:bodyPr>
          <a:lstStyle/>
          <a:p>
            <a:r>
              <a:rPr lang="es-ES_tradnl" sz="1600" b="1">
                <a:latin typeface="Arial" charset="0"/>
              </a:rPr>
              <a:t>0-47</a:t>
            </a:r>
            <a:endParaRPr lang="es-ES" sz="1600" b="1">
              <a:latin typeface="Arial" charset="0"/>
            </a:endParaRPr>
          </a:p>
        </p:txBody>
      </p:sp>
      <p:sp>
        <p:nvSpPr>
          <p:cNvPr id="493630" name="Text Box 62"/>
          <p:cNvSpPr txBox="1">
            <a:spLocks noChangeArrowheads="1"/>
          </p:cNvSpPr>
          <p:nvPr/>
        </p:nvSpPr>
        <p:spPr bwMode="auto">
          <a:xfrm>
            <a:off x="1676400" y="4495800"/>
            <a:ext cx="296863"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1" name="Text Box 63"/>
          <p:cNvSpPr txBox="1">
            <a:spLocks noChangeArrowheads="1"/>
          </p:cNvSpPr>
          <p:nvPr/>
        </p:nvSpPr>
        <p:spPr bwMode="auto">
          <a:xfrm>
            <a:off x="3970338" y="4495800"/>
            <a:ext cx="296862"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2" name="Text Box 64"/>
          <p:cNvSpPr txBox="1">
            <a:spLocks noChangeArrowheads="1"/>
          </p:cNvSpPr>
          <p:nvPr/>
        </p:nvSpPr>
        <p:spPr bwMode="auto">
          <a:xfrm>
            <a:off x="5037138" y="4495800"/>
            <a:ext cx="296862"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3" name="Text Box 65"/>
          <p:cNvSpPr txBox="1">
            <a:spLocks noChangeArrowheads="1"/>
          </p:cNvSpPr>
          <p:nvPr/>
        </p:nvSpPr>
        <p:spPr bwMode="auto">
          <a:xfrm>
            <a:off x="6248400" y="4495800"/>
            <a:ext cx="296863"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4" name="Text Box 66"/>
          <p:cNvSpPr txBox="1">
            <a:spLocks noChangeArrowheads="1"/>
          </p:cNvSpPr>
          <p:nvPr/>
        </p:nvSpPr>
        <p:spPr bwMode="auto">
          <a:xfrm>
            <a:off x="7323138" y="4495800"/>
            <a:ext cx="296862"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5" name="Text Box 67"/>
          <p:cNvSpPr txBox="1">
            <a:spLocks noChangeArrowheads="1"/>
          </p:cNvSpPr>
          <p:nvPr/>
        </p:nvSpPr>
        <p:spPr bwMode="auto">
          <a:xfrm>
            <a:off x="2903538" y="4495800"/>
            <a:ext cx="296862" cy="336550"/>
          </a:xfrm>
          <a:prstGeom prst="rect">
            <a:avLst/>
          </a:prstGeom>
          <a:noFill/>
          <a:ln w="9525">
            <a:noFill/>
            <a:miter lim="800000"/>
            <a:headEnd/>
            <a:tailEnd/>
          </a:ln>
          <a:effectLst/>
        </p:spPr>
        <p:txBody>
          <a:bodyPr wrap="none">
            <a:spAutoFit/>
          </a:bodyPr>
          <a:lstStyle/>
          <a:p>
            <a:r>
              <a:rPr lang="es-ES_tradnl" sz="1600" b="1">
                <a:latin typeface="Arial" charset="0"/>
              </a:rPr>
              <a:t>5</a:t>
            </a:r>
            <a:endParaRPr lang="es-ES" sz="1600" b="1">
              <a:latin typeface="Arial" charset="0"/>
            </a:endParaRPr>
          </a:p>
        </p:txBody>
      </p:sp>
      <p:sp>
        <p:nvSpPr>
          <p:cNvPr id="493636" name="Text Box 68"/>
          <p:cNvSpPr txBox="1">
            <a:spLocks noChangeArrowheads="1"/>
          </p:cNvSpPr>
          <p:nvPr/>
        </p:nvSpPr>
        <p:spPr bwMode="auto">
          <a:xfrm>
            <a:off x="7620000"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37" name="Text Box 69"/>
          <p:cNvSpPr txBox="1">
            <a:spLocks noChangeArrowheads="1"/>
          </p:cNvSpPr>
          <p:nvPr/>
        </p:nvSpPr>
        <p:spPr bwMode="auto">
          <a:xfrm>
            <a:off x="5715000"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38" name="Text Box 70"/>
          <p:cNvSpPr txBox="1">
            <a:spLocks noChangeArrowheads="1"/>
          </p:cNvSpPr>
          <p:nvPr/>
        </p:nvSpPr>
        <p:spPr bwMode="auto">
          <a:xfrm>
            <a:off x="4772025"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39" name="Text Box 71"/>
          <p:cNvSpPr txBox="1">
            <a:spLocks noChangeArrowheads="1"/>
          </p:cNvSpPr>
          <p:nvPr/>
        </p:nvSpPr>
        <p:spPr bwMode="auto">
          <a:xfrm>
            <a:off x="3810000"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0" name="Text Box 72"/>
          <p:cNvSpPr txBox="1">
            <a:spLocks noChangeArrowheads="1"/>
          </p:cNvSpPr>
          <p:nvPr/>
        </p:nvSpPr>
        <p:spPr bwMode="auto">
          <a:xfrm>
            <a:off x="6677025"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1" name="Text Box 73"/>
          <p:cNvSpPr txBox="1">
            <a:spLocks noChangeArrowheads="1"/>
          </p:cNvSpPr>
          <p:nvPr/>
        </p:nvSpPr>
        <p:spPr bwMode="auto">
          <a:xfrm>
            <a:off x="2819400" y="370205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2" name="Text Box 74"/>
          <p:cNvSpPr txBox="1">
            <a:spLocks noChangeArrowheads="1"/>
          </p:cNvSpPr>
          <p:nvPr/>
        </p:nvSpPr>
        <p:spPr bwMode="auto">
          <a:xfrm>
            <a:off x="21812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3" name="Text Box 75"/>
          <p:cNvSpPr txBox="1">
            <a:spLocks noChangeArrowheads="1"/>
          </p:cNvSpPr>
          <p:nvPr/>
        </p:nvSpPr>
        <p:spPr bwMode="auto">
          <a:xfrm>
            <a:off x="66770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4" name="Text Box 76"/>
          <p:cNvSpPr txBox="1">
            <a:spLocks noChangeArrowheads="1"/>
          </p:cNvSpPr>
          <p:nvPr/>
        </p:nvSpPr>
        <p:spPr bwMode="auto">
          <a:xfrm>
            <a:off x="55340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5" name="Text Box 77"/>
          <p:cNvSpPr txBox="1">
            <a:spLocks noChangeArrowheads="1"/>
          </p:cNvSpPr>
          <p:nvPr/>
        </p:nvSpPr>
        <p:spPr bwMode="auto">
          <a:xfrm>
            <a:off x="44672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6" name="Text Box 78"/>
          <p:cNvSpPr txBox="1">
            <a:spLocks noChangeArrowheads="1"/>
          </p:cNvSpPr>
          <p:nvPr/>
        </p:nvSpPr>
        <p:spPr bwMode="auto">
          <a:xfrm>
            <a:off x="33242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7" name="Text Box 79"/>
          <p:cNvSpPr txBox="1">
            <a:spLocks noChangeArrowheads="1"/>
          </p:cNvSpPr>
          <p:nvPr/>
        </p:nvSpPr>
        <p:spPr bwMode="auto">
          <a:xfrm>
            <a:off x="7820025" y="4495800"/>
            <a:ext cx="409575" cy="336550"/>
          </a:xfrm>
          <a:prstGeom prst="rect">
            <a:avLst/>
          </a:prstGeom>
          <a:noFill/>
          <a:ln w="9525">
            <a:noFill/>
            <a:miter lim="800000"/>
            <a:headEnd/>
            <a:tailEnd/>
          </a:ln>
          <a:effectLst/>
        </p:spPr>
        <p:txBody>
          <a:bodyPr wrap="none">
            <a:spAutoFit/>
          </a:bodyPr>
          <a:lstStyle/>
          <a:p>
            <a:r>
              <a:rPr lang="es-ES_tradnl" sz="1600" b="1">
                <a:latin typeface="Arial" charset="0"/>
              </a:rPr>
              <a:t>48</a:t>
            </a:r>
            <a:endParaRPr lang="es-ES" sz="1600" b="1">
              <a:latin typeface="Arial" charset="0"/>
            </a:endParaRPr>
          </a:p>
        </p:txBody>
      </p:sp>
      <p:sp>
        <p:nvSpPr>
          <p:cNvPr id="493648" name="Text Box 80"/>
          <p:cNvSpPr txBox="1">
            <a:spLocks noChangeArrowheads="1"/>
          </p:cNvSpPr>
          <p:nvPr/>
        </p:nvSpPr>
        <p:spPr bwMode="auto">
          <a:xfrm>
            <a:off x="2751138" y="3048000"/>
            <a:ext cx="296862" cy="336550"/>
          </a:xfrm>
          <a:prstGeom prst="rect">
            <a:avLst/>
          </a:prstGeom>
          <a:noFill/>
          <a:ln w="9525">
            <a:noFill/>
            <a:miter lim="800000"/>
            <a:headEnd/>
            <a:tailEnd/>
          </a:ln>
          <a:effectLst/>
        </p:spPr>
        <p:txBody>
          <a:bodyPr wrap="none">
            <a:spAutoFit/>
          </a:bodyPr>
          <a:lstStyle/>
          <a:p>
            <a:r>
              <a:rPr lang="es-ES_tradnl" sz="1600" b="1">
                <a:latin typeface="Arial" charset="0"/>
              </a:rPr>
              <a:t>8</a:t>
            </a:r>
            <a:endParaRPr lang="es-ES" sz="1600" b="1">
              <a:latin typeface="Arial" charset="0"/>
            </a:endParaRPr>
          </a:p>
        </p:txBody>
      </p:sp>
    </p:spTree>
  </p:cSld>
  <p:clrMapOvr>
    <a:masterClrMapping/>
  </p:clrMapOvr>
  <p:transition spd="med">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6" name="Rectangle 4"/>
          <p:cNvSpPr>
            <a:spLocks noChangeArrowheads="1"/>
          </p:cNvSpPr>
          <p:nvPr/>
        </p:nvSpPr>
        <p:spPr bwMode="auto">
          <a:xfrm>
            <a:off x="685800" y="381000"/>
            <a:ext cx="7772400" cy="1143000"/>
          </a:xfrm>
          <a:prstGeom prst="rect">
            <a:avLst/>
          </a:prstGeom>
          <a:noFill/>
          <a:ln w="9525">
            <a:noFill/>
            <a:miter lim="800000"/>
            <a:headEnd/>
            <a:tailEnd/>
          </a:ln>
          <a:effectLst/>
        </p:spPr>
        <p:txBody>
          <a:bodyPr anchor="ctr"/>
          <a:lstStyle/>
          <a:p>
            <a:pPr algn="ctr"/>
            <a:r>
              <a:rPr lang="es-ES_tradnl" sz="3600">
                <a:solidFill>
                  <a:schemeClr val="tx2"/>
                </a:solidFill>
              </a:rPr>
              <a:t>RFC 1577 (Classical IP over ATM)</a:t>
            </a:r>
            <a:endParaRPr lang="es-ES" sz="3600">
              <a:solidFill>
                <a:schemeClr val="tx2"/>
              </a:solidFill>
            </a:endParaRPr>
          </a:p>
        </p:txBody>
      </p:sp>
      <p:sp>
        <p:nvSpPr>
          <p:cNvPr id="494597" name="Rectangle 5"/>
          <p:cNvSpPr>
            <a:spLocks noChangeArrowheads="1"/>
          </p:cNvSpPr>
          <p:nvPr/>
        </p:nvSpPr>
        <p:spPr bwMode="auto">
          <a:xfrm>
            <a:off x="685800" y="1600200"/>
            <a:ext cx="7772400" cy="4495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a:t>Versión ‘mejorada’ de RFC 1483:</a:t>
            </a:r>
          </a:p>
          <a:p>
            <a:pPr marL="742950" lvl="1" indent="-285750">
              <a:lnSpc>
                <a:spcPct val="90000"/>
              </a:lnSpc>
              <a:spcBef>
                <a:spcPct val="20000"/>
              </a:spcBef>
              <a:buFontTx/>
              <a:buChar char="–"/>
            </a:pPr>
            <a:r>
              <a:rPr lang="es-ES_tradnl"/>
              <a:t>Mecanismo de resolución de direcciones: ATM ARP (similar a ARP)</a:t>
            </a:r>
          </a:p>
          <a:p>
            <a:pPr marL="742950" lvl="1" indent="-285750">
              <a:lnSpc>
                <a:spcPct val="90000"/>
              </a:lnSpc>
              <a:spcBef>
                <a:spcPct val="20000"/>
              </a:spcBef>
              <a:buFontTx/>
              <a:buChar char="–"/>
            </a:pPr>
            <a:r>
              <a:rPr lang="es-ES_tradnl"/>
              <a:t>Posibilidad de crear varias redes IP lógicas (LIS, Logical IP Subnet) sobre una misma red ATM física</a:t>
            </a:r>
          </a:p>
          <a:p>
            <a:pPr marL="342900" indent="-342900">
              <a:lnSpc>
                <a:spcPct val="90000"/>
              </a:lnSpc>
              <a:spcBef>
                <a:spcPct val="20000"/>
              </a:spcBef>
              <a:buFontTx/>
              <a:buChar char="•"/>
            </a:pPr>
            <a:r>
              <a:rPr lang="es-ES_tradnl"/>
              <a:t>También soporta tráfico multiprotocolo pero las mejoras solo están disponibles para IP</a:t>
            </a:r>
          </a:p>
          <a:p>
            <a:pPr marL="342900" indent="-342900">
              <a:lnSpc>
                <a:spcPct val="90000"/>
              </a:lnSpc>
              <a:spcBef>
                <a:spcPct val="20000"/>
              </a:spcBef>
              <a:buFontTx/>
              <a:buChar char="•"/>
            </a:pPr>
            <a:r>
              <a:rPr lang="es-ES_tradnl"/>
              <a:t>Requiere:</a:t>
            </a:r>
          </a:p>
          <a:p>
            <a:pPr marL="742950" lvl="1" indent="-285750">
              <a:lnSpc>
                <a:spcPct val="90000"/>
              </a:lnSpc>
              <a:spcBef>
                <a:spcPct val="20000"/>
              </a:spcBef>
              <a:buFontTx/>
              <a:buChar char="–"/>
            </a:pPr>
            <a:r>
              <a:rPr lang="es-ES_tradnl"/>
              <a:t>Utilizar cabecera LLC/SNAP</a:t>
            </a:r>
          </a:p>
          <a:p>
            <a:pPr marL="742950" lvl="1" indent="-285750">
              <a:lnSpc>
                <a:spcPct val="90000"/>
              </a:lnSpc>
              <a:spcBef>
                <a:spcPct val="20000"/>
              </a:spcBef>
              <a:buFontTx/>
              <a:buChar char="–"/>
            </a:pPr>
            <a:r>
              <a:rPr lang="es-ES_tradnl"/>
              <a:t>Soporte de SVCs en la red ATM (protocolo de señalización). </a:t>
            </a:r>
          </a:p>
          <a:p>
            <a:pPr marL="342900" indent="-342900">
              <a:lnSpc>
                <a:spcPct val="90000"/>
              </a:lnSpc>
              <a:spcBef>
                <a:spcPct val="20000"/>
              </a:spcBef>
              <a:buFontTx/>
              <a:buChar char="•"/>
            </a:pPr>
            <a:r>
              <a:rPr lang="es-ES_tradnl"/>
              <a:t>Solo usa categoría de tráfico UBR (no aprovecha características de QoS)</a:t>
            </a:r>
            <a:endParaRPr lang="es-ES"/>
          </a:p>
        </p:txBody>
      </p:sp>
    </p:spTree>
  </p:cSld>
  <p:clrMapOvr>
    <a:masterClrMapping/>
  </p:clrMapOvr>
  <p:transition spd="med">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20" name="Rectangle 4"/>
          <p:cNvSpPr>
            <a:spLocks noChangeArrowheads="1"/>
          </p:cNvSpPr>
          <p:nvPr/>
        </p:nvSpPr>
        <p:spPr bwMode="auto">
          <a:xfrm>
            <a:off x="685800" y="609600"/>
            <a:ext cx="7772400" cy="838200"/>
          </a:xfrm>
          <a:prstGeom prst="rect">
            <a:avLst/>
          </a:prstGeom>
          <a:noFill/>
          <a:ln w="9525">
            <a:noFill/>
            <a:miter lim="800000"/>
            <a:headEnd/>
            <a:tailEnd/>
          </a:ln>
          <a:effectLst/>
        </p:spPr>
        <p:txBody>
          <a:bodyPr anchor="ctr"/>
          <a:lstStyle/>
          <a:p>
            <a:pPr algn="ctr"/>
            <a:r>
              <a:rPr lang="es-ES_tradnl" sz="3600">
                <a:solidFill>
                  <a:schemeClr val="tx2"/>
                </a:solidFill>
              </a:rPr>
              <a:t>ATM ARP</a:t>
            </a:r>
            <a:endParaRPr lang="es-ES" sz="3600">
              <a:solidFill>
                <a:schemeClr val="tx2"/>
              </a:solidFill>
            </a:endParaRPr>
          </a:p>
        </p:txBody>
      </p:sp>
      <p:sp>
        <p:nvSpPr>
          <p:cNvPr id="495621" name="Rectangle 5"/>
          <p:cNvSpPr>
            <a:spLocks noChangeArrowheads="1"/>
          </p:cNvSpPr>
          <p:nvPr/>
        </p:nvSpPr>
        <p:spPr bwMode="auto">
          <a:xfrm>
            <a:off x="685800" y="1676400"/>
            <a:ext cx="7772400" cy="4419600"/>
          </a:xfrm>
          <a:prstGeom prst="rect">
            <a:avLst/>
          </a:prstGeom>
          <a:noFill/>
          <a:ln w="9525">
            <a:noFill/>
            <a:miter lim="800000"/>
            <a:headEnd/>
            <a:tailEnd/>
          </a:ln>
          <a:effectLst/>
        </p:spPr>
        <p:txBody>
          <a:bodyPr/>
          <a:lstStyle/>
          <a:p>
            <a:pPr marL="342900" indent="-342900">
              <a:spcBef>
                <a:spcPct val="20000"/>
              </a:spcBef>
              <a:buFontTx/>
              <a:buChar char="•"/>
            </a:pPr>
            <a:r>
              <a:rPr lang="es-ES_tradnl" sz="2000"/>
              <a:t>En cada LIS (Logical IP Subnet) debe haber un servidor ATM ARP que mantenga una tabla de equivalencias entre direcciones IP y ATM. Puede haber mas de uno por razones de fiabilidad.</a:t>
            </a:r>
          </a:p>
          <a:p>
            <a:pPr marL="342900" indent="-342900">
              <a:spcBef>
                <a:spcPct val="20000"/>
              </a:spcBef>
              <a:buFontTx/>
              <a:buChar char="•"/>
            </a:pPr>
            <a:r>
              <a:rPr lang="es-ES_tradnl" sz="2000"/>
              <a:t>La tabla se rellena de forma dinámica: cada host al arrancar se </a:t>
            </a:r>
            <a:r>
              <a:rPr lang="es-ES_tradnl" sz="2000" u="sng"/>
              <a:t>registra</a:t>
            </a:r>
            <a:r>
              <a:rPr lang="es-ES_tradnl" sz="2000"/>
              <a:t> enviando un mensaje al servidor ATM ARP.</a:t>
            </a:r>
          </a:p>
          <a:p>
            <a:pPr marL="342900" indent="-342900">
              <a:spcBef>
                <a:spcPct val="20000"/>
              </a:spcBef>
              <a:buFontTx/>
              <a:buChar char="•"/>
            </a:pPr>
            <a:r>
              <a:rPr lang="es-ES_tradnl" sz="2000"/>
              <a:t>Para saber la dirección ATM que corresponde a una dirección IP dada los hosts preguntan al servidor ATMARP; las respuestas las anotan en una tabla, la cache ATMARP, donde las conservan durante 15 min.</a:t>
            </a:r>
          </a:p>
          <a:p>
            <a:pPr marL="342900" indent="-342900">
              <a:spcBef>
                <a:spcPct val="20000"/>
              </a:spcBef>
              <a:buFontTx/>
              <a:buChar char="•"/>
            </a:pPr>
            <a:r>
              <a:rPr lang="es-ES_tradnl" sz="2000"/>
              <a:t>Las entradas en el servidor también caducan; los clientes se deben re-registrar cada 20 minutos</a:t>
            </a:r>
          </a:p>
          <a:p>
            <a:pPr marL="342900" indent="-342900">
              <a:spcBef>
                <a:spcPct val="20000"/>
              </a:spcBef>
              <a:buFontTx/>
              <a:buChar char="•"/>
            </a:pPr>
            <a:r>
              <a:rPr lang="es-ES_tradnl" sz="2000"/>
              <a:t>También hay un protocolo ATM ARP Inverso análogo a RARP</a:t>
            </a:r>
          </a:p>
          <a:p>
            <a:pPr marL="342900" indent="-342900">
              <a:spcBef>
                <a:spcPct val="20000"/>
              </a:spcBef>
              <a:buFontTx/>
              <a:buChar char="•"/>
            </a:pPr>
            <a:r>
              <a:rPr lang="es-ES_tradnl" sz="2000"/>
              <a:t>Los mensajes ATM ARP y ATM ARP Inverso son muy similares a los de ARP y RARP.</a:t>
            </a:r>
            <a:endParaRPr lang="es-ES" sz="2000"/>
          </a:p>
        </p:txBody>
      </p:sp>
    </p:spTree>
  </p:cSld>
  <p:clrMapOvr>
    <a:masterClrMapping/>
  </p:clrMapOvr>
  <p:transition spd="med">
    <p:cover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6644" name="Group 4"/>
          <p:cNvGrpSpPr>
            <a:grpSpLocks/>
          </p:cNvGrpSpPr>
          <p:nvPr/>
        </p:nvGrpSpPr>
        <p:grpSpPr bwMode="auto">
          <a:xfrm>
            <a:off x="0" y="3505200"/>
            <a:ext cx="3124200" cy="2514600"/>
            <a:chOff x="0" y="2208"/>
            <a:chExt cx="1968" cy="1584"/>
          </a:xfrm>
        </p:grpSpPr>
        <p:grpSp>
          <p:nvGrpSpPr>
            <p:cNvPr id="496645" name="Group 5"/>
            <p:cNvGrpSpPr>
              <a:grpSpLocks/>
            </p:cNvGrpSpPr>
            <p:nvPr/>
          </p:nvGrpSpPr>
          <p:grpSpPr bwMode="auto">
            <a:xfrm>
              <a:off x="0" y="2208"/>
              <a:ext cx="1968" cy="892"/>
              <a:chOff x="0" y="2208"/>
              <a:chExt cx="1968" cy="892"/>
            </a:xfrm>
          </p:grpSpPr>
          <p:sp>
            <p:nvSpPr>
              <p:cNvPr id="496646" name="Line 6"/>
              <p:cNvSpPr>
                <a:spLocks noChangeShapeType="1"/>
              </p:cNvSpPr>
              <p:nvPr/>
            </p:nvSpPr>
            <p:spPr bwMode="auto">
              <a:xfrm flipV="1">
                <a:off x="1440" y="2544"/>
                <a:ext cx="528" cy="240"/>
              </a:xfrm>
              <a:prstGeom prst="line">
                <a:avLst/>
              </a:prstGeom>
              <a:noFill/>
              <a:ln w="25400">
                <a:solidFill>
                  <a:schemeClr val="tx1"/>
                </a:solidFill>
                <a:round/>
                <a:headEnd/>
                <a:tailEnd/>
              </a:ln>
              <a:effectLst/>
            </p:spPr>
            <p:txBody>
              <a:bodyPr/>
              <a:lstStyle/>
              <a:p>
                <a:endParaRPr lang="es-ES"/>
              </a:p>
            </p:txBody>
          </p:sp>
          <p:pic>
            <p:nvPicPr>
              <p:cNvPr id="496647" name="Picture 7"/>
              <p:cNvPicPr>
                <a:picLocks noChangeArrowheads="1"/>
              </p:cNvPicPr>
              <p:nvPr/>
            </p:nvPicPr>
            <p:blipFill>
              <a:blip r:embed="rId3" cstate="print"/>
              <a:srcRect/>
              <a:stretch>
                <a:fillRect/>
              </a:stretch>
            </p:blipFill>
            <p:spPr bwMode="auto">
              <a:xfrm>
                <a:off x="1008" y="2304"/>
                <a:ext cx="478" cy="676"/>
              </a:xfrm>
              <a:prstGeom prst="rect">
                <a:avLst/>
              </a:prstGeom>
              <a:noFill/>
              <a:ln w="12700">
                <a:noFill/>
                <a:miter lim="800000"/>
                <a:headEnd/>
                <a:tailEnd/>
              </a:ln>
              <a:effectLst/>
            </p:spPr>
          </p:pic>
          <p:sp>
            <p:nvSpPr>
              <p:cNvPr id="496648" name="Text Box 8"/>
              <p:cNvSpPr txBox="1">
                <a:spLocks noChangeArrowheads="1"/>
              </p:cNvSpPr>
              <p:nvPr/>
            </p:nvSpPr>
            <p:spPr bwMode="auto">
              <a:xfrm>
                <a:off x="144" y="2208"/>
                <a:ext cx="732" cy="404"/>
              </a:xfrm>
              <a:prstGeom prst="rect">
                <a:avLst/>
              </a:prstGeom>
              <a:noFill/>
              <a:ln w="9525">
                <a:noFill/>
                <a:miter lim="800000"/>
                <a:headEnd/>
                <a:tailEnd/>
              </a:ln>
              <a:effectLst/>
            </p:spPr>
            <p:txBody>
              <a:bodyPr wrap="none">
                <a:spAutoFit/>
              </a:bodyPr>
              <a:lstStyle/>
              <a:p>
                <a:r>
                  <a:rPr lang="es-ES_tradnl" sz="1800" b="1">
                    <a:latin typeface="Arial" charset="0"/>
                  </a:rPr>
                  <a:t>Servidor</a:t>
                </a:r>
              </a:p>
              <a:p>
                <a:r>
                  <a:rPr lang="es-ES_tradnl" sz="1800" b="1">
                    <a:latin typeface="Arial" charset="0"/>
                  </a:rPr>
                  <a:t>ATMARP</a:t>
                </a:r>
                <a:endParaRPr lang="es-ES" sz="1800" b="1">
                  <a:latin typeface="Arial" charset="0"/>
                </a:endParaRPr>
              </a:p>
            </p:txBody>
          </p:sp>
          <p:sp>
            <p:nvSpPr>
              <p:cNvPr id="496649" name="Text Box 9"/>
              <p:cNvSpPr txBox="1">
                <a:spLocks noChangeArrowheads="1"/>
              </p:cNvSpPr>
              <p:nvPr/>
            </p:nvSpPr>
            <p:spPr bwMode="auto">
              <a:xfrm>
                <a:off x="0" y="2640"/>
                <a:ext cx="1015" cy="460"/>
              </a:xfrm>
              <a:prstGeom prst="rect">
                <a:avLst/>
              </a:prstGeom>
              <a:noFill/>
              <a:ln w="9525">
                <a:noFill/>
                <a:miter lim="800000"/>
                <a:headEnd/>
                <a:tailEnd/>
              </a:ln>
              <a:effectLst/>
            </p:spPr>
            <p:txBody>
              <a:bodyPr wrap="none">
                <a:spAutoFit/>
              </a:bodyPr>
              <a:lstStyle/>
              <a:p>
                <a:pPr algn="ctr"/>
                <a:r>
                  <a:rPr lang="es-ES_tradnl" sz="1400" b="1">
                    <a:latin typeface="Arial" charset="0"/>
                  </a:rPr>
                  <a:t>Configuración:</a:t>
                </a:r>
              </a:p>
              <a:p>
                <a:pPr algn="ctr"/>
                <a:r>
                  <a:rPr lang="es-ES_tradnl" sz="1400" b="1">
                    <a:latin typeface="Arial" charset="0"/>
                  </a:rPr>
                  <a:t>IP: 147.156.12.3</a:t>
                </a:r>
              </a:p>
              <a:p>
                <a:pPr algn="ctr"/>
                <a:r>
                  <a:rPr lang="es-ES_tradnl" sz="1400" b="1">
                    <a:latin typeface="Arial" charset="0"/>
                  </a:rPr>
                  <a:t>ATM: 39..2c01.00</a:t>
                </a:r>
                <a:endParaRPr lang="es-ES" sz="1400" b="1">
                  <a:latin typeface="Arial" charset="0"/>
                </a:endParaRPr>
              </a:p>
            </p:txBody>
          </p:sp>
        </p:grpSp>
        <p:sp>
          <p:nvSpPr>
            <p:cNvPr id="496650" name="Text Box 10"/>
            <p:cNvSpPr txBox="1">
              <a:spLocks noChangeArrowheads="1"/>
            </p:cNvSpPr>
            <p:nvPr/>
          </p:nvSpPr>
          <p:spPr bwMode="auto">
            <a:xfrm>
              <a:off x="96" y="3332"/>
              <a:ext cx="1536" cy="460"/>
            </a:xfrm>
            <a:prstGeom prst="rect">
              <a:avLst/>
            </a:prstGeom>
            <a:noFill/>
            <a:ln w="9525">
              <a:noFill/>
              <a:miter lim="800000"/>
              <a:headEnd/>
              <a:tailEnd/>
            </a:ln>
            <a:effectLst/>
          </p:spPr>
          <p:txBody>
            <a:bodyPr>
              <a:spAutoFit/>
            </a:bodyPr>
            <a:lstStyle/>
            <a:p>
              <a:pPr algn="ctr"/>
              <a:r>
                <a:rPr lang="es-ES_tradnl" sz="1400" b="1">
                  <a:latin typeface="Arial" charset="0"/>
                </a:rPr>
                <a:t>Tabla ATMARP</a:t>
              </a:r>
            </a:p>
            <a:p>
              <a:r>
                <a:rPr lang="es-ES_tradnl" sz="1400" b="1">
                  <a:latin typeface="Arial" charset="0"/>
                </a:rPr>
                <a:t>         IP                  ATM</a:t>
              </a:r>
            </a:p>
            <a:p>
              <a:r>
                <a:rPr lang="es-ES" sz="1400" b="1">
                  <a:latin typeface="Arial" charset="0"/>
                </a:rPr>
                <a:t>147.156.12.3     39..2c01.00</a:t>
              </a:r>
            </a:p>
          </p:txBody>
        </p:sp>
      </p:grpSp>
      <p:grpSp>
        <p:nvGrpSpPr>
          <p:cNvPr id="496651" name="Group 11"/>
          <p:cNvGrpSpPr>
            <a:grpSpLocks/>
          </p:cNvGrpSpPr>
          <p:nvPr/>
        </p:nvGrpSpPr>
        <p:grpSpPr bwMode="auto">
          <a:xfrm>
            <a:off x="5334000" y="3581400"/>
            <a:ext cx="3654425" cy="1400175"/>
            <a:chOff x="3360" y="2256"/>
            <a:chExt cx="2302" cy="882"/>
          </a:xfrm>
        </p:grpSpPr>
        <p:sp>
          <p:nvSpPr>
            <p:cNvPr id="496652" name="Line 12"/>
            <p:cNvSpPr>
              <a:spLocks noChangeShapeType="1"/>
            </p:cNvSpPr>
            <p:nvPr/>
          </p:nvSpPr>
          <p:spPr bwMode="auto">
            <a:xfrm flipH="1" flipV="1">
              <a:off x="3360" y="2592"/>
              <a:ext cx="624" cy="192"/>
            </a:xfrm>
            <a:prstGeom prst="line">
              <a:avLst/>
            </a:prstGeom>
            <a:noFill/>
            <a:ln w="25400">
              <a:solidFill>
                <a:schemeClr val="tx1"/>
              </a:solidFill>
              <a:round/>
              <a:headEnd/>
              <a:tailEnd/>
            </a:ln>
            <a:effectLst/>
          </p:spPr>
          <p:txBody>
            <a:bodyPr/>
            <a:lstStyle/>
            <a:p>
              <a:endParaRPr lang="es-ES"/>
            </a:p>
          </p:txBody>
        </p:sp>
        <p:pic>
          <p:nvPicPr>
            <p:cNvPr id="496653" name="Picture 13"/>
            <p:cNvPicPr>
              <a:picLocks noChangeArrowheads="1"/>
            </p:cNvPicPr>
            <p:nvPr/>
          </p:nvPicPr>
          <p:blipFill>
            <a:blip r:embed="rId4" cstate="print"/>
            <a:srcRect/>
            <a:stretch>
              <a:fillRect/>
            </a:stretch>
          </p:blipFill>
          <p:spPr bwMode="auto">
            <a:xfrm>
              <a:off x="3744" y="2256"/>
              <a:ext cx="604" cy="702"/>
            </a:xfrm>
            <a:prstGeom prst="rect">
              <a:avLst/>
            </a:prstGeom>
            <a:noFill/>
            <a:ln w="12700">
              <a:noFill/>
              <a:miter lim="800000"/>
              <a:headEnd/>
              <a:tailEnd/>
            </a:ln>
            <a:effectLst/>
          </p:spPr>
        </p:pic>
        <p:sp>
          <p:nvSpPr>
            <p:cNvPr id="496654" name="Text Box 14"/>
            <p:cNvSpPr txBox="1">
              <a:spLocks noChangeArrowheads="1"/>
            </p:cNvSpPr>
            <p:nvPr/>
          </p:nvSpPr>
          <p:spPr bwMode="auto">
            <a:xfrm>
              <a:off x="4320" y="2256"/>
              <a:ext cx="740" cy="231"/>
            </a:xfrm>
            <a:prstGeom prst="rect">
              <a:avLst/>
            </a:prstGeom>
            <a:noFill/>
            <a:ln w="9525">
              <a:noFill/>
              <a:miter lim="800000"/>
              <a:headEnd/>
              <a:tailEnd/>
            </a:ln>
            <a:effectLst/>
          </p:spPr>
          <p:txBody>
            <a:bodyPr wrap="none">
              <a:spAutoFit/>
            </a:bodyPr>
            <a:lstStyle/>
            <a:p>
              <a:r>
                <a:rPr lang="es-ES_tradnl" sz="1800" b="1">
                  <a:latin typeface="Arial" charset="0"/>
                </a:rPr>
                <a:t>Cliente A</a:t>
              </a:r>
              <a:endParaRPr lang="es-ES" sz="1800" b="1">
                <a:latin typeface="Arial" charset="0"/>
              </a:endParaRPr>
            </a:p>
          </p:txBody>
        </p:sp>
        <p:sp>
          <p:nvSpPr>
            <p:cNvPr id="496655" name="Text Box 15"/>
            <p:cNvSpPr txBox="1">
              <a:spLocks noChangeArrowheads="1"/>
            </p:cNvSpPr>
            <p:nvPr/>
          </p:nvSpPr>
          <p:spPr bwMode="auto">
            <a:xfrm>
              <a:off x="4272" y="2544"/>
              <a:ext cx="1390" cy="594"/>
            </a:xfrm>
            <a:prstGeom prst="rect">
              <a:avLst/>
            </a:prstGeom>
            <a:noFill/>
            <a:ln w="9525">
              <a:noFill/>
              <a:miter lim="800000"/>
              <a:headEnd/>
              <a:tailEnd/>
            </a:ln>
            <a:effectLst/>
          </p:spPr>
          <p:txBody>
            <a:bodyPr wrap="none">
              <a:spAutoFit/>
            </a:bodyPr>
            <a:lstStyle/>
            <a:p>
              <a:pPr algn="ctr"/>
              <a:r>
                <a:rPr lang="es-ES_tradnl" sz="1400" b="1">
                  <a:latin typeface="Arial" charset="0"/>
                </a:rPr>
                <a:t>Configuración:</a:t>
              </a:r>
            </a:p>
            <a:p>
              <a:pPr algn="ctr"/>
              <a:r>
                <a:rPr lang="es-ES_tradnl" sz="1400" b="1">
                  <a:latin typeface="Arial" charset="0"/>
                </a:rPr>
                <a:t>IP: 147.156.15.7</a:t>
              </a:r>
            </a:p>
            <a:p>
              <a:pPr algn="ctr"/>
              <a:r>
                <a:rPr lang="es-ES_tradnl" sz="1400" b="1">
                  <a:latin typeface="Arial" charset="0"/>
                </a:rPr>
                <a:t>ATM: 39..579b.00</a:t>
              </a:r>
            </a:p>
            <a:p>
              <a:pPr algn="ctr"/>
              <a:r>
                <a:rPr lang="es-ES_tradnl" sz="1400" b="1">
                  <a:latin typeface="Arial" charset="0"/>
                </a:rPr>
                <a:t>ARP Server: 39..2c01.00</a:t>
              </a:r>
              <a:endParaRPr lang="es-ES" sz="1400" b="1">
                <a:latin typeface="Arial" charset="0"/>
              </a:endParaRPr>
            </a:p>
          </p:txBody>
        </p:sp>
      </p:grpSp>
      <p:sp>
        <p:nvSpPr>
          <p:cNvPr id="496656" name="Text Box 16"/>
          <p:cNvSpPr txBox="1">
            <a:spLocks noChangeArrowheads="1"/>
          </p:cNvSpPr>
          <p:nvPr/>
        </p:nvSpPr>
        <p:spPr bwMode="auto">
          <a:xfrm>
            <a:off x="609600" y="381000"/>
            <a:ext cx="8001000" cy="579438"/>
          </a:xfrm>
          <a:prstGeom prst="rect">
            <a:avLst/>
          </a:prstGeom>
          <a:noFill/>
          <a:ln w="9525">
            <a:noFill/>
            <a:miter lim="800000"/>
            <a:headEnd/>
            <a:tailEnd/>
          </a:ln>
          <a:effectLst/>
        </p:spPr>
        <p:txBody>
          <a:bodyPr>
            <a:spAutoFit/>
          </a:bodyPr>
          <a:lstStyle/>
          <a:p>
            <a:pPr>
              <a:spcBef>
                <a:spcPct val="50000"/>
              </a:spcBef>
            </a:pPr>
            <a:r>
              <a:rPr lang="es-ES_tradnl" sz="3200"/>
              <a:t>Funcionamiento de ATM ARP: registro inicial</a:t>
            </a:r>
            <a:endParaRPr lang="es-ES" sz="3200"/>
          </a:p>
        </p:txBody>
      </p:sp>
      <p:pic>
        <p:nvPicPr>
          <p:cNvPr id="496657" name="Picture 17"/>
          <p:cNvPicPr>
            <a:picLocks noChangeArrowheads="1"/>
          </p:cNvPicPr>
          <p:nvPr/>
        </p:nvPicPr>
        <p:blipFill>
          <a:blip r:embed="rId5" cstate="print"/>
          <a:srcRect/>
          <a:stretch>
            <a:fillRect/>
          </a:stretch>
        </p:blipFill>
        <p:spPr bwMode="auto">
          <a:xfrm>
            <a:off x="2514600" y="2590800"/>
            <a:ext cx="3200400" cy="2362200"/>
          </a:xfrm>
          <a:prstGeom prst="rect">
            <a:avLst/>
          </a:prstGeom>
          <a:noFill/>
          <a:ln w="12700">
            <a:noFill/>
            <a:miter lim="800000"/>
            <a:headEnd/>
            <a:tailEnd/>
          </a:ln>
          <a:effectLst/>
        </p:spPr>
      </p:pic>
      <p:grpSp>
        <p:nvGrpSpPr>
          <p:cNvPr id="496658" name="Group 18"/>
          <p:cNvGrpSpPr>
            <a:grpSpLocks/>
          </p:cNvGrpSpPr>
          <p:nvPr/>
        </p:nvGrpSpPr>
        <p:grpSpPr bwMode="auto">
          <a:xfrm>
            <a:off x="457200" y="1627188"/>
            <a:ext cx="2971800" cy="2487612"/>
            <a:chOff x="288" y="1025"/>
            <a:chExt cx="1872" cy="1567"/>
          </a:xfrm>
        </p:grpSpPr>
        <p:sp>
          <p:nvSpPr>
            <p:cNvPr id="496659" name="Text Box 19"/>
            <p:cNvSpPr txBox="1">
              <a:spLocks noChangeArrowheads="1"/>
            </p:cNvSpPr>
            <p:nvPr/>
          </p:nvSpPr>
          <p:spPr bwMode="auto">
            <a:xfrm>
              <a:off x="288" y="1025"/>
              <a:ext cx="1858" cy="594"/>
            </a:xfrm>
            <a:prstGeom prst="rect">
              <a:avLst/>
            </a:prstGeom>
            <a:noFill/>
            <a:ln w="9525">
              <a:noFill/>
              <a:miter lim="800000"/>
              <a:headEnd/>
              <a:tailEnd/>
            </a:ln>
            <a:effectLst/>
          </p:spPr>
          <p:txBody>
            <a:bodyPr wrap="none">
              <a:spAutoFit/>
            </a:bodyPr>
            <a:lstStyle/>
            <a:p>
              <a:r>
                <a:rPr lang="es-ES_tradnl" sz="1400" b="1">
                  <a:latin typeface="Arial" charset="0"/>
                </a:rPr>
                <a:t>El servidor responde con un</a:t>
              </a:r>
            </a:p>
            <a:p>
              <a:r>
                <a:rPr lang="es-ES_tradnl" sz="1400" b="1">
                  <a:latin typeface="Arial" charset="0"/>
                </a:rPr>
                <a:t>mensaje ATMARP inverso, es</a:t>
              </a:r>
            </a:p>
            <a:p>
              <a:r>
                <a:rPr lang="es-ES_tradnl" sz="1400" b="1">
                  <a:latin typeface="Arial" charset="0"/>
                </a:rPr>
                <a:t>decir pide la dirección IP que </a:t>
              </a:r>
            </a:p>
            <a:p>
              <a:r>
                <a:rPr lang="es-ES_tradnl" sz="1400" b="1">
                  <a:latin typeface="Arial" charset="0"/>
                </a:rPr>
                <a:t>corresponde a la ATM del cliente</a:t>
              </a:r>
              <a:endParaRPr lang="es-ES" sz="1400" b="1">
                <a:latin typeface="Arial" charset="0"/>
              </a:endParaRPr>
            </a:p>
          </p:txBody>
        </p:sp>
        <p:sp>
          <p:nvSpPr>
            <p:cNvPr id="496660" name="Line 20"/>
            <p:cNvSpPr>
              <a:spLocks noChangeShapeType="1"/>
            </p:cNvSpPr>
            <p:nvPr/>
          </p:nvSpPr>
          <p:spPr bwMode="auto">
            <a:xfrm>
              <a:off x="1728" y="1680"/>
              <a:ext cx="192" cy="672"/>
            </a:xfrm>
            <a:prstGeom prst="line">
              <a:avLst/>
            </a:prstGeom>
            <a:noFill/>
            <a:ln w="9525">
              <a:solidFill>
                <a:schemeClr val="tx1"/>
              </a:solidFill>
              <a:round/>
              <a:headEnd/>
              <a:tailEnd type="triangle" w="med" len="med"/>
            </a:ln>
            <a:effectLst/>
          </p:spPr>
          <p:txBody>
            <a:bodyPr/>
            <a:lstStyle/>
            <a:p>
              <a:endParaRPr lang="es-ES"/>
            </a:p>
          </p:txBody>
        </p:sp>
        <p:sp>
          <p:nvSpPr>
            <p:cNvPr id="496661" name="AutoShape 21"/>
            <p:cNvSpPr>
              <a:spLocks noChangeArrowheads="1"/>
            </p:cNvSpPr>
            <p:nvPr/>
          </p:nvSpPr>
          <p:spPr bwMode="auto">
            <a:xfrm>
              <a:off x="1824" y="2352"/>
              <a:ext cx="336" cy="240"/>
            </a:xfrm>
            <a:prstGeom prst="righ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s-ES"/>
            </a:p>
          </p:txBody>
        </p:sp>
        <p:sp>
          <p:nvSpPr>
            <p:cNvPr id="496662" name="Text Box 22"/>
            <p:cNvSpPr txBox="1">
              <a:spLocks noChangeArrowheads="1"/>
            </p:cNvSpPr>
            <p:nvPr/>
          </p:nvSpPr>
          <p:spPr bwMode="auto">
            <a:xfrm>
              <a:off x="1888" y="2384"/>
              <a:ext cx="178" cy="192"/>
            </a:xfrm>
            <a:prstGeom prst="rect">
              <a:avLst/>
            </a:prstGeom>
            <a:noFill/>
            <a:ln w="9525">
              <a:noFill/>
              <a:miter lim="800000"/>
              <a:headEnd/>
              <a:tailEnd/>
            </a:ln>
            <a:effectLst/>
          </p:spPr>
          <p:txBody>
            <a:bodyPr wrap="none">
              <a:spAutoFit/>
            </a:bodyPr>
            <a:lstStyle/>
            <a:p>
              <a:r>
                <a:rPr lang="es-ES_tradnl" sz="1400" b="1">
                  <a:latin typeface="Arial" charset="0"/>
                </a:rPr>
                <a:t>2</a:t>
              </a:r>
              <a:endParaRPr lang="es-ES" sz="1400" b="1">
                <a:latin typeface="Arial" charset="0"/>
              </a:endParaRPr>
            </a:p>
          </p:txBody>
        </p:sp>
      </p:grpSp>
      <p:grpSp>
        <p:nvGrpSpPr>
          <p:cNvPr id="496663" name="Group 23"/>
          <p:cNvGrpSpPr>
            <a:grpSpLocks/>
          </p:cNvGrpSpPr>
          <p:nvPr/>
        </p:nvGrpSpPr>
        <p:grpSpPr bwMode="auto">
          <a:xfrm>
            <a:off x="3429000" y="3048000"/>
            <a:ext cx="1447800" cy="990600"/>
            <a:chOff x="2108" y="1972"/>
            <a:chExt cx="1300" cy="860"/>
          </a:xfrm>
        </p:grpSpPr>
        <p:sp>
          <p:nvSpPr>
            <p:cNvPr id="496664" name="Line 24"/>
            <p:cNvSpPr>
              <a:spLocks noChangeShapeType="1"/>
            </p:cNvSpPr>
            <p:nvPr/>
          </p:nvSpPr>
          <p:spPr bwMode="auto">
            <a:xfrm>
              <a:off x="2290" y="2322"/>
              <a:ext cx="322" cy="268"/>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6665" name="Line 25"/>
            <p:cNvSpPr>
              <a:spLocks noChangeShapeType="1"/>
            </p:cNvSpPr>
            <p:nvPr/>
          </p:nvSpPr>
          <p:spPr bwMode="auto">
            <a:xfrm>
              <a:off x="2398" y="2158"/>
              <a:ext cx="70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6666" name="Line 26"/>
            <p:cNvSpPr>
              <a:spLocks noChangeShapeType="1"/>
            </p:cNvSpPr>
            <p:nvPr/>
          </p:nvSpPr>
          <p:spPr bwMode="auto">
            <a:xfrm flipV="1">
              <a:off x="2937" y="2322"/>
              <a:ext cx="269" cy="268"/>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pic>
          <p:nvPicPr>
            <p:cNvPr id="496667" name="Picture 27"/>
            <p:cNvPicPr>
              <a:picLocks noChangeArrowheads="1"/>
            </p:cNvPicPr>
            <p:nvPr/>
          </p:nvPicPr>
          <p:blipFill>
            <a:blip r:embed="rId6" cstate="print"/>
            <a:srcRect/>
            <a:stretch>
              <a:fillRect/>
            </a:stretch>
          </p:blipFill>
          <p:spPr bwMode="auto">
            <a:xfrm>
              <a:off x="2594" y="2458"/>
              <a:ext cx="382" cy="374"/>
            </a:xfrm>
            <a:prstGeom prst="rect">
              <a:avLst/>
            </a:prstGeom>
            <a:noFill/>
            <a:ln w="9525">
              <a:noFill/>
              <a:miter lim="800000"/>
              <a:headEnd/>
              <a:tailEnd/>
            </a:ln>
            <a:effectLst/>
          </p:spPr>
        </p:pic>
        <p:pic>
          <p:nvPicPr>
            <p:cNvPr id="496668" name="Picture 28"/>
            <p:cNvPicPr>
              <a:picLocks noChangeArrowheads="1"/>
            </p:cNvPicPr>
            <p:nvPr/>
          </p:nvPicPr>
          <p:blipFill>
            <a:blip r:embed="rId6" cstate="print"/>
            <a:srcRect/>
            <a:stretch>
              <a:fillRect/>
            </a:stretch>
          </p:blipFill>
          <p:spPr bwMode="auto">
            <a:xfrm>
              <a:off x="2108" y="1972"/>
              <a:ext cx="382" cy="374"/>
            </a:xfrm>
            <a:prstGeom prst="rect">
              <a:avLst/>
            </a:prstGeom>
            <a:noFill/>
            <a:ln w="9525">
              <a:noFill/>
              <a:miter lim="800000"/>
              <a:headEnd/>
              <a:tailEnd/>
            </a:ln>
            <a:effectLst/>
          </p:spPr>
        </p:pic>
        <p:pic>
          <p:nvPicPr>
            <p:cNvPr id="496669" name="Picture 29"/>
            <p:cNvPicPr>
              <a:picLocks noChangeArrowheads="1"/>
            </p:cNvPicPr>
            <p:nvPr/>
          </p:nvPicPr>
          <p:blipFill>
            <a:blip r:embed="rId6" cstate="print"/>
            <a:srcRect/>
            <a:stretch>
              <a:fillRect/>
            </a:stretch>
          </p:blipFill>
          <p:spPr bwMode="auto">
            <a:xfrm>
              <a:off x="3026" y="1972"/>
              <a:ext cx="382" cy="374"/>
            </a:xfrm>
            <a:prstGeom prst="rect">
              <a:avLst/>
            </a:prstGeom>
            <a:noFill/>
            <a:ln w="9525">
              <a:noFill/>
              <a:miter lim="800000"/>
              <a:headEnd/>
              <a:tailEnd/>
            </a:ln>
            <a:effectLst/>
          </p:spPr>
        </p:pic>
      </p:grpSp>
      <p:grpSp>
        <p:nvGrpSpPr>
          <p:cNvPr id="496684" name="Group 44"/>
          <p:cNvGrpSpPr>
            <a:grpSpLocks/>
          </p:cNvGrpSpPr>
          <p:nvPr/>
        </p:nvGrpSpPr>
        <p:grpSpPr bwMode="auto">
          <a:xfrm>
            <a:off x="1439863" y="1557338"/>
            <a:ext cx="7596187" cy="4683125"/>
            <a:chOff x="907" y="981"/>
            <a:chExt cx="4785" cy="2950"/>
          </a:xfrm>
        </p:grpSpPr>
        <p:sp>
          <p:nvSpPr>
            <p:cNvPr id="496671" name="Line 31"/>
            <p:cNvSpPr>
              <a:spLocks noChangeShapeType="1"/>
            </p:cNvSpPr>
            <p:nvPr/>
          </p:nvSpPr>
          <p:spPr bwMode="auto">
            <a:xfrm flipH="1" flipV="1">
              <a:off x="1739" y="2659"/>
              <a:ext cx="1776" cy="0"/>
            </a:xfrm>
            <a:prstGeom prst="line">
              <a:avLst/>
            </a:prstGeom>
            <a:noFill/>
            <a:ln w="25400">
              <a:solidFill>
                <a:schemeClr val="tx1"/>
              </a:solidFill>
              <a:prstDash val="sysDot"/>
              <a:round/>
              <a:headEnd/>
              <a:tailEnd/>
            </a:ln>
            <a:effectLst/>
          </p:spPr>
          <p:txBody>
            <a:bodyPr/>
            <a:lstStyle/>
            <a:p>
              <a:endParaRPr lang="es-ES"/>
            </a:p>
          </p:txBody>
        </p:sp>
        <p:sp>
          <p:nvSpPr>
            <p:cNvPr id="496672" name="Text Box 32"/>
            <p:cNvSpPr txBox="1">
              <a:spLocks noChangeArrowheads="1"/>
            </p:cNvSpPr>
            <p:nvPr/>
          </p:nvSpPr>
          <p:spPr bwMode="auto">
            <a:xfrm>
              <a:off x="3237" y="981"/>
              <a:ext cx="2455" cy="594"/>
            </a:xfrm>
            <a:prstGeom prst="rect">
              <a:avLst/>
            </a:prstGeom>
            <a:noFill/>
            <a:ln w="9525">
              <a:noFill/>
              <a:miter lim="800000"/>
              <a:headEnd/>
              <a:tailEnd/>
            </a:ln>
            <a:effectLst/>
          </p:spPr>
          <p:txBody>
            <a:bodyPr wrap="none">
              <a:spAutoFit/>
            </a:bodyPr>
            <a:lstStyle/>
            <a:p>
              <a:r>
                <a:rPr lang="es-ES_tradnl" sz="1400" b="1">
                  <a:latin typeface="Arial" charset="0"/>
                </a:rPr>
                <a:t>Al arrancar A establece un SVC con el</a:t>
              </a:r>
            </a:p>
            <a:p>
              <a:r>
                <a:rPr lang="es-ES_tradnl" sz="1400" b="1">
                  <a:latin typeface="Arial" charset="0"/>
                </a:rPr>
                <a:t>servidor ATMARP y le lanza un mensaje </a:t>
              </a:r>
            </a:p>
            <a:p>
              <a:r>
                <a:rPr lang="es-ES_tradnl" sz="1400" b="1">
                  <a:latin typeface="Arial" charset="0"/>
                </a:rPr>
                <a:t>solicitando ser registrado en su tabla. </a:t>
              </a:r>
            </a:p>
            <a:p>
              <a:r>
                <a:rPr lang="es-ES_tradnl" sz="1400" b="1">
                  <a:latin typeface="Arial" charset="0"/>
                </a:rPr>
                <a:t>En el mensaje manda su ATM pero no su IP.</a:t>
              </a:r>
              <a:endParaRPr lang="es-ES" sz="1400" b="1">
                <a:latin typeface="Arial" charset="0"/>
              </a:endParaRPr>
            </a:p>
          </p:txBody>
        </p:sp>
        <p:sp>
          <p:nvSpPr>
            <p:cNvPr id="496673" name="AutoShape 33"/>
            <p:cNvSpPr>
              <a:spLocks noChangeArrowheads="1"/>
            </p:cNvSpPr>
            <p:nvPr/>
          </p:nvSpPr>
          <p:spPr bwMode="auto">
            <a:xfrm>
              <a:off x="2989" y="2310"/>
              <a:ext cx="288" cy="240"/>
            </a:xfrm>
            <a:prstGeom prst="lef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pPr algn="ctr"/>
              <a:r>
                <a:rPr lang="es-ES_tradnl" sz="1400" b="1">
                  <a:latin typeface="Arial" charset="0"/>
                </a:rPr>
                <a:t>1</a:t>
              </a:r>
              <a:endParaRPr lang="es-ES" sz="1400" b="1">
                <a:latin typeface="Arial" charset="0"/>
              </a:endParaRPr>
            </a:p>
          </p:txBody>
        </p:sp>
        <p:sp>
          <p:nvSpPr>
            <p:cNvPr id="496674" name="Line 34"/>
            <p:cNvSpPr>
              <a:spLocks noChangeShapeType="1"/>
            </p:cNvSpPr>
            <p:nvPr/>
          </p:nvSpPr>
          <p:spPr bwMode="auto">
            <a:xfrm flipH="1">
              <a:off x="3198" y="1638"/>
              <a:ext cx="288" cy="672"/>
            </a:xfrm>
            <a:prstGeom prst="line">
              <a:avLst/>
            </a:prstGeom>
            <a:noFill/>
            <a:ln w="9525">
              <a:solidFill>
                <a:schemeClr val="tx1"/>
              </a:solidFill>
              <a:round/>
              <a:headEnd/>
              <a:tailEnd type="triangle" w="med" len="med"/>
            </a:ln>
            <a:effectLst/>
          </p:spPr>
          <p:txBody>
            <a:bodyPr/>
            <a:lstStyle/>
            <a:p>
              <a:endParaRPr lang="es-ES"/>
            </a:p>
          </p:txBody>
        </p:sp>
        <p:sp>
          <p:nvSpPr>
            <p:cNvPr id="496675" name="Text Box 35"/>
            <p:cNvSpPr txBox="1">
              <a:spLocks noChangeArrowheads="1"/>
            </p:cNvSpPr>
            <p:nvPr/>
          </p:nvSpPr>
          <p:spPr bwMode="auto">
            <a:xfrm>
              <a:off x="907" y="3739"/>
              <a:ext cx="720" cy="192"/>
            </a:xfrm>
            <a:prstGeom prst="rect">
              <a:avLst/>
            </a:prstGeom>
            <a:noFill/>
            <a:ln w="9525">
              <a:noFill/>
              <a:miter lim="800000"/>
              <a:headEnd/>
              <a:tailEnd/>
            </a:ln>
            <a:effectLst/>
          </p:spPr>
          <p:txBody>
            <a:bodyPr>
              <a:spAutoFit/>
            </a:bodyPr>
            <a:lstStyle/>
            <a:p>
              <a:pPr algn="ctr"/>
              <a:r>
                <a:rPr lang="es-ES" sz="1400" b="1">
                  <a:latin typeface="Arial" charset="0"/>
                </a:rPr>
                <a:t>39..579b.00</a:t>
              </a:r>
            </a:p>
          </p:txBody>
        </p:sp>
      </p:grpSp>
      <p:grpSp>
        <p:nvGrpSpPr>
          <p:cNvPr id="496676" name="Group 36"/>
          <p:cNvGrpSpPr>
            <a:grpSpLocks/>
          </p:cNvGrpSpPr>
          <p:nvPr/>
        </p:nvGrpSpPr>
        <p:grpSpPr bwMode="auto">
          <a:xfrm>
            <a:off x="152400" y="4267200"/>
            <a:ext cx="8153400" cy="1981200"/>
            <a:chOff x="96" y="2688"/>
            <a:chExt cx="5136" cy="1248"/>
          </a:xfrm>
        </p:grpSpPr>
        <p:sp>
          <p:nvSpPr>
            <p:cNvPr id="496677" name="Line 37"/>
            <p:cNvSpPr>
              <a:spLocks noChangeShapeType="1"/>
            </p:cNvSpPr>
            <p:nvPr/>
          </p:nvSpPr>
          <p:spPr bwMode="auto">
            <a:xfrm flipH="1" flipV="1">
              <a:off x="3216" y="2880"/>
              <a:ext cx="432" cy="432"/>
            </a:xfrm>
            <a:prstGeom prst="line">
              <a:avLst/>
            </a:prstGeom>
            <a:noFill/>
            <a:ln w="9525">
              <a:solidFill>
                <a:schemeClr val="tx1"/>
              </a:solidFill>
              <a:round/>
              <a:headEnd/>
              <a:tailEnd type="triangle" w="med" len="med"/>
            </a:ln>
            <a:effectLst/>
          </p:spPr>
          <p:txBody>
            <a:bodyPr/>
            <a:lstStyle/>
            <a:p>
              <a:endParaRPr lang="es-ES"/>
            </a:p>
          </p:txBody>
        </p:sp>
        <p:sp>
          <p:nvSpPr>
            <p:cNvPr id="496678" name="Text Box 38"/>
            <p:cNvSpPr txBox="1">
              <a:spLocks noChangeArrowheads="1"/>
            </p:cNvSpPr>
            <p:nvPr/>
          </p:nvSpPr>
          <p:spPr bwMode="auto">
            <a:xfrm>
              <a:off x="3600" y="3281"/>
              <a:ext cx="1632" cy="594"/>
            </a:xfrm>
            <a:prstGeom prst="rect">
              <a:avLst/>
            </a:prstGeom>
            <a:noFill/>
            <a:ln w="9525">
              <a:noFill/>
              <a:miter lim="800000"/>
              <a:headEnd/>
              <a:tailEnd/>
            </a:ln>
            <a:effectLst/>
          </p:spPr>
          <p:txBody>
            <a:bodyPr>
              <a:spAutoFit/>
            </a:bodyPr>
            <a:lstStyle/>
            <a:p>
              <a:r>
                <a:rPr lang="es-ES_tradnl" sz="1400" b="1">
                  <a:latin typeface="Arial" charset="0"/>
                </a:rPr>
                <a:t>A responde al mensaje con lo cual el servidor recopila la información necesaria y la incorpora en sus tablas</a:t>
              </a:r>
              <a:endParaRPr lang="es-ES" sz="1400" b="1">
                <a:latin typeface="Arial" charset="0"/>
              </a:endParaRPr>
            </a:p>
          </p:txBody>
        </p:sp>
        <p:sp>
          <p:nvSpPr>
            <p:cNvPr id="496679" name="AutoShape 39"/>
            <p:cNvSpPr>
              <a:spLocks noChangeArrowheads="1"/>
            </p:cNvSpPr>
            <p:nvPr/>
          </p:nvSpPr>
          <p:spPr bwMode="auto">
            <a:xfrm>
              <a:off x="3072" y="2688"/>
              <a:ext cx="288" cy="240"/>
            </a:xfrm>
            <a:prstGeom prst="lef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pPr algn="ctr"/>
              <a:r>
                <a:rPr lang="es-ES_tradnl" sz="1400" b="1">
                  <a:latin typeface="Arial" charset="0"/>
                </a:rPr>
                <a:t>3</a:t>
              </a:r>
              <a:endParaRPr lang="es-ES" sz="1400" b="1">
                <a:latin typeface="Arial" charset="0"/>
              </a:endParaRPr>
            </a:p>
          </p:txBody>
        </p:sp>
        <p:sp>
          <p:nvSpPr>
            <p:cNvPr id="496680" name="Text Box 40"/>
            <p:cNvSpPr txBox="1">
              <a:spLocks noChangeArrowheads="1"/>
            </p:cNvSpPr>
            <p:nvPr/>
          </p:nvSpPr>
          <p:spPr bwMode="auto">
            <a:xfrm>
              <a:off x="96" y="3744"/>
              <a:ext cx="768" cy="192"/>
            </a:xfrm>
            <a:prstGeom prst="rect">
              <a:avLst/>
            </a:prstGeom>
            <a:noFill/>
            <a:ln w="9525">
              <a:noFill/>
              <a:miter lim="800000"/>
              <a:headEnd/>
              <a:tailEnd/>
            </a:ln>
            <a:effectLst/>
          </p:spPr>
          <p:txBody>
            <a:bodyPr>
              <a:spAutoFit/>
            </a:bodyPr>
            <a:lstStyle/>
            <a:p>
              <a:pPr algn="ctr"/>
              <a:r>
                <a:rPr lang="es-ES" sz="1400" b="1">
                  <a:latin typeface="Arial" charset="0"/>
                </a:rPr>
                <a:t>147.156.15.7</a:t>
              </a:r>
            </a:p>
          </p:txBody>
        </p:sp>
      </p:grpSp>
      <p:sp>
        <p:nvSpPr>
          <p:cNvPr id="496681" name="Text Box 41"/>
          <p:cNvSpPr txBox="1">
            <a:spLocks noChangeArrowheads="1"/>
          </p:cNvSpPr>
          <p:nvPr/>
        </p:nvSpPr>
        <p:spPr bwMode="auto">
          <a:xfrm>
            <a:off x="3690938" y="2763838"/>
            <a:ext cx="952500" cy="304800"/>
          </a:xfrm>
          <a:prstGeom prst="rect">
            <a:avLst/>
          </a:prstGeom>
          <a:noFill/>
          <a:ln w="9525">
            <a:noFill/>
            <a:miter lim="800000"/>
            <a:headEnd/>
            <a:tailEnd/>
          </a:ln>
          <a:effectLst/>
        </p:spPr>
        <p:txBody>
          <a:bodyPr wrap="none">
            <a:spAutoFit/>
          </a:bodyPr>
          <a:lstStyle/>
          <a:p>
            <a:r>
              <a:rPr lang="es-ES" sz="1400" b="1">
                <a:latin typeface="Arial" charset="0"/>
              </a:rPr>
              <a:t>Red ATM</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966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966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66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966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96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8" name="Line 4"/>
          <p:cNvSpPr>
            <a:spLocks noChangeShapeType="1"/>
          </p:cNvSpPr>
          <p:nvPr/>
        </p:nvSpPr>
        <p:spPr bwMode="auto">
          <a:xfrm>
            <a:off x="4267200" y="1905000"/>
            <a:ext cx="0" cy="914400"/>
          </a:xfrm>
          <a:prstGeom prst="line">
            <a:avLst/>
          </a:prstGeom>
          <a:noFill/>
          <a:ln w="25400">
            <a:solidFill>
              <a:schemeClr val="tx1"/>
            </a:solidFill>
            <a:round/>
            <a:headEnd/>
            <a:tailEnd/>
          </a:ln>
          <a:effectLst/>
        </p:spPr>
        <p:txBody>
          <a:bodyPr/>
          <a:lstStyle/>
          <a:p>
            <a:endParaRPr lang="es-ES"/>
          </a:p>
        </p:txBody>
      </p:sp>
      <p:sp>
        <p:nvSpPr>
          <p:cNvPr id="497669" name="Line 5"/>
          <p:cNvSpPr>
            <a:spLocks noChangeShapeType="1"/>
          </p:cNvSpPr>
          <p:nvPr/>
        </p:nvSpPr>
        <p:spPr bwMode="auto">
          <a:xfrm flipV="1">
            <a:off x="2286000" y="4038600"/>
            <a:ext cx="838200" cy="381000"/>
          </a:xfrm>
          <a:prstGeom prst="line">
            <a:avLst/>
          </a:prstGeom>
          <a:noFill/>
          <a:ln w="25400">
            <a:solidFill>
              <a:schemeClr val="tx1"/>
            </a:solidFill>
            <a:round/>
            <a:headEnd/>
            <a:tailEnd/>
          </a:ln>
          <a:effectLst/>
        </p:spPr>
        <p:txBody>
          <a:bodyPr/>
          <a:lstStyle/>
          <a:p>
            <a:endParaRPr lang="es-ES"/>
          </a:p>
        </p:txBody>
      </p:sp>
      <p:sp>
        <p:nvSpPr>
          <p:cNvPr id="497670" name="Line 6"/>
          <p:cNvSpPr>
            <a:spLocks noChangeShapeType="1"/>
          </p:cNvSpPr>
          <p:nvPr/>
        </p:nvSpPr>
        <p:spPr bwMode="auto">
          <a:xfrm flipH="1" flipV="1">
            <a:off x="5334000" y="4038600"/>
            <a:ext cx="914400" cy="685800"/>
          </a:xfrm>
          <a:prstGeom prst="line">
            <a:avLst/>
          </a:prstGeom>
          <a:noFill/>
          <a:ln w="25400">
            <a:solidFill>
              <a:schemeClr val="tx1"/>
            </a:solidFill>
            <a:round/>
            <a:headEnd/>
            <a:tailEnd/>
          </a:ln>
          <a:effectLst/>
        </p:spPr>
        <p:txBody>
          <a:bodyPr/>
          <a:lstStyle/>
          <a:p>
            <a:endParaRPr lang="es-ES"/>
          </a:p>
        </p:txBody>
      </p:sp>
      <p:sp>
        <p:nvSpPr>
          <p:cNvPr id="497671" name="Text Box 7"/>
          <p:cNvSpPr txBox="1">
            <a:spLocks noChangeArrowheads="1"/>
          </p:cNvSpPr>
          <p:nvPr/>
        </p:nvSpPr>
        <p:spPr bwMode="auto">
          <a:xfrm>
            <a:off x="1530350" y="152400"/>
            <a:ext cx="6354763" cy="519113"/>
          </a:xfrm>
          <a:prstGeom prst="rect">
            <a:avLst/>
          </a:prstGeom>
          <a:noFill/>
          <a:ln w="9525">
            <a:noFill/>
            <a:miter lim="800000"/>
            <a:headEnd/>
            <a:tailEnd/>
          </a:ln>
          <a:effectLst/>
        </p:spPr>
        <p:txBody>
          <a:bodyPr>
            <a:spAutoFit/>
          </a:bodyPr>
          <a:lstStyle/>
          <a:p>
            <a:pPr>
              <a:spcBef>
                <a:spcPct val="50000"/>
              </a:spcBef>
            </a:pPr>
            <a:r>
              <a:rPr lang="es-ES_tradnl" sz="2800">
                <a:latin typeface="Arial" charset="0"/>
              </a:rPr>
              <a:t>ATM ARP: resolución de direcciones</a:t>
            </a:r>
            <a:endParaRPr lang="es-ES" sz="2800">
              <a:latin typeface="Arial" charset="0"/>
            </a:endParaRPr>
          </a:p>
        </p:txBody>
      </p:sp>
      <p:pic>
        <p:nvPicPr>
          <p:cNvPr id="497672" name="Picture 8"/>
          <p:cNvPicPr>
            <a:picLocks noChangeArrowheads="1"/>
          </p:cNvPicPr>
          <p:nvPr/>
        </p:nvPicPr>
        <p:blipFill>
          <a:blip r:embed="rId3" cstate="print"/>
          <a:srcRect/>
          <a:stretch>
            <a:fillRect/>
          </a:stretch>
        </p:blipFill>
        <p:spPr bwMode="auto">
          <a:xfrm>
            <a:off x="2514600" y="2590800"/>
            <a:ext cx="3200400" cy="2362200"/>
          </a:xfrm>
          <a:prstGeom prst="rect">
            <a:avLst/>
          </a:prstGeom>
          <a:noFill/>
          <a:ln w="12700">
            <a:noFill/>
            <a:miter lim="800000"/>
            <a:headEnd/>
            <a:tailEnd/>
          </a:ln>
          <a:effectLst/>
        </p:spPr>
      </p:pic>
      <p:pic>
        <p:nvPicPr>
          <p:cNvPr id="497673" name="Picture 9"/>
          <p:cNvPicPr>
            <a:picLocks noChangeArrowheads="1"/>
          </p:cNvPicPr>
          <p:nvPr/>
        </p:nvPicPr>
        <p:blipFill>
          <a:blip r:embed="rId4" cstate="print"/>
          <a:srcRect/>
          <a:stretch>
            <a:fillRect/>
          </a:stretch>
        </p:blipFill>
        <p:spPr bwMode="auto">
          <a:xfrm>
            <a:off x="1679575" y="3886200"/>
            <a:ext cx="758825" cy="1073150"/>
          </a:xfrm>
          <a:prstGeom prst="rect">
            <a:avLst/>
          </a:prstGeom>
          <a:noFill/>
          <a:ln w="12700">
            <a:noFill/>
            <a:miter lim="800000"/>
            <a:headEnd/>
            <a:tailEnd/>
          </a:ln>
          <a:effectLst/>
        </p:spPr>
      </p:pic>
      <p:pic>
        <p:nvPicPr>
          <p:cNvPr id="497674" name="Picture 10"/>
          <p:cNvPicPr>
            <a:picLocks noChangeArrowheads="1"/>
          </p:cNvPicPr>
          <p:nvPr/>
        </p:nvPicPr>
        <p:blipFill>
          <a:blip r:embed="rId5" cstate="print"/>
          <a:srcRect/>
          <a:stretch>
            <a:fillRect/>
          </a:stretch>
        </p:blipFill>
        <p:spPr bwMode="auto">
          <a:xfrm>
            <a:off x="3765550" y="1066800"/>
            <a:ext cx="958850" cy="1114425"/>
          </a:xfrm>
          <a:prstGeom prst="rect">
            <a:avLst/>
          </a:prstGeom>
          <a:noFill/>
          <a:ln w="12700">
            <a:noFill/>
            <a:miter lim="800000"/>
            <a:headEnd/>
            <a:tailEnd/>
          </a:ln>
          <a:effectLst/>
        </p:spPr>
      </p:pic>
      <p:pic>
        <p:nvPicPr>
          <p:cNvPr id="497675" name="Picture 11"/>
          <p:cNvPicPr>
            <a:picLocks noChangeArrowheads="1"/>
          </p:cNvPicPr>
          <p:nvPr/>
        </p:nvPicPr>
        <p:blipFill>
          <a:blip r:embed="rId5" cstate="print"/>
          <a:srcRect/>
          <a:stretch>
            <a:fillRect/>
          </a:stretch>
        </p:blipFill>
        <p:spPr bwMode="auto">
          <a:xfrm>
            <a:off x="5940425" y="3914775"/>
            <a:ext cx="958850" cy="1114425"/>
          </a:xfrm>
          <a:prstGeom prst="rect">
            <a:avLst/>
          </a:prstGeom>
          <a:noFill/>
          <a:ln w="12700">
            <a:noFill/>
            <a:miter lim="800000"/>
            <a:headEnd/>
            <a:tailEnd/>
          </a:ln>
          <a:effectLst/>
        </p:spPr>
      </p:pic>
      <p:sp>
        <p:nvSpPr>
          <p:cNvPr id="497676" name="Text Box 12"/>
          <p:cNvSpPr txBox="1">
            <a:spLocks noChangeArrowheads="1"/>
          </p:cNvSpPr>
          <p:nvPr/>
        </p:nvSpPr>
        <p:spPr bwMode="auto">
          <a:xfrm>
            <a:off x="304800" y="3986213"/>
            <a:ext cx="1050925" cy="581025"/>
          </a:xfrm>
          <a:prstGeom prst="rect">
            <a:avLst/>
          </a:prstGeom>
          <a:noFill/>
          <a:ln w="9525">
            <a:noFill/>
            <a:miter lim="800000"/>
            <a:headEnd/>
            <a:tailEnd/>
          </a:ln>
          <a:effectLst/>
        </p:spPr>
        <p:txBody>
          <a:bodyPr wrap="none">
            <a:spAutoFit/>
          </a:bodyPr>
          <a:lstStyle/>
          <a:p>
            <a:r>
              <a:rPr lang="es-ES_tradnl" sz="1600" b="1">
                <a:latin typeface="Arial" charset="0"/>
              </a:rPr>
              <a:t>Servidor</a:t>
            </a:r>
          </a:p>
          <a:p>
            <a:r>
              <a:rPr lang="es-ES_tradnl" sz="1600" b="1">
                <a:latin typeface="Arial" charset="0"/>
              </a:rPr>
              <a:t>ATMARP</a:t>
            </a:r>
            <a:endParaRPr lang="es-ES" sz="1600" b="1">
              <a:latin typeface="Arial" charset="0"/>
            </a:endParaRPr>
          </a:p>
        </p:txBody>
      </p:sp>
      <p:sp>
        <p:nvSpPr>
          <p:cNvPr id="497677" name="Text Box 13"/>
          <p:cNvSpPr txBox="1">
            <a:spLocks noChangeArrowheads="1"/>
          </p:cNvSpPr>
          <p:nvPr/>
        </p:nvSpPr>
        <p:spPr bwMode="auto">
          <a:xfrm>
            <a:off x="4843463" y="862013"/>
            <a:ext cx="1065212" cy="336550"/>
          </a:xfrm>
          <a:prstGeom prst="rect">
            <a:avLst/>
          </a:prstGeom>
          <a:noFill/>
          <a:ln w="9525">
            <a:noFill/>
            <a:miter lim="800000"/>
            <a:headEnd/>
            <a:tailEnd/>
          </a:ln>
          <a:effectLst/>
        </p:spPr>
        <p:txBody>
          <a:bodyPr wrap="none">
            <a:spAutoFit/>
          </a:bodyPr>
          <a:lstStyle/>
          <a:p>
            <a:r>
              <a:rPr lang="es-ES_tradnl" sz="1600" b="1">
                <a:latin typeface="Arial" charset="0"/>
              </a:rPr>
              <a:t>Cliente B</a:t>
            </a:r>
            <a:endParaRPr lang="es-ES" sz="1600" b="1">
              <a:latin typeface="Arial" charset="0"/>
            </a:endParaRPr>
          </a:p>
        </p:txBody>
      </p:sp>
      <p:sp>
        <p:nvSpPr>
          <p:cNvPr id="497678" name="Text Box 14"/>
          <p:cNvSpPr txBox="1">
            <a:spLocks noChangeArrowheads="1"/>
          </p:cNvSpPr>
          <p:nvPr/>
        </p:nvSpPr>
        <p:spPr bwMode="auto">
          <a:xfrm>
            <a:off x="7292975" y="3716338"/>
            <a:ext cx="1065213" cy="336550"/>
          </a:xfrm>
          <a:prstGeom prst="rect">
            <a:avLst/>
          </a:prstGeom>
          <a:noFill/>
          <a:ln w="9525">
            <a:noFill/>
            <a:miter lim="800000"/>
            <a:headEnd/>
            <a:tailEnd/>
          </a:ln>
          <a:effectLst/>
        </p:spPr>
        <p:txBody>
          <a:bodyPr wrap="none">
            <a:spAutoFit/>
          </a:bodyPr>
          <a:lstStyle/>
          <a:p>
            <a:r>
              <a:rPr lang="es-ES_tradnl" sz="1600" b="1">
                <a:latin typeface="Arial" charset="0"/>
              </a:rPr>
              <a:t>Cliente A</a:t>
            </a:r>
            <a:endParaRPr lang="es-ES" sz="1600" b="1">
              <a:latin typeface="Arial" charset="0"/>
            </a:endParaRPr>
          </a:p>
        </p:txBody>
      </p:sp>
      <p:sp>
        <p:nvSpPr>
          <p:cNvPr id="497680" name="Line 16"/>
          <p:cNvSpPr>
            <a:spLocks noChangeShapeType="1"/>
          </p:cNvSpPr>
          <p:nvPr/>
        </p:nvSpPr>
        <p:spPr bwMode="auto">
          <a:xfrm flipH="1" flipV="1">
            <a:off x="4267200" y="2667000"/>
            <a:ext cx="1295400" cy="1524000"/>
          </a:xfrm>
          <a:prstGeom prst="line">
            <a:avLst/>
          </a:prstGeom>
          <a:noFill/>
          <a:ln w="25400">
            <a:solidFill>
              <a:schemeClr val="tx1"/>
            </a:solidFill>
            <a:prstDash val="sysDot"/>
            <a:round/>
            <a:headEnd/>
            <a:tailEnd/>
          </a:ln>
          <a:effectLst/>
        </p:spPr>
        <p:txBody>
          <a:bodyPr/>
          <a:lstStyle/>
          <a:p>
            <a:endParaRPr lang="es-ES"/>
          </a:p>
        </p:txBody>
      </p:sp>
      <p:sp>
        <p:nvSpPr>
          <p:cNvPr id="497681" name="Text Box 17"/>
          <p:cNvSpPr txBox="1">
            <a:spLocks noChangeArrowheads="1"/>
          </p:cNvSpPr>
          <p:nvPr/>
        </p:nvSpPr>
        <p:spPr bwMode="auto">
          <a:xfrm>
            <a:off x="6083300" y="2971800"/>
            <a:ext cx="2736850" cy="457200"/>
          </a:xfrm>
          <a:prstGeom prst="rect">
            <a:avLst/>
          </a:prstGeom>
          <a:noFill/>
          <a:ln w="9525">
            <a:noFill/>
            <a:miter lim="800000"/>
            <a:headEnd/>
            <a:tailEnd/>
          </a:ln>
          <a:effectLst/>
        </p:spPr>
        <p:txBody>
          <a:bodyPr>
            <a:spAutoFit/>
          </a:bodyPr>
          <a:lstStyle/>
          <a:p>
            <a:r>
              <a:rPr lang="es-ES_tradnl" sz="1200" b="1">
                <a:latin typeface="Arial" charset="0"/>
              </a:rPr>
              <a:t>A llama a B, establece un SVC con él y le envía el ICMP Echo Request</a:t>
            </a:r>
            <a:endParaRPr lang="es-ES" sz="1200" b="1">
              <a:latin typeface="Arial" charset="0"/>
            </a:endParaRPr>
          </a:p>
        </p:txBody>
      </p:sp>
      <p:sp>
        <p:nvSpPr>
          <p:cNvPr id="497682" name="Line 18"/>
          <p:cNvSpPr>
            <a:spLocks noChangeShapeType="1"/>
          </p:cNvSpPr>
          <p:nvPr/>
        </p:nvSpPr>
        <p:spPr bwMode="auto">
          <a:xfrm flipH="1">
            <a:off x="5562600" y="3141663"/>
            <a:ext cx="522288" cy="287337"/>
          </a:xfrm>
          <a:prstGeom prst="line">
            <a:avLst/>
          </a:prstGeom>
          <a:noFill/>
          <a:ln w="9525">
            <a:solidFill>
              <a:schemeClr val="tx1"/>
            </a:solidFill>
            <a:round/>
            <a:headEnd/>
            <a:tailEnd type="triangle" w="med" len="med"/>
          </a:ln>
          <a:effectLst/>
        </p:spPr>
        <p:txBody>
          <a:bodyPr/>
          <a:lstStyle/>
          <a:p>
            <a:endParaRPr lang="es-ES"/>
          </a:p>
        </p:txBody>
      </p:sp>
      <p:grpSp>
        <p:nvGrpSpPr>
          <p:cNvPr id="497683" name="Group 19"/>
          <p:cNvGrpSpPr>
            <a:grpSpLocks/>
          </p:cNvGrpSpPr>
          <p:nvPr/>
        </p:nvGrpSpPr>
        <p:grpSpPr bwMode="auto">
          <a:xfrm>
            <a:off x="5226050" y="3433763"/>
            <a:ext cx="350838" cy="457200"/>
            <a:chOff x="3292" y="2163"/>
            <a:chExt cx="221" cy="288"/>
          </a:xfrm>
        </p:grpSpPr>
        <p:sp>
          <p:nvSpPr>
            <p:cNvPr id="497684" name="AutoShape 20"/>
            <p:cNvSpPr>
              <a:spLocks noChangeArrowheads="1"/>
            </p:cNvSpPr>
            <p:nvPr/>
          </p:nvSpPr>
          <p:spPr bwMode="auto">
            <a:xfrm rot="2700000">
              <a:off x="3259" y="2196"/>
              <a:ext cx="288" cy="221"/>
            </a:xfrm>
            <a:prstGeom prst="leftArrow">
              <a:avLst>
                <a:gd name="adj1" fmla="val 50000"/>
                <a:gd name="adj2" fmla="val 32579"/>
              </a:avLst>
            </a:prstGeom>
            <a:solidFill>
              <a:schemeClr val="accent1"/>
            </a:solidFill>
            <a:ln w="9525">
              <a:solidFill>
                <a:schemeClr val="tx1"/>
              </a:solidFill>
              <a:miter lim="800000"/>
              <a:headEnd/>
              <a:tailEnd/>
            </a:ln>
            <a:effectLst/>
          </p:spPr>
          <p:txBody>
            <a:bodyPr wrap="none" anchor="ctr"/>
            <a:lstStyle/>
            <a:p>
              <a:endParaRPr lang="es-ES"/>
            </a:p>
          </p:txBody>
        </p:sp>
        <p:sp>
          <p:nvSpPr>
            <p:cNvPr id="497685" name="Text Box 21"/>
            <p:cNvSpPr txBox="1">
              <a:spLocks noChangeArrowheads="1"/>
            </p:cNvSpPr>
            <p:nvPr/>
          </p:nvSpPr>
          <p:spPr bwMode="auto">
            <a:xfrm>
              <a:off x="3312" y="2208"/>
              <a:ext cx="178" cy="192"/>
            </a:xfrm>
            <a:prstGeom prst="rect">
              <a:avLst/>
            </a:prstGeom>
            <a:noFill/>
            <a:ln w="9525">
              <a:noFill/>
              <a:miter lim="800000"/>
              <a:headEnd/>
              <a:tailEnd/>
            </a:ln>
            <a:effectLst/>
          </p:spPr>
          <p:txBody>
            <a:bodyPr wrap="none">
              <a:spAutoFit/>
            </a:bodyPr>
            <a:lstStyle/>
            <a:p>
              <a:r>
                <a:rPr lang="es-ES_tradnl" sz="1400" b="1">
                  <a:latin typeface="Arial" charset="0"/>
                </a:rPr>
                <a:t>3</a:t>
              </a:r>
              <a:endParaRPr lang="es-ES" sz="1400" b="1">
                <a:latin typeface="Arial" charset="0"/>
              </a:endParaRPr>
            </a:p>
          </p:txBody>
        </p:sp>
      </p:grpSp>
      <p:sp>
        <p:nvSpPr>
          <p:cNvPr id="497686" name="Line 22"/>
          <p:cNvSpPr>
            <a:spLocks noChangeShapeType="1"/>
          </p:cNvSpPr>
          <p:nvPr/>
        </p:nvSpPr>
        <p:spPr bwMode="auto">
          <a:xfrm flipH="1">
            <a:off x="2743200" y="2667000"/>
            <a:ext cx="1524000" cy="1524000"/>
          </a:xfrm>
          <a:prstGeom prst="line">
            <a:avLst/>
          </a:prstGeom>
          <a:noFill/>
          <a:ln w="25400">
            <a:solidFill>
              <a:schemeClr val="tx1"/>
            </a:solidFill>
            <a:prstDash val="sysDot"/>
            <a:round/>
            <a:headEnd/>
            <a:tailEnd/>
          </a:ln>
          <a:effectLst/>
        </p:spPr>
        <p:txBody>
          <a:bodyPr/>
          <a:lstStyle/>
          <a:p>
            <a:endParaRPr lang="es-ES"/>
          </a:p>
        </p:txBody>
      </p:sp>
      <p:sp>
        <p:nvSpPr>
          <p:cNvPr id="497688" name="Line 24"/>
          <p:cNvSpPr>
            <a:spLocks noChangeShapeType="1"/>
          </p:cNvSpPr>
          <p:nvPr/>
        </p:nvSpPr>
        <p:spPr bwMode="auto">
          <a:xfrm>
            <a:off x="2411413" y="2492375"/>
            <a:ext cx="1017587" cy="250825"/>
          </a:xfrm>
          <a:prstGeom prst="line">
            <a:avLst/>
          </a:prstGeom>
          <a:noFill/>
          <a:ln w="9525">
            <a:solidFill>
              <a:schemeClr val="tx1"/>
            </a:solidFill>
            <a:round/>
            <a:headEnd/>
            <a:tailEnd type="triangle" w="med" len="med"/>
          </a:ln>
          <a:effectLst/>
        </p:spPr>
        <p:txBody>
          <a:bodyPr/>
          <a:lstStyle/>
          <a:p>
            <a:endParaRPr lang="es-ES"/>
          </a:p>
        </p:txBody>
      </p:sp>
      <p:sp>
        <p:nvSpPr>
          <p:cNvPr id="497690" name="Text Box 26"/>
          <p:cNvSpPr txBox="1">
            <a:spLocks noChangeArrowheads="1"/>
          </p:cNvSpPr>
          <p:nvPr/>
        </p:nvSpPr>
        <p:spPr bwMode="auto">
          <a:xfrm>
            <a:off x="314325" y="1844675"/>
            <a:ext cx="3033713" cy="639763"/>
          </a:xfrm>
          <a:prstGeom prst="rect">
            <a:avLst/>
          </a:prstGeom>
          <a:noFill/>
          <a:ln w="9525">
            <a:noFill/>
            <a:miter lim="800000"/>
            <a:headEnd/>
            <a:tailEnd/>
          </a:ln>
          <a:effectLst/>
        </p:spPr>
        <p:txBody>
          <a:bodyPr>
            <a:spAutoFit/>
          </a:bodyPr>
          <a:lstStyle/>
          <a:p>
            <a:r>
              <a:rPr lang="es-ES_tradnl" sz="1200" b="1">
                <a:latin typeface="Arial" charset="0"/>
              </a:rPr>
              <a:t>Para responder B ha de averiguar la dirección ATM de A. Envía un ATMARP request al servidor preguntándosela</a:t>
            </a:r>
            <a:endParaRPr lang="es-ES" sz="1200" b="1">
              <a:latin typeface="Arial" charset="0"/>
            </a:endParaRPr>
          </a:p>
        </p:txBody>
      </p:sp>
      <p:grpSp>
        <p:nvGrpSpPr>
          <p:cNvPr id="497691" name="Group 27"/>
          <p:cNvGrpSpPr>
            <a:grpSpLocks/>
          </p:cNvGrpSpPr>
          <p:nvPr/>
        </p:nvGrpSpPr>
        <p:grpSpPr bwMode="auto">
          <a:xfrm>
            <a:off x="3429000" y="2743200"/>
            <a:ext cx="457200" cy="381000"/>
            <a:chOff x="2160" y="1728"/>
            <a:chExt cx="288" cy="240"/>
          </a:xfrm>
        </p:grpSpPr>
        <p:sp>
          <p:nvSpPr>
            <p:cNvPr id="497692" name="AutoShape 28"/>
            <p:cNvSpPr>
              <a:spLocks noChangeArrowheads="1"/>
            </p:cNvSpPr>
            <p:nvPr/>
          </p:nvSpPr>
          <p:spPr bwMode="auto">
            <a:xfrm rot="18900000">
              <a:off x="2160" y="1728"/>
              <a:ext cx="288" cy="240"/>
            </a:xfrm>
            <a:prstGeom prst="lef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s-ES"/>
            </a:p>
          </p:txBody>
        </p:sp>
        <p:sp>
          <p:nvSpPr>
            <p:cNvPr id="497693" name="Text Box 29"/>
            <p:cNvSpPr txBox="1">
              <a:spLocks noChangeArrowheads="1"/>
            </p:cNvSpPr>
            <p:nvPr/>
          </p:nvSpPr>
          <p:spPr bwMode="auto">
            <a:xfrm>
              <a:off x="2222" y="1728"/>
              <a:ext cx="178" cy="192"/>
            </a:xfrm>
            <a:prstGeom prst="rect">
              <a:avLst/>
            </a:prstGeom>
            <a:noFill/>
            <a:ln w="9525">
              <a:noFill/>
              <a:miter lim="800000"/>
              <a:headEnd/>
              <a:tailEnd/>
            </a:ln>
            <a:effectLst/>
          </p:spPr>
          <p:txBody>
            <a:bodyPr wrap="none">
              <a:spAutoFit/>
            </a:bodyPr>
            <a:lstStyle/>
            <a:p>
              <a:r>
                <a:rPr lang="es-ES_tradnl" sz="1400" b="1">
                  <a:latin typeface="Arial" charset="0"/>
                </a:rPr>
                <a:t>4</a:t>
              </a:r>
              <a:endParaRPr lang="es-ES" sz="1400" b="1">
                <a:latin typeface="Arial" charset="0"/>
              </a:endParaRPr>
            </a:p>
          </p:txBody>
        </p:sp>
      </p:grpSp>
      <p:sp>
        <p:nvSpPr>
          <p:cNvPr id="497694" name="Line 30"/>
          <p:cNvSpPr>
            <a:spLocks noChangeShapeType="1"/>
          </p:cNvSpPr>
          <p:nvPr/>
        </p:nvSpPr>
        <p:spPr bwMode="auto">
          <a:xfrm flipH="1" flipV="1">
            <a:off x="2720975" y="4191000"/>
            <a:ext cx="2819400" cy="0"/>
          </a:xfrm>
          <a:prstGeom prst="line">
            <a:avLst/>
          </a:prstGeom>
          <a:noFill/>
          <a:ln w="25400">
            <a:solidFill>
              <a:schemeClr val="tx1"/>
            </a:solidFill>
            <a:prstDash val="sysDot"/>
            <a:round/>
            <a:headEnd/>
            <a:tailEnd/>
          </a:ln>
          <a:effectLst/>
        </p:spPr>
        <p:txBody>
          <a:bodyPr/>
          <a:lstStyle/>
          <a:p>
            <a:endParaRPr lang="es-ES"/>
          </a:p>
        </p:txBody>
      </p:sp>
      <p:sp>
        <p:nvSpPr>
          <p:cNvPr id="497696" name="Text Box 32"/>
          <p:cNvSpPr txBox="1">
            <a:spLocks noChangeArrowheads="1"/>
          </p:cNvSpPr>
          <p:nvPr/>
        </p:nvSpPr>
        <p:spPr bwMode="auto">
          <a:xfrm>
            <a:off x="5364163" y="5445125"/>
            <a:ext cx="2663825" cy="822325"/>
          </a:xfrm>
          <a:prstGeom prst="rect">
            <a:avLst/>
          </a:prstGeom>
          <a:noFill/>
          <a:ln w="9525">
            <a:noFill/>
            <a:miter lim="800000"/>
            <a:headEnd/>
            <a:tailEnd/>
          </a:ln>
          <a:effectLst/>
        </p:spPr>
        <p:txBody>
          <a:bodyPr>
            <a:spAutoFit/>
          </a:bodyPr>
          <a:lstStyle/>
          <a:p>
            <a:r>
              <a:rPr lang="es-ES_tradnl" sz="1200" b="1">
                <a:latin typeface="Arial" charset="0"/>
              </a:rPr>
              <a:t>A quiere enviar un ping a B. Lanza un ATMARP request hacia el servidor preguntando por la dirección ATM de 147.156.30.4.</a:t>
            </a:r>
            <a:endParaRPr lang="es-ES" sz="1200" b="1">
              <a:latin typeface="Arial" charset="0"/>
            </a:endParaRPr>
          </a:p>
        </p:txBody>
      </p:sp>
      <p:sp>
        <p:nvSpPr>
          <p:cNvPr id="497697" name="AutoShape 33"/>
          <p:cNvSpPr>
            <a:spLocks noChangeArrowheads="1"/>
          </p:cNvSpPr>
          <p:nvPr/>
        </p:nvSpPr>
        <p:spPr bwMode="auto">
          <a:xfrm>
            <a:off x="4854575" y="4267200"/>
            <a:ext cx="457200" cy="381000"/>
          </a:xfrm>
          <a:prstGeom prst="lef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pPr algn="ctr"/>
            <a:r>
              <a:rPr lang="es-ES_tradnl" sz="1400" b="1">
                <a:latin typeface="Arial" charset="0"/>
              </a:rPr>
              <a:t>1</a:t>
            </a:r>
            <a:endParaRPr lang="es-ES" sz="1400" b="1">
              <a:latin typeface="Arial" charset="0"/>
            </a:endParaRPr>
          </a:p>
        </p:txBody>
      </p:sp>
      <p:sp>
        <p:nvSpPr>
          <p:cNvPr id="497698" name="Line 34"/>
          <p:cNvSpPr>
            <a:spLocks noChangeShapeType="1"/>
          </p:cNvSpPr>
          <p:nvPr/>
        </p:nvSpPr>
        <p:spPr bwMode="auto">
          <a:xfrm flipH="1" flipV="1">
            <a:off x="5148263" y="4652963"/>
            <a:ext cx="360362" cy="792162"/>
          </a:xfrm>
          <a:prstGeom prst="line">
            <a:avLst/>
          </a:prstGeom>
          <a:noFill/>
          <a:ln w="9525">
            <a:solidFill>
              <a:schemeClr val="tx1"/>
            </a:solidFill>
            <a:round/>
            <a:headEnd/>
            <a:tailEnd type="triangle" w="med" len="med"/>
          </a:ln>
          <a:effectLst/>
        </p:spPr>
        <p:txBody>
          <a:bodyPr/>
          <a:lstStyle/>
          <a:p>
            <a:endParaRPr lang="es-ES"/>
          </a:p>
        </p:txBody>
      </p:sp>
      <p:sp>
        <p:nvSpPr>
          <p:cNvPr id="497700" name="Text Box 36"/>
          <p:cNvSpPr txBox="1">
            <a:spLocks noChangeArrowheads="1"/>
          </p:cNvSpPr>
          <p:nvPr/>
        </p:nvSpPr>
        <p:spPr bwMode="auto">
          <a:xfrm>
            <a:off x="2555875" y="5373688"/>
            <a:ext cx="2473325" cy="822325"/>
          </a:xfrm>
          <a:prstGeom prst="rect">
            <a:avLst/>
          </a:prstGeom>
          <a:noFill/>
          <a:ln w="9525">
            <a:noFill/>
            <a:miter lim="800000"/>
            <a:headEnd/>
            <a:tailEnd/>
          </a:ln>
          <a:effectLst/>
        </p:spPr>
        <p:txBody>
          <a:bodyPr>
            <a:spAutoFit/>
          </a:bodyPr>
          <a:lstStyle/>
          <a:p>
            <a:r>
              <a:rPr lang="es-ES_tradnl" sz="1200" b="1">
                <a:latin typeface="Arial" charset="0"/>
              </a:rPr>
              <a:t>El servidor responde con la dirección ATM solicitada, con lo que A añade una entrada en su ATMARP cache</a:t>
            </a:r>
            <a:endParaRPr lang="es-ES" sz="1200" b="1">
              <a:latin typeface="Arial" charset="0"/>
            </a:endParaRPr>
          </a:p>
        </p:txBody>
      </p:sp>
      <p:sp>
        <p:nvSpPr>
          <p:cNvPr id="497701" name="Line 37"/>
          <p:cNvSpPr>
            <a:spLocks noChangeShapeType="1"/>
          </p:cNvSpPr>
          <p:nvPr/>
        </p:nvSpPr>
        <p:spPr bwMode="auto">
          <a:xfrm flipV="1">
            <a:off x="3124200" y="4724400"/>
            <a:ext cx="0" cy="685800"/>
          </a:xfrm>
          <a:prstGeom prst="line">
            <a:avLst/>
          </a:prstGeom>
          <a:noFill/>
          <a:ln w="9525">
            <a:solidFill>
              <a:schemeClr val="tx1"/>
            </a:solidFill>
            <a:round/>
            <a:headEnd/>
            <a:tailEnd type="triangle" w="med" len="med"/>
          </a:ln>
          <a:effectLst/>
        </p:spPr>
        <p:txBody>
          <a:bodyPr/>
          <a:lstStyle/>
          <a:p>
            <a:endParaRPr lang="es-ES"/>
          </a:p>
        </p:txBody>
      </p:sp>
      <p:grpSp>
        <p:nvGrpSpPr>
          <p:cNvPr id="497702" name="Group 38"/>
          <p:cNvGrpSpPr>
            <a:grpSpLocks/>
          </p:cNvGrpSpPr>
          <p:nvPr/>
        </p:nvGrpSpPr>
        <p:grpSpPr bwMode="auto">
          <a:xfrm>
            <a:off x="2971800" y="4191000"/>
            <a:ext cx="533400" cy="381000"/>
            <a:chOff x="1920" y="2640"/>
            <a:chExt cx="336" cy="240"/>
          </a:xfrm>
        </p:grpSpPr>
        <p:sp>
          <p:nvSpPr>
            <p:cNvPr id="497703" name="AutoShape 39"/>
            <p:cNvSpPr>
              <a:spLocks noChangeArrowheads="1"/>
            </p:cNvSpPr>
            <p:nvPr/>
          </p:nvSpPr>
          <p:spPr bwMode="auto">
            <a:xfrm>
              <a:off x="1920" y="2640"/>
              <a:ext cx="336" cy="240"/>
            </a:xfrm>
            <a:prstGeom prst="righ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s-ES"/>
            </a:p>
          </p:txBody>
        </p:sp>
        <p:sp>
          <p:nvSpPr>
            <p:cNvPr id="497704" name="Text Box 40"/>
            <p:cNvSpPr txBox="1">
              <a:spLocks noChangeArrowheads="1"/>
            </p:cNvSpPr>
            <p:nvPr/>
          </p:nvSpPr>
          <p:spPr bwMode="auto">
            <a:xfrm>
              <a:off x="1982" y="2665"/>
              <a:ext cx="178" cy="192"/>
            </a:xfrm>
            <a:prstGeom prst="rect">
              <a:avLst/>
            </a:prstGeom>
            <a:noFill/>
            <a:ln w="9525">
              <a:noFill/>
              <a:miter lim="800000"/>
              <a:headEnd/>
              <a:tailEnd/>
            </a:ln>
            <a:effectLst/>
          </p:spPr>
          <p:txBody>
            <a:bodyPr wrap="none">
              <a:spAutoFit/>
            </a:bodyPr>
            <a:lstStyle/>
            <a:p>
              <a:r>
                <a:rPr lang="es-ES_tradnl" sz="1400" b="1">
                  <a:latin typeface="Arial" charset="0"/>
                </a:rPr>
                <a:t>2</a:t>
              </a:r>
              <a:endParaRPr lang="es-ES" sz="1400" b="1">
                <a:latin typeface="Arial" charset="0"/>
              </a:endParaRPr>
            </a:p>
          </p:txBody>
        </p:sp>
      </p:grpSp>
      <p:grpSp>
        <p:nvGrpSpPr>
          <p:cNvPr id="497706" name="Group 42"/>
          <p:cNvGrpSpPr>
            <a:grpSpLocks/>
          </p:cNvGrpSpPr>
          <p:nvPr/>
        </p:nvGrpSpPr>
        <p:grpSpPr bwMode="auto">
          <a:xfrm>
            <a:off x="4648200" y="2743200"/>
            <a:ext cx="381000" cy="533400"/>
            <a:chOff x="2928" y="1728"/>
            <a:chExt cx="240" cy="336"/>
          </a:xfrm>
        </p:grpSpPr>
        <p:sp>
          <p:nvSpPr>
            <p:cNvPr id="497707" name="AutoShape 43"/>
            <p:cNvSpPr>
              <a:spLocks noChangeArrowheads="1"/>
            </p:cNvSpPr>
            <p:nvPr/>
          </p:nvSpPr>
          <p:spPr bwMode="auto">
            <a:xfrm rot="2700000">
              <a:off x="2880" y="1776"/>
              <a:ext cx="336" cy="240"/>
            </a:xfrm>
            <a:prstGeom prst="righ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s-ES"/>
            </a:p>
          </p:txBody>
        </p:sp>
        <p:sp>
          <p:nvSpPr>
            <p:cNvPr id="497708" name="Text Box 44"/>
            <p:cNvSpPr txBox="1">
              <a:spLocks noChangeArrowheads="1"/>
            </p:cNvSpPr>
            <p:nvPr/>
          </p:nvSpPr>
          <p:spPr bwMode="auto">
            <a:xfrm>
              <a:off x="2928" y="1776"/>
              <a:ext cx="178" cy="192"/>
            </a:xfrm>
            <a:prstGeom prst="rect">
              <a:avLst/>
            </a:prstGeom>
            <a:noFill/>
            <a:ln w="9525">
              <a:noFill/>
              <a:miter lim="800000"/>
              <a:headEnd/>
              <a:tailEnd/>
            </a:ln>
            <a:effectLst/>
          </p:spPr>
          <p:txBody>
            <a:bodyPr wrap="none">
              <a:spAutoFit/>
            </a:bodyPr>
            <a:lstStyle/>
            <a:p>
              <a:r>
                <a:rPr lang="es-ES_tradnl" sz="1400" b="1">
                  <a:latin typeface="Arial" charset="0"/>
                </a:rPr>
                <a:t>6</a:t>
              </a:r>
              <a:endParaRPr lang="es-ES" sz="1400" b="1">
                <a:latin typeface="Arial" charset="0"/>
              </a:endParaRPr>
            </a:p>
          </p:txBody>
        </p:sp>
      </p:grpSp>
      <p:sp>
        <p:nvSpPr>
          <p:cNvPr id="497709" name="Text Box 45"/>
          <p:cNvSpPr txBox="1">
            <a:spLocks noChangeArrowheads="1"/>
          </p:cNvSpPr>
          <p:nvPr/>
        </p:nvSpPr>
        <p:spPr bwMode="auto">
          <a:xfrm>
            <a:off x="5580063" y="2251075"/>
            <a:ext cx="2447925" cy="457200"/>
          </a:xfrm>
          <a:prstGeom prst="rect">
            <a:avLst/>
          </a:prstGeom>
          <a:noFill/>
          <a:ln w="9525">
            <a:noFill/>
            <a:miter lim="800000"/>
            <a:headEnd/>
            <a:tailEnd/>
          </a:ln>
          <a:effectLst/>
        </p:spPr>
        <p:txBody>
          <a:bodyPr>
            <a:spAutoFit/>
          </a:bodyPr>
          <a:lstStyle/>
          <a:p>
            <a:r>
              <a:rPr lang="es-ES_tradnl" sz="1200" b="1">
                <a:latin typeface="Arial" charset="0"/>
              </a:rPr>
              <a:t>B le envía el ICMP Echo Reply a A por el SVC establecido</a:t>
            </a:r>
            <a:endParaRPr lang="es-ES" sz="1200" b="1">
              <a:latin typeface="Arial" charset="0"/>
            </a:endParaRPr>
          </a:p>
        </p:txBody>
      </p:sp>
      <p:sp>
        <p:nvSpPr>
          <p:cNvPr id="497710" name="Line 46"/>
          <p:cNvSpPr>
            <a:spLocks noChangeShapeType="1"/>
          </p:cNvSpPr>
          <p:nvPr/>
        </p:nvSpPr>
        <p:spPr bwMode="auto">
          <a:xfrm flipH="1">
            <a:off x="4953000" y="2420938"/>
            <a:ext cx="627063" cy="398462"/>
          </a:xfrm>
          <a:prstGeom prst="line">
            <a:avLst/>
          </a:prstGeom>
          <a:noFill/>
          <a:ln w="9525">
            <a:solidFill>
              <a:schemeClr val="tx1"/>
            </a:solidFill>
            <a:round/>
            <a:headEnd/>
            <a:tailEnd type="triangle" w="med" len="med"/>
          </a:ln>
          <a:effectLst/>
        </p:spPr>
        <p:txBody>
          <a:bodyPr/>
          <a:lstStyle/>
          <a:p>
            <a:endParaRPr lang="es-ES"/>
          </a:p>
        </p:txBody>
      </p:sp>
      <p:sp>
        <p:nvSpPr>
          <p:cNvPr id="497711" name="Line 47"/>
          <p:cNvSpPr>
            <a:spLocks noChangeShapeType="1"/>
          </p:cNvSpPr>
          <p:nvPr/>
        </p:nvSpPr>
        <p:spPr bwMode="auto">
          <a:xfrm>
            <a:off x="4306888" y="3505200"/>
            <a:ext cx="265112" cy="238125"/>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7712" name="Line 48"/>
          <p:cNvSpPr>
            <a:spLocks noChangeShapeType="1"/>
          </p:cNvSpPr>
          <p:nvPr/>
        </p:nvSpPr>
        <p:spPr bwMode="auto">
          <a:xfrm>
            <a:off x="3895725" y="3822700"/>
            <a:ext cx="5746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7713" name="Line 49"/>
          <p:cNvSpPr>
            <a:spLocks noChangeShapeType="1"/>
          </p:cNvSpPr>
          <p:nvPr/>
        </p:nvSpPr>
        <p:spPr bwMode="auto">
          <a:xfrm flipV="1">
            <a:off x="3894138" y="3505200"/>
            <a:ext cx="220662" cy="238125"/>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pic>
        <p:nvPicPr>
          <p:cNvPr id="497714" name="Picture 50"/>
          <p:cNvPicPr>
            <a:picLocks noChangeArrowheads="1"/>
          </p:cNvPicPr>
          <p:nvPr/>
        </p:nvPicPr>
        <p:blipFill>
          <a:blip r:embed="rId6" cstate="print"/>
          <a:srcRect/>
          <a:stretch>
            <a:fillRect/>
          </a:stretch>
        </p:blipFill>
        <p:spPr bwMode="auto">
          <a:xfrm>
            <a:off x="4056063" y="3276600"/>
            <a:ext cx="314325" cy="331788"/>
          </a:xfrm>
          <a:prstGeom prst="rect">
            <a:avLst/>
          </a:prstGeom>
          <a:noFill/>
          <a:ln w="9525">
            <a:noFill/>
            <a:miter lim="800000"/>
            <a:headEnd/>
            <a:tailEnd/>
          </a:ln>
          <a:effectLst/>
        </p:spPr>
      </p:pic>
      <p:pic>
        <p:nvPicPr>
          <p:cNvPr id="497715" name="Picture 51"/>
          <p:cNvPicPr>
            <a:picLocks noChangeArrowheads="1"/>
          </p:cNvPicPr>
          <p:nvPr/>
        </p:nvPicPr>
        <p:blipFill>
          <a:blip r:embed="rId6" cstate="print"/>
          <a:srcRect/>
          <a:stretch>
            <a:fillRect/>
          </a:stretch>
        </p:blipFill>
        <p:spPr bwMode="auto">
          <a:xfrm>
            <a:off x="3657600" y="3657600"/>
            <a:ext cx="312738" cy="331788"/>
          </a:xfrm>
          <a:prstGeom prst="rect">
            <a:avLst/>
          </a:prstGeom>
          <a:noFill/>
          <a:ln w="9525">
            <a:noFill/>
            <a:miter lim="800000"/>
            <a:headEnd/>
            <a:tailEnd/>
          </a:ln>
          <a:effectLst/>
        </p:spPr>
      </p:pic>
      <p:pic>
        <p:nvPicPr>
          <p:cNvPr id="497716" name="Picture 52"/>
          <p:cNvPicPr>
            <a:picLocks noChangeArrowheads="1"/>
          </p:cNvPicPr>
          <p:nvPr/>
        </p:nvPicPr>
        <p:blipFill>
          <a:blip r:embed="rId6" cstate="print"/>
          <a:srcRect/>
          <a:stretch>
            <a:fillRect/>
          </a:stretch>
        </p:blipFill>
        <p:spPr bwMode="auto">
          <a:xfrm>
            <a:off x="4411663" y="3657600"/>
            <a:ext cx="312737" cy="331788"/>
          </a:xfrm>
          <a:prstGeom prst="rect">
            <a:avLst/>
          </a:prstGeom>
          <a:noFill/>
          <a:ln w="9525">
            <a:noFill/>
            <a:miter lim="800000"/>
            <a:headEnd/>
            <a:tailEnd/>
          </a:ln>
          <a:effectLst/>
        </p:spPr>
      </p:pic>
      <p:grpSp>
        <p:nvGrpSpPr>
          <p:cNvPr id="497718" name="Group 54"/>
          <p:cNvGrpSpPr>
            <a:grpSpLocks/>
          </p:cNvGrpSpPr>
          <p:nvPr/>
        </p:nvGrpSpPr>
        <p:grpSpPr bwMode="auto">
          <a:xfrm>
            <a:off x="2667000" y="3505200"/>
            <a:ext cx="533400" cy="381000"/>
            <a:chOff x="1680" y="2208"/>
            <a:chExt cx="336" cy="240"/>
          </a:xfrm>
        </p:grpSpPr>
        <p:sp>
          <p:nvSpPr>
            <p:cNvPr id="497719" name="AutoShape 55"/>
            <p:cNvSpPr>
              <a:spLocks noChangeArrowheads="1"/>
            </p:cNvSpPr>
            <p:nvPr/>
          </p:nvSpPr>
          <p:spPr bwMode="auto">
            <a:xfrm rot="18900000">
              <a:off x="1680" y="2208"/>
              <a:ext cx="336" cy="240"/>
            </a:xfrm>
            <a:prstGeom prst="righ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s-ES"/>
            </a:p>
          </p:txBody>
        </p:sp>
        <p:sp>
          <p:nvSpPr>
            <p:cNvPr id="497720" name="Text Box 56"/>
            <p:cNvSpPr txBox="1">
              <a:spLocks noChangeArrowheads="1"/>
            </p:cNvSpPr>
            <p:nvPr/>
          </p:nvSpPr>
          <p:spPr bwMode="auto">
            <a:xfrm>
              <a:off x="1742" y="2256"/>
              <a:ext cx="178" cy="192"/>
            </a:xfrm>
            <a:prstGeom prst="rect">
              <a:avLst/>
            </a:prstGeom>
            <a:noFill/>
            <a:ln w="9525">
              <a:noFill/>
              <a:miter lim="800000"/>
              <a:headEnd/>
              <a:tailEnd/>
            </a:ln>
            <a:effectLst/>
          </p:spPr>
          <p:txBody>
            <a:bodyPr wrap="none">
              <a:spAutoFit/>
            </a:bodyPr>
            <a:lstStyle/>
            <a:p>
              <a:r>
                <a:rPr lang="es-ES_tradnl" sz="1400" b="1">
                  <a:latin typeface="Arial" charset="0"/>
                </a:rPr>
                <a:t>5</a:t>
              </a:r>
              <a:endParaRPr lang="es-ES" sz="1400" b="1">
                <a:latin typeface="Arial" charset="0"/>
              </a:endParaRPr>
            </a:p>
          </p:txBody>
        </p:sp>
      </p:grpSp>
      <p:sp>
        <p:nvSpPr>
          <p:cNvPr id="497721" name="Text Box 57"/>
          <p:cNvSpPr txBox="1">
            <a:spLocks noChangeArrowheads="1"/>
          </p:cNvSpPr>
          <p:nvPr/>
        </p:nvSpPr>
        <p:spPr bwMode="auto">
          <a:xfrm>
            <a:off x="152400" y="2895600"/>
            <a:ext cx="2286000" cy="457200"/>
          </a:xfrm>
          <a:prstGeom prst="rect">
            <a:avLst/>
          </a:prstGeom>
          <a:noFill/>
          <a:ln w="9525">
            <a:noFill/>
            <a:miter lim="800000"/>
            <a:headEnd/>
            <a:tailEnd/>
          </a:ln>
          <a:effectLst/>
        </p:spPr>
        <p:txBody>
          <a:bodyPr>
            <a:spAutoFit/>
          </a:bodyPr>
          <a:lstStyle/>
          <a:p>
            <a:r>
              <a:rPr lang="es-ES_tradnl" sz="1200" b="1">
                <a:latin typeface="Arial" charset="0"/>
              </a:rPr>
              <a:t>El servidor responde con la dirección ATM solicitada</a:t>
            </a:r>
            <a:endParaRPr lang="es-ES" sz="1200" b="1">
              <a:latin typeface="Arial" charset="0"/>
            </a:endParaRPr>
          </a:p>
        </p:txBody>
      </p:sp>
      <p:sp>
        <p:nvSpPr>
          <p:cNvPr id="497722" name="Line 58"/>
          <p:cNvSpPr>
            <a:spLocks noChangeShapeType="1"/>
          </p:cNvSpPr>
          <p:nvPr/>
        </p:nvSpPr>
        <p:spPr bwMode="auto">
          <a:xfrm>
            <a:off x="2195513" y="3284538"/>
            <a:ext cx="471487" cy="373062"/>
          </a:xfrm>
          <a:prstGeom prst="line">
            <a:avLst/>
          </a:prstGeom>
          <a:noFill/>
          <a:ln w="9525">
            <a:solidFill>
              <a:schemeClr val="tx1"/>
            </a:solidFill>
            <a:round/>
            <a:headEnd/>
            <a:tailEnd type="triangle" w="med" len="med"/>
          </a:ln>
          <a:effectLst/>
        </p:spPr>
        <p:txBody>
          <a:bodyPr/>
          <a:lstStyle/>
          <a:p>
            <a:endParaRPr lang="es-ES"/>
          </a:p>
        </p:txBody>
      </p:sp>
      <p:sp>
        <p:nvSpPr>
          <p:cNvPr id="497723" name="Text Box 59"/>
          <p:cNvSpPr txBox="1">
            <a:spLocks noChangeArrowheads="1"/>
          </p:cNvSpPr>
          <p:nvPr/>
        </p:nvSpPr>
        <p:spPr bwMode="auto">
          <a:xfrm>
            <a:off x="176213" y="4594225"/>
            <a:ext cx="1409700" cy="457200"/>
          </a:xfrm>
          <a:prstGeom prst="rect">
            <a:avLst/>
          </a:prstGeom>
          <a:noFill/>
          <a:ln w="9525">
            <a:noFill/>
            <a:miter lim="800000"/>
            <a:headEnd/>
            <a:tailEnd/>
          </a:ln>
          <a:effectLst/>
        </p:spPr>
        <p:txBody>
          <a:bodyPr wrap="none">
            <a:spAutoFit/>
          </a:bodyPr>
          <a:lstStyle/>
          <a:p>
            <a:pPr algn="ctr"/>
            <a:r>
              <a:rPr lang="es-ES_tradnl" sz="1200" b="1">
                <a:latin typeface="Arial" charset="0"/>
              </a:rPr>
              <a:t>IP: 147.156.12.3</a:t>
            </a:r>
          </a:p>
          <a:p>
            <a:pPr algn="ctr"/>
            <a:r>
              <a:rPr lang="es-ES_tradnl" sz="1200" b="1">
                <a:latin typeface="Arial" charset="0"/>
              </a:rPr>
              <a:t>ATM: 39..2c01.00</a:t>
            </a:r>
            <a:endParaRPr lang="es-ES" sz="1200" b="1">
              <a:latin typeface="Arial" charset="0"/>
            </a:endParaRPr>
          </a:p>
        </p:txBody>
      </p:sp>
      <p:sp>
        <p:nvSpPr>
          <p:cNvPr id="497724" name="Text Box 60"/>
          <p:cNvSpPr txBox="1">
            <a:spLocks noChangeArrowheads="1"/>
          </p:cNvSpPr>
          <p:nvPr/>
        </p:nvSpPr>
        <p:spPr bwMode="auto">
          <a:xfrm>
            <a:off x="6989763" y="4005263"/>
            <a:ext cx="1914525" cy="639762"/>
          </a:xfrm>
          <a:prstGeom prst="rect">
            <a:avLst/>
          </a:prstGeom>
          <a:noFill/>
          <a:ln w="9525">
            <a:noFill/>
            <a:miter lim="800000"/>
            <a:headEnd/>
            <a:tailEnd/>
          </a:ln>
          <a:effectLst/>
        </p:spPr>
        <p:txBody>
          <a:bodyPr wrap="none">
            <a:spAutoFit/>
          </a:bodyPr>
          <a:lstStyle/>
          <a:p>
            <a:pPr algn="ctr"/>
            <a:r>
              <a:rPr lang="es-ES_tradnl" sz="1200" b="1">
                <a:latin typeface="Arial" charset="0"/>
              </a:rPr>
              <a:t>IP: 147.156.15.7</a:t>
            </a:r>
          </a:p>
          <a:p>
            <a:pPr algn="ctr"/>
            <a:r>
              <a:rPr lang="es-ES_tradnl" sz="1200" b="1">
                <a:latin typeface="Arial" charset="0"/>
              </a:rPr>
              <a:t>ATM: 39..579b.00</a:t>
            </a:r>
          </a:p>
          <a:p>
            <a:pPr algn="ctr"/>
            <a:r>
              <a:rPr lang="es-ES_tradnl" sz="1200" b="1">
                <a:latin typeface="Arial" charset="0"/>
              </a:rPr>
              <a:t>ARP Server: 39..2c01.00</a:t>
            </a:r>
            <a:endParaRPr lang="es-ES" sz="1200" b="1">
              <a:latin typeface="Arial" charset="0"/>
            </a:endParaRPr>
          </a:p>
        </p:txBody>
      </p:sp>
      <p:sp>
        <p:nvSpPr>
          <p:cNvPr id="497725" name="Text Box 61"/>
          <p:cNvSpPr txBox="1">
            <a:spLocks noChangeArrowheads="1"/>
          </p:cNvSpPr>
          <p:nvPr/>
        </p:nvSpPr>
        <p:spPr bwMode="auto">
          <a:xfrm>
            <a:off x="4424363" y="1165225"/>
            <a:ext cx="1914525" cy="639763"/>
          </a:xfrm>
          <a:prstGeom prst="rect">
            <a:avLst/>
          </a:prstGeom>
          <a:noFill/>
          <a:ln w="9525">
            <a:noFill/>
            <a:miter lim="800000"/>
            <a:headEnd/>
            <a:tailEnd/>
          </a:ln>
          <a:effectLst/>
        </p:spPr>
        <p:txBody>
          <a:bodyPr wrap="none">
            <a:spAutoFit/>
          </a:bodyPr>
          <a:lstStyle/>
          <a:p>
            <a:pPr algn="ctr"/>
            <a:r>
              <a:rPr lang="es-ES_tradnl" sz="1200" b="1">
                <a:latin typeface="Arial" charset="0"/>
              </a:rPr>
              <a:t>IP: 147.156.30.4</a:t>
            </a:r>
          </a:p>
          <a:p>
            <a:pPr algn="ctr"/>
            <a:r>
              <a:rPr lang="es-ES_tradnl" sz="1200" b="1">
                <a:latin typeface="Arial" charset="0"/>
              </a:rPr>
              <a:t>ATM: 39..468a.00</a:t>
            </a:r>
          </a:p>
          <a:p>
            <a:pPr algn="ctr"/>
            <a:r>
              <a:rPr lang="es-ES_tradnl" sz="1200" b="1">
                <a:latin typeface="Arial" charset="0"/>
              </a:rPr>
              <a:t>ARP Server: 39..2c01.00</a:t>
            </a:r>
            <a:endParaRPr lang="es-ES" sz="1200" b="1">
              <a:latin typeface="Arial" charset="0"/>
            </a:endParaRPr>
          </a:p>
        </p:txBody>
      </p:sp>
      <p:sp>
        <p:nvSpPr>
          <p:cNvPr id="497726" name="Text Box 62"/>
          <p:cNvSpPr txBox="1">
            <a:spLocks noChangeArrowheads="1"/>
          </p:cNvSpPr>
          <p:nvPr/>
        </p:nvSpPr>
        <p:spPr bwMode="auto">
          <a:xfrm>
            <a:off x="188913" y="5289550"/>
            <a:ext cx="2151062" cy="1004888"/>
          </a:xfrm>
          <a:prstGeom prst="rect">
            <a:avLst/>
          </a:prstGeom>
          <a:noFill/>
          <a:ln w="9525">
            <a:noFill/>
            <a:miter lim="800000"/>
            <a:headEnd/>
            <a:tailEnd/>
          </a:ln>
          <a:effectLst/>
        </p:spPr>
        <p:txBody>
          <a:bodyPr>
            <a:spAutoFit/>
          </a:bodyPr>
          <a:lstStyle/>
          <a:p>
            <a:pPr algn="ctr"/>
            <a:r>
              <a:rPr lang="es-ES_tradnl" sz="1200" b="1">
                <a:latin typeface="Arial" charset="0"/>
              </a:rPr>
              <a:t>Tabla ATMARP</a:t>
            </a:r>
          </a:p>
          <a:p>
            <a:r>
              <a:rPr lang="es-ES_tradnl" sz="1200" b="1">
                <a:latin typeface="Arial" charset="0"/>
              </a:rPr>
              <a:t>         IP                  ATM</a:t>
            </a:r>
          </a:p>
          <a:p>
            <a:r>
              <a:rPr lang="es-ES" sz="1200" b="1">
                <a:latin typeface="Arial" charset="0"/>
              </a:rPr>
              <a:t>147.156.12.3     39..2c01.00</a:t>
            </a:r>
          </a:p>
          <a:p>
            <a:r>
              <a:rPr lang="es-ES" sz="1200" b="1">
                <a:latin typeface="Arial" charset="0"/>
              </a:rPr>
              <a:t>147.156.15.7     39..579b.00</a:t>
            </a:r>
          </a:p>
          <a:p>
            <a:r>
              <a:rPr lang="es-ES" sz="1200" b="1">
                <a:latin typeface="Arial" charset="0"/>
              </a:rPr>
              <a:t>147.156.30.4     39..468a.00 </a:t>
            </a:r>
          </a:p>
        </p:txBody>
      </p:sp>
      <p:sp>
        <p:nvSpPr>
          <p:cNvPr id="497727" name="Text Box 63"/>
          <p:cNvSpPr txBox="1">
            <a:spLocks noChangeArrowheads="1"/>
          </p:cNvSpPr>
          <p:nvPr/>
        </p:nvSpPr>
        <p:spPr bwMode="auto">
          <a:xfrm>
            <a:off x="7019925" y="4581525"/>
            <a:ext cx="1935163" cy="457200"/>
          </a:xfrm>
          <a:prstGeom prst="rect">
            <a:avLst/>
          </a:prstGeom>
          <a:noFill/>
          <a:ln w="9525">
            <a:noFill/>
            <a:miter lim="800000"/>
            <a:headEnd/>
            <a:tailEnd/>
          </a:ln>
          <a:effectLst/>
        </p:spPr>
        <p:txBody>
          <a:bodyPr>
            <a:spAutoFit/>
          </a:bodyPr>
          <a:lstStyle/>
          <a:p>
            <a:pPr algn="ctr"/>
            <a:r>
              <a:rPr lang="es-ES_tradnl" sz="1200" b="1">
                <a:latin typeface="Arial" charset="0"/>
              </a:rPr>
              <a:t>ATMARP Cache</a:t>
            </a:r>
          </a:p>
          <a:p>
            <a:pPr algn="ctr"/>
            <a:r>
              <a:rPr lang="es-ES_tradnl" sz="1200" b="1">
                <a:latin typeface="Arial" charset="0"/>
              </a:rPr>
              <a:t>IP                  ATM</a:t>
            </a:r>
            <a:endParaRPr lang="es-ES" sz="1200" b="1">
              <a:latin typeface="Arial" charset="0"/>
            </a:endParaRPr>
          </a:p>
        </p:txBody>
      </p:sp>
      <p:sp>
        <p:nvSpPr>
          <p:cNvPr id="497728" name="Text Box 64"/>
          <p:cNvSpPr txBox="1">
            <a:spLocks noChangeArrowheads="1"/>
          </p:cNvSpPr>
          <p:nvPr/>
        </p:nvSpPr>
        <p:spPr bwMode="auto">
          <a:xfrm>
            <a:off x="6742113" y="4941888"/>
            <a:ext cx="2438400" cy="274637"/>
          </a:xfrm>
          <a:prstGeom prst="rect">
            <a:avLst/>
          </a:prstGeom>
          <a:noFill/>
          <a:ln w="9525">
            <a:noFill/>
            <a:miter lim="800000"/>
            <a:headEnd/>
            <a:tailEnd/>
          </a:ln>
          <a:effectLst/>
        </p:spPr>
        <p:txBody>
          <a:bodyPr>
            <a:spAutoFit/>
          </a:bodyPr>
          <a:lstStyle/>
          <a:p>
            <a:pPr algn="ctr"/>
            <a:r>
              <a:rPr lang="es-ES" sz="1200" b="1">
                <a:latin typeface="Arial" charset="0"/>
              </a:rPr>
              <a:t>147.156.30.4     39..468a.00 </a:t>
            </a:r>
          </a:p>
        </p:txBody>
      </p:sp>
      <p:sp>
        <p:nvSpPr>
          <p:cNvPr id="497729" name="Text Box 65"/>
          <p:cNvSpPr txBox="1">
            <a:spLocks noChangeArrowheads="1"/>
          </p:cNvSpPr>
          <p:nvPr/>
        </p:nvSpPr>
        <p:spPr bwMode="auto">
          <a:xfrm>
            <a:off x="6300788" y="981075"/>
            <a:ext cx="1935162" cy="457200"/>
          </a:xfrm>
          <a:prstGeom prst="rect">
            <a:avLst/>
          </a:prstGeom>
          <a:noFill/>
          <a:ln w="9525">
            <a:noFill/>
            <a:miter lim="800000"/>
            <a:headEnd/>
            <a:tailEnd/>
          </a:ln>
          <a:effectLst/>
        </p:spPr>
        <p:txBody>
          <a:bodyPr>
            <a:spAutoFit/>
          </a:bodyPr>
          <a:lstStyle/>
          <a:p>
            <a:pPr algn="ctr"/>
            <a:r>
              <a:rPr lang="es-ES_tradnl" sz="1200" b="1">
                <a:latin typeface="Arial" charset="0"/>
              </a:rPr>
              <a:t>ATMARP Cache</a:t>
            </a:r>
          </a:p>
          <a:p>
            <a:pPr algn="ctr"/>
            <a:r>
              <a:rPr lang="es-ES_tradnl" sz="1200" b="1">
                <a:latin typeface="Arial" charset="0"/>
              </a:rPr>
              <a:t>IP                  ATM</a:t>
            </a:r>
            <a:endParaRPr lang="es-ES" sz="1200" b="1">
              <a:latin typeface="Arial" charset="0"/>
            </a:endParaRPr>
          </a:p>
        </p:txBody>
      </p:sp>
      <p:sp>
        <p:nvSpPr>
          <p:cNvPr id="497730" name="Text Box 66"/>
          <p:cNvSpPr txBox="1">
            <a:spLocks noChangeArrowheads="1"/>
          </p:cNvSpPr>
          <p:nvPr/>
        </p:nvSpPr>
        <p:spPr bwMode="auto">
          <a:xfrm>
            <a:off x="6011863" y="1355725"/>
            <a:ext cx="2438400" cy="274638"/>
          </a:xfrm>
          <a:prstGeom prst="rect">
            <a:avLst/>
          </a:prstGeom>
          <a:noFill/>
          <a:ln w="9525">
            <a:noFill/>
            <a:miter lim="800000"/>
            <a:headEnd/>
            <a:tailEnd/>
          </a:ln>
          <a:effectLst/>
        </p:spPr>
        <p:txBody>
          <a:bodyPr>
            <a:spAutoFit/>
          </a:bodyPr>
          <a:lstStyle/>
          <a:p>
            <a:pPr algn="ctr"/>
            <a:r>
              <a:rPr lang="es-ES" sz="1200" b="1">
                <a:latin typeface="Arial" charset="0"/>
              </a:rPr>
              <a:t>147.156.15.7     39..579b.00 </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769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76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770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77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7700"/>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1000"/>
                                  </p:stCondLst>
                                  <p:childTnLst>
                                    <p:set>
                                      <p:cBhvr>
                                        <p:cTn id="21" dur="1" fill="hold">
                                          <p:stCondLst>
                                            <p:cond delay="0"/>
                                          </p:stCondLst>
                                        </p:cTn>
                                        <p:tgtEl>
                                          <p:spTgt spid="4977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976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97682"/>
                                        </p:tgtEl>
                                        <p:attrNameLst>
                                          <p:attrName>style.visibility</p:attrName>
                                        </p:attrNameLst>
                                      </p:cBhvr>
                                      <p:to>
                                        <p:strVal val="visible"/>
                                      </p:to>
                                    </p:set>
                                  </p:childTnLst>
                                </p:cTn>
                              </p:par>
                              <p:par>
                                <p:cTn id="28" presetID="1" presetClass="entr" presetSubtype="0" fill="hold" grpId="1" nodeType="withEffect">
                                  <p:stCondLst>
                                    <p:cond delay="0"/>
                                  </p:stCondLst>
                                  <p:childTnLst>
                                    <p:set>
                                      <p:cBhvr>
                                        <p:cTn id="29" dur="1" fill="hold">
                                          <p:stCondLst>
                                            <p:cond delay="0"/>
                                          </p:stCondLst>
                                        </p:cTn>
                                        <p:tgtEl>
                                          <p:spTgt spid="497681"/>
                                        </p:tgtEl>
                                        <p:attrNameLst>
                                          <p:attrName>style.visibility</p:attrName>
                                        </p:attrNameLst>
                                      </p:cBhvr>
                                      <p:to>
                                        <p:strVal val="visible"/>
                                      </p:to>
                                    </p:set>
                                  </p:childTnLst>
                                </p:cTn>
                              </p:par>
                            </p:childTnLst>
                          </p:cTn>
                        </p:par>
                        <p:par>
                          <p:cTn id="30" fill="hold">
                            <p:stCondLst>
                              <p:cond delay="0"/>
                            </p:stCondLst>
                            <p:childTnLst>
                              <p:par>
                                <p:cTn id="31" presetID="22" presetClass="entr" presetSubtype="4" fill="hold" grpId="0" nodeType="afterEffect">
                                  <p:stCondLst>
                                    <p:cond delay="0"/>
                                  </p:stCondLst>
                                  <p:childTnLst>
                                    <p:set>
                                      <p:cBhvr>
                                        <p:cTn id="32" dur="1" fill="hold">
                                          <p:stCondLst>
                                            <p:cond delay="0"/>
                                          </p:stCondLst>
                                        </p:cTn>
                                        <p:tgtEl>
                                          <p:spTgt spid="497680"/>
                                        </p:tgtEl>
                                        <p:attrNameLst>
                                          <p:attrName>style.visibility</p:attrName>
                                        </p:attrNameLst>
                                      </p:cBhvr>
                                      <p:to>
                                        <p:strVal val="visible"/>
                                      </p:to>
                                    </p:set>
                                    <p:animEffect transition="in" filter="wipe(down)">
                                      <p:cBhvr>
                                        <p:cTn id="33" dur="500"/>
                                        <p:tgtEl>
                                          <p:spTgt spid="49768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9769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9768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9769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9772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97722"/>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497718"/>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0" nodeType="afterEffect">
                                  <p:stCondLst>
                                    <p:cond delay="1000"/>
                                  </p:stCondLst>
                                  <p:childTnLst>
                                    <p:set>
                                      <p:cBhvr>
                                        <p:cTn id="52" dur="1" fill="hold">
                                          <p:stCondLst>
                                            <p:cond delay="0"/>
                                          </p:stCondLst>
                                        </p:cTn>
                                        <p:tgtEl>
                                          <p:spTgt spid="4977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9770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77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977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80" grpId="0" animBg="1"/>
      <p:bldP spid="497681" grpId="1"/>
      <p:bldP spid="497682" grpId="0" animBg="1"/>
      <p:bldP spid="497688" grpId="0" animBg="1"/>
      <p:bldP spid="497690" grpId="0"/>
      <p:bldP spid="497696" grpId="0"/>
      <p:bldP spid="497697" grpId="0" animBg="1"/>
      <p:bldP spid="497698" grpId="0" animBg="1"/>
      <p:bldP spid="497700" grpId="0"/>
      <p:bldP spid="497701" grpId="0" animBg="1"/>
      <p:bldP spid="497709" grpId="0"/>
      <p:bldP spid="497710" grpId="0" animBg="1"/>
      <p:bldP spid="497721" grpId="0"/>
      <p:bldP spid="497722" grpId="0" animBg="1"/>
      <p:bldP spid="497728" grpId="0"/>
      <p:bldP spid="4977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2" name="Rectangle 4"/>
          <p:cNvSpPr>
            <a:spLocks noChangeArrowheads="1"/>
          </p:cNvSpPr>
          <p:nvPr/>
        </p:nvSpPr>
        <p:spPr bwMode="auto">
          <a:xfrm>
            <a:off x="685800" y="228600"/>
            <a:ext cx="7772400" cy="838200"/>
          </a:xfrm>
          <a:prstGeom prst="rect">
            <a:avLst/>
          </a:prstGeom>
          <a:noFill/>
          <a:ln w="9525">
            <a:noFill/>
            <a:miter lim="800000"/>
            <a:headEnd/>
            <a:tailEnd/>
          </a:ln>
          <a:effectLst/>
        </p:spPr>
        <p:txBody>
          <a:bodyPr anchor="ctr"/>
          <a:lstStyle/>
          <a:p>
            <a:pPr algn="ctr"/>
            <a:r>
              <a:rPr lang="es-ES_tradnl" sz="3600">
                <a:solidFill>
                  <a:schemeClr val="tx2"/>
                </a:solidFill>
              </a:rPr>
              <a:t>Subredes IP Lógicas (LISes)</a:t>
            </a:r>
            <a:endParaRPr lang="es-ES" sz="3600">
              <a:solidFill>
                <a:schemeClr val="tx2"/>
              </a:solidFill>
            </a:endParaRPr>
          </a:p>
        </p:txBody>
      </p:sp>
      <p:sp>
        <p:nvSpPr>
          <p:cNvPr id="498693" name="Rectangle 5"/>
          <p:cNvSpPr>
            <a:spLocks noChangeArrowheads="1"/>
          </p:cNvSpPr>
          <p:nvPr/>
        </p:nvSpPr>
        <p:spPr bwMode="auto">
          <a:xfrm>
            <a:off x="685800" y="1600200"/>
            <a:ext cx="7772400" cy="4343400"/>
          </a:xfrm>
          <a:prstGeom prst="rect">
            <a:avLst/>
          </a:prstGeom>
          <a:noFill/>
          <a:ln w="9525">
            <a:noFill/>
            <a:miter lim="800000"/>
            <a:headEnd/>
            <a:tailEnd/>
          </a:ln>
          <a:effectLst/>
        </p:spPr>
        <p:txBody>
          <a:bodyPr/>
          <a:lstStyle/>
          <a:p>
            <a:pPr marL="342900" indent="-342900">
              <a:spcBef>
                <a:spcPct val="20000"/>
              </a:spcBef>
              <a:buFontTx/>
              <a:buChar char="•"/>
            </a:pPr>
            <a:r>
              <a:rPr lang="es-ES_tradnl" sz="2000"/>
              <a:t>Permiten formar grupos en una misma red ATM por razones de gestión, afinidad, seguridad, etc.</a:t>
            </a:r>
          </a:p>
          <a:p>
            <a:pPr marL="342900" indent="-342900">
              <a:spcBef>
                <a:spcPct val="20000"/>
              </a:spcBef>
              <a:buFontTx/>
              <a:buChar char="•"/>
            </a:pPr>
            <a:r>
              <a:rPr lang="es-ES_tradnl" sz="2000"/>
              <a:t>También permiten reducir el número de VCs que se establecen en la red; la comunicación entre miembros de LISes diferentes se ha de hacer necesariamente a través de uno o varios routers.</a:t>
            </a:r>
          </a:p>
          <a:p>
            <a:pPr marL="342900" indent="-342900">
              <a:spcBef>
                <a:spcPct val="20000"/>
              </a:spcBef>
              <a:buFontTx/>
              <a:buChar char="•"/>
            </a:pPr>
            <a:r>
              <a:rPr lang="es-ES_tradnl" sz="2000"/>
              <a:t>En cada LIS ha de haber al menos un servidor ATMARP.</a:t>
            </a:r>
          </a:p>
          <a:p>
            <a:pPr marL="342900" indent="-342900">
              <a:spcBef>
                <a:spcPct val="20000"/>
              </a:spcBef>
              <a:buFontTx/>
              <a:buChar char="•"/>
            </a:pPr>
            <a:r>
              <a:rPr lang="es-ES_tradnl" sz="2000"/>
              <a:t>Normalmente cada LIS se corresponde con una subred IP (como ocurría con las VLANs).</a:t>
            </a:r>
          </a:p>
          <a:p>
            <a:pPr marL="342900" indent="-342900">
              <a:spcBef>
                <a:spcPct val="20000"/>
              </a:spcBef>
              <a:buFontTx/>
              <a:buChar char="•"/>
            </a:pPr>
            <a:r>
              <a:rPr lang="es-ES_tradnl" sz="2000"/>
              <a:t>En ‘Classical IP over ATM’ no se ha previsto un mecanismo para la transmisión broadcast/multicast; para hacerla es preciso que el router establezca un SVC con cada host y duplique la información.</a:t>
            </a:r>
          </a:p>
          <a:p>
            <a:pPr marL="342900" indent="-342900">
              <a:spcBef>
                <a:spcPct val="20000"/>
              </a:spcBef>
              <a:buFontTx/>
              <a:buChar char="•"/>
            </a:pPr>
            <a:endParaRPr lang="es-ES" sz="2000"/>
          </a:p>
        </p:txBody>
      </p:sp>
    </p:spTree>
  </p:cSld>
  <p:clrMapOvr>
    <a:masterClrMapping/>
  </p:clrMapOvr>
  <p:transition spd="med">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2"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Sumario</a:t>
            </a:r>
            <a:endParaRPr lang="es-ES" sz="4400">
              <a:solidFill>
                <a:schemeClr val="tx2"/>
              </a:solidFill>
            </a:endParaRPr>
          </a:p>
        </p:txBody>
      </p:sp>
      <p:sp>
        <p:nvSpPr>
          <p:cNvPr id="483333"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_tradnl" sz="3200" b="1">
                <a:solidFill>
                  <a:srgbClr val="FF0000"/>
                </a:solidFill>
              </a:rPr>
              <a:t>Protocolo AAL5 de ATM</a:t>
            </a:r>
          </a:p>
          <a:p>
            <a:pPr marL="342900" indent="-342900">
              <a:spcBef>
                <a:spcPct val="20000"/>
              </a:spcBef>
              <a:buFontTx/>
              <a:buChar char="•"/>
            </a:pPr>
            <a:r>
              <a:rPr lang="es-ES_tradnl" sz="3200"/>
              <a:t>Transmisón de datos en ATM</a:t>
            </a:r>
            <a:endParaRPr lang="es-ES" sz="3200"/>
          </a:p>
          <a:p>
            <a:pPr marL="342900" indent="-342900">
              <a:spcBef>
                <a:spcPct val="20000"/>
              </a:spcBef>
              <a:buFontTx/>
              <a:buChar char="•"/>
            </a:pPr>
            <a:r>
              <a:rPr lang="es-ES" sz="3200"/>
              <a:t>Transmisión de datos en Frame Relay </a:t>
            </a:r>
          </a:p>
        </p:txBody>
      </p:sp>
    </p:spTree>
  </p:cSld>
  <p:clrMapOvr>
    <a:masterClrMapping/>
  </p:clrMapOvr>
  <p:transition spd="med">
    <p:cover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6" name="Line 4"/>
          <p:cNvSpPr>
            <a:spLocks noChangeShapeType="1"/>
          </p:cNvSpPr>
          <p:nvPr/>
        </p:nvSpPr>
        <p:spPr bwMode="auto">
          <a:xfrm flipH="1" flipV="1">
            <a:off x="5181600" y="4456113"/>
            <a:ext cx="609600" cy="990600"/>
          </a:xfrm>
          <a:prstGeom prst="line">
            <a:avLst/>
          </a:prstGeom>
          <a:noFill/>
          <a:ln w="25400">
            <a:solidFill>
              <a:schemeClr val="tx1"/>
            </a:solidFill>
            <a:round/>
            <a:headEnd/>
            <a:tailEnd/>
          </a:ln>
          <a:effectLst/>
        </p:spPr>
        <p:txBody>
          <a:bodyPr/>
          <a:lstStyle/>
          <a:p>
            <a:endParaRPr lang="es-ES"/>
          </a:p>
        </p:txBody>
      </p:sp>
      <p:sp>
        <p:nvSpPr>
          <p:cNvPr id="499717" name="Line 5"/>
          <p:cNvSpPr>
            <a:spLocks noChangeShapeType="1"/>
          </p:cNvSpPr>
          <p:nvPr/>
        </p:nvSpPr>
        <p:spPr bwMode="auto">
          <a:xfrm flipH="1" flipV="1">
            <a:off x="5486400" y="4303713"/>
            <a:ext cx="1371600" cy="304800"/>
          </a:xfrm>
          <a:prstGeom prst="line">
            <a:avLst/>
          </a:prstGeom>
          <a:noFill/>
          <a:ln w="25400">
            <a:solidFill>
              <a:schemeClr val="tx1"/>
            </a:solidFill>
            <a:round/>
            <a:headEnd/>
            <a:tailEnd/>
          </a:ln>
          <a:effectLst/>
        </p:spPr>
        <p:txBody>
          <a:bodyPr/>
          <a:lstStyle/>
          <a:p>
            <a:endParaRPr lang="es-ES"/>
          </a:p>
        </p:txBody>
      </p:sp>
      <p:sp>
        <p:nvSpPr>
          <p:cNvPr id="499718" name="Line 6"/>
          <p:cNvSpPr>
            <a:spLocks noChangeShapeType="1"/>
          </p:cNvSpPr>
          <p:nvPr/>
        </p:nvSpPr>
        <p:spPr bwMode="auto">
          <a:xfrm flipH="1">
            <a:off x="5562600" y="1941513"/>
            <a:ext cx="1219200" cy="990600"/>
          </a:xfrm>
          <a:prstGeom prst="line">
            <a:avLst/>
          </a:prstGeom>
          <a:noFill/>
          <a:ln w="25400">
            <a:solidFill>
              <a:schemeClr val="tx1"/>
            </a:solidFill>
            <a:round/>
            <a:headEnd/>
            <a:tailEnd/>
          </a:ln>
          <a:effectLst/>
        </p:spPr>
        <p:txBody>
          <a:bodyPr/>
          <a:lstStyle/>
          <a:p>
            <a:endParaRPr lang="es-ES"/>
          </a:p>
        </p:txBody>
      </p:sp>
      <p:sp>
        <p:nvSpPr>
          <p:cNvPr id="499719" name="Line 7"/>
          <p:cNvSpPr>
            <a:spLocks noChangeShapeType="1"/>
          </p:cNvSpPr>
          <p:nvPr/>
        </p:nvSpPr>
        <p:spPr bwMode="auto">
          <a:xfrm flipH="1">
            <a:off x="5029200" y="1712913"/>
            <a:ext cx="381000" cy="1066800"/>
          </a:xfrm>
          <a:prstGeom prst="line">
            <a:avLst/>
          </a:prstGeom>
          <a:noFill/>
          <a:ln w="25400">
            <a:solidFill>
              <a:schemeClr val="tx1"/>
            </a:solidFill>
            <a:round/>
            <a:headEnd/>
            <a:tailEnd/>
          </a:ln>
          <a:effectLst/>
        </p:spPr>
        <p:txBody>
          <a:bodyPr/>
          <a:lstStyle/>
          <a:p>
            <a:endParaRPr lang="es-ES"/>
          </a:p>
        </p:txBody>
      </p:sp>
      <p:sp>
        <p:nvSpPr>
          <p:cNvPr id="499720" name="Line 8"/>
          <p:cNvSpPr>
            <a:spLocks noChangeShapeType="1"/>
          </p:cNvSpPr>
          <p:nvPr/>
        </p:nvSpPr>
        <p:spPr bwMode="auto">
          <a:xfrm>
            <a:off x="3429000" y="2017713"/>
            <a:ext cx="762000" cy="685800"/>
          </a:xfrm>
          <a:prstGeom prst="line">
            <a:avLst/>
          </a:prstGeom>
          <a:noFill/>
          <a:ln w="25400">
            <a:solidFill>
              <a:schemeClr val="tx1"/>
            </a:solidFill>
            <a:round/>
            <a:headEnd/>
            <a:tailEnd/>
          </a:ln>
          <a:effectLst/>
        </p:spPr>
        <p:txBody>
          <a:bodyPr/>
          <a:lstStyle/>
          <a:p>
            <a:endParaRPr lang="es-ES"/>
          </a:p>
        </p:txBody>
      </p:sp>
      <p:sp>
        <p:nvSpPr>
          <p:cNvPr id="499721" name="Line 9"/>
          <p:cNvSpPr>
            <a:spLocks noChangeShapeType="1"/>
          </p:cNvSpPr>
          <p:nvPr/>
        </p:nvSpPr>
        <p:spPr bwMode="auto">
          <a:xfrm>
            <a:off x="2667000" y="2932113"/>
            <a:ext cx="685800" cy="152400"/>
          </a:xfrm>
          <a:prstGeom prst="line">
            <a:avLst/>
          </a:prstGeom>
          <a:noFill/>
          <a:ln w="9525">
            <a:solidFill>
              <a:schemeClr val="tx1"/>
            </a:solidFill>
            <a:round/>
            <a:headEnd/>
            <a:tailEnd/>
          </a:ln>
          <a:effectLst/>
        </p:spPr>
        <p:txBody>
          <a:bodyPr/>
          <a:lstStyle/>
          <a:p>
            <a:endParaRPr lang="es-ES"/>
          </a:p>
        </p:txBody>
      </p:sp>
      <p:pic>
        <p:nvPicPr>
          <p:cNvPr id="499722" name="Picture 10"/>
          <p:cNvPicPr>
            <a:picLocks noChangeArrowheads="1"/>
          </p:cNvPicPr>
          <p:nvPr/>
        </p:nvPicPr>
        <p:blipFill>
          <a:blip r:embed="rId3" cstate="print"/>
          <a:srcRect/>
          <a:stretch>
            <a:fillRect/>
          </a:stretch>
        </p:blipFill>
        <p:spPr bwMode="auto">
          <a:xfrm>
            <a:off x="2590800" y="2398713"/>
            <a:ext cx="3429000" cy="2286000"/>
          </a:xfrm>
          <a:prstGeom prst="rect">
            <a:avLst/>
          </a:prstGeom>
          <a:noFill/>
          <a:ln w="12700">
            <a:noFill/>
            <a:miter lim="800000"/>
            <a:headEnd/>
            <a:tailEnd/>
          </a:ln>
          <a:effectLst/>
        </p:spPr>
      </p:pic>
      <p:sp>
        <p:nvSpPr>
          <p:cNvPr id="499723" name="Line 11"/>
          <p:cNvSpPr>
            <a:spLocks noChangeShapeType="1"/>
          </p:cNvSpPr>
          <p:nvPr/>
        </p:nvSpPr>
        <p:spPr bwMode="auto">
          <a:xfrm>
            <a:off x="2590800" y="2903538"/>
            <a:ext cx="523875" cy="138112"/>
          </a:xfrm>
          <a:prstGeom prst="line">
            <a:avLst/>
          </a:prstGeom>
          <a:noFill/>
          <a:ln w="25400">
            <a:solidFill>
              <a:schemeClr val="tx1"/>
            </a:solidFill>
            <a:round/>
            <a:headEnd/>
            <a:tailEnd/>
          </a:ln>
          <a:effectLst/>
        </p:spPr>
        <p:txBody>
          <a:bodyPr/>
          <a:lstStyle/>
          <a:p>
            <a:endParaRPr lang="es-ES"/>
          </a:p>
        </p:txBody>
      </p:sp>
      <p:sp>
        <p:nvSpPr>
          <p:cNvPr id="499724" name="Line 12"/>
          <p:cNvSpPr>
            <a:spLocks noChangeShapeType="1"/>
          </p:cNvSpPr>
          <p:nvPr/>
        </p:nvSpPr>
        <p:spPr bwMode="auto">
          <a:xfrm flipV="1">
            <a:off x="2286000" y="4227513"/>
            <a:ext cx="762000" cy="762000"/>
          </a:xfrm>
          <a:prstGeom prst="line">
            <a:avLst/>
          </a:prstGeom>
          <a:noFill/>
          <a:ln w="25400">
            <a:solidFill>
              <a:schemeClr val="tx1"/>
            </a:solidFill>
            <a:round/>
            <a:headEnd/>
            <a:tailEnd/>
          </a:ln>
          <a:effectLst/>
        </p:spPr>
        <p:txBody>
          <a:bodyPr/>
          <a:lstStyle/>
          <a:p>
            <a:endParaRPr lang="es-ES"/>
          </a:p>
        </p:txBody>
      </p:sp>
      <p:sp>
        <p:nvSpPr>
          <p:cNvPr id="499725" name="Line 13"/>
          <p:cNvSpPr>
            <a:spLocks noChangeShapeType="1"/>
          </p:cNvSpPr>
          <p:nvPr/>
        </p:nvSpPr>
        <p:spPr bwMode="auto">
          <a:xfrm flipV="1">
            <a:off x="4038600" y="4608513"/>
            <a:ext cx="76200" cy="762000"/>
          </a:xfrm>
          <a:prstGeom prst="line">
            <a:avLst/>
          </a:prstGeom>
          <a:noFill/>
          <a:ln w="25400">
            <a:solidFill>
              <a:schemeClr val="tx1"/>
            </a:solidFill>
            <a:round/>
            <a:headEnd/>
            <a:tailEnd/>
          </a:ln>
          <a:effectLst/>
        </p:spPr>
        <p:txBody>
          <a:bodyPr/>
          <a:lstStyle/>
          <a:p>
            <a:endParaRPr lang="es-ES"/>
          </a:p>
        </p:txBody>
      </p:sp>
      <p:sp>
        <p:nvSpPr>
          <p:cNvPr id="499726" name="Text Box 14"/>
          <p:cNvSpPr txBox="1">
            <a:spLocks noChangeArrowheads="1"/>
          </p:cNvSpPr>
          <p:nvPr/>
        </p:nvSpPr>
        <p:spPr bwMode="auto">
          <a:xfrm>
            <a:off x="304800" y="188913"/>
            <a:ext cx="8610600" cy="579437"/>
          </a:xfrm>
          <a:prstGeom prst="rect">
            <a:avLst/>
          </a:prstGeom>
          <a:noFill/>
          <a:ln w="9525">
            <a:noFill/>
            <a:miter lim="800000"/>
            <a:headEnd/>
            <a:tailEnd/>
          </a:ln>
          <a:effectLst/>
        </p:spPr>
        <p:txBody>
          <a:bodyPr>
            <a:spAutoFit/>
          </a:bodyPr>
          <a:lstStyle/>
          <a:p>
            <a:pPr algn="ctr">
              <a:spcBef>
                <a:spcPct val="50000"/>
              </a:spcBef>
            </a:pPr>
            <a:r>
              <a:rPr lang="es-ES_tradnl" sz="3200"/>
              <a:t>Organización de LISes en ‘Classical IP over ATM’</a:t>
            </a:r>
            <a:endParaRPr lang="es-ES" sz="3200"/>
          </a:p>
        </p:txBody>
      </p:sp>
      <p:pic>
        <p:nvPicPr>
          <p:cNvPr id="499727" name="Picture 15"/>
          <p:cNvPicPr>
            <a:picLocks noChangeArrowheads="1"/>
          </p:cNvPicPr>
          <p:nvPr/>
        </p:nvPicPr>
        <p:blipFill>
          <a:blip r:embed="rId4" cstate="print"/>
          <a:srcRect/>
          <a:stretch>
            <a:fillRect/>
          </a:stretch>
        </p:blipFill>
        <p:spPr bwMode="auto">
          <a:xfrm>
            <a:off x="1430338" y="2170113"/>
            <a:ext cx="1389062" cy="1219200"/>
          </a:xfrm>
          <a:prstGeom prst="rect">
            <a:avLst/>
          </a:prstGeom>
          <a:noFill/>
          <a:ln w="12700">
            <a:noFill/>
            <a:miter lim="800000"/>
            <a:headEnd/>
            <a:tailEnd/>
          </a:ln>
          <a:effectLst/>
        </p:spPr>
      </p:pic>
      <p:pic>
        <p:nvPicPr>
          <p:cNvPr id="499728" name="Picture 16"/>
          <p:cNvPicPr>
            <a:picLocks noChangeArrowheads="1"/>
          </p:cNvPicPr>
          <p:nvPr/>
        </p:nvPicPr>
        <p:blipFill>
          <a:blip r:embed="rId5" cstate="print"/>
          <a:srcRect/>
          <a:stretch>
            <a:fillRect/>
          </a:stretch>
        </p:blipFill>
        <p:spPr bwMode="auto">
          <a:xfrm>
            <a:off x="6629400" y="1331913"/>
            <a:ext cx="685800" cy="844550"/>
          </a:xfrm>
          <a:prstGeom prst="rect">
            <a:avLst/>
          </a:prstGeom>
          <a:noFill/>
          <a:ln w="12700">
            <a:noFill/>
            <a:miter lim="800000"/>
            <a:headEnd/>
            <a:tailEnd/>
          </a:ln>
          <a:effectLst/>
        </p:spPr>
      </p:pic>
      <p:pic>
        <p:nvPicPr>
          <p:cNvPr id="499729" name="Picture 17"/>
          <p:cNvPicPr>
            <a:picLocks noChangeArrowheads="1"/>
          </p:cNvPicPr>
          <p:nvPr/>
        </p:nvPicPr>
        <p:blipFill>
          <a:blip r:embed="rId6" cstate="print"/>
          <a:srcRect/>
          <a:stretch>
            <a:fillRect/>
          </a:stretch>
        </p:blipFill>
        <p:spPr bwMode="auto">
          <a:xfrm>
            <a:off x="3048000" y="1176338"/>
            <a:ext cx="730250" cy="917575"/>
          </a:xfrm>
          <a:prstGeom prst="rect">
            <a:avLst/>
          </a:prstGeom>
          <a:noFill/>
          <a:ln w="12700">
            <a:noFill/>
            <a:miter lim="800000"/>
            <a:headEnd/>
            <a:tailEnd/>
          </a:ln>
          <a:effectLst/>
        </p:spPr>
      </p:pic>
      <p:pic>
        <p:nvPicPr>
          <p:cNvPr id="499730" name="Picture 18"/>
          <p:cNvPicPr>
            <a:picLocks noChangeArrowheads="1"/>
          </p:cNvPicPr>
          <p:nvPr/>
        </p:nvPicPr>
        <p:blipFill>
          <a:blip r:embed="rId6" cstate="print"/>
          <a:srcRect/>
          <a:stretch>
            <a:fillRect/>
          </a:stretch>
        </p:blipFill>
        <p:spPr bwMode="auto">
          <a:xfrm>
            <a:off x="5105400" y="1103313"/>
            <a:ext cx="730250" cy="917575"/>
          </a:xfrm>
          <a:prstGeom prst="rect">
            <a:avLst/>
          </a:prstGeom>
          <a:noFill/>
          <a:ln w="12700">
            <a:noFill/>
            <a:miter lim="800000"/>
            <a:headEnd/>
            <a:tailEnd/>
          </a:ln>
          <a:effectLst/>
        </p:spPr>
      </p:pic>
      <p:pic>
        <p:nvPicPr>
          <p:cNvPr id="499731" name="Picture 19"/>
          <p:cNvPicPr>
            <a:picLocks noChangeArrowheads="1"/>
          </p:cNvPicPr>
          <p:nvPr/>
        </p:nvPicPr>
        <p:blipFill>
          <a:blip r:embed="rId6" cstate="print"/>
          <a:srcRect/>
          <a:stretch>
            <a:fillRect/>
          </a:stretch>
        </p:blipFill>
        <p:spPr bwMode="auto">
          <a:xfrm>
            <a:off x="5410200" y="5218113"/>
            <a:ext cx="730250" cy="917575"/>
          </a:xfrm>
          <a:prstGeom prst="rect">
            <a:avLst/>
          </a:prstGeom>
          <a:noFill/>
          <a:ln w="12700">
            <a:noFill/>
            <a:miter lim="800000"/>
            <a:headEnd/>
            <a:tailEnd/>
          </a:ln>
          <a:effectLst/>
        </p:spPr>
      </p:pic>
      <p:pic>
        <p:nvPicPr>
          <p:cNvPr id="499732" name="Picture 20"/>
          <p:cNvPicPr>
            <a:picLocks noChangeArrowheads="1"/>
          </p:cNvPicPr>
          <p:nvPr/>
        </p:nvPicPr>
        <p:blipFill>
          <a:blip r:embed="rId6" cstate="print"/>
          <a:srcRect/>
          <a:stretch>
            <a:fillRect/>
          </a:stretch>
        </p:blipFill>
        <p:spPr bwMode="auto">
          <a:xfrm>
            <a:off x="2089150" y="4151313"/>
            <a:ext cx="730250" cy="917575"/>
          </a:xfrm>
          <a:prstGeom prst="rect">
            <a:avLst/>
          </a:prstGeom>
          <a:noFill/>
          <a:ln w="12700">
            <a:noFill/>
            <a:miter lim="800000"/>
            <a:headEnd/>
            <a:tailEnd/>
          </a:ln>
          <a:effectLst/>
        </p:spPr>
      </p:pic>
      <p:pic>
        <p:nvPicPr>
          <p:cNvPr id="499733" name="Picture 21"/>
          <p:cNvPicPr>
            <a:picLocks noChangeArrowheads="1"/>
          </p:cNvPicPr>
          <p:nvPr/>
        </p:nvPicPr>
        <p:blipFill>
          <a:blip r:embed="rId6" cstate="print"/>
          <a:srcRect/>
          <a:stretch>
            <a:fillRect/>
          </a:stretch>
        </p:blipFill>
        <p:spPr bwMode="auto">
          <a:xfrm>
            <a:off x="6629400" y="4148138"/>
            <a:ext cx="730250" cy="917575"/>
          </a:xfrm>
          <a:prstGeom prst="rect">
            <a:avLst/>
          </a:prstGeom>
          <a:noFill/>
          <a:ln w="12700">
            <a:noFill/>
            <a:miter lim="800000"/>
            <a:headEnd/>
            <a:tailEnd/>
          </a:ln>
          <a:effectLst/>
        </p:spPr>
      </p:pic>
      <p:pic>
        <p:nvPicPr>
          <p:cNvPr id="499734" name="Picture 22"/>
          <p:cNvPicPr>
            <a:picLocks noChangeArrowheads="1"/>
          </p:cNvPicPr>
          <p:nvPr/>
        </p:nvPicPr>
        <p:blipFill>
          <a:blip r:embed="rId5" cstate="print"/>
          <a:srcRect/>
          <a:stretch>
            <a:fillRect/>
          </a:stretch>
        </p:blipFill>
        <p:spPr bwMode="auto">
          <a:xfrm>
            <a:off x="3733800" y="4989513"/>
            <a:ext cx="685800" cy="844550"/>
          </a:xfrm>
          <a:prstGeom prst="rect">
            <a:avLst/>
          </a:prstGeom>
          <a:noFill/>
          <a:ln w="12700">
            <a:noFill/>
            <a:miter lim="800000"/>
            <a:headEnd/>
            <a:tailEnd/>
          </a:ln>
          <a:effectLst/>
        </p:spPr>
      </p:pic>
      <p:sp>
        <p:nvSpPr>
          <p:cNvPr id="499735" name="Oval 23"/>
          <p:cNvSpPr>
            <a:spLocks noChangeArrowheads="1"/>
          </p:cNvSpPr>
          <p:nvPr/>
        </p:nvSpPr>
        <p:spPr bwMode="auto">
          <a:xfrm>
            <a:off x="1371600" y="1027113"/>
            <a:ext cx="7543800" cy="1676400"/>
          </a:xfrm>
          <a:prstGeom prst="ellipse">
            <a:avLst/>
          </a:prstGeom>
          <a:noFill/>
          <a:ln w="9525">
            <a:solidFill>
              <a:srgbClr val="33CC33"/>
            </a:solidFill>
            <a:round/>
            <a:headEnd/>
            <a:tailEnd/>
          </a:ln>
          <a:effectLst/>
        </p:spPr>
        <p:txBody>
          <a:bodyPr wrap="none" anchor="ctr"/>
          <a:lstStyle/>
          <a:p>
            <a:endParaRPr lang="es-ES"/>
          </a:p>
        </p:txBody>
      </p:sp>
      <p:sp>
        <p:nvSpPr>
          <p:cNvPr id="499736" name="Oval 24"/>
          <p:cNvSpPr>
            <a:spLocks noChangeArrowheads="1"/>
          </p:cNvSpPr>
          <p:nvPr/>
        </p:nvSpPr>
        <p:spPr bwMode="auto">
          <a:xfrm rot="900000">
            <a:off x="498475" y="2935288"/>
            <a:ext cx="7985125" cy="3498850"/>
          </a:xfrm>
          <a:prstGeom prst="ellipse">
            <a:avLst/>
          </a:prstGeom>
          <a:noFill/>
          <a:ln w="9525">
            <a:solidFill>
              <a:srgbClr val="FF0000"/>
            </a:solidFill>
            <a:round/>
            <a:headEnd/>
            <a:tailEnd/>
          </a:ln>
          <a:effectLst/>
        </p:spPr>
        <p:txBody>
          <a:bodyPr wrap="none" anchor="ctr"/>
          <a:lstStyle/>
          <a:p>
            <a:endParaRPr lang="es-ES"/>
          </a:p>
        </p:txBody>
      </p:sp>
      <p:sp>
        <p:nvSpPr>
          <p:cNvPr id="499737" name="Text Box 25"/>
          <p:cNvSpPr txBox="1">
            <a:spLocks noChangeArrowheads="1"/>
          </p:cNvSpPr>
          <p:nvPr/>
        </p:nvSpPr>
        <p:spPr bwMode="auto">
          <a:xfrm>
            <a:off x="3314700" y="5827713"/>
            <a:ext cx="1714500" cy="517525"/>
          </a:xfrm>
          <a:prstGeom prst="rect">
            <a:avLst/>
          </a:prstGeom>
          <a:noFill/>
          <a:ln w="9525">
            <a:noFill/>
            <a:miter lim="800000"/>
            <a:headEnd/>
            <a:tailEnd/>
          </a:ln>
          <a:effectLst/>
        </p:spPr>
        <p:txBody>
          <a:bodyPr wrap="none">
            <a:spAutoFit/>
          </a:bodyPr>
          <a:lstStyle/>
          <a:p>
            <a:pPr algn="ctr"/>
            <a:r>
              <a:rPr lang="es-ES_tradnl" sz="1400" b="1">
                <a:latin typeface="Arial" charset="0"/>
              </a:rPr>
              <a:t>Servidor ATMARP</a:t>
            </a:r>
          </a:p>
          <a:p>
            <a:pPr algn="ctr"/>
            <a:r>
              <a:rPr lang="es-ES_tradnl" sz="1400" b="1">
                <a:latin typeface="Arial" charset="0"/>
              </a:rPr>
              <a:t>123.233.45.2</a:t>
            </a:r>
            <a:endParaRPr lang="es-ES" sz="1400" b="1">
              <a:latin typeface="Arial" charset="0"/>
            </a:endParaRPr>
          </a:p>
        </p:txBody>
      </p:sp>
      <p:sp>
        <p:nvSpPr>
          <p:cNvPr id="499738" name="Text Box 26"/>
          <p:cNvSpPr txBox="1">
            <a:spLocks noChangeArrowheads="1"/>
          </p:cNvSpPr>
          <p:nvPr/>
        </p:nvSpPr>
        <p:spPr bwMode="auto">
          <a:xfrm>
            <a:off x="7277100" y="1636713"/>
            <a:ext cx="1714500" cy="517525"/>
          </a:xfrm>
          <a:prstGeom prst="rect">
            <a:avLst/>
          </a:prstGeom>
          <a:noFill/>
          <a:ln w="9525">
            <a:noFill/>
            <a:miter lim="800000"/>
            <a:headEnd/>
            <a:tailEnd/>
          </a:ln>
          <a:effectLst/>
        </p:spPr>
        <p:txBody>
          <a:bodyPr wrap="none">
            <a:spAutoFit/>
          </a:bodyPr>
          <a:lstStyle/>
          <a:p>
            <a:pPr algn="ctr"/>
            <a:r>
              <a:rPr lang="es-ES_tradnl" sz="1400" b="1">
                <a:latin typeface="Arial" charset="0"/>
              </a:rPr>
              <a:t>Servidor ATMARP</a:t>
            </a:r>
          </a:p>
          <a:p>
            <a:pPr algn="ctr"/>
            <a:r>
              <a:rPr lang="es-ES_tradnl" sz="1400" b="1">
                <a:latin typeface="Arial" charset="0"/>
              </a:rPr>
              <a:t>123.233.77.2</a:t>
            </a:r>
            <a:endParaRPr lang="es-ES" sz="1400" b="1">
              <a:latin typeface="Arial" charset="0"/>
            </a:endParaRPr>
          </a:p>
        </p:txBody>
      </p:sp>
      <p:sp>
        <p:nvSpPr>
          <p:cNvPr id="499739" name="Text Box 27"/>
          <p:cNvSpPr txBox="1">
            <a:spLocks noChangeArrowheads="1"/>
          </p:cNvSpPr>
          <p:nvPr/>
        </p:nvSpPr>
        <p:spPr bwMode="auto">
          <a:xfrm>
            <a:off x="152400" y="5765800"/>
            <a:ext cx="2568575" cy="376238"/>
          </a:xfrm>
          <a:prstGeom prst="rect">
            <a:avLst/>
          </a:prstGeom>
          <a:noFill/>
          <a:ln w="9525">
            <a:solidFill>
              <a:schemeClr val="tx1"/>
            </a:solidFill>
            <a:miter lim="800000"/>
            <a:headEnd/>
            <a:tailEnd/>
          </a:ln>
          <a:effectLst/>
        </p:spPr>
        <p:txBody>
          <a:bodyPr wrap="none">
            <a:spAutoFit/>
          </a:bodyPr>
          <a:lstStyle/>
          <a:p>
            <a:r>
              <a:rPr lang="es-ES_tradnl" sz="1800" b="1">
                <a:latin typeface="Arial" charset="0"/>
              </a:rPr>
              <a:t>LIS B: 123.233.45.0/24</a:t>
            </a:r>
            <a:endParaRPr lang="es-ES" sz="1800" b="1">
              <a:latin typeface="Arial" charset="0"/>
            </a:endParaRPr>
          </a:p>
        </p:txBody>
      </p:sp>
      <p:sp>
        <p:nvSpPr>
          <p:cNvPr id="499740" name="Text Box 28"/>
          <p:cNvSpPr txBox="1">
            <a:spLocks noChangeArrowheads="1"/>
          </p:cNvSpPr>
          <p:nvPr/>
        </p:nvSpPr>
        <p:spPr bwMode="auto">
          <a:xfrm>
            <a:off x="228600" y="889000"/>
            <a:ext cx="2568575" cy="376238"/>
          </a:xfrm>
          <a:prstGeom prst="rect">
            <a:avLst/>
          </a:prstGeom>
          <a:noFill/>
          <a:ln w="9525">
            <a:solidFill>
              <a:schemeClr val="tx1"/>
            </a:solidFill>
            <a:miter lim="800000"/>
            <a:headEnd/>
            <a:tailEnd/>
          </a:ln>
          <a:effectLst/>
        </p:spPr>
        <p:txBody>
          <a:bodyPr wrap="none">
            <a:spAutoFit/>
          </a:bodyPr>
          <a:lstStyle/>
          <a:p>
            <a:r>
              <a:rPr lang="es-ES_tradnl" sz="1800" b="1">
                <a:latin typeface="Arial" charset="0"/>
              </a:rPr>
              <a:t>LIS A: 123.233.77.0/24</a:t>
            </a:r>
            <a:endParaRPr lang="es-ES" sz="1800" b="1">
              <a:latin typeface="Arial" charset="0"/>
            </a:endParaRPr>
          </a:p>
        </p:txBody>
      </p:sp>
      <p:sp>
        <p:nvSpPr>
          <p:cNvPr id="499741" name="Text Box 29"/>
          <p:cNvSpPr txBox="1">
            <a:spLocks noChangeArrowheads="1"/>
          </p:cNvSpPr>
          <p:nvPr/>
        </p:nvSpPr>
        <p:spPr bwMode="auto">
          <a:xfrm>
            <a:off x="1270000" y="3187700"/>
            <a:ext cx="1217613" cy="517525"/>
          </a:xfrm>
          <a:prstGeom prst="rect">
            <a:avLst/>
          </a:prstGeom>
          <a:noFill/>
          <a:ln w="9525">
            <a:noFill/>
            <a:miter lim="800000"/>
            <a:headEnd/>
            <a:tailEnd/>
          </a:ln>
          <a:effectLst/>
        </p:spPr>
        <p:txBody>
          <a:bodyPr wrap="none">
            <a:spAutoFit/>
          </a:bodyPr>
          <a:lstStyle/>
          <a:p>
            <a:pPr algn="ctr"/>
            <a:r>
              <a:rPr lang="es-ES_tradnl" sz="1400" b="1">
                <a:latin typeface="Arial" charset="0"/>
              </a:rPr>
              <a:t>123.233.77.1</a:t>
            </a:r>
          </a:p>
          <a:p>
            <a:pPr algn="ctr"/>
            <a:r>
              <a:rPr lang="es-ES_tradnl" sz="1400" b="1">
                <a:latin typeface="Arial" charset="0"/>
              </a:rPr>
              <a:t>123.233.45.1</a:t>
            </a:r>
            <a:endParaRPr lang="es-ES" sz="1400" b="1">
              <a:latin typeface="Arial" charset="0"/>
            </a:endParaRPr>
          </a:p>
        </p:txBody>
      </p:sp>
      <p:sp>
        <p:nvSpPr>
          <p:cNvPr id="499742" name="Text Box 30"/>
          <p:cNvSpPr txBox="1">
            <a:spLocks noChangeArrowheads="1"/>
          </p:cNvSpPr>
          <p:nvPr/>
        </p:nvSpPr>
        <p:spPr bwMode="auto">
          <a:xfrm>
            <a:off x="1828800" y="5060950"/>
            <a:ext cx="1217613" cy="304800"/>
          </a:xfrm>
          <a:prstGeom prst="rect">
            <a:avLst/>
          </a:prstGeom>
          <a:noFill/>
          <a:ln w="9525">
            <a:noFill/>
            <a:miter lim="800000"/>
            <a:headEnd/>
            <a:tailEnd/>
          </a:ln>
          <a:effectLst/>
        </p:spPr>
        <p:txBody>
          <a:bodyPr wrap="none">
            <a:spAutoFit/>
          </a:bodyPr>
          <a:lstStyle/>
          <a:p>
            <a:pPr algn="ctr"/>
            <a:r>
              <a:rPr lang="es-ES_tradnl" sz="1400" b="1">
                <a:latin typeface="Arial" charset="0"/>
              </a:rPr>
              <a:t>123.233.45.3</a:t>
            </a:r>
            <a:endParaRPr lang="es-ES" sz="1400" b="1">
              <a:latin typeface="Arial" charset="0"/>
            </a:endParaRPr>
          </a:p>
        </p:txBody>
      </p:sp>
      <p:sp>
        <p:nvSpPr>
          <p:cNvPr id="499743" name="Text Box 31"/>
          <p:cNvSpPr txBox="1">
            <a:spLocks noChangeArrowheads="1"/>
          </p:cNvSpPr>
          <p:nvPr/>
        </p:nvSpPr>
        <p:spPr bwMode="auto">
          <a:xfrm>
            <a:off x="5389563" y="6127750"/>
            <a:ext cx="1316037" cy="304800"/>
          </a:xfrm>
          <a:prstGeom prst="rect">
            <a:avLst/>
          </a:prstGeom>
          <a:noFill/>
          <a:ln w="9525">
            <a:noFill/>
            <a:miter lim="800000"/>
            <a:headEnd/>
            <a:tailEnd/>
          </a:ln>
          <a:effectLst/>
        </p:spPr>
        <p:txBody>
          <a:bodyPr wrap="none">
            <a:spAutoFit/>
          </a:bodyPr>
          <a:lstStyle/>
          <a:p>
            <a:pPr algn="ctr"/>
            <a:r>
              <a:rPr lang="es-ES_tradnl" sz="1400" b="1">
                <a:latin typeface="Arial" charset="0"/>
              </a:rPr>
              <a:t>123.233.45.12</a:t>
            </a:r>
            <a:endParaRPr lang="es-ES" sz="1400" b="1">
              <a:latin typeface="Arial" charset="0"/>
            </a:endParaRPr>
          </a:p>
        </p:txBody>
      </p:sp>
      <p:sp>
        <p:nvSpPr>
          <p:cNvPr id="499744" name="Text Box 32"/>
          <p:cNvSpPr txBox="1">
            <a:spLocks noChangeArrowheads="1"/>
          </p:cNvSpPr>
          <p:nvPr/>
        </p:nvSpPr>
        <p:spPr bwMode="auto">
          <a:xfrm>
            <a:off x="6429375" y="5213350"/>
            <a:ext cx="1316038" cy="304800"/>
          </a:xfrm>
          <a:prstGeom prst="rect">
            <a:avLst/>
          </a:prstGeom>
          <a:noFill/>
          <a:ln w="9525">
            <a:noFill/>
            <a:miter lim="800000"/>
            <a:headEnd/>
            <a:tailEnd/>
          </a:ln>
          <a:effectLst/>
        </p:spPr>
        <p:txBody>
          <a:bodyPr wrap="none">
            <a:spAutoFit/>
          </a:bodyPr>
          <a:lstStyle/>
          <a:p>
            <a:pPr algn="ctr"/>
            <a:r>
              <a:rPr lang="es-ES_tradnl" sz="1400" b="1">
                <a:latin typeface="Arial" charset="0"/>
              </a:rPr>
              <a:t>123.233.45.27</a:t>
            </a:r>
            <a:endParaRPr lang="es-ES" sz="1400" b="1">
              <a:latin typeface="Arial" charset="0"/>
            </a:endParaRPr>
          </a:p>
        </p:txBody>
      </p:sp>
      <p:sp>
        <p:nvSpPr>
          <p:cNvPr id="499745" name="Text Box 33"/>
          <p:cNvSpPr txBox="1">
            <a:spLocks noChangeArrowheads="1"/>
          </p:cNvSpPr>
          <p:nvPr/>
        </p:nvSpPr>
        <p:spPr bwMode="auto">
          <a:xfrm>
            <a:off x="3962400" y="1255713"/>
            <a:ext cx="1316038" cy="304800"/>
          </a:xfrm>
          <a:prstGeom prst="rect">
            <a:avLst/>
          </a:prstGeom>
          <a:noFill/>
          <a:ln w="9525">
            <a:noFill/>
            <a:miter lim="800000"/>
            <a:headEnd/>
            <a:tailEnd/>
          </a:ln>
          <a:effectLst/>
        </p:spPr>
        <p:txBody>
          <a:bodyPr wrap="none">
            <a:spAutoFit/>
          </a:bodyPr>
          <a:lstStyle/>
          <a:p>
            <a:pPr algn="ctr"/>
            <a:r>
              <a:rPr lang="es-ES_tradnl" sz="1400" b="1">
                <a:latin typeface="Arial" charset="0"/>
              </a:rPr>
              <a:t>123.233.77.34</a:t>
            </a:r>
            <a:endParaRPr lang="es-ES" sz="1400" b="1">
              <a:latin typeface="Arial" charset="0"/>
            </a:endParaRPr>
          </a:p>
        </p:txBody>
      </p:sp>
      <p:sp>
        <p:nvSpPr>
          <p:cNvPr id="499746" name="Text Box 34"/>
          <p:cNvSpPr txBox="1">
            <a:spLocks noChangeArrowheads="1"/>
          </p:cNvSpPr>
          <p:nvPr/>
        </p:nvSpPr>
        <p:spPr bwMode="auto">
          <a:xfrm>
            <a:off x="1808163" y="1408113"/>
            <a:ext cx="1316037" cy="304800"/>
          </a:xfrm>
          <a:prstGeom prst="rect">
            <a:avLst/>
          </a:prstGeom>
          <a:noFill/>
          <a:ln w="9525">
            <a:noFill/>
            <a:miter lim="800000"/>
            <a:headEnd/>
            <a:tailEnd/>
          </a:ln>
          <a:effectLst/>
        </p:spPr>
        <p:txBody>
          <a:bodyPr wrap="none">
            <a:spAutoFit/>
          </a:bodyPr>
          <a:lstStyle/>
          <a:p>
            <a:pPr algn="ctr"/>
            <a:r>
              <a:rPr lang="es-ES_tradnl" sz="1400" b="1">
                <a:latin typeface="Arial" charset="0"/>
              </a:rPr>
              <a:t>123.233.77.86</a:t>
            </a:r>
            <a:endParaRPr lang="es-ES" sz="1400" b="1">
              <a:latin typeface="Arial" charset="0"/>
            </a:endParaRPr>
          </a:p>
        </p:txBody>
      </p:sp>
      <p:sp>
        <p:nvSpPr>
          <p:cNvPr id="499747" name="Freeform 35"/>
          <p:cNvSpPr>
            <a:spLocks/>
          </p:cNvSpPr>
          <p:nvPr/>
        </p:nvSpPr>
        <p:spPr bwMode="auto">
          <a:xfrm>
            <a:off x="2971800" y="3008313"/>
            <a:ext cx="457200" cy="1295400"/>
          </a:xfrm>
          <a:custGeom>
            <a:avLst/>
            <a:gdLst/>
            <a:ahLst/>
            <a:cxnLst>
              <a:cxn ang="0">
                <a:pos x="0" y="888"/>
              </a:cxn>
              <a:cxn ang="0">
                <a:pos x="48" y="846"/>
              </a:cxn>
              <a:cxn ang="0">
                <a:pos x="120" y="720"/>
              </a:cxn>
              <a:cxn ang="0">
                <a:pos x="138" y="666"/>
              </a:cxn>
              <a:cxn ang="0">
                <a:pos x="150" y="630"/>
              </a:cxn>
              <a:cxn ang="0">
                <a:pos x="150" y="138"/>
              </a:cxn>
              <a:cxn ang="0">
                <a:pos x="108" y="42"/>
              </a:cxn>
              <a:cxn ang="0">
                <a:pos x="6" y="0"/>
              </a:cxn>
            </a:cxnLst>
            <a:rect l="0" t="0" r="r" b="b"/>
            <a:pathLst>
              <a:path w="177" h="888">
                <a:moveTo>
                  <a:pt x="0" y="888"/>
                </a:moveTo>
                <a:cubicBezTo>
                  <a:pt x="20" y="875"/>
                  <a:pt x="28" y="859"/>
                  <a:pt x="48" y="846"/>
                </a:cubicBezTo>
                <a:cubicBezTo>
                  <a:pt x="75" y="806"/>
                  <a:pt x="101" y="764"/>
                  <a:pt x="120" y="720"/>
                </a:cubicBezTo>
                <a:cubicBezTo>
                  <a:pt x="120" y="720"/>
                  <a:pt x="135" y="675"/>
                  <a:pt x="138" y="666"/>
                </a:cubicBezTo>
                <a:cubicBezTo>
                  <a:pt x="142" y="654"/>
                  <a:pt x="150" y="630"/>
                  <a:pt x="150" y="630"/>
                </a:cubicBezTo>
                <a:cubicBezTo>
                  <a:pt x="177" y="442"/>
                  <a:pt x="160" y="572"/>
                  <a:pt x="150" y="138"/>
                </a:cubicBezTo>
                <a:cubicBezTo>
                  <a:pt x="149" y="96"/>
                  <a:pt x="143" y="65"/>
                  <a:pt x="108" y="42"/>
                </a:cubicBezTo>
                <a:cubicBezTo>
                  <a:pt x="89" y="13"/>
                  <a:pt x="41" y="0"/>
                  <a:pt x="6" y="0"/>
                </a:cubicBezTo>
              </a:path>
            </a:pathLst>
          </a:custGeom>
          <a:noFill/>
          <a:ln w="25400" cap="flat">
            <a:solidFill>
              <a:srgbClr val="FF0000"/>
            </a:solidFill>
            <a:prstDash val="sysDot"/>
            <a:round/>
            <a:headEnd/>
            <a:tailEnd/>
          </a:ln>
          <a:effectLst/>
        </p:spPr>
        <p:txBody>
          <a:bodyPr/>
          <a:lstStyle/>
          <a:p>
            <a:endParaRPr lang="es-ES"/>
          </a:p>
        </p:txBody>
      </p:sp>
      <p:sp>
        <p:nvSpPr>
          <p:cNvPr id="499748" name="Freeform 36"/>
          <p:cNvSpPr>
            <a:spLocks/>
          </p:cNvSpPr>
          <p:nvPr/>
        </p:nvSpPr>
        <p:spPr bwMode="auto">
          <a:xfrm>
            <a:off x="2990850" y="2579688"/>
            <a:ext cx="2114550" cy="514350"/>
          </a:xfrm>
          <a:custGeom>
            <a:avLst/>
            <a:gdLst/>
            <a:ahLst/>
            <a:cxnLst>
              <a:cxn ang="0">
                <a:pos x="0" y="276"/>
              </a:cxn>
              <a:cxn ang="0">
                <a:pos x="180" y="312"/>
              </a:cxn>
              <a:cxn ang="0">
                <a:pos x="228" y="318"/>
              </a:cxn>
              <a:cxn ang="0">
                <a:pos x="276" y="324"/>
              </a:cxn>
              <a:cxn ang="0">
                <a:pos x="558" y="318"/>
              </a:cxn>
              <a:cxn ang="0">
                <a:pos x="804" y="258"/>
              </a:cxn>
              <a:cxn ang="0">
                <a:pos x="978" y="210"/>
              </a:cxn>
              <a:cxn ang="0">
                <a:pos x="1134" y="168"/>
              </a:cxn>
              <a:cxn ang="0">
                <a:pos x="1278" y="72"/>
              </a:cxn>
              <a:cxn ang="0">
                <a:pos x="1320" y="18"/>
              </a:cxn>
              <a:cxn ang="0">
                <a:pos x="1332" y="0"/>
              </a:cxn>
            </a:cxnLst>
            <a:rect l="0" t="0" r="r" b="b"/>
            <a:pathLst>
              <a:path w="1332" h="324">
                <a:moveTo>
                  <a:pt x="0" y="276"/>
                </a:moveTo>
                <a:cubicBezTo>
                  <a:pt x="65" y="292"/>
                  <a:pt x="109" y="303"/>
                  <a:pt x="180" y="312"/>
                </a:cubicBezTo>
                <a:cubicBezTo>
                  <a:pt x="196" y="314"/>
                  <a:pt x="212" y="316"/>
                  <a:pt x="228" y="318"/>
                </a:cubicBezTo>
                <a:cubicBezTo>
                  <a:pt x="244" y="320"/>
                  <a:pt x="276" y="324"/>
                  <a:pt x="276" y="324"/>
                </a:cubicBezTo>
                <a:cubicBezTo>
                  <a:pt x="370" y="322"/>
                  <a:pt x="464" y="323"/>
                  <a:pt x="558" y="318"/>
                </a:cubicBezTo>
                <a:cubicBezTo>
                  <a:pt x="641" y="314"/>
                  <a:pt x="726" y="284"/>
                  <a:pt x="804" y="258"/>
                </a:cubicBezTo>
                <a:cubicBezTo>
                  <a:pt x="861" y="239"/>
                  <a:pt x="921" y="229"/>
                  <a:pt x="978" y="210"/>
                </a:cubicBezTo>
                <a:cubicBezTo>
                  <a:pt x="1026" y="194"/>
                  <a:pt x="1089" y="193"/>
                  <a:pt x="1134" y="168"/>
                </a:cubicBezTo>
                <a:cubicBezTo>
                  <a:pt x="1183" y="141"/>
                  <a:pt x="1225" y="90"/>
                  <a:pt x="1278" y="72"/>
                </a:cubicBezTo>
                <a:cubicBezTo>
                  <a:pt x="1306" y="44"/>
                  <a:pt x="1291" y="61"/>
                  <a:pt x="1320" y="18"/>
                </a:cubicBezTo>
                <a:cubicBezTo>
                  <a:pt x="1324" y="12"/>
                  <a:pt x="1332" y="0"/>
                  <a:pt x="1332" y="0"/>
                </a:cubicBezTo>
              </a:path>
            </a:pathLst>
          </a:custGeom>
          <a:noFill/>
          <a:ln w="25400" cap="flat">
            <a:solidFill>
              <a:srgbClr val="33CC33"/>
            </a:solidFill>
            <a:prstDash val="sysDot"/>
            <a:round/>
            <a:headEnd/>
            <a:tailEnd/>
          </a:ln>
          <a:effectLst/>
        </p:spPr>
        <p:txBody>
          <a:bodyPr/>
          <a:lstStyle/>
          <a:p>
            <a:endParaRPr lang="es-ES"/>
          </a:p>
        </p:txBody>
      </p:sp>
      <p:sp>
        <p:nvSpPr>
          <p:cNvPr id="499749" name="Text Box 37"/>
          <p:cNvSpPr txBox="1">
            <a:spLocks noChangeArrowheads="1"/>
          </p:cNvSpPr>
          <p:nvPr/>
        </p:nvSpPr>
        <p:spPr bwMode="auto">
          <a:xfrm>
            <a:off x="2271713" y="4303713"/>
            <a:ext cx="319087" cy="336550"/>
          </a:xfrm>
          <a:prstGeom prst="rect">
            <a:avLst/>
          </a:prstGeom>
          <a:noFill/>
          <a:ln w="9525">
            <a:noFill/>
            <a:miter lim="800000"/>
            <a:headEnd/>
            <a:tailEnd/>
          </a:ln>
          <a:effectLst/>
        </p:spPr>
        <p:txBody>
          <a:bodyPr wrap="none">
            <a:spAutoFit/>
          </a:bodyPr>
          <a:lstStyle/>
          <a:p>
            <a:pPr algn="ctr"/>
            <a:r>
              <a:rPr lang="es-ES_tradnl" sz="1600" b="1">
                <a:latin typeface="Arial" charset="0"/>
              </a:rPr>
              <a:t>X</a:t>
            </a:r>
            <a:endParaRPr lang="es-ES" sz="1600" b="1">
              <a:latin typeface="Arial" charset="0"/>
            </a:endParaRPr>
          </a:p>
        </p:txBody>
      </p:sp>
      <p:sp>
        <p:nvSpPr>
          <p:cNvPr id="499750" name="Text Box 38"/>
          <p:cNvSpPr txBox="1">
            <a:spLocks noChangeArrowheads="1"/>
          </p:cNvSpPr>
          <p:nvPr/>
        </p:nvSpPr>
        <p:spPr bwMode="auto">
          <a:xfrm>
            <a:off x="5314950" y="1255713"/>
            <a:ext cx="319088" cy="336550"/>
          </a:xfrm>
          <a:prstGeom prst="rect">
            <a:avLst/>
          </a:prstGeom>
          <a:noFill/>
          <a:ln w="9525">
            <a:noFill/>
            <a:miter lim="800000"/>
            <a:headEnd/>
            <a:tailEnd/>
          </a:ln>
          <a:effectLst/>
        </p:spPr>
        <p:txBody>
          <a:bodyPr wrap="none">
            <a:spAutoFit/>
          </a:bodyPr>
          <a:lstStyle/>
          <a:p>
            <a:pPr algn="ctr"/>
            <a:r>
              <a:rPr lang="es-ES_tradnl" sz="1600" b="1">
                <a:latin typeface="Arial" charset="0"/>
              </a:rPr>
              <a:t>Y</a:t>
            </a:r>
            <a:endParaRPr lang="es-ES" sz="1600" b="1">
              <a:latin typeface="Arial" charset="0"/>
            </a:endParaRPr>
          </a:p>
        </p:txBody>
      </p:sp>
      <p:sp>
        <p:nvSpPr>
          <p:cNvPr id="499751" name="Text Box 39"/>
          <p:cNvSpPr txBox="1">
            <a:spLocks noChangeArrowheads="1"/>
          </p:cNvSpPr>
          <p:nvPr/>
        </p:nvSpPr>
        <p:spPr bwMode="auto">
          <a:xfrm>
            <a:off x="6299200" y="2855913"/>
            <a:ext cx="2757488" cy="581025"/>
          </a:xfrm>
          <a:prstGeom prst="rect">
            <a:avLst/>
          </a:prstGeom>
          <a:noFill/>
          <a:ln w="9525">
            <a:noFill/>
            <a:miter lim="800000"/>
            <a:headEnd/>
            <a:tailEnd/>
          </a:ln>
          <a:effectLst/>
        </p:spPr>
        <p:txBody>
          <a:bodyPr wrap="none">
            <a:spAutoFit/>
          </a:bodyPr>
          <a:lstStyle/>
          <a:p>
            <a:r>
              <a:rPr lang="es-ES_tradnl" sz="1600" b="1">
                <a:latin typeface="Arial" charset="0"/>
              </a:rPr>
              <a:t>La comunicación X-Y pasa</a:t>
            </a:r>
          </a:p>
          <a:p>
            <a:r>
              <a:rPr lang="es-ES_tradnl" sz="1600" b="1">
                <a:latin typeface="Arial" charset="0"/>
              </a:rPr>
              <a:t>dos veces por la red ATM</a:t>
            </a:r>
            <a:endParaRPr lang="es-ES" sz="1600" b="1">
              <a:latin typeface="Arial" charset="0"/>
            </a:endParaRPr>
          </a:p>
        </p:txBody>
      </p:sp>
      <p:grpSp>
        <p:nvGrpSpPr>
          <p:cNvPr id="499752" name="Group 40"/>
          <p:cNvGrpSpPr>
            <a:grpSpLocks/>
          </p:cNvGrpSpPr>
          <p:nvPr/>
        </p:nvGrpSpPr>
        <p:grpSpPr bwMode="auto">
          <a:xfrm>
            <a:off x="3505200" y="3236913"/>
            <a:ext cx="1905000" cy="1143000"/>
            <a:chOff x="2108" y="1972"/>
            <a:chExt cx="1300" cy="860"/>
          </a:xfrm>
        </p:grpSpPr>
        <p:sp>
          <p:nvSpPr>
            <p:cNvPr id="499753" name="Line 41"/>
            <p:cNvSpPr>
              <a:spLocks noChangeShapeType="1"/>
            </p:cNvSpPr>
            <p:nvPr/>
          </p:nvSpPr>
          <p:spPr bwMode="auto">
            <a:xfrm>
              <a:off x="2290" y="2322"/>
              <a:ext cx="322" cy="268"/>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9754" name="Line 42"/>
            <p:cNvSpPr>
              <a:spLocks noChangeShapeType="1"/>
            </p:cNvSpPr>
            <p:nvPr/>
          </p:nvSpPr>
          <p:spPr bwMode="auto">
            <a:xfrm>
              <a:off x="2398" y="2158"/>
              <a:ext cx="70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99755" name="Line 43"/>
            <p:cNvSpPr>
              <a:spLocks noChangeShapeType="1"/>
            </p:cNvSpPr>
            <p:nvPr/>
          </p:nvSpPr>
          <p:spPr bwMode="auto">
            <a:xfrm flipV="1">
              <a:off x="2937" y="2322"/>
              <a:ext cx="269" cy="268"/>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pic>
          <p:nvPicPr>
            <p:cNvPr id="499756" name="Picture 44"/>
            <p:cNvPicPr>
              <a:picLocks noChangeArrowheads="1"/>
            </p:cNvPicPr>
            <p:nvPr/>
          </p:nvPicPr>
          <p:blipFill>
            <a:blip r:embed="rId7" cstate="print"/>
            <a:srcRect/>
            <a:stretch>
              <a:fillRect/>
            </a:stretch>
          </p:blipFill>
          <p:spPr bwMode="auto">
            <a:xfrm>
              <a:off x="2594" y="2458"/>
              <a:ext cx="382" cy="374"/>
            </a:xfrm>
            <a:prstGeom prst="rect">
              <a:avLst/>
            </a:prstGeom>
            <a:noFill/>
            <a:ln w="9525">
              <a:noFill/>
              <a:miter lim="800000"/>
              <a:headEnd/>
              <a:tailEnd/>
            </a:ln>
            <a:effectLst/>
          </p:spPr>
        </p:pic>
        <p:pic>
          <p:nvPicPr>
            <p:cNvPr id="499757" name="Picture 45"/>
            <p:cNvPicPr>
              <a:picLocks noChangeArrowheads="1"/>
            </p:cNvPicPr>
            <p:nvPr/>
          </p:nvPicPr>
          <p:blipFill>
            <a:blip r:embed="rId7" cstate="print"/>
            <a:srcRect/>
            <a:stretch>
              <a:fillRect/>
            </a:stretch>
          </p:blipFill>
          <p:spPr bwMode="auto">
            <a:xfrm>
              <a:off x="2108" y="1972"/>
              <a:ext cx="382" cy="374"/>
            </a:xfrm>
            <a:prstGeom prst="rect">
              <a:avLst/>
            </a:prstGeom>
            <a:noFill/>
            <a:ln w="9525">
              <a:noFill/>
              <a:miter lim="800000"/>
              <a:headEnd/>
              <a:tailEnd/>
            </a:ln>
            <a:effectLst/>
          </p:spPr>
        </p:pic>
        <p:pic>
          <p:nvPicPr>
            <p:cNvPr id="499758" name="Picture 46"/>
            <p:cNvPicPr>
              <a:picLocks noChangeArrowheads="1"/>
            </p:cNvPicPr>
            <p:nvPr/>
          </p:nvPicPr>
          <p:blipFill>
            <a:blip r:embed="rId7" cstate="print"/>
            <a:srcRect/>
            <a:stretch>
              <a:fillRect/>
            </a:stretch>
          </p:blipFill>
          <p:spPr bwMode="auto">
            <a:xfrm>
              <a:off x="3026" y="1972"/>
              <a:ext cx="382" cy="374"/>
            </a:xfrm>
            <a:prstGeom prst="rect">
              <a:avLst/>
            </a:prstGeom>
            <a:noFill/>
            <a:ln w="9525">
              <a:noFill/>
              <a:miter lim="800000"/>
              <a:headEnd/>
              <a:tailEnd/>
            </a:ln>
            <a:effectLst/>
          </p:spPr>
        </p:pic>
      </p:grpSp>
      <p:sp>
        <p:nvSpPr>
          <p:cNvPr id="499759" name="Text Box 47"/>
          <p:cNvSpPr txBox="1">
            <a:spLocks noChangeArrowheads="1"/>
          </p:cNvSpPr>
          <p:nvPr/>
        </p:nvSpPr>
        <p:spPr bwMode="auto">
          <a:xfrm>
            <a:off x="1903413" y="3771900"/>
            <a:ext cx="649287" cy="304800"/>
          </a:xfrm>
          <a:prstGeom prst="rect">
            <a:avLst/>
          </a:prstGeom>
          <a:noFill/>
          <a:ln w="9525">
            <a:noFill/>
            <a:miter lim="800000"/>
            <a:headEnd/>
            <a:tailEnd/>
          </a:ln>
          <a:effectLst/>
        </p:spPr>
        <p:txBody>
          <a:bodyPr wrap="none">
            <a:spAutoFit/>
          </a:bodyPr>
          <a:lstStyle/>
          <a:p>
            <a:pPr algn="ctr"/>
            <a:r>
              <a:rPr lang="es-ES_tradnl" sz="1400" b="1">
                <a:latin typeface="Arial" charset="0"/>
              </a:rPr>
              <a:t>SVCs</a:t>
            </a:r>
            <a:endParaRPr lang="es-ES" sz="1400" b="1">
              <a:latin typeface="Arial" charset="0"/>
            </a:endParaRPr>
          </a:p>
        </p:txBody>
      </p:sp>
      <p:sp>
        <p:nvSpPr>
          <p:cNvPr id="499760" name="Line 48"/>
          <p:cNvSpPr>
            <a:spLocks noChangeShapeType="1"/>
          </p:cNvSpPr>
          <p:nvPr/>
        </p:nvSpPr>
        <p:spPr bwMode="auto">
          <a:xfrm flipV="1">
            <a:off x="2484438" y="3500438"/>
            <a:ext cx="792162" cy="360362"/>
          </a:xfrm>
          <a:prstGeom prst="line">
            <a:avLst/>
          </a:prstGeom>
          <a:noFill/>
          <a:ln w="9525">
            <a:solidFill>
              <a:schemeClr val="tx1"/>
            </a:solidFill>
            <a:round/>
            <a:headEnd/>
            <a:tailEnd type="triangle" w="med" len="med"/>
          </a:ln>
          <a:effectLst/>
        </p:spPr>
        <p:txBody>
          <a:bodyPr/>
          <a:lstStyle/>
          <a:p>
            <a:endParaRPr lang="es-ES"/>
          </a:p>
        </p:txBody>
      </p:sp>
      <p:sp>
        <p:nvSpPr>
          <p:cNvPr id="499761" name="Line 49"/>
          <p:cNvSpPr>
            <a:spLocks noChangeShapeType="1"/>
          </p:cNvSpPr>
          <p:nvPr/>
        </p:nvSpPr>
        <p:spPr bwMode="auto">
          <a:xfrm flipV="1">
            <a:off x="2484438" y="3141663"/>
            <a:ext cx="1008062" cy="719137"/>
          </a:xfrm>
          <a:prstGeom prst="line">
            <a:avLst/>
          </a:prstGeom>
          <a:noFill/>
          <a:ln w="9525">
            <a:solidFill>
              <a:schemeClr val="tx1"/>
            </a:solidFill>
            <a:round/>
            <a:headEnd/>
            <a:tailEnd type="triangle" w="med" len="med"/>
          </a:ln>
          <a:effectLst/>
        </p:spPr>
        <p:txBody>
          <a:bodyPr/>
          <a:lstStyle/>
          <a:p>
            <a:endParaRPr lang="es-ES"/>
          </a:p>
        </p:txBody>
      </p:sp>
      <p:sp>
        <p:nvSpPr>
          <p:cNvPr id="499763" name="Freeform 51"/>
          <p:cNvSpPr>
            <a:spLocks/>
          </p:cNvSpPr>
          <p:nvPr/>
        </p:nvSpPr>
        <p:spPr bwMode="auto">
          <a:xfrm>
            <a:off x="5183188" y="4240213"/>
            <a:ext cx="547687" cy="268287"/>
          </a:xfrm>
          <a:custGeom>
            <a:avLst/>
            <a:gdLst/>
            <a:ahLst/>
            <a:cxnLst>
              <a:cxn ang="0">
                <a:pos x="23" y="169"/>
              </a:cxn>
              <a:cxn ang="0">
                <a:pos x="3" y="103"/>
              </a:cxn>
              <a:cxn ang="0">
                <a:pos x="15" y="19"/>
              </a:cxn>
              <a:cxn ang="0">
                <a:pos x="93" y="1"/>
              </a:cxn>
              <a:cxn ang="0">
                <a:pos x="177" y="11"/>
              </a:cxn>
              <a:cxn ang="0">
                <a:pos x="229" y="31"/>
              </a:cxn>
              <a:cxn ang="0">
                <a:pos x="291" y="47"/>
              </a:cxn>
              <a:cxn ang="0">
                <a:pos x="345" y="71"/>
              </a:cxn>
            </a:cxnLst>
            <a:rect l="0" t="0" r="r" b="b"/>
            <a:pathLst>
              <a:path w="345" h="169">
                <a:moveTo>
                  <a:pt x="23" y="169"/>
                </a:moveTo>
                <a:cubicBezTo>
                  <a:pt x="13" y="148"/>
                  <a:pt x="4" y="128"/>
                  <a:pt x="3" y="103"/>
                </a:cubicBezTo>
                <a:cubicBezTo>
                  <a:pt x="2" y="78"/>
                  <a:pt x="0" y="36"/>
                  <a:pt x="15" y="19"/>
                </a:cubicBezTo>
                <a:cubicBezTo>
                  <a:pt x="30" y="2"/>
                  <a:pt x="66" y="2"/>
                  <a:pt x="93" y="1"/>
                </a:cubicBezTo>
                <a:cubicBezTo>
                  <a:pt x="120" y="0"/>
                  <a:pt x="154" y="6"/>
                  <a:pt x="177" y="11"/>
                </a:cubicBezTo>
                <a:cubicBezTo>
                  <a:pt x="200" y="16"/>
                  <a:pt x="210" y="25"/>
                  <a:pt x="229" y="31"/>
                </a:cubicBezTo>
                <a:cubicBezTo>
                  <a:pt x="248" y="37"/>
                  <a:pt x="272" y="40"/>
                  <a:pt x="291" y="47"/>
                </a:cubicBezTo>
                <a:cubicBezTo>
                  <a:pt x="310" y="54"/>
                  <a:pt x="327" y="62"/>
                  <a:pt x="345" y="71"/>
                </a:cubicBezTo>
              </a:path>
            </a:pathLst>
          </a:custGeom>
          <a:noFill/>
          <a:ln w="25400" cap="flat">
            <a:solidFill>
              <a:srgbClr val="FF0000"/>
            </a:solidFill>
            <a:prstDash val="sysDot"/>
            <a:round/>
            <a:headEnd/>
            <a:tailEnd/>
          </a:ln>
          <a:effectLst/>
        </p:spPr>
        <p:txBody>
          <a:bodyPr/>
          <a:lstStyle/>
          <a:p>
            <a:endParaRPr lang="es-ES"/>
          </a:p>
        </p:txBody>
      </p:sp>
      <p:sp>
        <p:nvSpPr>
          <p:cNvPr id="499764" name="Line 52"/>
          <p:cNvSpPr>
            <a:spLocks noChangeShapeType="1"/>
          </p:cNvSpPr>
          <p:nvPr/>
        </p:nvSpPr>
        <p:spPr bwMode="auto">
          <a:xfrm>
            <a:off x="2484438" y="3860800"/>
            <a:ext cx="2663825" cy="43180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9763"/>
                                        </p:tgtEl>
                                        <p:attrNameLst>
                                          <p:attrName>style.visibility</p:attrName>
                                        </p:attrNameLst>
                                      </p:cBhvr>
                                      <p:to>
                                        <p:strVal val="visible"/>
                                      </p:to>
                                    </p:set>
                                    <p:animEffect transition="in" filter="wipe(down)">
                                      <p:cBhvr>
                                        <p:cTn id="7" dur="1000"/>
                                        <p:tgtEl>
                                          <p:spTgt spid="4997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99747"/>
                                        </p:tgtEl>
                                        <p:attrNameLst>
                                          <p:attrName>style.visibility</p:attrName>
                                        </p:attrNameLst>
                                      </p:cBhvr>
                                      <p:to>
                                        <p:strVal val="visible"/>
                                      </p:to>
                                    </p:set>
                                    <p:animEffect transition="in" filter="wipe(down)">
                                      <p:cBhvr>
                                        <p:cTn id="12" dur="500"/>
                                        <p:tgtEl>
                                          <p:spTgt spid="499747"/>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499748"/>
                                        </p:tgtEl>
                                        <p:attrNameLst>
                                          <p:attrName>style.visibility</p:attrName>
                                        </p:attrNameLst>
                                      </p:cBhvr>
                                      <p:to>
                                        <p:strVal val="visible"/>
                                      </p:to>
                                    </p:set>
                                    <p:animEffect transition="in" filter="wipe(down)">
                                      <p:cBhvr>
                                        <p:cTn id="16" dur="1000"/>
                                        <p:tgtEl>
                                          <p:spTgt spid="499748"/>
                                        </p:tgtEl>
                                      </p:cBhvr>
                                    </p:animEffect>
                                  </p:childTnLst>
                                </p:cTn>
                              </p:par>
                            </p:childTnLst>
                          </p:cTn>
                        </p:par>
                        <p:par>
                          <p:cTn id="17" fill="hold">
                            <p:stCondLst>
                              <p:cond delay="1500"/>
                            </p:stCondLst>
                            <p:childTnLst>
                              <p:par>
                                <p:cTn id="18" presetID="1" presetClass="entr" presetSubtype="0" fill="hold" grpId="0" nodeType="afterEffect">
                                  <p:stCondLst>
                                    <p:cond delay="0"/>
                                  </p:stCondLst>
                                  <p:childTnLst>
                                    <p:set>
                                      <p:cBhvr>
                                        <p:cTn id="19" dur="1" fill="hold">
                                          <p:stCondLst>
                                            <p:cond delay="0"/>
                                          </p:stCondLst>
                                        </p:cTn>
                                        <p:tgtEl>
                                          <p:spTgt spid="499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47" grpId="0" animBg="1"/>
      <p:bldP spid="499748" grpId="0" animBg="1"/>
      <p:bldP spid="499751" grpId="0"/>
      <p:bldP spid="49976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40" name="Line 4"/>
          <p:cNvSpPr>
            <a:spLocks noChangeShapeType="1"/>
          </p:cNvSpPr>
          <p:nvPr/>
        </p:nvSpPr>
        <p:spPr bwMode="auto">
          <a:xfrm>
            <a:off x="1524000" y="6115050"/>
            <a:ext cx="1600200" cy="0"/>
          </a:xfrm>
          <a:prstGeom prst="line">
            <a:avLst/>
          </a:prstGeom>
          <a:noFill/>
          <a:ln w="25400">
            <a:solidFill>
              <a:schemeClr val="accent2"/>
            </a:solidFill>
            <a:round/>
            <a:headEnd/>
            <a:tailEnd/>
          </a:ln>
          <a:effectLst/>
        </p:spPr>
        <p:txBody>
          <a:bodyPr/>
          <a:lstStyle/>
          <a:p>
            <a:endParaRPr lang="es-ES"/>
          </a:p>
        </p:txBody>
      </p:sp>
      <p:sp>
        <p:nvSpPr>
          <p:cNvPr id="500741" name="Line 5"/>
          <p:cNvSpPr>
            <a:spLocks noChangeShapeType="1"/>
          </p:cNvSpPr>
          <p:nvPr/>
        </p:nvSpPr>
        <p:spPr bwMode="auto">
          <a:xfrm>
            <a:off x="3733800" y="6115050"/>
            <a:ext cx="1905000" cy="0"/>
          </a:xfrm>
          <a:prstGeom prst="line">
            <a:avLst/>
          </a:prstGeom>
          <a:noFill/>
          <a:ln w="25400">
            <a:solidFill>
              <a:schemeClr val="accent2"/>
            </a:solidFill>
            <a:round/>
            <a:headEnd/>
            <a:tailEnd/>
          </a:ln>
          <a:effectLst/>
        </p:spPr>
        <p:txBody>
          <a:bodyPr/>
          <a:lstStyle/>
          <a:p>
            <a:endParaRPr lang="es-ES"/>
          </a:p>
        </p:txBody>
      </p:sp>
      <p:sp>
        <p:nvSpPr>
          <p:cNvPr id="500742" name="Line 6"/>
          <p:cNvSpPr>
            <a:spLocks noChangeShapeType="1"/>
          </p:cNvSpPr>
          <p:nvPr/>
        </p:nvSpPr>
        <p:spPr bwMode="auto">
          <a:xfrm>
            <a:off x="6096000" y="6115050"/>
            <a:ext cx="1752600" cy="0"/>
          </a:xfrm>
          <a:prstGeom prst="line">
            <a:avLst/>
          </a:prstGeom>
          <a:noFill/>
          <a:ln w="25400">
            <a:solidFill>
              <a:schemeClr val="accent2"/>
            </a:solidFill>
            <a:round/>
            <a:headEnd/>
            <a:tailEnd/>
          </a:ln>
          <a:effectLst/>
        </p:spPr>
        <p:txBody>
          <a:bodyPr/>
          <a:lstStyle/>
          <a:p>
            <a:endParaRPr lang="es-ES"/>
          </a:p>
        </p:txBody>
      </p:sp>
      <p:sp>
        <p:nvSpPr>
          <p:cNvPr id="500743" name="Rectangle 7"/>
          <p:cNvSpPr>
            <a:spLocks noChangeArrowheads="1"/>
          </p:cNvSpPr>
          <p:nvPr/>
        </p:nvSpPr>
        <p:spPr bwMode="auto">
          <a:xfrm>
            <a:off x="663575" y="6089650"/>
            <a:ext cx="1954213" cy="508000"/>
          </a:xfrm>
          <a:prstGeom prst="rect">
            <a:avLst/>
          </a:prstGeom>
          <a:noFill/>
          <a:ln w="12700">
            <a:noFill/>
            <a:miter lim="800000"/>
            <a:headEnd/>
            <a:tailEnd/>
          </a:ln>
          <a:effectLst/>
        </p:spPr>
        <p:txBody>
          <a:bodyPr wrap="none" anchor="ctr"/>
          <a:lstStyle/>
          <a:p>
            <a:endParaRPr lang="es-ES"/>
          </a:p>
        </p:txBody>
      </p:sp>
      <p:sp>
        <p:nvSpPr>
          <p:cNvPr id="500744" name="Rectangle 8"/>
          <p:cNvSpPr>
            <a:spLocks noChangeArrowheads="1"/>
          </p:cNvSpPr>
          <p:nvPr/>
        </p:nvSpPr>
        <p:spPr bwMode="auto">
          <a:xfrm>
            <a:off x="3143250" y="6089650"/>
            <a:ext cx="2855913" cy="508000"/>
          </a:xfrm>
          <a:prstGeom prst="rect">
            <a:avLst/>
          </a:prstGeom>
          <a:noFill/>
          <a:ln w="12700">
            <a:noFill/>
            <a:miter lim="800000"/>
            <a:headEnd/>
            <a:tailEnd/>
          </a:ln>
          <a:effectLst/>
        </p:spPr>
        <p:txBody>
          <a:bodyPr wrap="none" anchor="ctr"/>
          <a:lstStyle/>
          <a:p>
            <a:endParaRPr lang="es-ES"/>
          </a:p>
        </p:txBody>
      </p:sp>
      <p:sp>
        <p:nvSpPr>
          <p:cNvPr id="500745" name="Rectangle 9"/>
          <p:cNvSpPr>
            <a:spLocks noChangeArrowheads="1"/>
          </p:cNvSpPr>
          <p:nvPr/>
        </p:nvSpPr>
        <p:spPr bwMode="auto">
          <a:xfrm>
            <a:off x="685800" y="476250"/>
            <a:ext cx="7772400" cy="609600"/>
          </a:xfrm>
          <a:prstGeom prst="rect">
            <a:avLst/>
          </a:prstGeom>
          <a:noFill/>
          <a:ln w="12700">
            <a:noFill/>
            <a:miter lim="800000"/>
            <a:headEnd/>
            <a:tailEnd/>
          </a:ln>
          <a:effectLst/>
        </p:spPr>
        <p:txBody>
          <a:bodyPr lIns="82550" tIns="41275" rIns="82550" bIns="41275" anchor="ctr"/>
          <a:lstStyle/>
          <a:p>
            <a:pPr algn="ctr"/>
            <a:r>
              <a:rPr lang="es-ES_tradnl" sz="3600"/>
              <a:t>Modelo ‘Overlay’ de Classical IP over ATM</a:t>
            </a:r>
            <a:endParaRPr lang="es-ES" sz="3600"/>
          </a:p>
        </p:txBody>
      </p:sp>
      <p:sp>
        <p:nvSpPr>
          <p:cNvPr id="500746" name="Freeform 10"/>
          <p:cNvSpPr>
            <a:spLocks/>
          </p:cNvSpPr>
          <p:nvPr/>
        </p:nvSpPr>
        <p:spPr bwMode="auto">
          <a:xfrm>
            <a:off x="1335088" y="4510088"/>
            <a:ext cx="6545262" cy="538162"/>
          </a:xfrm>
          <a:custGeom>
            <a:avLst/>
            <a:gdLst/>
            <a:ahLst/>
            <a:cxnLst>
              <a:cxn ang="0">
                <a:pos x="0" y="123"/>
              </a:cxn>
              <a:cxn ang="0">
                <a:pos x="0" y="295"/>
              </a:cxn>
              <a:cxn ang="0">
                <a:pos x="1069" y="295"/>
              </a:cxn>
              <a:cxn ang="0">
                <a:pos x="1069" y="63"/>
              </a:cxn>
              <a:cxn ang="0">
                <a:pos x="1614" y="63"/>
              </a:cxn>
              <a:cxn ang="0">
                <a:pos x="1614" y="304"/>
              </a:cxn>
              <a:cxn ang="0">
                <a:pos x="2633" y="304"/>
              </a:cxn>
              <a:cxn ang="0">
                <a:pos x="2633" y="45"/>
              </a:cxn>
              <a:cxn ang="0">
                <a:pos x="3179" y="45"/>
              </a:cxn>
              <a:cxn ang="0">
                <a:pos x="3179" y="295"/>
              </a:cxn>
              <a:cxn ang="0">
                <a:pos x="4180" y="295"/>
              </a:cxn>
              <a:cxn ang="0">
                <a:pos x="4180" y="0"/>
              </a:cxn>
            </a:cxnLst>
            <a:rect l="0" t="0" r="r" b="b"/>
            <a:pathLst>
              <a:path w="4181" h="305">
                <a:moveTo>
                  <a:pt x="0" y="123"/>
                </a:moveTo>
                <a:lnTo>
                  <a:pt x="0" y="295"/>
                </a:lnTo>
                <a:lnTo>
                  <a:pt x="1069" y="295"/>
                </a:lnTo>
                <a:lnTo>
                  <a:pt x="1069" y="63"/>
                </a:lnTo>
                <a:lnTo>
                  <a:pt x="1614" y="63"/>
                </a:lnTo>
                <a:lnTo>
                  <a:pt x="1614" y="304"/>
                </a:lnTo>
                <a:lnTo>
                  <a:pt x="2633" y="304"/>
                </a:lnTo>
                <a:lnTo>
                  <a:pt x="2633" y="45"/>
                </a:lnTo>
                <a:lnTo>
                  <a:pt x="3179" y="45"/>
                </a:lnTo>
                <a:lnTo>
                  <a:pt x="3179" y="295"/>
                </a:lnTo>
                <a:lnTo>
                  <a:pt x="4180" y="295"/>
                </a:lnTo>
                <a:lnTo>
                  <a:pt x="4180" y="0"/>
                </a:lnTo>
              </a:path>
            </a:pathLst>
          </a:custGeom>
          <a:noFill/>
          <a:ln w="25400" cap="rnd" cmpd="sng">
            <a:solidFill>
              <a:schemeClr val="accent2"/>
            </a:solidFill>
            <a:prstDash val="solid"/>
            <a:round/>
            <a:headEnd type="none" w="med" len="med"/>
            <a:tailEnd type="none" w="med" len="med"/>
          </a:ln>
          <a:effectLst/>
        </p:spPr>
        <p:txBody>
          <a:bodyPr/>
          <a:lstStyle/>
          <a:p>
            <a:endParaRPr lang="es-ES"/>
          </a:p>
        </p:txBody>
      </p:sp>
      <p:sp>
        <p:nvSpPr>
          <p:cNvPr id="500747" name="Line 11"/>
          <p:cNvSpPr>
            <a:spLocks noChangeShapeType="1"/>
          </p:cNvSpPr>
          <p:nvPr/>
        </p:nvSpPr>
        <p:spPr bwMode="auto">
          <a:xfrm flipH="1">
            <a:off x="1865313" y="3981450"/>
            <a:ext cx="827087" cy="0"/>
          </a:xfrm>
          <a:prstGeom prst="line">
            <a:avLst/>
          </a:prstGeom>
          <a:noFill/>
          <a:ln w="25400">
            <a:solidFill>
              <a:srgbClr val="00B7A5"/>
            </a:solidFill>
            <a:round/>
            <a:headEnd type="triangle" w="med" len="med"/>
            <a:tailEnd type="triangle" w="med" len="med"/>
          </a:ln>
          <a:effectLst/>
        </p:spPr>
        <p:txBody>
          <a:bodyPr/>
          <a:lstStyle/>
          <a:p>
            <a:endParaRPr lang="es-ES"/>
          </a:p>
        </p:txBody>
      </p:sp>
      <p:sp>
        <p:nvSpPr>
          <p:cNvPr id="500748" name="Line 12"/>
          <p:cNvSpPr>
            <a:spLocks noChangeShapeType="1"/>
          </p:cNvSpPr>
          <p:nvPr/>
        </p:nvSpPr>
        <p:spPr bwMode="auto">
          <a:xfrm flipH="1">
            <a:off x="4195763" y="4057650"/>
            <a:ext cx="901700" cy="0"/>
          </a:xfrm>
          <a:prstGeom prst="line">
            <a:avLst/>
          </a:prstGeom>
          <a:noFill/>
          <a:ln w="25400">
            <a:solidFill>
              <a:srgbClr val="00B7A5"/>
            </a:solidFill>
            <a:round/>
            <a:headEnd type="triangle" w="med" len="med"/>
            <a:tailEnd type="triangle" w="med" len="med"/>
          </a:ln>
          <a:effectLst/>
        </p:spPr>
        <p:txBody>
          <a:bodyPr/>
          <a:lstStyle/>
          <a:p>
            <a:endParaRPr lang="es-ES"/>
          </a:p>
        </p:txBody>
      </p:sp>
      <p:sp>
        <p:nvSpPr>
          <p:cNvPr id="500749" name="Line 13"/>
          <p:cNvSpPr>
            <a:spLocks noChangeShapeType="1"/>
          </p:cNvSpPr>
          <p:nvPr/>
        </p:nvSpPr>
        <p:spPr bwMode="auto">
          <a:xfrm flipH="1" flipV="1">
            <a:off x="6683375" y="4056063"/>
            <a:ext cx="819150" cy="1587"/>
          </a:xfrm>
          <a:prstGeom prst="line">
            <a:avLst/>
          </a:prstGeom>
          <a:noFill/>
          <a:ln w="25400">
            <a:solidFill>
              <a:srgbClr val="00B7A5"/>
            </a:solidFill>
            <a:round/>
            <a:headEnd type="triangle" w="med" len="med"/>
            <a:tailEnd type="triangle" w="med" len="med"/>
          </a:ln>
          <a:effectLst/>
        </p:spPr>
        <p:txBody>
          <a:bodyPr/>
          <a:lstStyle/>
          <a:p>
            <a:endParaRPr lang="es-ES"/>
          </a:p>
        </p:txBody>
      </p:sp>
      <p:sp>
        <p:nvSpPr>
          <p:cNvPr id="500750" name="Rectangle 14"/>
          <p:cNvSpPr>
            <a:spLocks noChangeArrowheads="1"/>
          </p:cNvSpPr>
          <p:nvPr/>
        </p:nvSpPr>
        <p:spPr bwMode="auto">
          <a:xfrm>
            <a:off x="7507288" y="4459288"/>
            <a:ext cx="192087" cy="1316037"/>
          </a:xfrm>
          <a:prstGeom prst="rect">
            <a:avLst/>
          </a:prstGeom>
          <a:noFill/>
          <a:ln w="12700">
            <a:noFill/>
            <a:miter lim="800000"/>
            <a:headEnd/>
            <a:tailEnd/>
          </a:ln>
          <a:effectLst/>
        </p:spPr>
        <p:txBody>
          <a:bodyPr wrap="none" anchor="ctr"/>
          <a:lstStyle/>
          <a:p>
            <a:endParaRPr lang="es-ES"/>
          </a:p>
        </p:txBody>
      </p:sp>
      <p:sp>
        <p:nvSpPr>
          <p:cNvPr id="500751" name="Rectangle 15"/>
          <p:cNvSpPr>
            <a:spLocks noChangeArrowheads="1"/>
          </p:cNvSpPr>
          <p:nvPr/>
        </p:nvSpPr>
        <p:spPr bwMode="auto">
          <a:xfrm>
            <a:off x="2667000" y="5073650"/>
            <a:ext cx="1547813" cy="584200"/>
          </a:xfrm>
          <a:prstGeom prst="rect">
            <a:avLst/>
          </a:prstGeom>
          <a:noFill/>
          <a:ln w="12700">
            <a:noFill/>
            <a:miter lim="800000"/>
            <a:headEnd/>
            <a:tailEnd/>
          </a:ln>
          <a:effectLst/>
        </p:spPr>
        <p:txBody>
          <a:bodyPr lIns="87313" tIns="44450" rIns="87313" bIns="44450">
            <a:spAutoFit/>
          </a:bodyPr>
          <a:lstStyle/>
          <a:p>
            <a:pPr algn="ctr" defTabSz="825500" eaLnBrk="0" hangingPunct="0">
              <a:lnSpc>
                <a:spcPct val="90000"/>
              </a:lnSpc>
              <a:spcBef>
                <a:spcPct val="40000"/>
              </a:spcBef>
            </a:pPr>
            <a:r>
              <a:rPr lang="es-ES_tradnl" sz="1800" b="1">
                <a:latin typeface="Arial" charset="0"/>
              </a:rPr>
              <a:t>ConmutadorATM</a:t>
            </a:r>
            <a:endParaRPr lang="es-ES" sz="1800" b="1">
              <a:latin typeface="Arial" charset="0"/>
            </a:endParaRPr>
          </a:p>
        </p:txBody>
      </p:sp>
      <p:sp>
        <p:nvSpPr>
          <p:cNvPr id="500752" name="Rectangle 16"/>
          <p:cNvSpPr>
            <a:spLocks noChangeArrowheads="1"/>
          </p:cNvSpPr>
          <p:nvPr/>
        </p:nvSpPr>
        <p:spPr bwMode="auto">
          <a:xfrm>
            <a:off x="901700" y="4459288"/>
            <a:ext cx="171450" cy="995362"/>
          </a:xfrm>
          <a:prstGeom prst="rect">
            <a:avLst/>
          </a:prstGeom>
          <a:noFill/>
          <a:ln w="12700">
            <a:noFill/>
            <a:miter lim="800000"/>
            <a:headEnd/>
            <a:tailEnd/>
          </a:ln>
          <a:effectLst/>
        </p:spPr>
        <p:txBody>
          <a:bodyPr wrap="none" anchor="ctr"/>
          <a:lstStyle/>
          <a:p>
            <a:endParaRPr lang="es-ES"/>
          </a:p>
        </p:txBody>
      </p:sp>
      <p:sp>
        <p:nvSpPr>
          <p:cNvPr id="500753" name="Rectangle 17"/>
          <p:cNvSpPr>
            <a:spLocks noChangeArrowheads="1"/>
          </p:cNvSpPr>
          <p:nvPr/>
        </p:nvSpPr>
        <p:spPr bwMode="auto">
          <a:xfrm>
            <a:off x="593725" y="5038725"/>
            <a:ext cx="1311275" cy="336550"/>
          </a:xfrm>
          <a:prstGeom prst="rect">
            <a:avLst/>
          </a:prstGeom>
          <a:noFill/>
          <a:ln w="12700">
            <a:noFill/>
            <a:miter lim="800000"/>
            <a:headEnd/>
            <a:tailEnd/>
          </a:ln>
          <a:effectLst/>
        </p:spPr>
        <p:txBody>
          <a:bodyPr lIns="90488" tIns="44450" rIns="90488" bIns="44450">
            <a:spAutoFit/>
          </a:bodyPr>
          <a:lstStyle/>
          <a:p>
            <a:pPr algn="ctr" eaLnBrk="0" hangingPunct="0">
              <a:lnSpc>
                <a:spcPct val="90000"/>
              </a:lnSpc>
              <a:spcBef>
                <a:spcPct val="40000"/>
              </a:spcBef>
            </a:pPr>
            <a:r>
              <a:rPr lang="es-ES_tradnl" sz="1800" b="1">
                <a:latin typeface="Arial" charset="0"/>
              </a:rPr>
              <a:t>Host ATM</a:t>
            </a:r>
            <a:endParaRPr lang="es-ES" sz="1800" b="1">
              <a:latin typeface="Arial" charset="0"/>
            </a:endParaRPr>
          </a:p>
        </p:txBody>
      </p:sp>
      <p:sp>
        <p:nvSpPr>
          <p:cNvPr id="500754" name="Rectangle 18"/>
          <p:cNvSpPr>
            <a:spLocks noChangeArrowheads="1"/>
          </p:cNvSpPr>
          <p:nvPr/>
        </p:nvSpPr>
        <p:spPr bwMode="auto">
          <a:xfrm>
            <a:off x="7315200" y="5038725"/>
            <a:ext cx="1433513" cy="336550"/>
          </a:xfrm>
          <a:prstGeom prst="rect">
            <a:avLst/>
          </a:prstGeom>
          <a:noFill/>
          <a:ln w="12700">
            <a:noFill/>
            <a:miter lim="800000"/>
            <a:headEnd/>
            <a:tailEnd/>
          </a:ln>
          <a:effectLst/>
        </p:spPr>
        <p:txBody>
          <a:bodyPr lIns="90488" tIns="44450" rIns="90488" bIns="44450">
            <a:spAutoFit/>
          </a:bodyPr>
          <a:lstStyle/>
          <a:p>
            <a:pPr algn="ctr" eaLnBrk="0" hangingPunct="0">
              <a:lnSpc>
                <a:spcPct val="90000"/>
              </a:lnSpc>
              <a:spcBef>
                <a:spcPct val="40000"/>
              </a:spcBef>
            </a:pPr>
            <a:r>
              <a:rPr lang="es-ES_tradnl" sz="1800" b="1">
                <a:latin typeface="Arial" charset="0"/>
              </a:rPr>
              <a:t>Host ATM</a:t>
            </a:r>
            <a:endParaRPr lang="es-ES" sz="1800" b="1">
              <a:latin typeface="Arial" charset="0"/>
            </a:endParaRPr>
          </a:p>
        </p:txBody>
      </p:sp>
      <p:sp>
        <p:nvSpPr>
          <p:cNvPr id="500755" name="Rectangle 19"/>
          <p:cNvSpPr>
            <a:spLocks noChangeArrowheads="1"/>
          </p:cNvSpPr>
          <p:nvPr/>
        </p:nvSpPr>
        <p:spPr bwMode="auto">
          <a:xfrm>
            <a:off x="727075" y="4260850"/>
            <a:ext cx="1169988" cy="536575"/>
          </a:xfrm>
          <a:prstGeom prst="rect">
            <a:avLst/>
          </a:prstGeom>
          <a:solidFill>
            <a:srgbClr val="CCFFCC"/>
          </a:solidFill>
          <a:ln w="12700">
            <a:solidFill>
              <a:schemeClr val="tx1"/>
            </a:solidFill>
            <a:miter lim="800000"/>
            <a:headEnd/>
            <a:tailEnd/>
          </a:ln>
          <a:effectLst/>
        </p:spPr>
        <p:txBody>
          <a:bodyPr wrap="none" anchor="ctr"/>
          <a:lstStyle/>
          <a:p>
            <a:endParaRPr lang="es-ES"/>
          </a:p>
        </p:txBody>
      </p:sp>
      <p:sp>
        <p:nvSpPr>
          <p:cNvPr id="500756" name="Rectangle 20"/>
          <p:cNvSpPr>
            <a:spLocks noChangeArrowheads="1"/>
          </p:cNvSpPr>
          <p:nvPr/>
        </p:nvSpPr>
        <p:spPr bwMode="auto">
          <a:xfrm>
            <a:off x="762000" y="4365625"/>
            <a:ext cx="1066800" cy="301625"/>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 </a:t>
            </a:r>
            <a:r>
              <a:rPr lang="es-ES_tradnl" sz="1400" b="1">
                <a:latin typeface="Arial" charset="0"/>
              </a:rPr>
              <a:t>física</a:t>
            </a:r>
            <a:endParaRPr lang="es-ES" sz="1400" b="1">
              <a:latin typeface="Arial" charset="0"/>
            </a:endParaRPr>
          </a:p>
        </p:txBody>
      </p:sp>
      <p:sp>
        <p:nvSpPr>
          <p:cNvPr id="500757" name="Rectangle 21"/>
          <p:cNvSpPr>
            <a:spLocks noChangeArrowheads="1"/>
          </p:cNvSpPr>
          <p:nvPr/>
        </p:nvSpPr>
        <p:spPr bwMode="auto">
          <a:xfrm>
            <a:off x="727075" y="3286125"/>
            <a:ext cx="1169988" cy="1000125"/>
          </a:xfrm>
          <a:prstGeom prst="rect">
            <a:avLst/>
          </a:prstGeom>
          <a:solidFill>
            <a:srgbClr val="99CCFF"/>
          </a:solidFill>
          <a:ln w="12700">
            <a:solidFill>
              <a:schemeClr val="tx1"/>
            </a:solidFill>
            <a:miter lim="800000"/>
            <a:headEnd/>
            <a:tailEnd/>
          </a:ln>
          <a:effectLst/>
        </p:spPr>
        <p:txBody>
          <a:bodyPr wrap="none" anchor="ctr"/>
          <a:lstStyle/>
          <a:p>
            <a:endParaRPr lang="es-ES"/>
          </a:p>
        </p:txBody>
      </p:sp>
      <p:sp>
        <p:nvSpPr>
          <p:cNvPr id="500758" name="Rectangle 22"/>
          <p:cNvSpPr>
            <a:spLocks noChangeArrowheads="1"/>
          </p:cNvSpPr>
          <p:nvPr/>
        </p:nvSpPr>
        <p:spPr bwMode="auto">
          <a:xfrm>
            <a:off x="914400" y="3371850"/>
            <a:ext cx="565150"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latin typeface="Arial" charset="0"/>
              </a:rPr>
              <a:t>ATM</a:t>
            </a:r>
          </a:p>
        </p:txBody>
      </p:sp>
      <p:sp>
        <p:nvSpPr>
          <p:cNvPr id="500759" name="Rectangle 23"/>
          <p:cNvSpPr>
            <a:spLocks noChangeArrowheads="1"/>
          </p:cNvSpPr>
          <p:nvPr/>
        </p:nvSpPr>
        <p:spPr bwMode="auto">
          <a:xfrm>
            <a:off x="727075" y="1881188"/>
            <a:ext cx="1169988" cy="960437"/>
          </a:xfrm>
          <a:prstGeom prst="rect">
            <a:avLst/>
          </a:prstGeom>
          <a:solidFill>
            <a:srgbClr val="CCFFFF"/>
          </a:solidFill>
          <a:ln w="12700">
            <a:solidFill>
              <a:schemeClr val="tx1"/>
            </a:solidFill>
            <a:miter lim="800000"/>
            <a:headEnd/>
            <a:tailEnd/>
          </a:ln>
          <a:effectLst/>
        </p:spPr>
        <p:txBody>
          <a:bodyPr wrap="none" anchor="ctr"/>
          <a:lstStyle/>
          <a:p>
            <a:endParaRPr lang="es-ES"/>
          </a:p>
        </p:txBody>
      </p:sp>
      <p:sp>
        <p:nvSpPr>
          <p:cNvPr id="500760" name="Rectangle 24"/>
          <p:cNvSpPr>
            <a:spLocks noChangeArrowheads="1"/>
          </p:cNvSpPr>
          <p:nvPr/>
        </p:nvSpPr>
        <p:spPr bwMode="auto">
          <a:xfrm>
            <a:off x="782638" y="1944688"/>
            <a:ext cx="349250" cy="301625"/>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IP</a:t>
            </a:r>
          </a:p>
        </p:txBody>
      </p:sp>
      <p:sp>
        <p:nvSpPr>
          <p:cNvPr id="500761" name="Rectangle 25"/>
          <p:cNvSpPr>
            <a:spLocks noChangeArrowheads="1"/>
          </p:cNvSpPr>
          <p:nvPr/>
        </p:nvSpPr>
        <p:spPr bwMode="auto">
          <a:xfrm>
            <a:off x="1120775" y="2305050"/>
            <a:ext cx="776288" cy="536575"/>
          </a:xfrm>
          <a:prstGeom prst="rect">
            <a:avLst/>
          </a:prstGeom>
          <a:solidFill>
            <a:srgbClr val="CC99FF"/>
          </a:solidFill>
          <a:ln w="12700">
            <a:solidFill>
              <a:schemeClr val="tx1"/>
            </a:solidFill>
            <a:miter lim="800000"/>
            <a:headEnd/>
            <a:tailEnd/>
          </a:ln>
          <a:effectLst/>
        </p:spPr>
        <p:txBody>
          <a:bodyPr wrap="none" anchor="ctr"/>
          <a:lstStyle/>
          <a:p>
            <a:endParaRPr lang="es-ES"/>
          </a:p>
        </p:txBody>
      </p:sp>
      <p:sp>
        <p:nvSpPr>
          <p:cNvPr id="500762" name="Rectangle 26"/>
          <p:cNvSpPr>
            <a:spLocks noChangeArrowheads="1"/>
          </p:cNvSpPr>
          <p:nvPr/>
        </p:nvSpPr>
        <p:spPr bwMode="auto">
          <a:xfrm>
            <a:off x="1254125" y="2441575"/>
            <a:ext cx="596900" cy="271463"/>
          </a:xfrm>
          <a:prstGeom prst="rect">
            <a:avLst/>
          </a:prstGeom>
          <a:noFill/>
          <a:ln w="12700">
            <a:noFill/>
            <a:miter lim="800000"/>
            <a:headEnd/>
            <a:tailEnd/>
          </a:ln>
          <a:effectLst/>
        </p:spPr>
        <p:txBody>
          <a:bodyPr wrap="none" lIns="90488" tIns="44450" rIns="90488" bIns="44450">
            <a:spAutoFit/>
          </a:bodyPr>
          <a:lstStyle/>
          <a:p>
            <a:pPr algn="ctr" eaLnBrk="0" hangingPunct="0"/>
            <a:r>
              <a:rPr lang="es-ES" sz="1200" b="1">
                <a:latin typeface="Arial" charset="0"/>
              </a:rPr>
              <a:t>OSPF</a:t>
            </a:r>
            <a:endParaRPr lang="es-ES" sz="1200">
              <a:latin typeface="Arial" charset="0"/>
            </a:endParaRPr>
          </a:p>
        </p:txBody>
      </p:sp>
      <p:sp>
        <p:nvSpPr>
          <p:cNvPr id="500763" name="Rectangle 27"/>
          <p:cNvSpPr>
            <a:spLocks noChangeArrowheads="1"/>
          </p:cNvSpPr>
          <p:nvPr/>
        </p:nvSpPr>
        <p:spPr bwMode="auto">
          <a:xfrm>
            <a:off x="727075" y="1390650"/>
            <a:ext cx="1169988" cy="536575"/>
          </a:xfrm>
          <a:prstGeom prst="rect">
            <a:avLst/>
          </a:prstGeom>
          <a:solidFill>
            <a:srgbClr val="00FFFF"/>
          </a:solidFill>
          <a:ln w="12700">
            <a:solidFill>
              <a:schemeClr val="tx1"/>
            </a:solidFill>
            <a:miter lim="800000"/>
            <a:headEnd/>
            <a:tailEnd/>
          </a:ln>
          <a:effectLst/>
        </p:spPr>
        <p:txBody>
          <a:bodyPr wrap="none" anchor="ctr"/>
          <a:lstStyle/>
          <a:p>
            <a:endParaRPr lang="es-ES"/>
          </a:p>
        </p:txBody>
      </p:sp>
      <p:sp>
        <p:nvSpPr>
          <p:cNvPr id="500764" name="Rectangle 28"/>
          <p:cNvSpPr>
            <a:spLocks noChangeArrowheads="1"/>
          </p:cNvSpPr>
          <p:nvPr/>
        </p:nvSpPr>
        <p:spPr bwMode="auto">
          <a:xfrm>
            <a:off x="665163" y="1470025"/>
            <a:ext cx="1274762" cy="301625"/>
          </a:xfrm>
          <a:prstGeom prst="rect">
            <a:avLst/>
          </a:prstGeom>
          <a:noFill/>
          <a:ln w="12700">
            <a:noFill/>
            <a:miter lim="800000"/>
            <a:headEnd/>
            <a:tailEnd/>
          </a:ln>
          <a:effectLst/>
        </p:spPr>
        <p:txBody>
          <a:bodyPr lIns="90488" tIns="44450" rIns="90488" bIns="44450">
            <a:spAutoFit/>
          </a:bodyPr>
          <a:lstStyle/>
          <a:p>
            <a:pPr algn="ctr" eaLnBrk="0" hangingPunct="0"/>
            <a:r>
              <a:rPr lang="es-ES_tradnl" sz="1400" b="1">
                <a:latin typeface="Arial" charset="0"/>
              </a:rPr>
              <a:t>Transporte</a:t>
            </a:r>
            <a:endParaRPr lang="es-ES" sz="1400" b="1">
              <a:latin typeface="Arial" charset="0"/>
            </a:endParaRPr>
          </a:p>
        </p:txBody>
      </p:sp>
      <p:sp>
        <p:nvSpPr>
          <p:cNvPr id="500765" name="Rectangle 29"/>
          <p:cNvSpPr>
            <a:spLocks noChangeArrowheads="1"/>
          </p:cNvSpPr>
          <p:nvPr/>
        </p:nvSpPr>
        <p:spPr bwMode="auto">
          <a:xfrm>
            <a:off x="2643188" y="4283075"/>
            <a:ext cx="1546225" cy="536575"/>
          </a:xfrm>
          <a:prstGeom prst="rect">
            <a:avLst/>
          </a:prstGeom>
          <a:solidFill>
            <a:srgbClr val="CCFFCC"/>
          </a:solidFill>
          <a:ln w="12700">
            <a:solidFill>
              <a:schemeClr val="tx1"/>
            </a:solidFill>
            <a:miter lim="800000"/>
            <a:headEnd/>
            <a:tailEnd/>
          </a:ln>
          <a:effectLst/>
        </p:spPr>
        <p:txBody>
          <a:bodyPr wrap="none" anchor="ctr"/>
          <a:lstStyle/>
          <a:p>
            <a:endParaRPr lang="es-ES"/>
          </a:p>
        </p:txBody>
      </p:sp>
      <p:sp>
        <p:nvSpPr>
          <p:cNvPr id="500766" name="AutoShape 30"/>
          <p:cNvSpPr>
            <a:spLocks noChangeArrowheads="1"/>
          </p:cNvSpPr>
          <p:nvPr/>
        </p:nvSpPr>
        <p:spPr bwMode="auto">
          <a:xfrm rot="10800000" flipH="1">
            <a:off x="3319463" y="4286250"/>
            <a:ext cx="193675" cy="515938"/>
          </a:xfrm>
          <a:prstGeom prst="triangle">
            <a:avLst>
              <a:gd name="adj" fmla="val 45449"/>
            </a:avLst>
          </a:prstGeom>
          <a:solidFill>
            <a:srgbClr val="DC0081"/>
          </a:solidFill>
          <a:ln w="12700">
            <a:solidFill>
              <a:schemeClr val="tx1"/>
            </a:solidFill>
            <a:miter lim="800000"/>
            <a:headEnd/>
            <a:tailEnd/>
          </a:ln>
          <a:effectLst/>
        </p:spPr>
        <p:txBody>
          <a:bodyPr wrap="none" anchor="ctr"/>
          <a:lstStyle/>
          <a:p>
            <a:endParaRPr lang="es-ES"/>
          </a:p>
        </p:txBody>
      </p:sp>
      <p:sp>
        <p:nvSpPr>
          <p:cNvPr id="500767" name="Rectangle 31"/>
          <p:cNvSpPr>
            <a:spLocks noChangeArrowheads="1"/>
          </p:cNvSpPr>
          <p:nvPr/>
        </p:nvSpPr>
        <p:spPr bwMode="auto">
          <a:xfrm>
            <a:off x="2667000" y="4286250"/>
            <a:ext cx="633413" cy="514350"/>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a:t>
            </a:r>
            <a:endParaRPr lang="es-ES_tradnl" sz="1400" b="1">
              <a:latin typeface="Arial" charset="0"/>
            </a:endParaRPr>
          </a:p>
          <a:p>
            <a:pPr eaLnBrk="0" hangingPunct="0"/>
            <a:r>
              <a:rPr lang="es-ES_tradnl" sz="1400" b="1">
                <a:latin typeface="Arial" charset="0"/>
              </a:rPr>
              <a:t>física</a:t>
            </a:r>
            <a:endParaRPr lang="es-ES" sz="1400" b="1">
              <a:latin typeface="Arial" charset="0"/>
            </a:endParaRPr>
          </a:p>
        </p:txBody>
      </p:sp>
      <p:sp>
        <p:nvSpPr>
          <p:cNvPr id="500768" name="Rectangle 32"/>
          <p:cNvSpPr>
            <a:spLocks noChangeArrowheads="1"/>
          </p:cNvSpPr>
          <p:nvPr/>
        </p:nvSpPr>
        <p:spPr bwMode="auto">
          <a:xfrm>
            <a:off x="2643188" y="3292475"/>
            <a:ext cx="1546225" cy="993775"/>
          </a:xfrm>
          <a:prstGeom prst="rect">
            <a:avLst/>
          </a:prstGeom>
          <a:solidFill>
            <a:srgbClr val="99CCFF"/>
          </a:solidFill>
          <a:ln w="12700">
            <a:solidFill>
              <a:schemeClr val="tx1"/>
            </a:solidFill>
            <a:miter lim="800000"/>
            <a:headEnd/>
            <a:tailEnd/>
          </a:ln>
          <a:effectLst/>
        </p:spPr>
        <p:txBody>
          <a:bodyPr wrap="none" anchor="ctr"/>
          <a:lstStyle/>
          <a:p>
            <a:endParaRPr lang="es-ES"/>
          </a:p>
        </p:txBody>
      </p:sp>
      <p:sp>
        <p:nvSpPr>
          <p:cNvPr id="500769" name="Rectangle 33"/>
          <p:cNvSpPr>
            <a:spLocks noChangeArrowheads="1"/>
          </p:cNvSpPr>
          <p:nvPr/>
        </p:nvSpPr>
        <p:spPr bwMode="auto">
          <a:xfrm>
            <a:off x="3114675" y="3467100"/>
            <a:ext cx="565150"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latin typeface="Arial" charset="0"/>
              </a:rPr>
              <a:t>ATM</a:t>
            </a:r>
          </a:p>
        </p:txBody>
      </p:sp>
      <p:sp>
        <p:nvSpPr>
          <p:cNvPr id="500770" name="Rectangle 34"/>
          <p:cNvSpPr>
            <a:spLocks noChangeArrowheads="1"/>
          </p:cNvSpPr>
          <p:nvPr/>
        </p:nvSpPr>
        <p:spPr bwMode="auto">
          <a:xfrm>
            <a:off x="5122863" y="4283075"/>
            <a:ext cx="1546225" cy="536575"/>
          </a:xfrm>
          <a:prstGeom prst="rect">
            <a:avLst/>
          </a:prstGeom>
          <a:solidFill>
            <a:srgbClr val="CCFFCC"/>
          </a:solidFill>
          <a:ln w="12700">
            <a:solidFill>
              <a:schemeClr val="tx1"/>
            </a:solidFill>
            <a:miter lim="800000"/>
            <a:headEnd/>
            <a:tailEnd/>
          </a:ln>
          <a:effectLst/>
        </p:spPr>
        <p:txBody>
          <a:bodyPr wrap="none" anchor="ctr"/>
          <a:lstStyle/>
          <a:p>
            <a:endParaRPr lang="es-ES"/>
          </a:p>
        </p:txBody>
      </p:sp>
      <p:sp>
        <p:nvSpPr>
          <p:cNvPr id="500771" name="AutoShape 35"/>
          <p:cNvSpPr>
            <a:spLocks noChangeArrowheads="1"/>
          </p:cNvSpPr>
          <p:nvPr/>
        </p:nvSpPr>
        <p:spPr bwMode="auto">
          <a:xfrm rot="10800000" flipH="1">
            <a:off x="5799138" y="4286250"/>
            <a:ext cx="193675" cy="515938"/>
          </a:xfrm>
          <a:prstGeom prst="triangle">
            <a:avLst>
              <a:gd name="adj" fmla="val 45449"/>
            </a:avLst>
          </a:prstGeom>
          <a:solidFill>
            <a:srgbClr val="DC0081"/>
          </a:solidFill>
          <a:ln w="12700">
            <a:solidFill>
              <a:schemeClr val="tx1"/>
            </a:solidFill>
            <a:miter lim="800000"/>
            <a:headEnd/>
            <a:tailEnd/>
          </a:ln>
          <a:effectLst/>
        </p:spPr>
        <p:txBody>
          <a:bodyPr wrap="none" anchor="ctr"/>
          <a:lstStyle/>
          <a:p>
            <a:endParaRPr lang="es-ES"/>
          </a:p>
        </p:txBody>
      </p:sp>
      <p:sp>
        <p:nvSpPr>
          <p:cNvPr id="500772" name="Rectangle 36"/>
          <p:cNvSpPr>
            <a:spLocks noChangeArrowheads="1"/>
          </p:cNvSpPr>
          <p:nvPr/>
        </p:nvSpPr>
        <p:spPr bwMode="auto">
          <a:xfrm>
            <a:off x="5122863" y="3292475"/>
            <a:ext cx="1546225" cy="993775"/>
          </a:xfrm>
          <a:prstGeom prst="rect">
            <a:avLst/>
          </a:prstGeom>
          <a:solidFill>
            <a:srgbClr val="99CCFF"/>
          </a:solidFill>
          <a:ln w="12700">
            <a:solidFill>
              <a:schemeClr val="tx1"/>
            </a:solidFill>
            <a:miter lim="800000"/>
            <a:headEnd/>
            <a:tailEnd/>
          </a:ln>
          <a:effectLst/>
        </p:spPr>
        <p:txBody>
          <a:bodyPr wrap="none" anchor="ctr"/>
          <a:lstStyle/>
          <a:p>
            <a:endParaRPr lang="es-ES"/>
          </a:p>
        </p:txBody>
      </p:sp>
      <p:sp>
        <p:nvSpPr>
          <p:cNvPr id="500773" name="Rectangle 37"/>
          <p:cNvSpPr>
            <a:spLocks noChangeArrowheads="1"/>
          </p:cNvSpPr>
          <p:nvPr/>
        </p:nvSpPr>
        <p:spPr bwMode="auto">
          <a:xfrm>
            <a:off x="5592763" y="3467100"/>
            <a:ext cx="565150"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latin typeface="Arial" charset="0"/>
              </a:rPr>
              <a:t>ATM</a:t>
            </a:r>
          </a:p>
        </p:txBody>
      </p:sp>
      <p:sp>
        <p:nvSpPr>
          <p:cNvPr id="500774" name="Rectangle 38"/>
          <p:cNvSpPr>
            <a:spLocks noChangeArrowheads="1"/>
          </p:cNvSpPr>
          <p:nvPr/>
        </p:nvSpPr>
        <p:spPr bwMode="auto">
          <a:xfrm>
            <a:off x="7515225" y="4283075"/>
            <a:ext cx="1171575" cy="536575"/>
          </a:xfrm>
          <a:prstGeom prst="rect">
            <a:avLst/>
          </a:prstGeom>
          <a:solidFill>
            <a:srgbClr val="CCFFCC"/>
          </a:solidFill>
          <a:ln w="12700">
            <a:solidFill>
              <a:schemeClr val="tx1"/>
            </a:solidFill>
            <a:miter lim="800000"/>
            <a:headEnd/>
            <a:tailEnd/>
          </a:ln>
          <a:effectLst/>
        </p:spPr>
        <p:txBody>
          <a:bodyPr wrap="none" anchor="ctr"/>
          <a:lstStyle/>
          <a:p>
            <a:endParaRPr lang="es-ES"/>
          </a:p>
        </p:txBody>
      </p:sp>
      <p:sp>
        <p:nvSpPr>
          <p:cNvPr id="500775" name="Rectangle 39"/>
          <p:cNvSpPr>
            <a:spLocks noChangeArrowheads="1"/>
          </p:cNvSpPr>
          <p:nvPr/>
        </p:nvSpPr>
        <p:spPr bwMode="auto">
          <a:xfrm>
            <a:off x="7620000" y="4386263"/>
            <a:ext cx="1066800" cy="301625"/>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 </a:t>
            </a:r>
            <a:r>
              <a:rPr lang="es-ES_tradnl" sz="1400" b="1">
                <a:latin typeface="Arial" charset="0"/>
              </a:rPr>
              <a:t>fí</a:t>
            </a:r>
            <a:r>
              <a:rPr lang="es-ES" sz="1400" b="1">
                <a:latin typeface="Arial" charset="0"/>
              </a:rPr>
              <a:t>sica</a:t>
            </a:r>
          </a:p>
        </p:txBody>
      </p:sp>
      <p:sp>
        <p:nvSpPr>
          <p:cNvPr id="500776" name="Rectangle 40"/>
          <p:cNvSpPr>
            <a:spLocks noChangeArrowheads="1"/>
          </p:cNvSpPr>
          <p:nvPr/>
        </p:nvSpPr>
        <p:spPr bwMode="auto">
          <a:xfrm>
            <a:off x="7526338" y="1882775"/>
            <a:ext cx="1171575" cy="958850"/>
          </a:xfrm>
          <a:prstGeom prst="rect">
            <a:avLst/>
          </a:prstGeom>
          <a:solidFill>
            <a:srgbClr val="CCFFFF"/>
          </a:solidFill>
          <a:ln w="12700">
            <a:solidFill>
              <a:schemeClr val="tx1"/>
            </a:solidFill>
            <a:miter lim="800000"/>
            <a:headEnd/>
            <a:tailEnd/>
          </a:ln>
          <a:effectLst/>
        </p:spPr>
        <p:txBody>
          <a:bodyPr wrap="none" anchor="ctr"/>
          <a:lstStyle/>
          <a:p>
            <a:endParaRPr lang="es-ES"/>
          </a:p>
        </p:txBody>
      </p:sp>
      <p:sp>
        <p:nvSpPr>
          <p:cNvPr id="500777" name="Rectangle 41"/>
          <p:cNvSpPr>
            <a:spLocks noChangeArrowheads="1"/>
          </p:cNvSpPr>
          <p:nvPr/>
        </p:nvSpPr>
        <p:spPr bwMode="auto">
          <a:xfrm>
            <a:off x="8261350" y="1946275"/>
            <a:ext cx="349250" cy="301625"/>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IP</a:t>
            </a:r>
          </a:p>
        </p:txBody>
      </p:sp>
      <p:sp>
        <p:nvSpPr>
          <p:cNvPr id="500778" name="Rectangle 42"/>
          <p:cNvSpPr>
            <a:spLocks noChangeArrowheads="1"/>
          </p:cNvSpPr>
          <p:nvPr/>
        </p:nvSpPr>
        <p:spPr bwMode="auto">
          <a:xfrm>
            <a:off x="7526338" y="2305050"/>
            <a:ext cx="776287" cy="536575"/>
          </a:xfrm>
          <a:prstGeom prst="rect">
            <a:avLst/>
          </a:prstGeom>
          <a:solidFill>
            <a:srgbClr val="CC99FF"/>
          </a:solidFill>
          <a:ln w="12700">
            <a:solidFill>
              <a:schemeClr val="tx1"/>
            </a:solidFill>
            <a:miter lim="800000"/>
            <a:headEnd/>
            <a:tailEnd/>
          </a:ln>
          <a:effectLst/>
        </p:spPr>
        <p:txBody>
          <a:bodyPr wrap="none" anchor="ctr"/>
          <a:lstStyle/>
          <a:p>
            <a:endParaRPr lang="es-ES"/>
          </a:p>
        </p:txBody>
      </p:sp>
      <p:sp>
        <p:nvSpPr>
          <p:cNvPr id="500779" name="Rectangle 43"/>
          <p:cNvSpPr>
            <a:spLocks noChangeArrowheads="1"/>
          </p:cNvSpPr>
          <p:nvPr/>
        </p:nvSpPr>
        <p:spPr bwMode="auto">
          <a:xfrm>
            <a:off x="7640638" y="2420938"/>
            <a:ext cx="596900" cy="271462"/>
          </a:xfrm>
          <a:prstGeom prst="rect">
            <a:avLst/>
          </a:prstGeom>
          <a:noFill/>
          <a:ln w="12700">
            <a:noFill/>
            <a:miter lim="800000"/>
            <a:headEnd/>
            <a:tailEnd/>
          </a:ln>
          <a:effectLst/>
        </p:spPr>
        <p:txBody>
          <a:bodyPr wrap="none" lIns="90488" tIns="44450" rIns="90488" bIns="44450">
            <a:spAutoFit/>
          </a:bodyPr>
          <a:lstStyle/>
          <a:p>
            <a:pPr algn="ctr" eaLnBrk="0" hangingPunct="0"/>
            <a:r>
              <a:rPr lang="es-ES" sz="1200" b="1">
                <a:latin typeface="Arial" charset="0"/>
              </a:rPr>
              <a:t>OSPF</a:t>
            </a:r>
          </a:p>
        </p:txBody>
      </p:sp>
      <p:sp>
        <p:nvSpPr>
          <p:cNvPr id="500780" name="Rectangle 44"/>
          <p:cNvSpPr>
            <a:spLocks noChangeArrowheads="1"/>
          </p:cNvSpPr>
          <p:nvPr/>
        </p:nvSpPr>
        <p:spPr bwMode="auto">
          <a:xfrm>
            <a:off x="7526338" y="1390650"/>
            <a:ext cx="1171575" cy="536575"/>
          </a:xfrm>
          <a:prstGeom prst="rect">
            <a:avLst/>
          </a:prstGeom>
          <a:solidFill>
            <a:srgbClr val="00FFFF"/>
          </a:solidFill>
          <a:ln w="12700">
            <a:solidFill>
              <a:schemeClr val="tx1"/>
            </a:solidFill>
            <a:miter lim="800000"/>
            <a:headEnd/>
            <a:tailEnd/>
          </a:ln>
          <a:effectLst/>
        </p:spPr>
        <p:txBody>
          <a:bodyPr wrap="none" anchor="ctr"/>
          <a:lstStyle/>
          <a:p>
            <a:endParaRPr lang="es-ES"/>
          </a:p>
        </p:txBody>
      </p:sp>
      <p:sp>
        <p:nvSpPr>
          <p:cNvPr id="500781" name="Rectangle 45"/>
          <p:cNvSpPr>
            <a:spLocks noChangeArrowheads="1"/>
          </p:cNvSpPr>
          <p:nvPr/>
        </p:nvSpPr>
        <p:spPr bwMode="auto">
          <a:xfrm>
            <a:off x="7573963" y="1470025"/>
            <a:ext cx="1106487"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400" b="1">
                <a:latin typeface="Arial" charset="0"/>
              </a:rPr>
              <a:t>Transporte</a:t>
            </a:r>
            <a:endParaRPr lang="es-ES" sz="1400" b="1">
              <a:latin typeface="Arial" charset="0"/>
            </a:endParaRPr>
          </a:p>
        </p:txBody>
      </p:sp>
      <p:sp>
        <p:nvSpPr>
          <p:cNvPr id="500782" name="Line 46"/>
          <p:cNvSpPr>
            <a:spLocks noChangeShapeType="1"/>
          </p:cNvSpPr>
          <p:nvPr/>
        </p:nvSpPr>
        <p:spPr bwMode="auto">
          <a:xfrm>
            <a:off x="1922463" y="2613025"/>
            <a:ext cx="5580062" cy="0"/>
          </a:xfrm>
          <a:prstGeom prst="line">
            <a:avLst/>
          </a:prstGeom>
          <a:noFill/>
          <a:ln w="25400">
            <a:solidFill>
              <a:srgbClr val="EF9100"/>
            </a:solidFill>
            <a:round/>
            <a:headEnd type="triangle" w="med" len="med"/>
            <a:tailEnd type="triangle" w="med" len="med"/>
          </a:ln>
          <a:effectLst/>
        </p:spPr>
        <p:txBody>
          <a:bodyPr/>
          <a:lstStyle/>
          <a:p>
            <a:endParaRPr lang="es-ES"/>
          </a:p>
        </p:txBody>
      </p:sp>
      <p:sp>
        <p:nvSpPr>
          <p:cNvPr id="500783" name="Rectangle 47"/>
          <p:cNvSpPr>
            <a:spLocks noChangeArrowheads="1"/>
          </p:cNvSpPr>
          <p:nvPr/>
        </p:nvSpPr>
        <p:spPr bwMode="auto">
          <a:xfrm>
            <a:off x="4060825" y="2203450"/>
            <a:ext cx="1196975" cy="333375"/>
          </a:xfrm>
          <a:prstGeom prst="rect">
            <a:avLst/>
          </a:prstGeom>
          <a:noFill/>
          <a:ln w="12700">
            <a:noFill/>
            <a:miter lim="800000"/>
            <a:headEnd/>
            <a:tailEnd/>
          </a:ln>
          <a:effectLst/>
        </p:spPr>
        <p:txBody>
          <a:bodyPr wrap="none" lIns="90488" tIns="44450" rIns="90488" bIns="44450">
            <a:spAutoFit/>
          </a:bodyPr>
          <a:lstStyle/>
          <a:p>
            <a:pPr eaLnBrk="0" hangingPunct="0"/>
            <a:r>
              <a:rPr lang="es-ES" sz="1600" b="1">
                <a:latin typeface="Arial" charset="0"/>
              </a:rPr>
              <a:t>Routing</a:t>
            </a:r>
            <a:r>
              <a:rPr lang="es-ES_tradnl" sz="1600" b="1">
                <a:latin typeface="Arial" charset="0"/>
              </a:rPr>
              <a:t> IP</a:t>
            </a:r>
            <a:endParaRPr lang="es-ES" sz="1600" b="1">
              <a:latin typeface="Arial" charset="0"/>
            </a:endParaRPr>
          </a:p>
        </p:txBody>
      </p:sp>
      <p:sp>
        <p:nvSpPr>
          <p:cNvPr id="500784" name="Rectangle 48"/>
          <p:cNvSpPr>
            <a:spLocks noChangeArrowheads="1"/>
          </p:cNvSpPr>
          <p:nvPr/>
        </p:nvSpPr>
        <p:spPr bwMode="auto">
          <a:xfrm>
            <a:off x="5157788" y="5073650"/>
            <a:ext cx="1547812" cy="584200"/>
          </a:xfrm>
          <a:prstGeom prst="rect">
            <a:avLst/>
          </a:prstGeom>
          <a:noFill/>
          <a:ln w="12700">
            <a:noFill/>
            <a:miter lim="800000"/>
            <a:headEnd/>
            <a:tailEnd/>
          </a:ln>
          <a:effectLst/>
        </p:spPr>
        <p:txBody>
          <a:bodyPr lIns="87313" tIns="44450" rIns="87313" bIns="44450">
            <a:spAutoFit/>
          </a:bodyPr>
          <a:lstStyle/>
          <a:p>
            <a:pPr algn="ctr" defTabSz="825500" eaLnBrk="0" hangingPunct="0">
              <a:lnSpc>
                <a:spcPct val="90000"/>
              </a:lnSpc>
              <a:spcBef>
                <a:spcPct val="40000"/>
              </a:spcBef>
            </a:pPr>
            <a:r>
              <a:rPr lang="es-ES_tradnl" sz="1800" b="1">
                <a:latin typeface="Arial" charset="0"/>
              </a:rPr>
              <a:t>ConmutadorATM</a:t>
            </a:r>
            <a:endParaRPr lang="es-ES" sz="1800" b="1">
              <a:latin typeface="Arial" charset="0"/>
            </a:endParaRPr>
          </a:p>
        </p:txBody>
      </p:sp>
      <p:sp>
        <p:nvSpPr>
          <p:cNvPr id="500785" name="Rectangle 49"/>
          <p:cNvSpPr>
            <a:spLocks noChangeArrowheads="1"/>
          </p:cNvSpPr>
          <p:nvPr/>
        </p:nvSpPr>
        <p:spPr bwMode="auto">
          <a:xfrm>
            <a:off x="7516813" y="3286125"/>
            <a:ext cx="1169987" cy="1000125"/>
          </a:xfrm>
          <a:prstGeom prst="rect">
            <a:avLst/>
          </a:prstGeom>
          <a:solidFill>
            <a:srgbClr val="99CCFF"/>
          </a:solidFill>
          <a:ln w="12700">
            <a:solidFill>
              <a:schemeClr val="tx1"/>
            </a:solidFill>
            <a:miter lim="800000"/>
            <a:headEnd/>
            <a:tailEnd/>
          </a:ln>
          <a:effectLst/>
        </p:spPr>
        <p:txBody>
          <a:bodyPr wrap="none" anchor="ctr"/>
          <a:lstStyle/>
          <a:p>
            <a:endParaRPr lang="es-ES"/>
          </a:p>
        </p:txBody>
      </p:sp>
      <p:sp>
        <p:nvSpPr>
          <p:cNvPr id="500786" name="Rectangle 50"/>
          <p:cNvSpPr>
            <a:spLocks noChangeArrowheads="1"/>
          </p:cNvSpPr>
          <p:nvPr/>
        </p:nvSpPr>
        <p:spPr bwMode="auto">
          <a:xfrm>
            <a:off x="7827963" y="3467100"/>
            <a:ext cx="565150"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latin typeface="Arial" charset="0"/>
              </a:rPr>
              <a:t>AT</a:t>
            </a:r>
            <a:r>
              <a:rPr lang="es-ES_tradnl" sz="1400" b="1">
                <a:latin typeface="Arial" charset="0"/>
              </a:rPr>
              <a:t>M</a:t>
            </a:r>
            <a:endParaRPr lang="es-ES" sz="1400" b="1">
              <a:latin typeface="Arial" charset="0"/>
            </a:endParaRPr>
          </a:p>
        </p:txBody>
      </p:sp>
      <p:sp>
        <p:nvSpPr>
          <p:cNvPr id="500787" name="Rectangle 51"/>
          <p:cNvSpPr>
            <a:spLocks noChangeArrowheads="1"/>
          </p:cNvSpPr>
          <p:nvPr/>
        </p:nvSpPr>
        <p:spPr bwMode="auto">
          <a:xfrm>
            <a:off x="3557588" y="4286250"/>
            <a:ext cx="633412" cy="514350"/>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a:t>
            </a:r>
            <a:endParaRPr lang="es-ES_tradnl" sz="1400" b="1">
              <a:latin typeface="Arial" charset="0"/>
            </a:endParaRPr>
          </a:p>
          <a:p>
            <a:pPr eaLnBrk="0" hangingPunct="0"/>
            <a:r>
              <a:rPr lang="es-ES_tradnl" sz="1400" b="1">
                <a:latin typeface="Arial" charset="0"/>
              </a:rPr>
              <a:t>física</a:t>
            </a:r>
            <a:endParaRPr lang="es-ES" sz="1400" b="1">
              <a:latin typeface="Arial" charset="0"/>
            </a:endParaRPr>
          </a:p>
        </p:txBody>
      </p:sp>
      <p:sp>
        <p:nvSpPr>
          <p:cNvPr id="500788" name="Rectangle 52"/>
          <p:cNvSpPr>
            <a:spLocks noChangeArrowheads="1"/>
          </p:cNvSpPr>
          <p:nvPr/>
        </p:nvSpPr>
        <p:spPr bwMode="auto">
          <a:xfrm>
            <a:off x="5157788" y="4286250"/>
            <a:ext cx="633412" cy="514350"/>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a:t>
            </a:r>
            <a:endParaRPr lang="es-ES_tradnl" sz="1400" b="1">
              <a:latin typeface="Arial" charset="0"/>
            </a:endParaRPr>
          </a:p>
          <a:p>
            <a:pPr eaLnBrk="0" hangingPunct="0"/>
            <a:r>
              <a:rPr lang="es-ES_tradnl" sz="1400" b="1">
                <a:latin typeface="Arial" charset="0"/>
              </a:rPr>
              <a:t>física</a:t>
            </a:r>
            <a:endParaRPr lang="es-ES" sz="1400" b="1">
              <a:latin typeface="Arial" charset="0"/>
            </a:endParaRPr>
          </a:p>
        </p:txBody>
      </p:sp>
      <p:sp>
        <p:nvSpPr>
          <p:cNvPr id="500789" name="Rectangle 53"/>
          <p:cNvSpPr>
            <a:spLocks noChangeArrowheads="1"/>
          </p:cNvSpPr>
          <p:nvPr/>
        </p:nvSpPr>
        <p:spPr bwMode="auto">
          <a:xfrm>
            <a:off x="6019800" y="4286250"/>
            <a:ext cx="633413" cy="514350"/>
          </a:xfrm>
          <a:prstGeom prst="rect">
            <a:avLst/>
          </a:prstGeom>
          <a:noFill/>
          <a:ln w="12700">
            <a:noFill/>
            <a:miter lim="800000"/>
            <a:headEnd/>
            <a:tailEnd/>
          </a:ln>
          <a:effectLst/>
        </p:spPr>
        <p:txBody>
          <a:bodyPr wrap="none" lIns="90488" tIns="44450" rIns="90488" bIns="44450">
            <a:spAutoFit/>
          </a:bodyPr>
          <a:lstStyle/>
          <a:p>
            <a:pPr eaLnBrk="0" hangingPunct="0"/>
            <a:r>
              <a:rPr lang="es-ES" sz="1400" b="1">
                <a:latin typeface="Arial" charset="0"/>
              </a:rPr>
              <a:t>ATM</a:t>
            </a:r>
            <a:endParaRPr lang="es-ES_tradnl" sz="1400" b="1">
              <a:latin typeface="Arial" charset="0"/>
            </a:endParaRPr>
          </a:p>
          <a:p>
            <a:pPr eaLnBrk="0" hangingPunct="0"/>
            <a:r>
              <a:rPr lang="es-ES_tradnl" sz="1400" b="1">
                <a:latin typeface="Arial" charset="0"/>
              </a:rPr>
              <a:t>física</a:t>
            </a:r>
            <a:endParaRPr lang="es-ES" sz="1400" b="1">
              <a:latin typeface="Arial" charset="0"/>
            </a:endParaRPr>
          </a:p>
        </p:txBody>
      </p:sp>
      <p:sp>
        <p:nvSpPr>
          <p:cNvPr id="500790" name="Rectangle 54"/>
          <p:cNvSpPr>
            <a:spLocks noChangeArrowheads="1"/>
          </p:cNvSpPr>
          <p:nvPr/>
        </p:nvSpPr>
        <p:spPr bwMode="auto">
          <a:xfrm>
            <a:off x="3505200" y="3829050"/>
            <a:ext cx="685800" cy="457200"/>
          </a:xfrm>
          <a:prstGeom prst="rect">
            <a:avLst/>
          </a:prstGeom>
          <a:solidFill>
            <a:srgbClr val="FF9900"/>
          </a:solidFill>
          <a:ln w="12700">
            <a:solidFill>
              <a:schemeClr val="tx1"/>
            </a:solidFill>
            <a:miter lim="800000"/>
            <a:headEnd/>
            <a:tailEnd/>
          </a:ln>
          <a:effectLst/>
        </p:spPr>
        <p:txBody>
          <a:bodyPr wrap="none" anchor="ctr"/>
          <a:lstStyle/>
          <a:p>
            <a:endParaRPr lang="es-ES"/>
          </a:p>
        </p:txBody>
      </p:sp>
      <p:sp>
        <p:nvSpPr>
          <p:cNvPr id="500791" name="Rectangle 55"/>
          <p:cNvSpPr>
            <a:spLocks noChangeArrowheads="1"/>
          </p:cNvSpPr>
          <p:nvPr/>
        </p:nvSpPr>
        <p:spPr bwMode="auto">
          <a:xfrm>
            <a:off x="3608388" y="3938588"/>
            <a:ext cx="544512" cy="271462"/>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200" b="1">
                <a:latin typeface="Arial" charset="0"/>
              </a:rPr>
              <a:t>PNNI</a:t>
            </a:r>
            <a:endParaRPr lang="es-ES" sz="1200">
              <a:latin typeface="Arial" charset="0"/>
            </a:endParaRPr>
          </a:p>
        </p:txBody>
      </p:sp>
      <p:sp>
        <p:nvSpPr>
          <p:cNvPr id="500792" name="Rectangle 56"/>
          <p:cNvSpPr>
            <a:spLocks noChangeArrowheads="1"/>
          </p:cNvSpPr>
          <p:nvPr/>
        </p:nvSpPr>
        <p:spPr bwMode="auto">
          <a:xfrm>
            <a:off x="5121275" y="3824288"/>
            <a:ext cx="685800" cy="457200"/>
          </a:xfrm>
          <a:prstGeom prst="rect">
            <a:avLst/>
          </a:prstGeom>
          <a:solidFill>
            <a:srgbClr val="FF9900"/>
          </a:solidFill>
          <a:ln w="12700">
            <a:solidFill>
              <a:schemeClr val="tx1"/>
            </a:solidFill>
            <a:miter lim="800000"/>
            <a:headEnd/>
            <a:tailEnd/>
          </a:ln>
          <a:effectLst/>
        </p:spPr>
        <p:txBody>
          <a:bodyPr wrap="none" anchor="ctr"/>
          <a:lstStyle/>
          <a:p>
            <a:endParaRPr lang="es-ES"/>
          </a:p>
        </p:txBody>
      </p:sp>
      <p:sp>
        <p:nvSpPr>
          <p:cNvPr id="500793" name="Rectangle 57"/>
          <p:cNvSpPr>
            <a:spLocks noChangeArrowheads="1"/>
          </p:cNvSpPr>
          <p:nvPr/>
        </p:nvSpPr>
        <p:spPr bwMode="auto">
          <a:xfrm>
            <a:off x="5208588" y="3938588"/>
            <a:ext cx="544512" cy="271462"/>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200" b="1">
                <a:latin typeface="Arial" charset="0"/>
              </a:rPr>
              <a:t>PNNI</a:t>
            </a:r>
            <a:endParaRPr lang="es-ES" sz="1200">
              <a:latin typeface="Arial" charset="0"/>
            </a:endParaRPr>
          </a:p>
        </p:txBody>
      </p:sp>
      <p:pic>
        <p:nvPicPr>
          <p:cNvPr id="500794" name="Picture 58"/>
          <p:cNvPicPr>
            <a:picLocks noChangeArrowheads="1"/>
          </p:cNvPicPr>
          <p:nvPr/>
        </p:nvPicPr>
        <p:blipFill>
          <a:blip r:embed="rId3" cstate="print"/>
          <a:srcRect/>
          <a:stretch>
            <a:fillRect/>
          </a:stretch>
        </p:blipFill>
        <p:spPr bwMode="auto">
          <a:xfrm>
            <a:off x="3089275" y="5734050"/>
            <a:ext cx="720725" cy="762000"/>
          </a:xfrm>
          <a:prstGeom prst="rect">
            <a:avLst/>
          </a:prstGeom>
          <a:noFill/>
          <a:ln w="12700">
            <a:noFill/>
            <a:miter lim="800000"/>
            <a:headEnd/>
            <a:tailEnd/>
          </a:ln>
          <a:effectLst/>
        </p:spPr>
      </p:pic>
      <p:pic>
        <p:nvPicPr>
          <p:cNvPr id="500795" name="Picture 59"/>
          <p:cNvPicPr>
            <a:picLocks noChangeArrowheads="1"/>
          </p:cNvPicPr>
          <p:nvPr/>
        </p:nvPicPr>
        <p:blipFill>
          <a:blip r:embed="rId3" cstate="print"/>
          <a:srcRect/>
          <a:stretch>
            <a:fillRect/>
          </a:stretch>
        </p:blipFill>
        <p:spPr bwMode="auto">
          <a:xfrm>
            <a:off x="5527675" y="5734050"/>
            <a:ext cx="720725" cy="762000"/>
          </a:xfrm>
          <a:prstGeom prst="rect">
            <a:avLst/>
          </a:prstGeom>
          <a:noFill/>
          <a:ln w="12700">
            <a:noFill/>
            <a:miter lim="800000"/>
            <a:headEnd/>
            <a:tailEnd/>
          </a:ln>
          <a:effectLst/>
        </p:spPr>
      </p:pic>
      <p:sp>
        <p:nvSpPr>
          <p:cNvPr id="500796" name="Rectangle 60"/>
          <p:cNvSpPr>
            <a:spLocks noChangeArrowheads="1"/>
          </p:cNvSpPr>
          <p:nvPr/>
        </p:nvSpPr>
        <p:spPr bwMode="auto">
          <a:xfrm>
            <a:off x="4157663" y="3524250"/>
            <a:ext cx="947737" cy="577850"/>
          </a:xfrm>
          <a:prstGeom prst="rect">
            <a:avLst/>
          </a:prstGeom>
          <a:noFill/>
          <a:ln w="12700">
            <a:noFill/>
            <a:miter lim="800000"/>
            <a:headEnd/>
            <a:tailEnd/>
          </a:ln>
          <a:effectLst/>
        </p:spPr>
        <p:txBody>
          <a:bodyPr wrap="none" lIns="90488" tIns="44450" rIns="90488" bIns="44450">
            <a:spAutoFit/>
          </a:bodyPr>
          <a:lstStyle/>
          <a:p>
            <a:pPr algn="ctr" eaLnBrk="0" hangingPunct="0"/>
            <a:r>
              <a:rPr lang="es-ES" sz="1600" b="1">
                <a:latin typeface="Arial" charset="0"/>
              </a:rPr>
              <a:t>Routing</a:t>
            </a:r>
            <a:endParaRPr lang="es-ES_tradnl" sz="1600" b="1">
              <a:latin typeface="Arial" charset="0"/>
            </a:endParaRPr>
          </a:p>
          <a:p>
            <a:pPr algn="ctr" eaLnBrk="0" hangingPunct="0"/>
            <a:r>
              <a:rPr lang="es-ES_tradnl" sz="1600" b="1">
                <a:latin typeface="Arial" charset="0"/>
              </a:rPr>
              <a:t>ATM</a:t>
            </a:r>
            <a:endParaRPr lang="es-ES" sz="1600" b="1">
              <a:latin typeface="Arial" charset="0"/>
            </a:endParaRPr>
          </a:p>
        </p:txBody>
      </p:sp>
      <p:sp>
        <p:nvSpPr>
          <p:cNvPr id="500797" name="Rectangle 61"/>
          <p:cNvSpPr>
            <a:spLocks noChangeArrowheads="1"/>
          </p:cNvSpPr>
          <p:nvPr/>
        </p:nvSpPr>
        <p:spPr bwMode="auto">
          <a:xfrm>
            <a:off x="733425" y="857250"/>
            <a:ext cx="1171575" cy="536575"/>
          </a:xfrm>
          <a:prstGeom prst="rect">
            <a:avLst/>
          </a:prstGeom>
          <a:solidFill>
            <a:srgbClr val="800080"/>
          </a:solidFill>
          <a:ln w="12700">
            <a:solidFill>
              <a:schemeClr val="tx1"/>
            </a:solidFill>
            <a:miter lim="800000"/>
            <a:headEnd/>
            <a:tailEnd/>
          </a:ln>
          <a:effectLst/>
        </p:spPr>
        <p:txBody>
          <a:bodyPr wrap="none" anchor="ctr"/>
          <a:lstStyle/>
          <a:p>
            <a:endParaRPr lang="es-ES"/>
          </a:p>
        </p:txBody>
      </p:sp>
      <p:sp>
        <p:nvSpPr>
          <p:cNvPr id="500798" name="Rectangle 62"/>
          <p:cNvSpPr>
            <a:spLocks noChangeArrowheads="1"/>
          </p:cNvSpPr>
          <p:nvPr/>
        </p:nvSpPr>
        <p:spPr bwMode="auto">
          <a:xfrm>
            <a:off x="779463" y="1016000"/>
            <a:ext cx="10763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400" b="1">
                <a:solidFill>
                  <a:schemeClr val="bg1"/>
                </a:solidFill>
                <a:latin typeface="Arial" charset="0"/>
              </a:rPr>
              <a:t>Aplicación</a:t>
            </a:r>
            <a:endParaRPr lang="es-ES" sz="1400" b="1">
              <a:solidFill>
                <a:schemeClr val="bg1"/>
              </a:solidFill>
              <a:latin typeface="Arial" charset="0"/>
            </a:endParaRPr>
          </a:p>
        </p:txBody>
      </p:sp>
      <p:sp>
        <p:nvSpPr>
          <p:cNvPr id="500799" name="Rectangle 63"/>
          <p:cNvSpPr>
            <a:spLocks noChangeArrowheads="1"/>
          </p:cNvSpPr>
          <p:nvPr/>
        </p:nvSpPr>
        <p:spPr bwMode="auto">
          <a:xfrm>
            <a:off x="7515225" y="857250"/>
            <a:ext cx="1171575" cy="536575"/>
          </a:xfrm>
          <a:prstGeom prst="rect">
            <a:avLst/>
          </a:prstGeom>
          <a:solidFill>
            <a:srgbClr val="800080"/>
          </a:solidFill>
          <a:ln w="12700">
            <a:solidFill>
              <a:schemeClr val="tx1"/>
            </a:solidFill>
            <a:miter lim="800000"/>
            <a:headEnd/>
            <a:tailEnd/>
          </a:ln>
          <a:effectLst/>
        </p:spPr>
        <p:txBody>
          <a:bodyPr wrap="none" anchor="ctr"/>
          <a:lstStyle/>
          <a:p>
            <a:endParaRPr lang="es-ES"/>
          </a:p>
        </p:txBody>
      </p:sp>
      <p:sp>
        <p:nvSpPr>
          <p:cNvPr id="500800" name="Rectangle 64"/>
          <p:cNvSpPr>
            <a:spLocks noChangeArrowheads="1"/>
          </p:cNvSpPr>
          <p:nvPr/>
        </p:nvSpPr>
        <p:spPr bwMode="auto">
          <a:xfrm>
            <a:off x="7561263" y="1016000"/>
            <a:ext cx="10763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400" b="1">
                <a:solidFill>
                  <a:schemeClr val="bg1"/>
                </a:solidFill>
                <a:latin typeface="Arial" charset="0"/>
              </a:rPr>
              <a:t>Aplicación</a:t>
            </a:r>
            <a:endParaRPr lang="es-ES" sz="1400" b="1">
              <a:solidFill>
                <a:schemeClr val="bg1"/>
              </a:solidFill>
              <a:latin typeface="Arial" charset="0"/>
            </a:endParaRPr>
          </a:p>
        </p:txBody>
      </p:sp>
      <p:sp>
        <p:nvSpPr>
          <p:cNvPr id="500801" name="Rectangle 65"/>
          <p:cNvSpPr>
            <a:spLocks noChangeArrowheads="1"/>
          </p:cNvSpPr>
          <p:nvPr/>
        </p:nvSpPr>
        <p:spPr bwMode="auto">
          <a:xfrm>
            <a:off x="728663" y="2843213"/>
            <a:ext cx="1166812" cy="442912"/>
          </a:xfrm>
          <a:prstGeom prst="rect">
            <a:avLst/>
          </a:prstGeom>
          <a:solidFill>
            <a:srgbClr val="FFFF00"/>
          </a:solidFill>
          <a:ln w="9525">
            <a:solidFill>
              <a:schemeClr val="tx1"/>
            </a:solidFill>
            <a:miter lim="800000"/>
            <a:headEnd/>
            <a:tailEnd/>
          </a:ln>
          <a:effectLst/>
        </p:spPr>
        <p:txBody>
          <a:bodyPr wrap="none" anchor="ctr"/>
          <a:lstStyle/>
          <a:p>
            <a:endParaRPr lang="es-ES"/>
          </a:p>
        </p:txBody>
      </p:sp>
      <p:sp>
        <p:nvSpPr>
          <p:cNvPr id="500802" name="Rectangle 66"/>
          <p:cNvSpPr>
            <a:spLocks noChangeArrowheads="1"/>
          </p:cNvSpPr>
          <p:nvPr/>
        </p:nvSpPr>
        <p:spPr bwMode="auto">
          <a:xfrm>
            <a:off x="646113" y="2947988"/>
            <a:ext cx="1298575" cy="271462"/>
          </a:xfrm>
          <a:prstGeom prst="rect">
            <a:avLst/>
          </a:prstGeom>
          <a:noFill/>
          <a:ln w="12700">
            <a:noFill/>
            <a:miter lim="800000"/>
            <a:headEnd/>
            <a:tailEnd/>
          </a:ln>
          <a:effectLst/>
        </p:spPr>
        <p:txBody>
          <a:bodyPr wrap="none" lIns="90488" tIns="44450" rIns="90488" bIns="44450">
            <a:spAutoFit/>
          </a:bodyPr>
          <a:lstStyle/>
          <a:p>
            <a:pPr algn="ctr" eaLnBrk="0" hangingPunct="0"/>
            <a:r>
              <a:rPr lang="es-ES" sz="1200" b="1">
                <a:latin typeface="Arial" charset="0"/>
              </a:rPr>
              <a:t>CIPoATM/AAL5</a:t>
            </a:r>
            <a:endParaRPr lang="es-ES" sz="1200">
              <a:latin typeface="Arial" charset="0"/>
            </a:endParaRPr>
          </a:p>
        </p:txBody>
      </p:sp>
      <p:sp>
        <p:nvSpPr>
          <p:cNvPr id="500803" name="Rectangle 67"/>
          <p:cNvSpPr>
            <a:spLocks noChangeArrowheads="1"/>
          </p:cNvSpPr>
          <p:nvPr/>
        </p:nvSpPr>
        <p:spPr bwMode="auto">
          <a:xfrm>
            <a:off x="7524750" y="2843213"/>
            <a:ext cx="1166813" cy="442912"/>
          </a:xfrm>
          <a:prstGeom prst="rect">
            <a:avLst/>
          </a:prstGeom>
          <a:solidFill>
            <a:srgbClr val="FFFF00"/>
          </a:solidFill>
          <a:ln w="9525">
            <a:solidFill>
              <a:schemeClr val="tx1"/>
            </a:solidFill>
            <a:miter lim="800000"/>
            <a:headEnd/>
            <a:tailEnd/>
          </a:ln>
          <a:effectLst/>
        </p:spPr>
        <p:txBody>
          <a:bodyPr wrap="none" anchor="ctr"/>
          <a:lstStyle/>
          <a:p>
            <a:endParaRPr lang="es-ES"/>
          </a:p>
        </p:txBody>
      </p:sp>
      <p:sp>
        <p:nvSpPr>
          <p:cNvPr id="500804" name="Rectangle 68"/>
          <p:cNvSpPr>
            <a:spLocks noChangeArrowheads="1"/>
          </p:cNvSpPr>
          <p:nvPr/>
        </p:nvSpPr>
        <p:spPr bwMode="auto">
          <a:xfrm>
            <a:off x="7461250" y="2943225"/>
            <a:ext cx="1298575" cy="271463"/>
          </a:xfrm>
          <a:prstGeom prst="rect">
            <a:avLst/>
          </a:prstGeom>
          <a:noFill/>
          <a:ln w="12700">
            <a:noFill/>
            <a:miter lim="800000"/>
            <a:headEnd/>
            <a:tailEnd/>
          </a:ln>
          <a:effectLst/>
        </p:spPr>
        <p:txBody>
          <a:bodyPr wrap="none" lIns="90488" tIns="44450" rIns="90488" bIns="44450">
            <a:spAutoFit/>
          </a:bodyPr>
          <a:lstStyle/>
          <a:p>
            <a:pPr algn="ctr" eaLnBrk="0" hangingPunct="0"/>
            <a:r>
              <a:rPr lang="es-ES" sz="1200" b="1">
                <a:latin typeface="Arial" charset="0"/>
              </a:rPr>
              <a:t>CIPoATM/AAL5</a:t>
            </a:r>
            <a:endParaRPr lang="es-ES" sz="1200">
              <a:latin typeface="Arial" charset="0"/>
            </a:endParaRPr>
          </a:p>
        </p:txBody>
      </p:sp>
      <p:pic>
        <p:nvPicPr>
          <p:cNvPr id="500805" name="Picture 69"/>
          <p:cNvPicPr>
            <a:picLocks noChangeArrowheads="1"/>
          </p:cNvPicPr>
          <p:nvPr/>
        </p:nvPicPr>
        <p:blipFill>
          <a:blip r:embed="rId4" cstate="print"/>
          <a:srcRect/>
          <a:stretch>
            <a:fillRect/>
          </a:stretch>
        </p:blipFill>
        <p:spPr bwMode="auto">
          <a:xfrm>
            <a:off x="762000" y="5734050"/>
            <a:ext cx="1160463" cy="838200"/>
          </a:xfrm>
          <a:prstGeom prst="rect">
            <a:avLst/>
          </a:prstGeom>
          <a:noFill/>
          <a:ln w="12700">
            <a:noFill/>
            <a:miter lim="800000"/>
            <a:headEnd/>
            <a:tailEnd/>
          </a:ln>
          <a:effectLst/>
        </p:spPr>
      </p:pic>
      <p:pic>
        <p:nvPicPr>
          <p:cNvPr id="500806" name="Picture 70"/>
          <p:cNvPicPr>
            <a:picLocks noChangeArrowheads="1"/>
          </p:cNvPicPr>
          <p:nvPr/>
        </p:nvPicPr>
        <p:blipFill>
          <a:blip r:embed="rId4" cstate="print"/>
          <a:srcRect/>
          <a:stretch>
            <a:fillRect/>
          </a:stretch>
        </p:blipFill>
        <p:spPr bwMode="auto">
          <a:xfrm>
            <a:off x="7297738" y="5734050"/>
            <a:ext cx="1160462" cy="838200"/>
          </a:xfrm>
          <a:prstGeom prst="rect">
            <a:avLst/>
          </a:prstGeom>
          <a:noFill/>
          <a:ln w="12700">
            <a:noFill/>
            <a:miter lim="800000"/>
            <a:headEnd/>
            <a:tailEnd/>
          </a:ln>
          <a:effectLst/>
        </p:spPr>
      </p:pic>
      <p:pic>
        <p:nvPicPr>
          <p:cNvPr id="500807" name="Picture 71"/>
          <p:cNvPicPr>
            <a:picLocks noChangeArrowheads="1"/>
          </p:cNvPicPr>
          <p:nvPr/>
        </p:nvPicPr>
        <p:blipFill>
          <a:blip r:embed="rId5" cstate="print"/>
          <a:srcRect/>
          <a:stretch>
            <a:fillRect/>
          </a:stretch>
        </p:blipFill>
        <p:spPr bwMode="auto">
          <a:xfrm>
            <a:off x="4038600" y="5734050"/>
            <a:ext cx="1295400" cy="762000"/>
          </a:xfrm>
          <a:prstGeom prst="rect">
            <a:avLst/>
          </a:prstGeom>
          <a:noFill/>
          <a:ln w="12700">
            <a:noFill/>
            <a:miter lim="800000"/>
            <a:headEnd/>
            <a:tailEnd/>
          </a:ln>
          <a:effectLst/>
        </p:spPr>
      </p:pic>
    </p:spTree>
  </p:cSld>
  <p:clrMapOvr>
    <a:masterClrMapping/>
  </p:clrMapOvr>
  <p:transition spd="med">
    <p:cover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20"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Sumario</a:t>
            </a:r>
            <a:endParaRPr lang="es-ES" sz="4400">
              <a:solidFill>
                <a:schemeClr val="tx2"/>
              </a:solidFill>
            </a:endParaRPr>
          </a:p>
        </p:txBody>
      </p:sp>
      <p:sp>
        <p:nvSpPr>
          <p:cNvPr id="521221"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_tradnl" sz="3200" b="1"/>
              <a:t>Protocolo AAL5 de ATM</a:t>
            </a:r>
          </a:p>
          <a:p>
            <a:pPr marL="342900" indent="-342900">
              <a:spcBef>
                <a:spcPct val="20000"/>
              </a:spcBef>
              <a:buFontTx/>
              <a:buChar char="•"/>
            </a:pPr>
            <a:r>
              <a:rPr lang="es-ES_tradnl" sz="3200"/>
              <a:t>Transmisón de datos en ATM</a:t>
            </a:r>
            <a:endParaRPr lang="es-ES" sz="3200"/>
          </a:p>
          <a:p>
            <a:pPr marL="342900" indent="-342900">
              <a:spcBef>
                <a:spcPct val="20000"/>
              </a:spcBef>
              <a:buFontTx/>
              <a:buChar char="•"/>
            </a:pPr>
            <a:r>
              <a:rPr lang="es-ES" sz="3200" b="1">
                <a:solidFill>
                  <a:srgbClr val="FF0000"/>
                </a:solidFill>
              </a:rPr>
              <a:t>Transmisión de datos en Frame Relay </a:t>
            </a:r>
          </a:p>
        </p:txBody>
      </p:sp>
    </p:spTree>
  </p:cSld>
  <p:clrMapOvr>
    <a:masterClrMapping/>
  </p:clrMapOvr>
  <p:transition spd="med">
    <p:cover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4" name="Rectangle 4"/>
          <p:cNvSpPr>
            <a:spLocks noChangeArrowheads="1"/>
          </p:cNvSpPr>
          <p:nvPr/>
        </p:nvSpPr>
        <p:spPr bwMode="auto">
          <a:xfrm>
            <a:off x="395288" y="260350"/>
            <a:ext cx="8458200" cy="1143000"/>
          </a:xfrm>
          <a:prstGeom prst="rect">
            <a:avLst/>
          </a:prstGeom>
          <a:noFill/>
          <a:ln w="9525">
            <a:noFill/>
            <a:miter lim="800000"/>
            <a:headEnd/>
            <a:tailEnd/>
          </a:ln>
          <a:effectLst/>
        </p:spPr>
        <p:txBody>
          <a:bodyPr anchor="ctr"/>
          <a:lstStyle/>
          <a:p>
            <a:pPr algn="ctr"/>
            <a:r>
              <a:rPr lang="es-ES_tradnl" sz="4000"/>
              <a:t>Transmisión de datos en Frame Relay</a:t>
            </a:r>
            <a:endParaRPr lang="es-ES" sz="4000"/>
          </a:p>
        </p:txBody>
      </p:sp>
      <p:sp>
        <p:nvSpPr>
          <p:cNvPr id="522245" name="Rectangle 5"/>
          <p:cNvSpPr>
            <a:spLocks noChangeArrowheads="1"/>
          </p:cNvSpPr>
          <p:nvPr/>
        </p:nvSpPr>
        <p:spPr bwMode="auto">
          <a:xfrm>
            <a:off x="685800" y="1557338"/>
            <a:ext cx="7772400" cy="4538662"/>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
              <a:t>Frame Relay es un servicio de red CONS que incorpora:</a:t>
            </a:r>
          </a:p>
          <a:p>
            <a:pPr marL="742950" lvl="1" indent="-285750">
              <a:lnSpc>
                <a:spcPct val="90000"/>
              </a:lnSpc>
              <a:spcBef>
                <a:spcPct val="20000"/>
              </a:spcBef>
              <a:buFontTx/>
              <a:buChar char="–"/>
            </a:pPr>
            <a:r>
              <a:rPr lang="es-ES" sz="2000"/>
              <a:t>Traffic shaping/traffic policing (CIR, EIR, bit DE). Estos los maneja la propia red</a:t>
            </a:r>
          </a:p>
          <a:p>
            <a:pPr marL="742950" lvl="1" indent="-285750">
              <a:lnSpc>
                <a:spcPct val="90000"/>
              </a:lnSpc>
              <a:spcBef>
                <a:spcPct val="20000"/>
              </a:spcBef>
              <a:buFontTx/>
              <a:buChar char="–"/>
            </a:pPr>
            <a:r>
              <a:rPr lang="es-ES" sz="2000"/>
              <a:t>Control de congestión (bits BECN, FECN). Estas no suelen utilizarlas los protocolos de nivel superior</a:t>
            </a:r>
          </a:p>
          <a:p>
            <a:pPr marL="342900" indent="-342900">
              <a:lnSpc>
                <a:spcPct val="90000"/>
              </a:lnSpc>
              <a:spcBef>
                <a:spcPct val="20000"/>
              </a:spcBef>
              <a:buFontTx/>
              <a:buChar char="•"/>
            </a:pPr>
            <a:r>
              <a:rPr lang="es-ES"/>
              <a:t>Es una tecnología interesante para la interconexión de LANs, se adapta bien a la transmisión de datos. Incluye soporte multiprotocolo.</a:t>
            </a:r>
          </a:p>
          <a:p>
            <a:pPr marL="342900" indent="-342900">
              <a:lnSpc>
                <a:spcPct val="90000"/>
              </a:lnSpc>
              <a:spcBef>
                <a:spcPct val="20000"/>
              </a:spcBef>
              <a:buFontTx/>
              <a:buChar char="•"/>
            </a:pPr>
            <a:r>
              <a:rPr lang="es-ES"/>
              <a:t>Las funciones de control de congestión no suelen utilizarse  en los protocolos que utilizan Frame Relay</a:t>
            </a:r>
          </a:p>
          <a:p>
            <a:pPr marL="342900" indent="-342900">
              <a:lnSpc>
                <a:spcPct val="90000"/>
              </a:lnSpc>
              <a:spcBef>
                <a:spcPct val="20000"/>
              </a:spcBef>
              <a:buFontTx/>
              <a:buChar char="•"/>
            </a:pPr>
            <a:r>
              <a:rPr lang="es-ES_tradnl"/>
              <a:t>El RFC 1294 (Multiprotocol Interconnect over Frame Relay) especifica como se acomoda el paquete en la parte de datos de la trama</a:t>
            </a:r>
            <a:endParaRPr lang="es-ES"/>
          </a:p>
        </p:txBody>
      </p:sp>
    </p:spTree>
  </p:cSld>
  <p:clrMapOvr>
    <a:masterClrMapping/>
  </p:clrMapOvr>
  <p:transition spd="med">
    <p:cover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8" name="Rectangle 4"/>
          <p:cNvSpPr>
            <a:spLocks noChangeArrowheads="1"/>
          </p:cNvSpPr>
          <p:nvPr/>
        </p:nvSpPr>
        <p:spPr bwMode="auto">
          <a:xfrm>
            <a:off x="685800" y="260350"/>
            <a:ext cx="8134350" cy="1143000"/>
          </a:xfrm>
          <a:prstGeom prst="rect">
            <a:avLst/>
          </a:prstGeom>
          <a:noFill/>
          <a:ln w="9525">
            <a:noFill/>
            <a:miter lim="800000"/>
            <a:headEnd/>
            <a:tailEnd/>
          </a:ln>
          <a:effectLst/>
        </p:spPr>
        <p:txBody>
          <a:bodyPr anchor="ctr"/>
          <a:lstStyle/>
          <a:p>
            <a:pPr algn="ctr"/>
            <a:r>
              <a:rPr lang="es-ES_tradnl" sz="3600"/>
              <a:t>Modos de funcionamiento de Frame Relay</a:t>
            </a:r>
            <a:endParaRPr lang="es-ES" sz="3600"/>
          </a:p>
        </p:txBody>
      </p:sp>
      <p:sp>
        <p:nvSpPr>
          <p:cNvPr id="523269" name="Rectangle 5"/>
          <p:cNvSpPr>
            <a:spLocks noChangeArrowheads="1"/>
          </p:cNvSpPr>
          <p:nvPr/>
        </p:nvSpPr>
        <p:spPr bwMode="auto">
          <a:xfrm>
            <a:off x="685800" y="1773238"/>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 sz="2200"/>
              <a:t>Admite dos modos de funcionamiento:</a:t>
            </a:r>
          </a:p>
          <a:p>
            <a:pPr marL="742950" lvl="1" indent="-285750">
              <a:spcBef>
                <a:spcPct val="20000"/>
              </a:spcBef>
              <a:buFontTx/>
              <a:buChar char="–"/>
            </a:pPr>
            <a:r>
              <a:rPr lang="es-ES" sz="2200" b="1"/>
              <a:t>Tramas enrutadas (routed frames):</a:t>
            </a:r>
            <a:r>
              <a:rPr lang="es-ES" sz="2200"/>
              <a:t> e</a:t>
            </a:r>
            <a:r>
              <a:rPr lang="es-ES_tradnl" sz="2200"/>
              <a:t>l paquete de nivel de red se acomoda en el campo datos de la trama F.R. Una cabecera adicional indica el protocolo utilizado a nivel de red (IP por ejemplo)</a:t>
            </a:r>
          </a:p>
          <a:p>
            <a:pPr marL="742950" lvl="1" indent="-285750">
              <a:spcBef>
                <a:spcPct val="20000"/>
              </a:spcBef>
              <a:buFontTx/>
              <a:buChar char="–"/>
            </a:pPr>
            <a:r>
              <a:rPr lang="es-ES_tradnl" sz="2200" b="1"/>
              <a:t>Tramas puenteadas (bridged frames):</a:t>
            </a:r>
            <a:r>
              <a:rPr lang="es-ES_tradnl" sz="2200"/>
              <a:t> se transmite la trama MAC. Una cabecera adicional indica el tipo de trama MAC (802.3, 802.5, etc.). En este caso los routers que establecen el circuito F. R. actúan como puentes remotos.</a:t>
            </a:r>
          </a:p>
          <a:p>
            <a:pPr marL="342900" indent="-342900">
              <a:spcBef>
                <a:spcPct val="20000"/>
              </a:spcBef>
              <a:buFontTx/>
              <a:buChar char="•"/>
            </a:pPr>
            <a:r>
              <a:rPr lang="es-ES" sz="2200"/>
              <a:t>Las tramas puenteadas permiten un funcionamiento más transparente, pero menos eficiente (tráfico broadcast/multicast)</a:t>
            </a:r>
          </a:p>
        </p:txBody>
      </p:sp>
    </p:spTree>
  </p:cSld>
  <p:clrMapOvr>
    <a:masterClrMapping/>
  </p:clrMapOvr>
  <p:transition spd="med">
    <p:cover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2" name="Line 4"/>
          <p:cNvSpPr>
            <a:spLocks noChangeShapeType="1"/>
          </p:cNvSpPr>
          <p:nvPr/>
        </p:nvSpPr>
        <p:spPr bwMode="auto">
          <a:xfrm flipV="1">
            <a:off x="2987675" y="2147888"/>
            <a:ext cx="2884488" cy="0"/>
          </a:xfrm>
          <a:prstGeom prst="line">
            <a:avLst/>
          </a:prstGeom>
          <a:noFill/>
          <a:ln w="31750">
            <a:solidFill>
              <a:schemeClr val="tx1"/>
            </a:solidFill>
            <a:round/>
            <a:headEnd/>
            <a:tailEnd/>
          </a:ln>
          <a:effectLst/>
        </p:spPr>
        <p:txBody>
          <a:bodyPr/>
          <a:lstStyle/>
          <a:p>
            <a:endParaRPr lang="es-ES"/>
          </a:p>
        </p:txBody>
      </p:sp>
      <p:pic>
        <p:nvPicPr>
          <p:cNvPr id="524293" name="Picture 5"/>
          <p:cNvPicPr>
            <a:picLocks noChangeArrowheads="1"/>
          </p:cNvPicPr>
          <p:nvPr/>
        </p:nvPicPr>
        <p:blipFill>
          <a:blip r:embed="rId3" cstate="print"/>
          <a:srcRect/>
          <a:stretch>
            <a:fillRect/>
          </a:stretch>
        </p:blipFill>
        <p:spPr bwMode="auto">
          <a:xfrm>
            <a:off x="3563938" y="1431925"/>
            <a:ext cx="1439862" cy="1060450"/>
          </a:xfrm>
          <a:prstGeom prst="rect">
            <a:avLst/>
          </a:prstGeom>
          <a:noFill/>
          <a:ln w="12700">
            <a:noFill/>
            <a:miter lim="800000"/>
            <a:headEnd/>
            <a:tailEnd/>
          </a:ln>
          <a:effectLst/>
        </p:spPr>
      </p:pic>
      <p:sp>
        <p:nvSpPr>
          <p:cNvPr id="524294" name="Line 6"/>
          <p:cNvSpPr>
            <a:spLocks noChangeShapeType="1"/>
          </p:cNvSpPr>
          <p:nvPr/>
        </p:nvSpPr>
        <p:spPr bwMode="auto">
          <a:xfrm rot="5400000">
            <a:off x="2339181" y="4236244"/>
            <a:ext cx="7938" cy="1016000"/>
          </a:xfrm>
          <a:prstGeom prst="line">
            <a:avLst/>
          </a:prstGeom>
          <a:noFill/>
          <a:ln w="25400">
            <a:solidFill>
              <a:schemeClr val="accent2"/>
            </a:solidFill>
            <a:round/>
            <a:headEnd/>
            <a:tailEnd/>
          </a:ln>
          <a:effectLst/>
        </p:spPr>
        <p:txBody>
          <a:bodyPr/>
          <a:lstStyle/>
          <a:p>
            <a:endParaRPr lang="es-ES"/>
          </a:p>
        </p:txBody>
      </p:sp>
      <p:sp>
        <p:nvSpPr>
          <p:cNvPr id="524295" name="Line 7"/>
          <p:cNvSpPr>
            <a:spLocks noChangeShapeType="1"/>
          </p:cNvSpPr>
          <p:nvPr/>
        </p:nvSpPr>
        <p:spPr bwMode="auto">
          <a:xfrm rot="5400000">
            <a:off x="6731794" y="1643857"/>
            <a:ext cx="7937" cy="1016000"/>
          </a:xfrm>
          <a:prstGeom prst="line">
            <a:avLst/>
          </a:prstGeom>
          <a:noFill/>
          <a:ln w="25400">
            <a:solidFill>
              <a:schemeClr val="accent2"/>
            </a:solidFill>
            <a:round/>
            <a:headEnd/>
            <a:tailEnd/>
          </a:ln>
          <a:effectLst/>
        </p:spPr>
        <p:txBody>
          <a:bodyPr/>
          <a:lstStyle/>
          <a:p>
            <a:endParaRPr lang="es-ES"/>
          </a:p>
        </p:txBody>
      </p:sp>
      <p:sp>
        <p:nvSpPr>
          <p:cNvPr id="524296" name="Line 8"/>
          <p:cNvSpPr>
            <a:spLocks noChangeShapeType="1"/>
          </p:cNvSpPr>
          <p:nvPr/>
        </p:nvSpPr>
        <p:spPr bwMode="auto">
          <a:xfrm rot="5400000">
            <a:off x="6588919" y="4164807"/>
            <a:ext cx="7937" cy="1016000"/>
          </a:xfrm>
          <a:prstGeom prst="line">
            <a:avLst/>
          </a:prstGeom>
          <a:noFill/>
          <a:ln w="25400">
            <a:solidFill>
              <a:schemeClr val="accent2"/>
            </a:solidFill>
            <a:round/>
            <a:headEnd/>
            <a:tailEnd/>
          </a:ln>
          <a:effectLst/>
        </p:spPr>
        <p:txBody>
          <a:bodyPr/>
          <a:lstStyle/>
          <a:p>
            <a:endParaRPr lang="es-ES"/>
          </a:p>
        </p:txBody>
      </p:sp>
      <p:sp>
        <p:nvSpPr>
          <p:cNvPr id="524297" name="Line 9"/>
          <p:cNvSpPr>
            <a:spLocks noChangeShapeType="1"/>
          </p:cNvSpPr>
          <p:nvPr/>
        </p:nvSpPr>
        <p:spPr bwMode="auto">
          <a:xfrm rot="5400000">
            <a:off x="2339181" y="1643857"/>
            <a:ext cx="7937" cy="1016000"/>
          </a:xfrm>
          <a:prstGeom prst="line">
            <a:avLst/>
          </a:prstGeom>
          <a:noFill/>
          <a:ln w="25400">
            <a:solidFill>
              <a:schemeClr val="accent2"/>
            </a:solidFill>
            <a:round/>
            <a:headEnd/>
            <a:tailEnd/>
          </a:ln>
          <a:effectLst/>
        </p:spPr>
        <p:txBody>
          <a:bodyPr/>
          <a:lstStyle/>
          <a:p>
            <a:endParaRPr lang="es-ES"/>
          </a:p>
        </p:txBody>
      </p:sp>
      <p:sp>
        <p:nvSpPr>
          <p:cNvPr id="524298" name="Line 10"/>
          <p:cNvSpPr>
            <a:spLocks noChangeShapeType="1"/>
          </p:cNvSpPr>
          <p:nvPr/>
        </p:nvSpPr>
        <p:spPr bwMode="auto">
          <a:xfrm flipV="1">
            <a:off x="2987675" y="4740275"/>
            <a:ext cx="2884488" cy="0"/>
          </a:xfrm>
          <a:prstGeom prst="line">
            <a:avLst/>
          </a:prstGeom>
          <a:noFill/>
          <a:ln w="31750">
            <a:solidFill>
              <a:schemeClr val="tx1"/>
            </a:solidFill>
            <a:round/>
            <a:headEnd/>
            <a:tailEnd/>
          </a:ln>
          <a:effectLst/>
        </p:spPr>
        <p:txBody>
          <a:bodyPr/>
          <a:lstStyle/>
          <a:p>
            <a:endParaRPr lang="es-ES"/>
          </a:p>
        </p:txBody>
      </p:sp>
      <p:sp>
        <p:nvSpPr>
          <p:cNvPr id="524299" name="Text Box 11"/>
          <p:cNvSpPr txBox="1">
            <a:spLocks noChangeArrowheads="1"/>
          </p:cNvSpPr>
          <p:nvPr/>
        </p:nvSpPr>
        <p:spPr bwMode="auto">
          <a:xfrm>
            <a:off x="2300288" y="188913"/>
            <a:ext cx="4243387" cy="519112"/>
          </a:xfrm>
          <a:prstGeom prst="rect">
            <a:avLst/>
          </a:prstGeom>
          <a:noFill/>
          <a:ln w="9525">
            <a:noFill/>
            <a:miter lim="800000"/>
            <a:headEnd/>
            <a:tailEnd/>
          </a:ln>
          <a:effectLst/>
        </p:spPr>
        <p:txBody>
          <a:bodyPr wrap="none">
            <a:spAutoFit/>
          </a:bodyPr>
          <a:lstStyle/>
          <a:p>
            <a:r>
              <a:rPr lang="es-ES_tradnl" sz="2800">
                <a:latin typeface="Arial" charset="0"/>
              </a:rPr>
              <a:t>Datos sobre Frame Relay</a:t>
            </a:r>
            <a:endParaRPr lang="es-ES" sz="2800">
              <a:latin typeface="Arial" charset="0"/>
            </a:endParaRPr>
          </a:p>
        </p:txBody>
      </p:sp>
      <p:sp>
        <p:nvSpPr>
          <p:cNvPr id="524300" name="Text Box 12"/>
          <p:cNvSpPr txBox="1">
            <a:spLocks noChangeArrowheads="1"/>
          </p:cNvSpPr>
          <p:nvPr/>
        </p:nvSpPr>
        <p:spPr bwMode="auto">
          <a:xfrm>
            <a:off x="2592388" y="4146550"/>
            <a:ext cx="755650" cy="304800"/>
          </a:xfrm>
          <a:prstGeom prst="rect">
            <a:avLst/>
          </a:prstGeom>
          <a:noFill/>
          <a:ln w="9525">
            <a:noFill/>
            <a:miter lim="800000"/>
            <a:headEnd/>
            <a:tailEnd/>
          </a:ln>
          <a:effectLst/>
        </p:spPr>
        <p:txBody>
          <a:bodyPr wrap="none">
            <a:spAutoFit/>
          </a:bodyPr>
          <a:lstStyle/>
          <a:p>
            <a:r>
              <a:rPr lang="es-ES" sz="1400" b="1">
                <a:latin typeface="Arial" charset="0"/>
              </a:rPr>
              <a:t>Router</a:t>
            </a:r>
          </a:p>
        </p:txBody>
      </p:sp>
      <p:sp>
        <p:nvSpPr>
          <p:cNvPr id="524301" name="Text Box 13"/>
          <p:cNvSpPr txBox="1">
            <a:spLocks noChangeArrowheads="1"/>
          </p:cNvSpPr>
          <p:nvPr/>
        </p:nvSpPr>
        <p:spPr bwMode="auto">
          <a:xfrm>
            <a:off x="5472113" y="4092575"/>
            <a:ext cx="755650" cy="304800"/>
          </a:xfrm>
          <a:prstGeom prst="rect">
            <a:avLst/>
          </a:prstGeom>
          <a:noFill/>
          <a:ln w="9525">
            <a:noFill/>
            <a:miter lim="800000"/>
            <a:headEnd/>
            <a:tailEnd/>
          </a:ln>
          <a:effectLst/>
        </p:spPr>
        <p:txBody>
          <a:bodyPr wrap="none">
            <a:spAutoFit/>
          </a:bodyPr>
          <a:lstStyle/>
          <a:p>
            <a:r>
              <a:rPr lang="es-ES" sz="1400" b="1">
                <a:latin typeface="Arial" charset="0"/>
              </a:rPr>
              <a:t>Router</a:t>
            </a:r>
          </a:p>
        </p:txBody>
      </p:sp>
      <p:pic>
        <p:nvPicPr>
          <p:cNvPr id="524302" name="Picture 14"/>
          <p:cNvPicPr>
            <a:picLocks noChangeArrowheads="1"/>
          </p:cNvPicPr>
          <p:nvPr/>
        </p:nvPicPr>
        <p:blipFill>
          <a:blip r:embed="rId3" cstate="print"/>
          <a:srcRect/>
          <a:stretch>
            <a:fillRect/>
          </a:stretch>
        </p:blipFill>
        <p:spPr bwMode="auto">
          <a:xfrm>
            <a:off x="3563938" y="4005263"/>
            <a:ext cx="1439862" cy="1060450"/>
          </a:xfrm>
          <a:prstGeom prst="rect">
            <a:avLst/>
          </a:prstGeom>
          <a:noFill/>
          <a:ln w="12700">
            <a:noFill/>
            <a:miter lim="800000"/>
            <a:headEnd/>
            <a:tailEnd/>
          </a:ln>
          <a:effectLst/>
        </p:spPr>
      </p:pic>
      <p:sp>
        <p:nvSpPr>
          <p:cNvPr id="524303" name="Text Box 15"/>
          <p:cNvSpPr txBox="1">
            <a:spLocks noChangeArrowheads="1"/>
          </p:cNvSpPr>
          <p:nvPr/>
        </p:nvSpPr>
        <p:spPr bwMode="auto">
          <a:xfrm>
            <a:off x="3922713" y="4149725"/>
            <a:ext cx="793750" cy="581025"/>
          </a:xfrm>
          <a:prstGeom prst="rect">
            <a:avLst/>
          </a:prstGeom>
          <a:noFill/>
          <a:ln w="9525">
            <a:noFill/>
            <a:miter lim="800000"/>
            <a:headEnd/>
            <a:tailEnd/>
          </a:ln>
          <a:effectLst/>
        </p:spPr>
        <p:txBody>
          <a:bodyPr wrap="none">
            <a:spAutoFit/>
          </a:bodyPr>
          <a:lstStyle/>
          <a:p>
            <a:r>
              <a:rPr lang="es-ES" sz="1600" b="1">
                <a:latin typeface="Arial" charset="0"/>
              </a:rPr>
              <a:t>Frame</a:t>
            </a:r>
          </a:p>
          <a:p>
            <a:r>
              <a:rPr lang="es-ES" sz="1600" b="1">
                <a:latin typeface="Arial" charset="0"/>
              </a:rPr>
              <a:t>Relay</a:t>
            </a:r>
          </a:p>
        </p:txBody>
      </p:sp>
      <p:sp>
        <p:nvSpPr>
          <p:cNvPr id="524304" name="Text Box 16"/>
          <p:cNvSpPr txBox="1">
            <a:spLocks noChangeArrowheads="1"/>
          </p:cNvSpPr>
          <p:nvPr/>
        </p:nvSpPr>
        <p:spPr bwMode="auto">
          <a:xfrm>
            <a:off x="2268538" y="1341438"/>
            <a:ext cx="1439862" cy="517525"/>
          </a:xfrm>
          <a:prstGeom prst="rect">
            <a:avLst/>
          </a:prstGeom>
          <a:noFill/>
          <a:ln w="9525">
            <a:noFill/>
            <a:miter lim="800000"/>
            <a:headEnd/>
            <a:tailEnd/>
          </a:ln>
          <a:effectLst/>
        </p:spPr>
        <p:txBody>
          <a:bodyPr>
            <a:spAutoFit/>
          </a:bodyPr>
          <a:lstStyle/>
          <a:p>
            <a:pPr algn="ctr"/>
            <a:r>
              <a:rPr lang="es-ES" sz="1400" b="1">
                <a:latin typeface="Arial" charset="0"/>
              </a:rPr>
              <a:t>Puente remoto transparente</a:t>
            </a:r>
          </a:p>
        </p:txBody>
      </p:sp>
      <p:sp>
        <p:nvSpPr>
          <p:cNvPr id="524305" name="Text Box 17"/>
          <p:cNvSpPr txBox="1">
            <a:spLocks noChangeArrowheads="1"/>
          </p:cNvSpPr>
          <p:nvPr/>
        </p:nvSpPr>
        <p:spPr bwMode="auto">
          <a:xfrm>
            <a:off x="5364163" y="1341438"/>
            <a:ext cx="1425575" cy="517525"/>
          </a:xfrm>
          <a:prstGeom prst="rect">
            <a:avLst/>
          </a:prstGeom>
          <a:noFill/>
          <a:ln w="9525">
            <a:noFill/>
            <a:miter lim="800000"/>
            <a:headEnd/>
            <a:tailEnd/>
          </a:ln>
          <a:effectLst/>
        </p:spPr>
        <p:txBody>
          <a:bodyPr>
            <a:spAutoFit/>
          </a:bodyPr>
          <a:lstStyle/>
          <a:p>
            <a:pPr algn="ctr"/>
            <a:r>
              <a:rPr lang="es-ES" sz="1400" b="1">
                <a:latin typeface="Arial" charset="0"/>
              </a:rPr>
              <a:t>Puente remoto transparente</a:t>
            </a:r>
          </a:p>
        </p:txBody>
      </p:sp>
      <p:pic>
        <p:nvPicPr>
          <p:cNvPr id="524306" name="Picture 18"/>
          <p:cNvPicPr>
            <a:picLocks noChangeArrowheads="1"/>
          </p:cNvPicPr>
          <p:nvPr/>
        </p:nvPicPr>
        <p:blipFill>
          <a:blip r:embed="rId4" cstate="print"/>
          <a:srcRect/>
          <a:stretch>
            <a:fillRect/>
          </a:stretch>
        </p:blipFill>
        <p:spPr bwMode="auto">
          <a:xfrm>
            <a:off x="2555875" y="1797050"/>
            <a:ext cx="914400" cy="558800"/>
          </a:xfrm>
          <a:prstGeom prst="rect">
            <a:avLst/>
          </a:prstGeom>
          <a:noFill/>
          <a:ln w="12700">
            <a:noFill/>
            <a:miter lim="800000"/>
            <a:headEnd/>
            <a:tailEnd/>
          </a:ln>
          <a:effectLst/>
        </p:spPr>
      </p:pic>
      <p:pic>
        <p:nvPicPr>
          <p:cNvPr id="524307" name="Picture 19"/>
          <p:cNvPicPr>
            <a:picLocks noChangeArrowheads="1"/>
          </p:cNvPicPr>
          <p:nvPr/>
        </p:nvPicPr>
        <p:blipFill>
          <a:blip r:embed="rId4" cstate="print"/>
          <a:srcRect/>
          <a:stretch>
            <a:fillRect/>
          </a:stretch>
        </p:blipFill>
        <p:spPr bwMode="auto">
          <a:xfrm>
            <a:off x="5529263" y="1797050"/>
            <a:ext cx="914400" cy="558800"/>
          </a:xfrm>
          <a:prstGeom prst="rect">
            <a:avLst/>
          </a:prstGeom>
          <a:noFill/>
          <a:ln w="12700">
            <a:noFill/>
            <a:miter lim="800000"/>
            <a:headEnd/>
            <a:tailEnd/>
          </a:ln>
          <a:effectLst/>
        </p:spPr>
      </p:pic>
      <p:sp>
        <p:nvSpPr>
          <p:cNvPr id="524308" name="Text Box 20"/>
          <p:cNvSpPr txBox="1">
            <a:spLocks noChangeArrowheads="1"/>
          </p:cNvSpPr>
          <p:nvPr/>
        </p:nvSpPr>
        <p:spPr bwMode="auto">
          <a:xfrm>
            <a:off x="3995738" y="1557338"/>
            <a:ext cx="793750" cy="581025"/>
          </a:xfrm>
          <a:prstGeom prst="rect">
            <a:avLst/>
          </a:prstGeom>
          <a:noFill/>
          <a:ln w="9525">
            <a:noFill/>
            <a:miter lim="800000"/>
            <a:headEnd/>
            <a:tailEnd/>
          </a:ln>
          <a:effectLst/>
        </p:spPr>
        <p:txBody>
          <a:bodyPr wrap="none">
            <a:spAutoFit/>
          </a:bodyPr>
          <a:lstStyle/>
          <a:p>
            <a:r>
              <a:rPr lang="es-ES" sz="1600" b="1">
                <a:latin typeface="Arial" charset="0"/>
              </a:rPr>
              <a:t>Frame</a:t>
            </a:r>
          </a:p>
          <a:p>
            <a:r>
              <a:rPr lang="es-ES" sz="1600" b="1">
                <a:latin typeface="Arial" charset="0"/>
              </a:rPr>
              <a:t>Relay</a:t>
            </a:r>
          </a:p>
        </p:txBody>
      </p:sp>
      <p:sp>
        <p:nvSpPr>
          <p:cNvPr id="524309" name="Line 21"/>
          <p:cNvSpPr>
            <a:spLocks noChangeShapeType="1"/>
          </p:cNvSpPr>
          <p:nvPr/>
        </p:nvSpPr>
        <p:spPr bwMode="auto">
          <a:xfrm>
            <a:off x="7235825" y="1212850"/>
            <a:ext cx="0" cy="1600200"/>
          </a:xfrm>
          <a:prstGeom prst="line">
            <a:avLst/>
          </a:prstGeom>
          <a:noFill/>
          <a:ln w="25400">
            <a:solidFill>
              <a:schemeClr val="accent2"/>
            </a:solidFill>
            <a:round/>
            <a:headEnd/>
            <a:tailEnd/>
          </a:ln>
          <a:effectLst/>
        </p:spPr>
        <p:txBody>
          <a:bodyPr/>
          <a:lstStyle/>
          <a:p>
            <a:endParaRPr lang="es-ES"/>
          </a:p>
        </p:txBody>
      </p:sp>
      <p:pic>
        <p:nvPicPr>
          <p:cNvPr id="524310" name="Picture 22"/>
          <p:cNvPicPr>
            <a:picLocks noChangeArrowheads="1"/>
          </p:cNvPicPr>
          <p:nvPr/>
        </p:nvPicPr>
        <p:blipFill>
          <a:blip r:embed="rId5" cstate="print"/>
          <a:srcRect/>
          <a:stretch>
            <a:fillRect/>
          </a:stretch>
        </p:blipFill>
        <p:spPr bwMode="auto">
          <a:xfrm>
            <a:off x="5440363" y="4443413"/>
            <a:ext cx="860425" cy="657225"/>
          </a:xfrm>
          <a:prstGeom prst="rect">
            <a:avLst/>
          </a:prstGeom>
          <a:noFill/>
          <a:ln w="12700">
            <a:noFill/>
            <a:miter lim="800000"/>
            <a:headEnd/>
            <a:tailEnd/>
          </a:ln>
          <a:effectLst/>
        </p:spPr>
      </p:pic>
      <p:pic>
        <p:nvPicPr>
          <p:cNvPr id="524311" name="Picture 23"/>
          <p:cNvPicPr>
            <a:picLocks noChangeArrowheads="1"/>
          </p:cNvPicPr>
          <p:nvPr/>
        </p:nvPicPr>
        <p:blipFill>
          <a:blip r:embed="rId5" cstate="print"/>
          <a:srcRect/>
          <a:stretch>
            <a:fillRect/>
          </a:stretch>
        </p:blipFill>
        <p:spPr bwMode="auto">
          <a:xfrm>
            <a:off x="2559050" y="4443413"/>
            <a:ext cx="860425" cy="657225"/>
          </a:xfrm>
          <a:prstGeom prst="rect">
            <a:avLst/>
          </a:prstGeom>
          <a:noFill/>
          <a:ln w="12700">
            <a:noFill/>
            <a:miter lim="800000"/>
            <a:headEnd/>
            <a:tailEnd/>
          </a:ln>
          <a:effectLst/>
        </p:spPr>
      </p:pic>
      <p:sp>
        <p:nvSpPr>
          <p:cNvPr id="524312" name="Line 24"/>
          <p:cNvSpPr>
            <a:spLocks noChangeShapeType="1"/>
          </p:cNvSpPr>
          <p:nvPr/>
        </p:nvSpPr>
        <p:spPr bwMode="auto">
          <a:xfrm>
            <a:off x="1835150" y="1212850"/>
            <a:ext cx="0" cy="1600200"/>
          </a:xfrm>
          <a:prstGeom prst="line">
            <a:avLst/>
          </a:prstGeom>
          <a:noFill/>
          <a:ln w="25400">
            <a:solidFill>
              <a:schemeClr val="accent2"/>
            </a:solidFill>
            <a:round/>
            <a:headEnd/>
            <a:tailEnd/>
          </a:ln>
          <a:effectLst/>
        </p:spPr>
        <p:txBody>
          <a:bodyPr/>
          <a:lstStyle/>
          <a:p>
            <a:endParaRPr lang="es-ES"/>
          </a:p>
        </p:txBody>
      </p:sp>
      <p:sp>
        <p:nvSpPr>
          <p:cNvPr id="524313" name="Line 25"/>
          <p:cNvSpPr>
            <a:spLocks noChangeShapeType="1"/>
          </p:cNvSpPr>
          <p:nvPr/>
        </p:nvSpPr>
        <p:spPr bwMode="auto">
          <a:xfrm>
            <a:off x="7092950" y="4092575"/>
            <a:ext cx="0" cy="1600200"/>
          </a:xfrm>
          <a:prstGeom prst="line">
            <a:avLst/>
          </a:prstGeom>
          <a:noFill/>
          <a:ln w="25400">
            <a:solidFill>
              <a:schemeClr val="accent2"/>
            </a:solidFill>
            <a:round/>
            <a:headEnd/>
            <a:tailEnd/>
          </a:ln>
          <a:effectLst/>
        </p:spPr>
        <p:txBody>
          <a:bodyPr/>
          <a:lstStyle/>
          <a:p>
            <a:endParaRPr lang="es-ES"/>
          </a:p>
        </p:txBody>
      </p:sp>
      <p:sp>
        <p:nvSpPr>
          <p:cNvPr id="524314" name="Line 26"/>
          <p:cNvSpPr>
            <a:spLocks noChangeShapeType="1"/>
          </p:cNvSpPr>
          <p:nvPr/>
        </p:nvSpPr>
        <p:spPr bwMode="auto">
          <a:xfrm>
            <a:off x="1835150" y="4076700"/>
            <a:ext cx="0" cy="1600200"/>
          </a:xfrm>
          <a:prstGeom prst="line">
            <a:avLst/>
          </a:prstGeom>
          <a:noFill/>
          <a:ln w="25400">
            <a:solidFill>
              <a:schemeClr val="accent2"/>
            </a:solidFill>
            <a:round/>
            <a:headEnd/>
            <a:tailEnd/>
          </a:ln>
          <a:effectLst/>
        </p:spPr>
        <p:txBody>
          <a:bodyPr/>
          <a:lstStyle/>
          <a:p>
            <a:endParaRPr lang="es-ES"/>
          </a:p>
        </p:txBody>
      </p:sp>
      <p:sp>
        <p:nvSpPr>
          <p:cNvPr id="524315" name="Line 27"/>
          <p:cNvSpPr>
            <a:spLocks noChangeShapeType="1"/>
          </p:cNvSpPr>
          <p:nvPr/>
        </p:nvSpPr>
        <p:spPr bwMode="auto">
          <a:xfrm rot="5400000">
            <a:off x="1331119" y="2005807"/>
            <a:ext cx="7937" cy="1016000"/>
          </a:xfrm>
          <a:prstGeom prst="line">
            <a:avLst/>
          </a:prstGeom>
          <a:noFill/>
          <a:ln w="25400">
            <a:solidFill>
              <a:schemeClr val="accent2"/>
            </a:solidFill>
            <a:round/>
            <a:headEnd/>
            <a:tailEnd/>
          </a:ln>
          <a:effectLst/>
        </p:spPr>
        <p:txBody>
          <a:bodyPr/>
          <a:lstStyle/>
          <a:p>
            <a:endParaRPr lang="es-ES"/>
          </a:p>
        </p:txBody>
      </p:sp>
      <p:sp>
        <p:nvSpPr>
          <p:cNvPr id="524316" name="Line 28"/>
          <p:cNvSpPr>
            <a:spLocks noChangeShapeType="1"/>
          </p:cNvSpPr>
          <p:nvPr/>
        </p:nvSpPr>
        <p:spPr bwMode="auto">
          <a:xfrm rot="5400000">
            <a:off x="1331119" y="1067594"/>
            <a:ext cx="7938" cy="1016000"/>
          </a:xfrm>
          <a:prstGeom prst="line">
            <a:avLst/>
          </a:prstGeom>
          <a:noFill/>
          <a:ln w="25400">
            <a:solidFill>
              <a:schemeClr val="accent2"/>
            </a:solidFill>
            <a:round/>
            <a:headEnd/>
            <a:tailEnd/>
          </a:ln>
          <a:effectLst/>
        </p:spPr>
        <p:txBody>
          <a:bodyPr/>
          <a:lstStyle/>
          <a:p>
            <a:endParaRPr lang="es-ES"/>
          </a:p>
        </p:txBody>
      </p:sp>
      <p:pic>
        <p:nvPicPr>
          <p:cNvPr id="524317" name="Picture 29"/>
          <p:cNvPicPr>
            <a:picLocks noChangeArrowheads="1"/>
          </p:cNvPicPr>
          <p:nvPr/>
        </p:nvPicPr>
        <p:blipFill>
          <a:blip r:embed="rId6" cstate="print"/>
          <a:srcRect/>
          <a:stretch>
            <a:fillRect/>
          </a:stretch>
        </p:blipFill>
        <p:spPr bwMode="auto">
          <a:xfrm>
            <a:off x="488950" y="1028700"/>
            <a:ext cx="762000" cy="762000"/>
          </a:xfrm>
          <a:prstGeom prst="rect">
            <a:avLst/>
          </a:prstGeom>
          <a:noFill/>
          <a:ln w="12700">
            <a:noFill/>
            <a:miter lim="800000"/>
            <a:headEnd/>
            <a:tailEnd/>
          </a:ln>
          <a:effectLst/>
        </p:spPr>
      </p:pic>
      <p:sp>
        <p:nvSpPr>
          <p:cNvPr id="524318" name="Line 30"/>
          <p:cNvSpPr>
            <a:spLocks noChangeShapeType="1"/>
          </p:cNvSpPr>
          <p:nvPr/>
        </p:nvSpPr>
        <p:spPr bwMode="auto">
          <a:xfrm rot="5400000">
            <a:off x="1310481" y="4926807"/>
            <a:ext cx="7937" cy="1016000"/>
          </a:xfrm>
          <a:prstGeom prst="line">
            <a:avLst/>
          </a:prstGeom>
          <a:noFill/>
          <a:ln w="25400">
            <a:solidFill>
              <a:schemeClr val="accent2"/>
            </a:solidFill>
            <a:round/>
            <a:headEnd/>
            <a:tailEnd/>
          </a:ln>
          <a:effectLst/>
        </p:spPr>
        <p:txBody>
          <a:bodyPr/>
          <a:lstStyle/>
          <a:p>
            <a:endParaRPr lang="es-ES"/>
          </a:p>
        </p:txBody>
      </p:sp>
      <p:sp>
        <p:nvSpPr>
          <p:cNvPr id="524319" name="Line 31"/>
          <p:cNvSpPr>
            <a:spLocks noChangeShapeType="1"/>
          </p:cNvSpPr>
          <p:nvPr/>
        </p:nvSpPr>
        <p:spPr bwMode="auto">
          <a:xfrm rot="5400000">
            <a:off x="1310481" y="3915569"/>
            <a:ext cx="7938" cy="1016000"/>
          </a:xfrm>
          <a:prstGeom prst="line">
            <a:avLst/>
          </a:prstGeom>
          <a:noFill/>
          <a:ln w="25400">
            <a:solidFill>
              <a:schemeClr val="accent2"/>
            </a:solidFill>
            <a:round/>
            <a:headEnd/>
            <a:tailEnd/>
          </a:ln>
          <a:effectLst/>
        </p:spPr>
        <p:txBody>
          <a:bodyPr/>
          <a:lstStyle/>
          <a:p>
            <a:endParaRPr lang="es-ES"/>
          </a:p>
        </p:txBody>
      </p:sp>
      <p:pic>
        <p:nvPicPr>
          <p:cNvPr id="524320" name="Picture 32"/>
          <p:cNvPicPr>
            <a:picLocks noChangeArrowheads="1"/>
          </p:cNvPicPr>
          <p:nvPr/>
        </p:nvPicPr>
        <p:blipFill>
          <a:blip r:embed="rId6" cstate="print"/>
          <a:srcRect/>
          <a:stretch>
            <a:fillRect/>
          </a:stretch>
        </p:blipFill>
        <p:spPr bwMode="auto">
          <a:xfrm>
            <a:off x="468313" y="3876675"/>
            <a:ext cx="762000" cy="762000"/>
          </a:xfrm>
          <a:prstGeom prst="rect">
            <a:avLst/>
          </a:prstGeom>
          <a:noFill/>
          <a:ln w="12700">
            <a:noFill/>
            <a:miter lim="800000"/>
            <a:headEnd/>
            <a:tailEnd/>
          </a:ln>
          <a:effectLst/>
        </p:spPr>
      </p:pic>
      <p:sp>
        <p:nvSpPr>
          <p:cNvPr id="524321" name="Line 33"/>
          <p:cNvSpPr>
            <a:spLocks noChangeShapeType="1"/>
          </p:cNvSpPr>
          <p:nvPr/>
        </p:nvSpPr>
        <p:spPr bwMode="auto">
          <a:xfrm rot="5400000">
            <a:off x="7731919" y="1974057"/>
            <a:ext cx="7937" cy="1016000"/>
          </a:xfrm>
          <a:prstGeom prst="line">
            <a:avLst/>
          </a:prstGeom>
          <a:noFill/>
          <a:ln w="25400">
            <a:solidFill>
              <a:schemeClr val="accent2"/>
            </a:solidFill>
            <a:round/>
            <a:headEnd/>
            <a:tailEnd/>
          </a:ln>
          <a:effectLst/>
        </p:spPr>
        <p:txBody>
          <a:bodyPr/>
          <a:lstStyle/>
          <a:p>
            <a:endParaRPr lang="es-ES"/>
          </a:p>
        </p:txBody>
      </p:sp>
      <p:sp>
        <p:nvSpPr>
          <p:cNvPr id="524322" name="Line 34"/>
          <p:cNvSpPr>
            <a:spLocks noChangeShapeType="1"/>
          </p:cNvSpPr>
          <p:nvPr/>
        </p:nvSpPr>
        <p:spPr bwMode="auto">
          <a:xfrm rot="5400000">
            <a:off x="7731919" y="1035844"/>
            <a:ext cx="7938" cy="1016000"/>
          </a:xfrm>
          <a:prstGeom prst="line">
            <a:avLst/>
          </a:prstGeom>
          <a:noFill/>
          <a:ln w="25400">
            <a:solidFill>
              <a:schemeClr val="accent2"/>
            </a:solidFill>
            <a:round/>
            <a:headEnd/>
            <a:tailEnd/>
          </a:ln>
          <a:effectLst/>
        </p:spPr>
        <p:txBody>
          <a:bodyPr/>
          <a:lstStyle/>
          <a:p>
            <a:endParaRPr lang="es-ES"/>
          </a:p>
        </p:txBody>
      </p:sp>
      <p:pic>
        <p:nvPicPr>
          <p:cNvPr id="524323" name="Picture 35"/>
          <p:cNvPicPr>
            <a:picLocks noChangeArrowheads="1"/>
          </p:cNvPicPr>
          <p:nvPr/>
        </p:nvPicPr>
        <p:blipFill>
          <a:blip r:embed="rId6" cstate="print"/>
          <a:srcRect/>
          <a:stretch>
            <a:fillRect/>
          </a:stretch>
        </p:blipFill>
        <p:spPr bwMode="auto">
          <a:xfrm>
            <a:off x="7885113" y="996950"/>
            <a:ext cx="762000" cy="762000"/>
          </a:xfrm>
          <a:prstGeom prst="rect">
            <a:avLst/>
          </a:prstGeom>
          <a:noFill/>
          <a:ln w="12700">
            <a:noFill/>
            <a:miter lim="800000"/>
            <a:headEnd/>
            <a:tailEnd/>
          </a:ln>
          <a:effectLst/>
        </p:spPr>
      </p:pic>
      <p:sp>
        <p:nvSpPr>
          <p:cNvPr id="524324" name="Line 36"/>
          <p:cNvSpPr>
            <a:spLocks noChangeShapeType="1"/>
          </p:cNvSpPr>
          <p:nvPr/>
        </p:nvSpPr>
        <p:spPr bwMode="auto">
          <a:xfrm rot="5400000">
            <a:off x="7596981" y="4926807"/>
            <a:ext cx="7937" cy="1016000"/>
          </a:xfrm>
          <a:prstGeom prst="line">
            <a:avLst/>
          </a:prstGeom>
          <a:noFill/>
          <a:ln w="25400">
            <a:solidFill>
              <a:schemeClr val="accent2"/>
            </a:solidFill>
            <a:round/>
            <a:headEnd/>
            <a:tailEnd/>
          </a:ln>
          <a:effectLst/>
        </p:spPr>
        <p:txBody>
          <a:bodyPr/>
          <a:lstStyle/>
          <a:p>
            <a:endParaRPr lang="es-ES"/>
          </a:p>
        </p:txBody>
      </p:sp>
      <p:sp>
        <p:nvSpPr>
          <p:cNvPr id="524325" name="Line 37"/>
          <p:cNvSpPr>
            <a:spLocks noChangeShapeType="1"/>
          </p:cNvSpPr>
          <p:nvPr/>
        </p:nvSpPr>
        <p:spPr bwMode="auto">
          <a:xfrm rot="5400000">
            <a:off x="7596981" y="3915569"/>
            <a:ext cx="7938" cy="1016000"/>
          </a:xfrm>
          <a:prstGeom prst="line">
            <a:avLst/>
          </a:prstGeom>
          <a:noFill/>
          <a:ln w="25400">
            <a:solidFill>
              <a:schemeClr val="accent2"/>
            </a:solidFill>
            <a:round/>
            <a:headEnd/>
            <a:tailEnd/>
          </a:ln>
          <a:effectLst/>
        </p:spPr>
        <p:txBody>
          <a:bodyPr/>
          <a:lstStyle/>
          <a:p>
            <a:endParaRPr lang="es-ES"/>
          </a:p>
        </p:txBody>
      </p:sp>
      <p:pic>
        <p:nvPicPr>
          <p:cNvPr id="524326" name="Picture 38"/>
          <p:cNvPicPr>
            <a:picLocks noChangeArrowheads="1"/>
          </p:cNvPicPr>
          <p:nvPr/>
        </p:nvPicPr>
        <p:blipFill>
          <a:blip r:embed="rId6" cstate="print"/>
          <a:srcRect/>
          <a:stretch>
            <a:fillRect/>
          </a:stretch>
        </p:blipFill>
        <p:spPr bwMode="auto">
          <a:xfrm>
            <a:off x="7750175" y="3876675"/>
            <a:ext cx="762000" cy="762000"/>
          </a:xfrm>
          <a:prstGeom prst="rect">
            <a:avLst/>
          </a:prstGeom>
          <a:noFill/>
          <a:ln w="12700">
            <a:noFill/>
            <a:miter lim="800000"/>
            <a:headEnd/>
            <a:tailEnd/>
          </a:ln>
          <a:effectLst/>
        </p:spPr>
      </p:pic>
      <p:sp>
        <p:nvSpPr>
          <p:cNvPr id="524327" name="Text Box 39"/>
          <p:cNvSpPr txBox="1">
            <a:spLocks noChangeArrowheads="1"/>
          </p:cNvSpPr>
          <p:nvPr/>
        </p:nvSpPr>
        <p:spPr bwMode="auto">
          <a:xfrm>
            <a:off x="3203575" y="3103563"/>
            <a:ext cx="2570163" cy="396875"/>
          </a:xfrm>
          <a:prstGeom prst="rect">
            <a:avLst/>
          </a:prstGeom>
          <a:noFill/>
          <a:ln w="9525">
            <a:noFill/>
            <a:miter lim="800000"/>
            <a:headEnd/>
            <a:tailEnd/>
          </a:ln>
          <a:effectLst/>
        </p:spPr>
        <p:txBody>
          <a:bodyPr wrap="none">
            <a:spAutoFit/>
          </a:bodyPr>
          <a:lstStyle/>
          <a:p>
            <a:r>
              <a:rPr lang="es-ES" sz="2000" b="1">
                <a:latin typeface="Arial" charset="0"/>
              </a:rPr>
              <a:t>Tramas puenteadas</a:t>
            </a:r>
          </a:p>
        </p:txBody>
      </p:sp>
      <p:sp>
        <p:nvSpPr>
          <p:cNvPr id="524328" name="Text Box 40"/>
          <p:cNvSpPr txBox="1">
            <a:spLocks noChangeArrowheads="1"/>
          </p:cNvSpPr>
          <p:nvPr/>
        </p:nvSpPr>
        <p:spPr bwMode="auto">
          <a:xfrm>
            <a:off x="3203575" y="5783263"/>
            <a:ext cx="2371725" cy="396875"/>
          </a:xfrm>
          <a:prstGeom prst="rect">
            <a:avLst/>
          </a:prstGeom>
          <a:noFill/>
          <a:ln w="9525">
            <a:noFill/>
            <a:miter lim="800000"/>
            <a:headEnd/>
            <a:tailEnd/>
          </a:ln>
          <a:effectLst/>
        </p:spPr>
        <p:txBody>
          <a:bodyPr wrap="none">
            <a:spAutoFit/>
          </a:bodyPr>
          <a:lstStyle/>
          <a:p>
            <a:r>
              <a:rPr lang="es-ES" sz="2000" b="1">
                <a:latin typeface="Arial" charset="0"/>
              </a:rPr>
              <a:t>Tramas enrutadas</a:t>
            </a:r>
          </a:p>
        </p:txBody>
      </p:sp>
      <p:sp>
        <p:nvSpPr>
          <p:cNvPr id="524329" name="Text Box 41"/>
          <p:cNvSpPr txBox="1">
            <a:spLocks noChangeArrowheads="1"/>
          </p:cNvSpPr>
          <p:nvPr/>
        </p:nvSpPr>
        <p:spPr bwMode="auto">
          <a:xfrm>
            <a:off x="684213" y="3946525"/>
            <a:ext cx="400050" cy="366713"/>
          </a:xfrm>
          <a:prstGeom prst="rect">
            <a:avLst/>
          </a:prstGeom>
          <a:noFill/>
          <a:ln w="9525">
            <a:noFill/>
            <a:miter lim="800000"/>
            <a:headEnd/>
            <a:tailEnd/>
          </a:ln>
          <a:effectLst/>
        </p:spPr>
        <p:txBody>
          <a:bodyPr wrap="none">
            <a:spAutoFit/>
          </a:bodyPr>
          <a:lstStyle/>
          <a:p>
            <a:r>
              <a:rPr lang="es-ES_tradnl" sz="1800" b="1">
                <a:solidFill>
                  <a:srgbClr val="33CC33"/>
                </a:solidFill>
                <a:latin typeface="Arial" charset="0"/>
              </a:rPr>
              <a:t>IP</a:t>
            </a:r>
            <a:endParaRPr lang="es-ES" sz="1800" b="1">
              <a:solidFill>
                <a:srgbClr val="33CC33"/>
              </a:solidFill>
              <a:latin typeface="Arial" charset="0"/>
            </a:endParaRPr>
          </a:p>
        </p:txBody>
      </p:sp>
      <p:sp>
        <p:nvSpPr>
          <p:cNvPr id="524330" name="Text Box 42"/>
          <p:cNvSpPr txBox="1">
            <a:spLocks noChangeArrowheads="1"/>
          </p:cNvSpPr>
          <p:nvPr/>
        </p:nvSpPr>
        <p:spPr bwMode="auto">
          <a:xfrm>
            <a:off x="663575" y="1098550"/>
            <a:ext cx="400050" cy="366713"/>
          </a:xfrm>
          <a:prstGeom prst="rect">
            <a:avLst/>
          </a:prstGeom>
          <a:noFill/>
          <a:ln w="9525">
            <a:noFill/>
            <a:miter lim="800000"/>
            <a:headEnd/>
            <a:tailEnd/>
          </a:ln>
          <a:effectLst/>
        </p:spPr>
        <p:txBody>
          <a:bodyPr wrap="none">
            <a:spAutoFit/>
          </a:bodyPr>
          <a:lstStyle/>
          <a:p>
            <a:r>
              <a:rPr lang="es-ES_tradnl" sz="1800" b="1">
                <a:solidFill>
                  <a:srgbClr val="33CC33"/>
                </a:solidFill>
                <a:latin typeface="Arial" charset="0"/>
              </a:rPr>
              <a:t>IP</a:t>
            </a:r>
            <a:endParaRPr lang="es-ES" sz="1800" b="1">
              <a:solidFill>
                <a:srgbClr val="33CC33"/>
              </a:solidFill>
              <a:latin typeface="Arial" charset="0"/>
            </a:endParaRPr>
          </a:p>
        </p:txBody>
      </p:sp>
      <p:sp>
        <p:nvSpPr>
          <p:cNvPr id="524331" name="Text Box 43"/>
          <p:cNvSpPr txBox="1">
            <a:spLocks noChangeArrowheads="1"/>
          </p:cNvSpPr>
          <p:nvPr/>
        </p:nvSpPr>
        <p:spPr bwMode="auto">
          <a:xfrm>
            <a:off x="8059738" y="1066800"/>
            <a:ext cx="400050" cy="366713"/>
          </a:xfrm>
          <a:prstGeom prst="rect">
            <a:avLst/>
          </a:prstGeom>
          <a:noFill/>
          <a:ln w="9525">
            <a:noFill/>
            <a:miter lim="800000"/>
            <a:headEnd/>
            <a:tailEnd/>
          </a:ln>
          <a:effectLst/>
        </p:spPr>
        <p:txBody>
          <a:bodyPr wrap="none">
            <a:spAutoFit/>
          </a:bodyPr>
          <a:lstStyle/>
          <a:p>
            <a:r>
              <a:rPr lang="es-ES_tradnl" sz="1800" b="1">
                <a:solidFill>
                  <a:srgbClr val="33CC33"/>
                </a:solidFill>
                <a:latin typeface="Arial" charset="0"/>
              </a:rPr>
              <a:t>IP</a:t>
            </a:r>
            <a:endParaRPr lang="es-ES" sz="1800" b="1">
              <a:solidFill>
                <a:srgbClr val="33CC33"/>
              </a:solidFill>
              <a:latin typeface="Arial" charset="0"/>
            </a:endParaRPr>
          </a:p>
        </p:txBody>
      </p:sp>
      <p:sp>
        <p:nvSpPr>
          <p:cNvPr id="524332" name="Text Box 44"/>
          <p:cNvSpPr txBox="1">
            <a:spLocks noChangeArrowheads="1"/>
          </p:cNvSpPr>
          <p:nvPr/>
        </p:nvSpPr>
        <p:spPr bwMode="auto">
          <a:xfrm>
            <a:off x="7924800" y="3946525"/>
            <a:ext cx="400050" cy="366713"/>
          </a:xfrm>
          <a:prstGeom prst="rect">
            <a:avLst/>
          </a:prstGeom>
          <a:noFill/>
          <a:ln w="9525">
            <a:noFill/>
            <a:miter lim="800000"/>
            <a:headEnd/>
            <a:tailEnd/>
          </a:ln>
          <a:effectLst/>
        </p:spPr>
        <p:txBody>
          <a:bodyPr wrap="none">
            <a:spAutoFit/>
          </a:bodyPr>
          <a:lstStyle/>
          <a:p>
            <a:r>
              <a:rPr lang="es-ES_tradnl" sz="1800" b="1">
                <a:solidFill>
                  <a:srgbClr val="33CC33"/>
                </a:solidFill>
                <a:latin typeface="Arial" charset="0"/>
              </a:rPr>
              <a:t>IP</a:t>
            </a:r>
            <a:endParaRPr lang="es-ES" sz="1800" b="1">
              <a:solidFill>
                <a:srgbClr val="33CC33"/>
              </a:solidFill>
              <a:latin typeface="Arial" charset="0"/>
            </a:endParaRPr>
          </a:p>
        </p:txBody>
      </p:sp>
      <p:sp>
        <p:nvSpPr>
          <p:cNvPr id="524333" name="Line 45"/>
          <p:cNvSpPr>
            <a:spLocks noChangeShapeType="1"/>
          </p:cNvSpPr>
          <p:nvPr/>
        </p:nvSpPr>
        <p:spPr bwMode="auto">
          <a:xfrm>
            <a:off x="2987675" y="5173663"/>
            <a:ext cx="0" cy="414337"/>
          </a:xfrm>
          <a:prstGeom prst="line">
            <a:avLst/>
          </a:prstGeom>
          <a:noFill/>
          <a:ln w="9525">
            <a:solidFill>
              <a:schemeClr val="tx1"/>
            </a:solidFill>
            <a:round/>
            <a:headEnd/>
            <a:tailEnd/>
          </a:ln>
          <a:effectLst/>
        </p:spPr>
        <p:txBody>
          <a:bodyPr/>
          <a:lstStyle/>
          <a:p>
            <a:endParaRPr lang="es-ES"/>
          </a:p>
        </p:txBody>
      </p:sp>
      <p:sp>
        <p:nvSpPr>
          <p:cNvPr id="524334" name="Line 46"/>
          <p:cNvSpPr>
            <a:spLocks noChangeShapeType="1"/>
          </p:cNvSpPr>
          <p:nvPr/>
        </p:nvSpPr>
        <p:spPr bwMode="auto">
          <a:xfrm>
            <a:off x="2987675" y="5389563"/>
            <a:ext cx="2879725"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24335" name="Line 47"/>
          <p:cNvSpPr>
            <a:spLocks noChangeShapeType="1"/>
          </p:cNvSpPr>
          <p:nvPr/>
        </p:nvSpPr>
        <p:spPr bwMode="auto">
          <a:xfrm>
            <a:off x="5867400" y="5173663"/>
            <a:ext cx="0" cy="414337"/>
          </a:xfrm>
          <a:prstGeom prst="line">
            <a:avLst/>
          </a:prstGeom>
          <a:noFill/>
          <a:ln w="9525">
            <a:solidFill>
              <a:schemeClr val="tx1"/>
            </a:solidFill>
            <a:round/>
            <a:headEnd/>
            <a:tailEnd/>
          </a:ln>
          <a:effectLst/>
        </p:spPr>
        <p:txBody>
          <a:bodyPr/>
          <a:lstStyle/>
          <a:p>
            <a:endParaRPr lang="es-ES"/>
          </a:p>
        </p:txBody>
      </p:sp>
      <p:sp>
        <p:nvSpPr>
          <p:cNvPr id="524336" name="Text Box 48"/>
          <p:cNvSpPr txBox="1">
            <a:spLocks noChangeArrowheads="1"/>
          </p:cNvSpPr>
          <p:nvPr/>
        </p:nvSpPr>
        <p:spPr bwMode="auto">
          <a:xfrm>
            <a:off x="3328988" y="5100638"/>
            <a:ext cx="2008187" cy="304800"/>
          </a:xfrm>
          <a:prstGeom prst="rect">
            <a:avLst/>
          </a:prstGeom>
          <a:noFill/>
          <a:ln w="9525">
            <a:noFill/>
            <a:miter lim="800000"/>
            <a:headEnd/>
            <a:tailEnd/>
          </a:ln>
          <a:effectLst/>
        </p:spPr>
        <p:txBody>
          <a:bodyPr wrap="none">
            <a:spAutoFit/>
          </a:bodyPr>
          <a:lstStyle/>
          <a:p>
            <a:pPr algn="ctr"/>
            <a:r>
              <a:rPr lang="es-ES" sz="1400" b="1">
                <a:latin typeface="Arial" charset="0"/>
              </a:rPr>
              <a:t>Datagrama IP o ATalk</a:t>
            </a:r>
          </a:p>
        </p:txBody>
      </p:sp>
      <p:sp>
        <p:nvSpPr>
          <p:cNvPr id="524337" name="Line 49"/>
          <p:cNvSpPr>
            <a:spLocks noChangeShapeType="1"/>
          </p:cNvSpPr>
          <p:nvPr/>
        </p:nvSpPr>
        <p:spPr bwMode="auto">
          <a:xfrm>
            <a:off x="2987675" y="2597150"/>
            <a:ext cx="0" cy="433388"/>
          </a:xfrm>
          <a:prstGeom prst="line">
            <a:avLst/>
          </a:prstGeom>
          <a:noFill/>
          <a:ln w="9525">
            <a:solidFill>
              <a:schemeClr val="tx1"/>
            </a:solidFill>
            <a:round/>
            <a:headEnd/>
            <a:tailEnd/>
          </a:ln>
          <a:effectLst/>
        </p:spPr>
        <p:txBody>
          <a:bodyPr/>
          <a:lstStyle/>
          <a:p>
            <a:endParaRPr lang="es-ES"/>
          </a:p>
        </p:txBody>
      </p:sp>
      <p:sp>
        <p:nvSpPr>
          <p:cNvPr id="524338" name="Line 50"/>
          <p:cNvSpPr>
            <a:spLocks noChangeShapeType="1"/>
          </p:cNvSpPr>
          <p:nvPr/>
        </p:nvSpPr>
        <p:spPr bwMode="auto">
          <a:xfrm>
            <a:off x="2987675" y="2832100"/>
            <a:ext cx="2879725"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24339" name="Line 51"/>
          <p:cNvSpPr>
            <a:spLocks noChangeShapeType="1"/>
          </p:cNvSpPr>
          <p:nvPr/>
        </p:nvSpPr>
        <p:spPr bwMode="auto">
          <a:xfrm>
            <a:off x="5867400" y="2597150"/>
            <a:ext cx="0" cy="433388"/>
          </a:xfrm>
          <a:prstGeom prst="line">
            <a:avLst/>
          </a:prstGeom>
          <a:noFill/>
          <a:ln w="9525">
            <a:solidFill>
              <a:schemeClr val="tx1"/>
            </a:solidFill>
            <a:round/>
            <a:headEnd/>
            <a:tailEnd/>
          </a:ln>
          <a:effectLst/>
        </p:spPr>
        <p:txBody>
          <a:bodyPr/>
          <a:lstStyle/>
          <a:p>
            <a:endParaRPr lang="es-ES"/>
          </a:p>
        </p:txBody>
      </p:sp>
      <p:sp>
        <p:nvSpPr>
          <p:cNvPr id="524340" name="Text Box 52"/>
          <p:cNvSpPr txBox="1">
            <a:spLocks noChangeArrowheads="1"/>
          </p:cNvSpPr>
          <p:nvPr/>
        </p:nvSpPr>
        <p:spPr bwMode="auto">
          <a:xfrm>
            <a:off x="3733800" y="2563813"/>
            <a:ext cx="1485900" cy="304800"/>
          </a:xfrm>
          <a:prstGeom prst="rect">
            <a:avLst/>
          </a:prstGeom>
          <a:noFill/>
          <a:ln w="9525">
            <a:noFill/>
            <a:miter lim="800000"/>
            <a:headEnd/>
            <a:tailEnd/>
          </a:ln>
          <a:effectLst/>
        </p:spPr>
        <p:txBody>
          <a:bodyPr wrap="none">
            <a:spAutoFit/>
          </a:bodyPr>
          <a:lstStyle/>
          <a:p>
            <a:r>
              <a:rPr lang="es-ES" sz="1400" b="1">
                <a:latin typeface="Arial" charset="0"/>
              </a:rPr>
              <a:t>Trama Ethernet</a:t>
            </a:r>
          </a:p>
        </p:txBody>
      </p:sp>
      <p:sp>
        <p:nvSpPr>
          <p:cNvPr id="524341" name="Line 53"/>
          <p:cNvSpPr>
            <a:spLocks noChangeShapeType="1"/>
          </p:cNvSpPr>
          <p:nvPr/>
        </p:nvSpPr>
        <p:spPr bwMode="auto">
          <a:xfrm flipH="1">
            <a:off x="4787900" y="1644650"/>
            <a:ext cx="215900" cy="560388"/>
          </a:xfrm>
          <a:prstGeom prst="line">
            <a:avLst/>
          </a:prstGeom>
          <a:noFill/>
          <a:ln w="9525">
            <a:solidFill>
              <a:schemeClr val="tx1"/>
            </a:solidFill>
            <a:round/>
            <a:headEnd/>
            <a:tailEnd type="triangle" w="med" len="med"/>
          </a:ln>
          <a:effectLst/>
        </p:spPr>
        <p:txBody>
          <a:bodyPr/>
          <a:lstStyle/>
          <a:p>
            <a:endParaRPr lang="es-ES"/>
          </a:p>
        </p:txBody>
      </p:sp>
      <p:sp>
        <p:nvSpPr>
          <p:cNvPr id="524342" name="Text Box 54"/>
          <p:cNvSpPr txBox="1">
            <a:spLocks noChangeArrowheads="1"/>
          </p:cNvSpPr>
          <p:nvPr/>
        </p:nvSpPr>
        <p:spPr bwMode="auto">
          <a:xfrm>
            <a:off x="4932363" y="1411288"/>
            <a:ext cx="431800" cy="304800"/>
          </a:xfrm>
          <a:prstGeom prst="rect">
            <a:avLst/>
          </a:prstGeom>
          <a:noFill/>
          <a:ln w="9525">
            <a:noFill/>
            <a:miter lim="800000"/>
            <a:headEnd/>
            <a:tailEnd/>
          </a:ln>
          <a:effectLst/>
        </p:spPr>
        <p:txBody>
          <a:bodyPr wrap="none">
            <a:spAutoFit/>
          </a:bodyPr>
          <a:lstStyle/>
          <a:p>
            <a:r>
              <a:rPr lang="es-ES" sz="1400" b="1">
                <a:latin typeface="Arial" charset="0"/>
              </a:rPr>
              <a:t>VC</a:t>
            </a:r>
          </a:p>
        </p:txBody>
      </p:sp>
      <p:sp>
        <p:nvSpPr>
          <p:cNvPr id="524343" name="Line 55"/>
          <p:cNvSpPr>
            <a:spLocks noChangeShapeType="1"/>
          </p:cNvSpPr>
          <p:nvPr/>
        </p:nvSpPr>
        <p:spPr bwMode="auto">
          <a:xfrm>
            <a:off x="3041650" y="4868863"/>
            <a:ext cx="2825750" cy="0"/>
          </a:xfrm>
          <a:prstGeom prst="line">
            <a:avLst/>
          </a:prstGeom>
          <a:noFill/>
          <a:ln w="25400">
            <a:solidFill>
              <a:srgbClr val="33CC33"/>
            </a:solidFill>
            <a:prstDash val="sysDot"/>
            <a:round/>
            <a:headEnd/>
            <a:tailEnd/>
          </a:ln>
          <a:effectLst/>
        </p:spPr>
        <p:txBody>
          <a:bodyPr/>
          <a:lstStyle/>
          <a:p>
            <a:endParaRPr lang="es-ES"/>
          </a:p>
        </p:txBody>
      </p:sp>
      <p:sp>
        <p:nvSpPr>
          <p:cNvPr id="524344" name="Line 56"/>
          <p:cNvSpPr>
            <a:spLocks noChangeShapeType="1"/>
          </p:cNvSpPr>
          <p:nvPr/>
        </p:nvSpPr>
        <p:spPr bwMode="auto">
          <a:xfrm>
            <a:off x="3060700" y="4868863"/>
            <a:ext cx="2879725" cy="0"/>
          </a:xfrm>
          <a:prstGeom prst="line">
            <a:avLst/>
          </a:prstGeom>
          <a:noFill/>
          <a:ln w="25400">
            <a:solidFill>
              <a:srgbClr val="FF0000"/>
            </a:solidFill>
            <a:prstDash val="sysDot"/>
            <a:round/>
            <a:headEnd/>
            <a:tailEnd/>
          </a:ln>
          <a:effectLst/>
        </p:spPr>
        <p:txBody>
          <a:bodyPr/>
          <a:lstStyle/>
          <a:p>
            <a:endParaRPr lang="es-ES"/>
          </a:p>
        </p:txBody>
      </p:sp>
      <p:sp>
        <p:nvSpPr>
          <p:cNvPr id="524345" name="Line 57"/>
          <p:cNvSpPr>
            <a:spLocks noChangeShapeType="1"/>
          </p:cNvSpPr>
          <p:nvPr/>
        </p:nvSpPr>
        <p:spPr bwMode="auto">
          <a:xfrm>
            <a:off x="2916238" y="2276475"/>
            <a:ext cx="2879725" cy="0"/>
          </a:xfrm>
          <a:prstGeom prst="line">
            <a:avLst/>
          </a:prstGeom>
          <a:noFill/>
          <a:ln w="25400">
            <a:solidFill>
              <a:srgbClr val="FF0000"/>
            </a:solidFill>
            <a:prstDash val="sysDot"/>
            <a:round/>
            <a:headEnd/>
            <a:tailEnd/>
          </a:ln>
          <a:effectLst/>
        </p:spPr>
        <p:txBody>
          <a:bodyPr/>
          <a:lstStyle/>
          <a:p>
            <a:endParaRPr lang="es-ES"/>
          </a:p>
        </p:txBody>
      </p:sp>
      <p:sp>
        <p:nvSpPr>
          <p:cNvPr id="524346" name="Line 58"/>
          <p:cNvSpPr>
            <a:spLocks noChangeShapeType="1"/>
          </p:cNvSpPr>
          <p:nvPr/>
        </p:nvSpPr>
        <p:spPr bwMode="auto">
          <a:xfrm>
            <a:off x="2987675" y="2276475"/>
            <a:ext cx="2825750" cy="0"/>
          </a:xfrm>
          <a:prstGeom prst="line">
            <a:avLst/>
          </a:prstGeom>
          <a:noFill/>
          <a:ln w="25400">
            <a:solidFill>
              <a:srgbClr val="33CC33"/>
            </a:solidFill>
            <a:prstDash val="sysDot"/>
            <a:round/>
            <a:headEnd/>
            <a:tailEnd/>
          </a:ln>
          <a:effectLst/>
        </p:spPr>
        <p:txBody>
          <a:bodyPr/>
          <a:lstStyle/>
          <a:p>
            <a:endParaRPr lang="es-ES"/>
          </a:p>
        </p:txBody>
      </p:sp>
      <p:sp>
        <p:nvSpPr>
          <p:cNvPr id="524347" name="Line 59"/>
          <p:cNvSpPr>
            <a:spLocks noChangeShapeType="1"/>
          </p:cNvSpPr>
          <p:nvPr/>
        </p:nvSpPr>
        <p:spPr bwMode="auto">
          <a:xfrm flipH="1">
            <a:off x="4787900" y="4237038"/>
            <a:ext cx="215900" cy="560387"/>
          </a:xfrm>
          <a:prstGeom prst="line">
            <a:avLst/>
          </a:prstGeom>
          <a:noFill/>
          <a:ln w="9525">
            <a:solidFill>
              <a:schemeClr val="tx1"/>
            </a:solidFill>
            <a:round/>
            <a:headEnd/>
            <a:tailEnd type="triangle" w="med" len="med"/>
          </a:ln>
          <a:effectLst/>
        </p:spPr>
        <p:txBody>
          <a:bodyPr/>
          <a:lstStyle/>
          <a:p>
            <a:endParaRPr lang="es-ES"/>
          </a:p>
        </p:txBody>
      </p:sp>
      <p:sp>
        <p:nvSpPr>
          <p:cNvPr id="524348" name="Text Box 60"/>
          <p:cNvSpPr txBox="1">
            <a:spLocks noChangeArrowheads="1"/>
          </p:cNvSpPr>
          <p:nvPr/>
        </p:nvSpPr>
        <p:spPr bwMode="auto">
          <a:xfrm>
            <a:off x="4932363" y="4003675"/>
            <a:ext cx="431800" cy="304800"/>
          </a:xfrm>
          <a:prstGeom prst="rect">
            <a:avLst/>
          </a:prstGeom>
          <a:noFill/>
          <a:ln w="9525">
            <a:noFill/>
            <a:miter lim="800000"/>
            <a:headEnd/>
            <a:tailEnd/>
          </a:ln>
          <a:effectLst/>
        </p:spPr>
        <p:txBody>
          <a:bodyPr wrap="none">
            <a:spAutoFit/>
          </a:bodyPr>
          <a:lstStyle/>
          <a:p>
            <a:r>
              <a:rPr lang="es-ES" sz="1400" b="1">
                <a:latin typeface="Arial" charset="0"/>
              </a:rPr>
              <a:t>VC</a:t>
            </a:r>
          </a:p>
        </p:txBody>
      </p:sp>
      <p:pic>
        <p:nvPicPr>
          <p:cNvPr id="524349" name="Picture 61"/>
          <p:cNvPicPr>
            <a:picLocks noChangeArrowheads="1"/>
          </p:cNvPicPr>
          <p:nvPr/>
        </p:nvPicPr>
        <p:blipFill>
          <a:blip r:embed="rId7" cstate="print"/>
          <a:srcRect/>
          <a:stretch>
            <a:fillRect/>
          </a:stretch>
        </p:blipFill>
        <p:spPr bwMode="auto">
          <a:xfrm>
            <a:off x="395288" y="2133600"/>
            <a:ext cx="1082675" cy="768350"/>
          </a:xfrm>
          <a:prstGeom prst="rect">
            <a:avLst/>
          </a:prstGeom>
          <a:noFill/>
          <a:ln w="9525">
            <a:noFill/>
            <a:miter lim="800000"/>
            <a:headEnd/>
            <a:tailEnd/>
          </a:ln>
          <a:effectLst/>
        </p:spPr>
      </p:pic>
      <p:sp>
        <p:nvSpPr>
          <p:cNvPr id="524350" name="Text Box 62"/>
          <p:cNvSpPr txBox="1">
            <a:spLocks noChangeArrowheads="1"/>
          </p:cNvSpPr>
          <p:nvPr/>
        </p:nvSpPr>
        <p:spPr bwMode="auto">
          <a:xfrm>
            <a:off x="612775" y="2254250"/>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pic>
        <p:nvPicPr>
          <p:cNvPr id="524351" name="Picture 63"/>
          <p:cNvPicPr>
            <a:picLocks noChangeArrowheads="1"/>
          </p:cNvPicPr>
          <p:nvPr/>
        </p:nvPicPr>
        <p:blipFill>
          <a:blip r:embed="rId7" cstate="print"/>
          <a:srcRect/>
          <a:stretch>
            <a:fillRect/>
          </a:stretch>
        </p:blipFill>
        <p:spPr bwMode="auto">
          <a:xfrm>
            <a:off x="396875" y="5037138"/>
            <a:ext cx="1082675" cy="768350"/>
          </a:xfrm>
          <a:prstGeom prst="rect">
            <a:avLst/>
          </a:prstGeom>
          <a:noFill/>
          <a:ln w="9525">
            <a:noFill/>
            <a:miter lim="800000"/>
            <a:headEnd/>
            <a:tailEnd/>
          </a:ln>
          <a:effectLst/>
        </p:spPr>
      </p:pic>
      <p:sp>
        <p:nvSpPr>
          <p:cNvPr id="524352" name="Text Box 64"/>
          <p:cNvSpPr txBox="1">
            <a:spLocks noChangeArrowheads="1"/>
          </p:cNvSpPr>
          <p:nvPr/>
        </p:nvSpPr>
        <p:spPr bwMode="auto">
          <a:xfrm>
            <a:off x="614363" y="5157788"/>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pic>
        <p:nvPicPr>
          <p:cNvPr id="524353" name="Picture 65"/>
          <p:cNvPicPr>
            <a:picLocks noChangeArrowheads="1"/>
          </p:cNvPicPr>
          <p:nvPr/>
        </p:nvPicPr>
        <p:blipFill>
          <a:blip r:embed="rId7" cstate="print"/>
          <a:srcRect/>
          <a:stretch>
            <a:fillRect/>
          </a:stretch>
        </p:blipFill>
        <p:spPr bwMode="auto">
          <a:xfrm>
            <a:off x="7810500" y="2060575"/>
            <a:ext cx="1082675" cy="768350"/>
          </a:xfrm>
          <a:prstGeom prst="rect">
            <a:avLst/>
          </a:prstGeom>
          <a:noFill/>
          <a:ln w="9525">
            <a:noFill/>
            <a:miter lim="800000"/>
            <a:headEnd/>
            <a:tailEnd/>
          </a:ln>
          <a:effectLst/>
        </p:spPr>
      </p:pic>
      <p:sp>
        <p:nvSpPr>
          <p:cNvPr id="524354" name="Text Box 66"/>
          <p:cNvSpPr txBox="1">
            <a:spLocks noChangeArrowheads="1"/>
          </p:cNvSpPr>
          <p:nvPr/>
        </p:nvSpPr>
        <p:spPr bwMode="auto">
          <a:xfrm>
            <a:off x="8027988" y="2181225"/>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pic>
        <p:nvPicPr>
          <p:cNvPr id="524355" name="Picture 67"/>
          <p:cNvPicPr>
            <a:picLocks noChangeArrowheads="1"/>
          </p:cNvPicPr>
          <p:nvPr/>
        </p:nvPicPr>
        <p:blipFill>
          <a:blip r:embed="rId7" cstate="print"/>
          <a:srcRect/>
          <a:stretch>
            <a:fillRect/>
          </a:stretch>
        </p:blipFill>
        <p:spPr bwMode="auto">
          <a:xfrm>
            <a:off x="7807325" y="5037138"/>
            <a:ext cx="1082675" cy="768350"/>
          </a:xfrm>
          <a:prstGeom prst="rect">
            <a:avLst/>
          </a:prstGeom>
          <a:noFill/>
          <a:ln w="9525">
            <a:noFill/>
            <a:miter lim="800000"/>
            <a:headEnd/>
            <a:tailEnd/>
          </a:ln>
          <a:effectLst/>
        </p:spPr>
      </p:pic>
      <p:sp>
        <p:nvSpPr>
          <p:cNvPr id="524356" name="Text Box 68"/>
          <p:cNvSpPr txBox="1">
            <a:spLocks noChangeArrowheads="1"/>
          </p:cNvSpPr>
          <p:nvPr/>
        </p:nvSpPr>
        <p:spPr bwMode="auto">
          <a:xfrm>
            <a:off x="8024813" y="5157788"/>
            <a:ext cx="736600" cy="336550"/>
          </a:xfrm>
          <a:prstGeom prst="rect">
            <a:avLst/>
          </a:prstGeom>
          <a:noFill/>
          <a:ln w="9525">
            <a:noFill/>
            <a:miter lim="800000"/>
            <a:headEnd/>
            <a:tailEnd/>
          </a:ln>
          <a:effectLst/>
        </p:spPr>
        <p:txBody>
          <a:bodyPr wrap="none">
            <a:spAutoFit/>
          </a:bodyPr>
          <a:lstStyle/>
          <a:p>
            <a:r>
              <a:rPr lang="es-ES_tradnl" sz="1600" b="1">
                <a:solidFill>
                  <a:srgbClr val="FF0000"/>
                </a:solidFill>
                <a:latin typeface="Arial" charset="0"/>
              </a:rPr>
              <a:t>ATalk</a:t>
            </a:r>
            <a:endParaRPr lang="es-ES" sz="1600" b="1">
              <a:solidFill>
                <a:srgbClr val="FF0000"/>
              </a:solidFill>
              <a:latin typeface="Arial" charset="0"/>
            </a:endParaRP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42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42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42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43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43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430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430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43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43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43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43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43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43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43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43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43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43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43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243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24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43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43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43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43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43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43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243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434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2435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435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2435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4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4" grpId="0" animBg="1"/>
      <p:bldP spid="524296" grpId="0" animBg="1"/>
      <p:bldP spid="524298" grpId="0" animBg="1"/>
      <p:bldP spid="524300" grpId="0"/>
      <p:bldP spid="524301" grpId="0"/>
      <p:bldP spid="524303" grpId="0"/>
      <p:bldP spid="524313" grpId="0" animBg="1"/>
      <p:bldP spid="524314" grpId="0" animBg="1"/>
      <p:bldP spid="524318" grpId="0" animBg="1"/>
      <p:bldP spid="524319" grpId="0" animBg="1"/>
      <p:bldP spid="524324" grpId="0" animBg="1"/>
      <p:bldP spid="524325" grpId="0" animBg="1"/>
      <p:bldP spid="524328" grpId="0"/>
      <p:bldP spid="524329" grpId="0"/>
      <p:bldP spid="524332" grpId="0"/>
      <p:bldP spid="524333" grpId="0" animBg="1"/>
      <p:bldP spid="524334" grpId="0" animBg="1"/>
      <p:bldP spid="524335" grpId="0" animBg="1"/>
      <p:bldP spid="524336" grpId="0"/>
      <p:bldP spid="524343" grpId="0" animBg="1"/>
      <p:bldP spid="524344" grpId="0" animBg="1"/>
      <p:bldP spid="524347" grpId="0" animBg="1"/>
      <p:bldP spid="524348" grpId="0"/>
      <p:bldP spid="524352" grpId="0"/>
      <p:bldP spid="52435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6" name="Rectangle 4"/>
          <p:cNvSpPr>
            <a:spLocks noChangeArrowheads="1"/>
          </p:cNvSpPr>
          <p:nvPr/>
        </p:nvSpPr>
        <p:spPr bwMode="auto">
          <a:xfrm>
            <a:off x="1917700" y="4144963"/>
            <a:ext cx="5440363" cy="642937"/>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525317" name="Group 5"/>
          <p:cNvGraphicFramePr>
            <a:graphicFrameLocks noGrp="1"/>
          </p:cNvGraphicFramePr>
          <p:nvPr/>
        </p:nvGraphicFramePr>
        <p:xfrm>
          <a:off x="242888" y="4144963"/>
          <a:ext cx="8650287" cy="649287"/>
        </p:xfrm>
        <a:graphic>
          <a:graphicData uri="http://schemas.openxmlformats.org/drawingml/2006/table">
            <a:tbl>
              <a:tblPr/>
              <a:tblGrid>
                <a:gridCol w="920750"/>
                <a:gridCol w="749300"/>
                <a:gridCol w="703262"/>
                <a:gridCol w="658813"/>
                <a:gridCol w="884237"/>
                <a:gridCol w="1143000"/>
                <a:gridCol w="884238"/>
                <a:gridCol w="1163637"/>
                <a:gridCol w="622300"/>
                <a:gridCol w="920750"/>
              </a:tblGrid>
              <a:tr h="649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Cont.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Rell.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Protoc.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OUI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X’0080C2’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Tipo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Trama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Ethernet</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CRC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5341" name="Rectangle 29"/>
          <p:cNvSpPr>
            <a:spLocks noChangeArrowheads="1"/>
          </p:cNvSpPr>
          <p:nvPr/>
        </p:nvSpPr>
        <p:spPr bwMode="auto">
          <a:xfrm>
            <a:off x="4681538" y="1782763"/>
            <a:ext cx="1722437" cy="642937"/>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525342" name="Group 30"/>
          <p:cNvGraphicFramePr>
            <a:graphicFrameLocks noGrp="1"/>
          </p:cNvGraphicFramePr>
          <p:nvPr/>
        </p:nvGraphicFramePr>
        <p:xfrm>
          <a:off x="2117725" y="1789113"/>
          <a:ext cx="6132513" cy="628650"/>
        </p:xfrm>
        <a:graphic>
          <a:graphicData uri="http://schemas.openxmlformats.org/drawingml/2006/table">
            <a:tbl>
              <a:tblPr/>
              <a:tblGrid>
                <a:gridCol w="1219200"/>
                <a:gridCol w="1352550"/>
                <a:gridCol w="1719263"/>
                <a:gridCol w="622300"/>
                <a:gridCol w="12192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X ‘7E’</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(DLCI, etc.)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Datos                 </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CRC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 X ‘7E’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5356" name="Text Box 44"/>
          <p:cNvSpPr txBox="1">
            <a:spLocks noChangeArrowheads="1"/>
          </p:cNvSpPr>
          <p:nvPr/>
        </p:nvSpPr>
        <p:spPr bwMode="auto">
          <a:xfrm>
            <a:off x="1584325" y="549275"/>
            <a:ext cx="5867400" cy="519113"/>
          </a:xfrm>
          <a:prstGeom prst="rect">
            <a:avLst/>
          </a:prstGeom>
          <a:noFill/>
          <a:ln w="9525">
            <a:noFill/>
            <a:miter lim="800000"/>
            <a:headEnd/>
            <a:tailEnd/>
          </a:ln>
          <a:effectLst/>
        </p:spPr>
        <p:txBody>
          <a:bodyPr wrap="none">
            <a:spAutoFit/>
          </a:bodyPr>
          <a:lstStyle/>
          <a:p>
            <a:r>
              <a:rPr lang="es-ES_tradnl" sz="2800">
                <a:latin typeface="Arial" charset="0"/>
              </a:rPr>
              <a:t>Formato de las Tramas Puenteadas</a:t>
            </a:r>
            <a:endParaRPr lang="es-ES" sz="2800">
              <a:latin typeface="Arial" charset="0"/>
            </a:endParaRPr>
          </a:p>
        </p:txBody>
      </p:sp>
      <p:sp>
        <p:nvSpPr>
          <p:cNvPr id="525357" name="Text Box 45"/>
          <p:cNvSpPr txBox="1">
            <a:spLocks noChangeArrowheads="1"/>
          </p:cNvSpPr>
          <p:nvPr/>
        </p:nvSpPr>
        <p:spPr bwMode="auto">
          <a:xfrm>
            <a:off x="174625" y="2940050"/>
            <a:ext cx="3019425" cy="396875"/>
          </a:xfrm>
          <a:prstGeom prst="rect">
            <a:avLst/>
          </a:prstGeom>
          <a:noFill/>
          <a:ln w="9525">
            <a:noFill/>
            <a:miter lim="800000"/>
            <a:headEnd/>
            <a:tailEnd/>
          </a:ln>
          <a:effectLst/>
        </p:spPr>
        <p:txBody>
          <a:bodyPr>
            <a:spAutoFit/>
          </a:bodyPr>
          <a:lstStyle/>
          <a:p>
            <a:pPr algn="ctr"/>
            <a:r>
              <a:rPr lang="es-ES_tradnl" sz="2000">
                <a:latin typeface="Arial" charset="0"/>
              </a:rPr>
              <a:t>Trama Ethernet en F. R.:</a:t>
            </a:r>
            <a:endParaRPr lang="es-ES" sz="2000">
              <a:latin typeface="Arial" charset="0"/>
            </a:endParaRPr>
          </a:p>
        </p:txBody>
      </p:sp>
      <p:sp>
        <p:nvSpPr>
          <p:cNvPr id="525358" name="Text Box 46"/>
          <p:cNvSpPr txBox="1">
            <a:spLocks noChangeArrowheads="1"/>
          </p:cNvSpPr>
          <p:nvPr/>
        </p:nvSpPr>
        <p:spPr bwMode="auto">
          <a:xfrm>
            <a:off x="2546350" y="1409700"/>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59" name="Text Box 47"/>
          <p:cNvSpPr txBox="1">
            <a:spLocks noChangeArrowheads="1"/>
          </p:cNvSpPr>
          <p:nvPr/>
        </p:nvSpPr>
        <p:spPr bwMode="auto">
          <a:xfrm>
            <a:off x="3770313" y="1409700"/>
            <a:ext cx="477837" cy="336550"/>
          </a:xfrm>
          <a:prstGeom prst="rect">
            <a:avLst/>
          </a:prstGeom>
          <a:noFill/>
          <a:ln w="9525">
            <a:noFill/>
            <a:miter lim="800000"/>
            <a:headEnd/>
            <a:tailEnd/>
          </a:ln>
          <a:effectLst/>
        </p:spPr>
        <p:txBody>
          <a:bodyPr wrap="none">
            <a:spAutoFit/>
          </a:bodyPr>
          <a:lstStyle/>
          <a:p>
            <a:r>
              <a:rPr lang="es-ES" sz="1600" b="1">
                <a:latin typeface="Arial" charset="0"/>
              </a:rPr>
              <a:t>2-4</a:t>
            </a:r>
          </a:p>
        </p:txBody>
      </p:sp>
      <p:sp>
        <p:nvSpPr>
          <p:cNvPr id="525360" name="Text Box 48"/>
          <p:cNvSpPr txBox="1">
            <a:spLocks noChangeArrowheads="1"/>
          </p:cNvSpPr>
          <p:nvPr/>
        </p:nvSpPr>
        <p:spPr bwMode="auto">
          <a:xfrm>
            <a:off x="6570663" y="1409700"/>
            <a:ext cx="296862"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5361" name="Text Box 49"/>
          <p:cNvSpPr txBox="1">
            <a:spLocks noChangeArrowheads="1"/>
          </p:cNvSpPr>
          <p:nvPr/>
        </p:nvSpPr>
        <p:spPr bwMode="auto">
          <a:xfrm>
            <a:off x="7586663" y="1409700"/>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62" name="Text Box 50"/>
          <p:cNvSpPr txBox="1">
            <a:spLocks noChangeArrowheads="1"/>
          </p:cNvSpPr>
          <p:nvPr/>
        </p:nvSpPr>
        <p:spPr bwMode="auto">
          <a:xfrm>
            <a:off x="5114925" y="1409700"/>
            <a:ext cx="815975" cy="336550"/>
          </a:xfrm>
          <a:prstGeom prst="rect">
            <a:avLst/>
          </a:prstGeom>
          <a:noFill/>
          <a:ln w="9525">
            <a:noFill/>
            <a:miter lim="800000"/>
            <a:headEnd/>
            <a:tailEnd/>
          </a:ln>
          <a:effectLst/>
        </p:spPr>
        <p:txBody>
          <a:bodyPr wrap="none">
            <a:spAutoFit/>
          </a:bodyPr>
          <a:lstStyle/>
          <a:p>
            <a:r>
              <a:rPr lang="es-ES" sz="1600" b="1">
                <a:latin typeface="Arial" charset="0"/>
              </a:rPr>
              <a:t>0-8188</a:t>
            </a:r>
          </a:p>
        </p:txBody>
      </p:sp>
      <p:sp>
        <p:nvSpPr>
          <p:cNvPr id="525363" name="Text Box 51"/>
          <p:cNvSpPr txBox="1">
            <a:spLocks noChangeArrowheads="1"/>
          </p:cNvSpPr>
          <p:nvPr/>
        </p:nvSpPr>
        <p:spPr bwMode="auto">
          <a:xfrm>
            <a:off x="530225" y="3786188"/>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64" name="Text Box 52"/>
          <p:cNvSpPr txBox="1">
            <a:spLocks noChangeArrowheads="1"/>
          </p:cNvSpPr>
          <p:nvPr/>
        </p:nvSpPr>
        <p:spPr bwMode="auto">
          <a:xfrm>
            <a:off x="1322388" y="3786188"/>
            <a:ext cx="477837" cy="336550"/>
          </a:xfrm>
          <a:prstGeom prst="rect">
            <a:avLst/>
          </a:prstGeom>
          <a:noFill/>
          <a:ln w="9525">
            <a:noFill/>
            <a:miter lim="800000"/>
            <a:headEnd/>
            <a:tailEnd/>
          </a:ln>
          <a:effectLst/>
        </p:spPr>
        <p:txBody>
          <a:bodyPr wrap="none">
            <a:spAutoFit/>
          </a:bodyPr>
          <a:lstStyle/>
          <a:p>
            <a:r>
              <a:rPr lang="es-ES" sz="1600" b="1">
                <a:latin typeface="Arial" charset="0"/>
              </a:rPr>
              <a:t>2-4</a:t>
            </a:r>
          </a:p>
        </p:txBody>
      </p:sp>
      <p:sp>
        <p:nvSpPr>
          <p:cNvPr id="525365" name="Text Box 53"/>
          <p:cNvSpPr txBox="1">
            <a:spLocks noChangeArrowheads="1"/>
          </p:cNvSpPr>
          <p:nvPr/>
        </p:nvSpPr>
        <p:spPr bwMode="auto">
          <a:xfrm>
            <a:off x="7524750" y="3786188"/>
            <a:ext cx="296863"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5366" name="Text Box 54"/>
          <p:cNvSpPr txBox="1">
            <a:spLocks noChangeArrowheads="1"/>
          </p:cNvSpPr>
          <p:nvPr/>
        </p:nvSpPr>
        <p:spPr bwMode="auto">
          <a:xfrm>
            <a:off x="8307388" y="3786188"/>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67" name="Text Box 55"/>
          <p:cNvSpPr txBox="1">
            <a:spLocks noChangeArrowheads="1"/>
          </p:cNvSpPr>
          <p:nvPr/>
        </p:nvSpPr>
        <p:spPr bwMode="auto">
          <a:xfrm>
            <a:off x="6300788" y="3786188"/>
            <a:ext cx="928687" cy="336550"/>
          </a:xfrm>
          <a:prstGeom prst="rect">
            <a:avLst/>
          </a:prstGeom>
          <a:noFill/>
          <a:ln w="9525">
            <a:noFill/>
            <a:miter lim="800000"/>
            <a:headEnd/>
            <a:tailEnd/>
          </a:ln>
          <a:effectLst/>
        </p:spPr>
        <p:txBody>
          <a:bodyPr wrap="none">
            <a:spAutoFit/>
          </a:bodyPr>
          <a:lstStyle/>
          <a:p>
            <a:r>
              <a:rPr lang="es-ES" sz="1600" b="1">
                <a:latin typeface="Arial" charset="0"/>
              </a:rPr>
              <a:t>64-1518</a:t>
            </a:r>
          </a:p>
        </p:txBody>
      </p:sp>
      <p:sp>
        <p:nvSpPr>
          <p:cNvPr id="525368" name="Text Box 56"/>
          <p:cNvSpPr txBox="1">
            <a:spLocks noChangeArrowheads="1"/>
          </p:cNvSpPr>
          <p:nvPr/>
        </p:nvSpPr>
        <p:spPr bwMode="auto">
          <a:xfrm>
            <a:off x="4562475" y="3786188"/>
            <a:ext cx="296863" cy="336550"/>
          </a:xfrm>
          <a:prstGeom prst="rect">
            <a:avLst/>
          </a:prstGeom>
          <a:noFill/>
          <a:ln w="9525">
            <a:noFill/>
            <a:miter lim="800000"/>
            <a:headEnd/>
            <a:tailEnd/>
          </a:ln>
          <a:effectLst/>
        </p:spPr>
        <p:txBody>
          <a:bodyPr wrap="none">
            <a:spAutoFit/>
          </a:bodyPr>
          <a:lstStyle/>
          <a:p>
            <a:r>
              <a:rPr lang="es-ES" sz="1600" b="1">
                <a:latin typeface="Arial" charset="0"/>
              </a:rPr>
              <a:t>3</a:t>
            </a:r>
          </a:p>
        </p:txBody>
      </p:sp>
      <p:sp>
        <p:nvSpPr>
          <p:cNvPr id="525369" name="Text Box 57"/>
          <p:cNvSpPr txBox="1">
            <a:spLocks noChangeArrowheads="1"/>
          </p:cNvSpPr>
          <p:nvPr/>
        </p:nvSpPr>
        <p:spPr bwMode="auto">
          <a:xfrm>
            <a:off x="5705475" y="3786188"/>
            <a:ext cx="296863"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5370" name="Line 58"/>
          <p:cNvSpPr>
            <a:spLocks noChangeShapeType="1"/>
          </p:cNvSpPr>
          <p:nvPr/>
        </p:nvSpPr>
        <p:spPr bwMode="auto">
          <a:xfrm flipH="1">
            <a:off x="1958975" y="2497138"/>
            <a:ext cx="2703513" cy="1550987"/>
          </a:xfrm>
          <a:prstGeom prst="line">
            <a:avLst/>
          </a:prstGeom>
          <a:noFill/>
          <a:ln w="9525">
            <a:solidFill>
              <a:schemeClr val="tx1"/>
            </a:solidFill>
            <a:round/>
            <a:headEnd/>
            <a:tailEnd type="triangle" w="med" len="med"/>
          </a:ln>
          <a:effectLst/>
        </p:spPr>
        <p:txBody>
          <a:bodyPr/>
          <a:lstStyle/>
          <a:p>
            <a:endParaRPr lang="es-ES"/>
          </a:p>
        </p:txBody>
      </p:sp>
      <p:sp>
        <p:nvSpPr>
          <p:cNvPr id="525371" name="Line 59"/>
          <p:cNvSpPr>
            <a:spLocks noChangeShapeType="1"/>
          </p:cNvSpPr>
          <p:nvPr/>
        </p:nvSpPr>
        <p:spPr bwMode="auto">
          <a:xfrm>
            <a:off x="6435725" y="2490788"/>
            <a:ext cx="873125" cy="1514475"/>
          </a:xfrm>
          <a:prstGeom prst="line">
            <a:avLst/>
          </a:prstGeom>
          <a:noFill/>
          <a:ln w="9525">
            <a:solidFill>
              <a:schemeClr val="tx1"/>
            </a:solidFill>
            <a:round/>
            <a:headEnd/>
            <a:tailEnd type="triangle" w="med" len="med"/>
          </a:ln>
          <a:effectLst/>
        </p:spPr>
        <p:txBody>
          <a:bodyPr/>
          <a:lstStyle/>
          <a:p>
            <a:endParaRPr lang="es-ES"/>
          </a:p>
        </p:txBody>
      </p:sp>
      <p:sp>
        <p:nvSpPr>
          <p:cNvPr id="525372" name="Text Box 60"/>
          <p:cNvSpPr txBox="1">
            <a:spLocks noChangeArrowheads="1"/>
          </p:cNvSpPr>
          <p:nvPr/>
        </p:nvSpPr>
        <p:spPr bwMode="auto">
          <a:xfrm>
            <a:off x="2178050" y="3786188"/>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73" name="Text Box 61"/>
          <p:cNvSpPr txBox="1">
            <a:spLocks noChangeArrowheads="1"/>
          </p:cNvSpPr>
          <p:nvPr/>
        </p:nvSpPr>
        <p:spPr bwMode="auto">
          <a:xfrm>
            <a:off x="2825750" y="3786188"/>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74" name="Text Box 62"/>
          <p:cNvSpPr txBox="1">
            <a:spLocks noChangeArrowheads="1"/>
          </p:cNvSpPr>
          <p:nvPr/>
        </p:nvSpPr>
        <p:spPr bwMode="auto">
          <a:xfrm>
            <a:off x="3617913" y="3786188"/>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5375" name="Text Box 63"/>
          <p:cNvSpPr txBox="1">
            <a:spLocks noChangeArrowheads="1"/>
          </p:cNvSpPr>
          <p:nvPr/>
        </p:nvSpPr>
        <p:spPr bwMode="auto">
          <a:xfrm>
            <a:off x="3617913" y="5445125"/>
            <a:ext cx="1601787" cy="517525"/>
          </a:xfrm>
          <a:prstGeom prst="rect">
            <a:avLst/>
          </a:prstGeom>
          <a:noFill/>
          <a:ln w="9525">
            <a:noFill/>
            <a:miter lim="800000"/>
            <a:headEnd/>
            <a:tailEnd/>
          </a:ln>
          <a:effectLst/>
        </p:spPr>
        <p:txBody>
          <a:bodyPr wrap="none">
            <a:spAutoFit/>
          </a:bodyPr>
          <a:lstStyle/>
          <a:p>
            <a:pPr algn="ctr"/>
            <a:r>
              <a:rPr lang="es-ES" sz="1400" b="1">
                <a:latin typeface="Arial" charset="0"/>
              </a:rPr>
              <a:t>‘080C2’ indica</a:t>
            </a:r>
          </a:p>
          <a:p>
            <a:pPr algn="ctr"/>
            <a:r>
              <a:rPr lang="es-ES" sz="1400" b="1">
                <a:latin typeface="Arial" charset="0"/>
              </a:rPr>
              <a:t>trama puenteada</a:t>
            </a:r>
          </a:p>
        </p:txBody>
      </p:sp>
      <p:sp>
        <p:nvSpPr>
          <p:cNvPr id="525376" name="Line 64"/>
          <p:cNvSpPr>
            <a:spLocks noChangeShapeType="1"/>
          </p:cNvSpPr>
          <p:nvPr/>
        </p:nvSpPr>
        <p:spPr bwMode="auto">
          <a:xfrm flipV="1">
            <a:off x="4572000" y="4868863"/>
            <a:ext cx="0" cy="576262"/>
          </a:xfrm>
          <a:prstGeom prst="line">
            <a:avLst/>
          </a:prstGeom>
          <a:noFill/>
          <a:ln w="9525">
            <a:solidFill>
              <a:schemeClr val="tx1"/>
            </a:solidFill>
            <a:round/>
            <a:headEnd/>
            <a:tailEnd type="triangle" w="med" len="med"/>
          </a:ln>
          <a:effectLst/>
        </p:spPr>
        <p:txBody>
          <a:bodyPr/>
          <a:lstStyle/>
          <a:p>
            <a:endParaRPr lang="es-ES"/>
          </a:p>
        </p:txBody>
      </p:sp>
      <p:sp>
        <p:nvSpPr>
          <p:cNvPr id="525377" name="Line 65"/>
          <p:cNvSpPr>
            <a:spLocks noChangeShapeType="1"/>
          </p:cNvSpPr>
          <p:nvPr/>
        </p:nvSpPr>
        <p:spPr bwMode="auto">
          <a:xfrm flipV="1">
            <a:off x="5800725" y="4868863"/>
            <a:ext cx="0" cy="576262"/>
          </a:xfrm>
          <a:prstGeom prst="line">
            <a:avLst/>
          </a:prstGeom>
          <a:noFill/>
          <a:ln w="9525">
            <a:solidFill>
              <a:schemeClr val="tx1"/>
            </a:solidFill>
            <a:round/>
            <a:headEnd/>
            <a:tailEnd type="triangle" w="med" len="med"/>
          </a:ln>
          <a:effectLst/>
        </p:spPr>
        <p:txBody>
          <a:bodyPr/>
          <a:lstStyle/>
          <a:p>
            <a:endParaRPr lang="es-ES"/>
          </a:p>
        </p:txBody>
      </p:sp>
      <p:sp>
        <p:nvSpPr>
          <p:cNvPr id="525378" name="Text Box 66"/>
          <p:cNvSpPr txBox="1">
            <a:spLocks noChangeArrowheads="1"/>
          </p:cNvSpPr>
          <p:nvPr/>
        </p:nvSpPr>
        <p:spPr bwMode="auto">
          <a:xfrm>
            <a:off x="5138738" y="5516563"/>
            <a:ext cx="2317750" cy="517525"/>
          </a:xfrm>
          <a:prstGeom prst="rect">
            <a:avLst/>
          </a:prstGeom>
          <a:noFill/>
          <a:ln w="9525">
            <a:noFill/>
            <a:miter lim="800000"/>
            <a:headEnd/>
            <a:tailEnd/>
          </a:ln>
          <a:effectLst/>
        </p:spPr>
        <p:txBody>
          <a:bodyPr>
            <a:spAutoFit/>
          </a:bodyPr>
          <a:lstStyle/>
          <a:p>
            <a:pPr algn="ctr"/>
            <a:r>
              <a:rPr lang="es-ES" sz="1400" b="1">
                <a:latin typeface="Arial" charset="0"/>
              </a:rPr>
              <a:t>‘0001’ indica trama Ethernet con CRC</a:t>
            </a:r>
          </a:p>
        </p:txBody>
      </p:sp>
      <p:sp>
        <p:nvSpPr>
          <p:cNvPr id="525379" name="AutoShape 67"/>
          <p:cNvSpPr>
            <a:spLocks/>
          </p:cNvSpPr>
          <p:nvPr/>
        </p:nvSpPr>
        <p:spPr bwMode="auto">
          <a:xfrm rot="16200000">
            <a:off x="3923506" y="1629570"/>
            <a:ext cx="288925" cy="4176712"/>
          </a:xfrm>
          <a:prstGeom prst="rightBrace">
            <a:avLst>
              <a:gd name="adj1" fmla="val 120467"/>
              <a:gd name="adj2" fmla="val 50000"/>
            </a:avLst>
          </a:prstGeom>
          <a:noFill/>
          <a:ln w="9525">
            <a:solidFill>
              <a:schemeClr val="tx1"/>
            </a:solidFill>
            <a:round/>
            <a:headEnd/>
            <a:tailEnd/>
          </a:ln>
          <a:effectLst/>
        </p:spPr>
        <p:txBody>
          <a:bodyPr wrap="none" anchor="ctr"/>
          <a:lstStyle/>
          <a:p>
            <a:endParaRPr lang="es-ES"/>
          </a:p>
        </p:txBody>
      </p:sp>
      <p:sp>
        <p:nvSpPr>
          <p:cNvPr id="525380" name="Text Box 68"/>
          <p:cNvSpPr txBox="1">
            <a:spLocks noChangeArrowheads="1"/>
          </p:cNvSpPr>
          <p:nvPr/>
        </p:nvSpPr>
        <p:spPr bwMode="auto">
          <a:xfrm>
            <a:off x="3551238" y="3068638"/>
            <a:ext cx="1092200" cy="517525"/>
          </a:xfrm>
          <a:prstGeom prst="rect">
            <a:avLst/>
          </a:prstGeom>
          <a:noFill/>
          <a:ln w="9525">
            <a:noFill/>
            <a:miter lim="800000"/>
            <a:headEnd/>
            <a:tailEnd/>
          </a:ln>
          <a:effectLst/>
        </p:spPr>
        <p:txBody>
          <a:bodyPr>
            <a:spAutoFit/>
          </a:bodyPr>
          <a:lstStyle/>
          <a:p>
            <a:pPr algn="ctr"/>
            <a:r>
              <a:rPr lang="es-ES" sz="1400" b="1">
                <a:latin typeface="Arial" charset="0"/>
              </a:rPr>
              <a:t>Cabecera LLC/SNAP</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53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53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53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53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53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5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53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53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53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53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53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5366"/>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52537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25371"/>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5253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537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253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53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537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537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53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6" grpId="0" animBg="1"/>
      <p:bldP spid="525357" grpId="0"/>
      <p:bldP spid="525363" grpId="0"/>
      <p:bldP spid="525364" grpId="0"/>
      <p:bldP spid="525365" grpId="0"/>
      <p:bldP spid="525366" grpId="0"/>
      <p:bldP spid="525367" grpId="0"/>
      <p:bldP spid="525368" grpId="0"/>
      <p:bldP spid="525369" grpId="0"/>
      <p:bldP spid="525370" grpId="0" animBg="1"/>
      <p:bldP spid="525371" grpId="0" animBg="1"/>
      <p:bldP spid="525372" grpId="0"/>
      <p:bldP spid="525373" grpId="0"/>
      <p:bldP spid="525374" grpId="0"/>
      <p:bldP spid="525375" grpId="0"/>
      <p:bldP spid="525376" grpId="0" animBg="1"/>
      <p:bldP spid="525377" grpId="0" animBg="1"/>
      <p:bldP spid="525378" grpId="0"/>
      <p:bldP spid="525379" grpId="0" animBg="1"/>
      <p:bldP spid="52538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0" name="Rectangle 4"/>
          <p:cNvSpPr>
            <a:spLocks noChangeArrowheads="1"/>
          </p:cNvSpPr>
          <p:nvPr/>
        </p:nvSpPr>
        <p:spPr bwMode="auto">
          <a:xfrm>
            <a:off x="1782763" y="5588000"/>
            <a:ext cx="5703887" cy="642938"/>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526341" name="Group 5"/>
          <p:cNvGraphicFramePr>
            <a:graphicFrameLocks noGrp="1"/>
          </p:cNvGraphicFramePr>
          <p:nvPr/>
        </p:nvGraphicFramePr>
        <p:xfrm>
          <a:off x="107950" y="5588000"/>
          <a:ext cx="8923338" cy="649288"/>
        </p:xfrm>
        <a:graphic>
          <a:graphicData uri="http://schemas.openxmlformats.org/drawingml/2006/table">
            <a:tbl>
              <a:tblPr/>
              <a:tblGrid>
                <a:gridCol w="920750"/>
                <a:gridCol w="749300"/>
                <a:gridCol w="703263"/>
                <a:gridCol w="658812"/>
                <a:gridCol w="884238"/>
                <a:gridCol w="1109662"/>
                <a:gridCol w="1120775"/>
                <a:gridCol w="1233488"/>
                <a:gridCol w="622300"/>
                <a:gridCol w="920750"/>
              </a:tblGrid>
              <a:tr h="649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Cont.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Rell.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Protoc.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OUI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Ethertype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X’089B’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Datagrama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AppleTalk</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CRC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6365" name="Rectangle 29"/>
          <p:cNvSpPr>
            <a:spLocks noChangeArrowheads="1"/>
          </p:cNvSpPr>
          <p:nvPr/>
        </p:nvSpPr>
        <p:spPr bwMode="auto">
          <a:xfrm>
            <a:off x="4546600" y="3225800"/>
            <a:ext cx="1722438" cy="642938"/>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526366" name="Group 30"/>
          <p:cNvGraphicFramePr>
            <a:graphicFrameLocks noGrp="1"/>
          </p:cNvGraphicFramePr>
          <p:nvPr/>
        </p:nvGraphicFramePr>
        <p:xfrm>
          <a:off x="1982788" y="3232150"/>
          <a:ext cx="6132512" cy="628650"/>
        </p:xfrm>
        <a:graphic>
          <a:graphicData uri="http://schemas.openxmlformats.org/drawingml/2006/table">
            <a:tbl>
              <a:tblPr/>
              <a:tblGrid>
                <a:gridCol w="1219200"/>
                <a:gridCol w="1352550"/>
                <a:gridCol w="1719262"/>
                <a:gridCol w="622300"/>
                <a:gridCol w="12192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X ‘7E’</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(DLCI, etc.)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Datos                 </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CRC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 X ‘7E’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6380" name="Rectangle 44"/>
          <p:cNvSpPr>
            <a:spLocks noChangeArrowheads="1"/>
          </p:cNvSpPr>
          <p:nvPr/>
        </p:nvSpPr>
        <p:spPr bwMode="auto">
          <a:xfrm>
            <a:off x="3581400" y="1163638"/>
            <a:ext cx="3294063" cy="604837"/>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526381" name="Group 45"/>
          <p:cNvGraphicFramePr>
            <a:graphicFrameLocks noGrp="1"/>
          </p:cNvGraphicFramePr>
          <p:nvPr/>
        </p:nvGraphicFramePr>
        <p:xfrm>
          <a:off x="1476375" y="1149350"/>
          <a:ext cx="7072313" cy="628650"/>
        </p:xfrm>
        <a:graphic>
          <a:graphicData uri="http://schemas.openxmlformats.org/drawingml/2006/table">
            <a:tbl>
              <a:tblPr/>
              <a:tblGrid>
                <a:gridCol w="1000125"/>
                <a:gridCol w="1109663"/>
                <a:gridCol w="906462"/>
                <a:gridCol w="1131888"/>
                <a:gridCol w="1233487"/>
                <a:gridCol w="690563"/>
                <a:gridCol w="1000125"/>
              </a:tblGrid>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Dirección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(DLCI,...)</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Control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 ’03’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Protocolo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X ’CC’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Datagrama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IP</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CRC</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Delimit.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 X ‘7E’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6399" name="Text Box 63"/>
          <p:cNvSpPr txBox="1">
            <a:spLocks noChangeArrowheads="1"/>
          </p:cNvSpPr>
          <p:nvPr/>
        </p:nvSpPr>
        <p:spPr bwMode="auto">
          <a:xfrm>
            <a:off x="466725" y="2279650"/>
            <a:ext cx="2776538" cy="457200"/>
          </a:xfrm>
          <a:prstGeom prst="rect">
            <a:avLst/>
          </a:prstGeom>
          <a:noFill/>
          <a:ln w="9525">
            <a:noFill/>
            <a:miter lim="800000"/>
            <a:headEnd/>
            <a:tailEnd/>
          </a:ln>
          <a:effectLst/>
        </p:spPr>
        <p:txBody>
          <a:bodyPr wrap="none">
            <a:spAutoFit/>
          </a:bodyPr>
          <a:lstStyle/>
          <a:p>
            <a:r>
              <a:rPr lang="es-ES_tradnl">
                <a:latin typeface="Arial" charset="0"/>
              </a:rPr>
              <a:t>Tramas Enrutadas:</a:t>
            </a:r>
            <a:endParaRPr lang="es-ES">
              <a:latin typeface="Arial" charset="0"/>
            </a:endParaRPr>
          </a:p>
        </p:txBody>
      </p:sp>
      <p:sp>
        <p:nvSpPr>
          <p:cNvPr id="526400" name="Text Box 64"/>
          <p:cNvSpPr txBox="1">
            <a:spLocks noChangeArrowheads="1"/>
          </p:cNvSpPr>
          <p:nvPr/>
        </p:nvSpPr>
        <p:spPr bwMode="auto">
          <a:xfrm>
            <a:off x="250825" y="357188"/>
            <a:ext cx="2790825" cy="396875"/>
          </a:xfrm>
          <a:prstGeom prst="rect">
            <a:avLst/>
          </a:prstGeom>
          <a:noFill/>
          <a:ln w="9525">
            <a:noFill/>
            <a:miter lim="800000"/>
            <a:headEnd/>
            <a:tailEnd/>
          </a:ln>
          <a:effectLst/>
        </p:spPr>
        <p:txBody>
          <a:bodyPr wrap="none">
            <a:spAutoFit/>
          </a:bodyPr>
          <a:lstStyle/>
          <a:p>
            <a:r>
              <a:rPr lang="es-ES_tradnl" sz="2000">
                <a:latin typeface="Arial" charset="0"/>
              </a:rPr>
              <a:t>Datagrama IP en F. R.:</a:t>
            </a:r>
            <a:endParaRPr lang="es-ES" sz="2000">
              <a:latin typeface="Arial" charset="0"/>
            </a:endParaRPr>
          </a:p>
        </p:txBody>
      </p:sp>
      <p:sp>
        <p:nvSpPr>
          <p:cNvPr id="526401" name="Line 65"/>
          <p:cNvSpPr>
            <a:spLocks noChangeShapeType="1"/>
          </p:cNvSpPr>
          <p:nvPr/>
        </p:nvSpPr>
        <p:spPr bwMode="auto">
          <a:xfrm flipH="1" flipV="1">
            <a:off x="3606800" y="1831975"/>
            <a:ext cx="893763" cy="1309688"/>
          </a:xfrm>
          <a:prstGeom prst="line">
            <a:avLst/>
          </a:prstGeom>
          <a:noFill/>
          <a:ln w="9525">
            <a:solidFill>
              <a:schemeClr val="tx1"/>
            </a:solidFill>
            <a:round/>
            <a:headEnd/>
            <a:tailEnd type="triangle" w="med" len="med"/>
          </a:ln>
          <a:effectLst/>
        </p:spPr>
        <p:txBody>
          <a:bodyPr/>
          <a:lstStyle/>
          <a:p>
            <a:endParaRPr lang="es-ES"/>
          </a:p>
        </p:txBody>
      </p:sp>
      <p:sp>
        <p:nvSpPr>
          <p:cNvPr id="526402" name="Line 66"/>
          <p:cNvSpPr>
            <a:spLocks noChangeShapeType="1"/>
          </p:cNvSpPr>
          <p:nvPr/>
        </p:nvSpPr>
        <p:spPr bwMode="auto">
          <a:xfrm flipV="1">
            <a:off x="6300788" y="1806575"/>
            <a:ext cx="574675" cy="1335088"/>
          </a:xfrm>
          <a:prstGeom prst="line">
            <a:avLst/>
          </a:prstGeom>
          <a:noFill/>
          <a:ln w="9525">
            <a:solidFill>
              <a:schemeClr val="tx1"/>
            </a:solidFill>
            <a:round/>
            <a:headEnd/>
            <a:tailEnd type="triangle" w="med" len="med"/>
          </a:ln>
          <a:effectLst/>
        </p:spPr>
        <p:txBody>
          <a:bodyPr/>
          <a:lstStyle/>
          <a:p>
            <a:endParaRPr lang="es-ES"/>
          </a:p>
        </p:txBody>
      </p:sp>
      <p:sp>
        <p:nvSpPr>
          <p:cNvPr id="526403" name="Text Box 67"/>
          <p:cNvSpPr txBox="1">
            <a:spLocks noChangeArrowheads="1"/>
          </p:cNvSpPr>
          <p:nvPr/>
        </p:nvSpPr>
        <p:spPr bwMode="auto">
          <a:xfrm>
            <a:off x="207963" y="4383088"/>
            <a:ext cx="2851150" cy="701675"/>
          </a:xfrm>
          <a:prstGeom prst="rect">
            <a:avLst/>
          </a:prstGeom>
          <a:noFill/>
          <a:ln w="9525">
            <a:noFill/>
            <a:miter lim="800000"/>
            <a:headEnd/>
            <a:tailEnd/>
          </a:ln>
          <a:effectLst/>
        </p:spPr>
        <p:txBody>
          <a:bodyPr>
            <a:spAutoFit/>
          </a:bodyPr>
          <a:lstStyle/>
          <a:p>
            <a:pPr algn="ctr"/>
            <a:r>
              <a:rPr lang="es-ES_tradnl" sz="2000">
                <a:latin typeface="Arial" charset="0"/>
              </a:rPr>
              <a:t>Datagrama AppleTalk en F.R.:</a:t>
            </a:r>
            <a:endParaRPr lang="es-ES" sz="2000">
              <a:latin typeface="Arial" charset="0"/>
            </a:endParaRPr>
          </a:p>
        </p:txBody>
      </p:sp>
      <p:sp>
        <p:nvSpPr>
          <p:cNvPr id="526404" name="Text Box 68"/>
          <p:cNvSpPr txBox="1">
            <a:spLocks noChangeArrowheads="1"/>
          </p:cNvSpPr>
          <p:nvPr/>
        </p:nvSpPr>
        <p:spPr bwMode="auto">
          <a:xfrm>
            <a:off x="2411413" y="2852738"/>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05" name="Text Box 69"/>
          <p:cNvSpPr txBox="1">
            <a:spLocks noChangeArrowheads="1"/>
          </p:cNvSpPr>
          <p:nvPr/>
        </p:nvSpPr>
        <p:spPr bwMode="auto">
          <a:xfrm>
            <a:off x="3635375" y="2852738"/>
            <a:ext cx="477838" cy="336550"/>
          </a:xfrm>
          <a:prstGeom prst="rect">
            <a:avLst/>
          </a:prstGeom>
          <a:noFill/>
          <a:ln w="9525">
            <a:noFill/>
            <a:miter lim="800000"/>
            <a:headEnd/>
            <a:tailEnd/>
          </a:ln>
          <a:effectLst/>
        </p:spPr>
        <p:txBody>
          <a:bodyPr wrap="none">
            <a:spAutoFit/>
          </a:bodyPr>
          <a:lstStyle/>
          <a:p>
            <a:r>
              <a:rPr lang="es-ES" sz="1600" b="1">
                <a:latin typeface="Arial" charset="0"/>
              </a:rPr>
              <a:t>2-4</a:t>
            </a:r>
          </a:p>
        </p:txBody>
      </p:sp>
      <p:sp>
        <p:nvSpPr>
          <p:cNvPr id="526406" name="Text Box 70"/>
          <p:cNvSpPr txBox="1">
            <a:spLocks noChangeArrowheads="1"/>
          </p:cNvSpPr>
          <p:nvPr/>
        </p:nvSpPr>
        <p:spPr bwMode="auto">
          <a:xfrm>
            <a:off x="6435725" y="2852738"/>
            <a:ext cx="296863"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6407" name="Text Box 71"/>
          <p:cNvSpPr txBox="1">
            <a:spLocks noChangeArrowheads="1"/>
          </p:cNvSpPr>
          <p:nvPr/>
        </p:nvSpPr>
        <p:spPr bwMode="auto">
          <a:xfrm>
            <a:off x="7451725" y="2852738"/>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08" name="Text Box 72"/>
          <p:cNvSpPr txBox="1">
            <a:spLocks noChangeArrowheads="1"/>
          </p:cNvSpPr>
          <p:nvPr/>
        </p:nvSpPr>
        <p:spPr bwMode="auto">
          <a:xfrm>
            <a:off x="4979988" y="2852738"/>
            <a:ext cx="815975" cy="336550"/>
          </a:xfrm>
          <a:prstGeom prst="rect">
            <a:avLst/>
          </a:prstGeom>
          <a:noFill/>
          <a:ln w="9525">
            <a:noFill/>
            <a:miter lim="800000"/>
            <a:headEnd/>
            <a:tailEnd/>
          </a:ln>
          <a:effectLst/>
        </p:spPr>
        <p:txBody>
          <a:bodyPr wrap="none">
            <a:spAutoFit/>
          </a:bodyPr>
          <a:lstStyle/>
          <a:p>
            <a:r>
              <a:rPr lang="es-ES" sz="1600" b="1">
                <a:latin typeface="Arial" charset="0"/>
              </a:rPr>
              <a:t>0-8188</a:t>
            </a:r>
          </a:p>
        </p:txBody>
      </p:sp>
      <p:sp>
        <p:nvSpPr>
          <p:cNvPr id="526409" name="Text Box 73"/>
          <p:cNvSpPr txBox="1">
            <a:spLocks noChangeArrowheads="1"/>
          </p:cNvSpPr>
          <p:nvPr/>
        </p:nvSpPr>
        <p:spPr bwMode="auto">
          <a:xfrm>
            <a:off x="1836738" y="790575"/>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10" name="Text Box 74"/>
          <p:cNvSpPr txBox="1">
            <a:spLocks noChangeArrowheads="1"/>
          </p:cNvSpPr>
          <p:nvPr/>
        </p:nvSpPr>
        <p:spPr bwMode="auto">
          <a:xfrm>
            <a:off x="2844800" y="790575"/>
            <a:ext cx="477838" cy="336550"/>
          </a:xfrm>
          <a:prstGeom prst="rect">
            <a:avLst/>
          </a:prstGeom>
          <a:noFill/>
          <a:ln w="9525">
            <a:noFill/>
            <a:miter lim="800000"/>
            <a:headEnd/>
            <a:tailEnd/>
          </a:ln>
          <a:effectLst/>
        </p:spPr>
        <p:txBody>
          <a:bodyPr wrap="none">
            <a:spAutoFit/>
          </a:bodyPr>
          <a:lstStyle/>
          <a:p>
            <a:r>
              <a:rPr lang="es-ES" sz="1600" b="1">
                <a:latin typeface="Arial" charset="0"/>
              </a:rPr>
              <a:t>2-4</a:t>
            </a:r>
          </a:p>
        </p:txBody>
      </p:sp>
      <p:sp>
        <p:nvSpPr>
          <p:cNvPr id="526411" name="Text Box 75"/>
          <p:cNvSpPr txBox="1">
            <a:spLocks noChangeArrowheads="1"/>
          </p:cNvSpPr>
          <p:nvPr/>
        </p:nvSpPr>
        <p:spPr bwMode="auto">
          <a:xfrm>
            <a:off x="7083425" y="790575"/>
            <a:ext cx="296863"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6412" name="Text Box 76"/>
          <p:cNvSpPr txBox="1">
            <a:spLocks noChangeArrowheads="1"/>
          </p:cNvSpPr>
          <p:nvPr/>
        </p:nvSpPr>
        <p:spPr bwMode="auto">
          <a:xfrm>
            <a:off x="7885113" y="790575"/>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13" name="Text Box 77"/>
          <p:cNvSpPr txBox="1">
            <a:spLocks noChangeArrowheads="1"/>
          </p:cNvSpPr>
          <p:nvPr/>
        </p:nvSpPr>
        <p:spPr bwMode="auto">
          <a:xfrm>
            <a:off x="5867400" y="790575"/>
            <a:ext cx="815975" cy="336550"/>
          </a:xfrm>
          <a:prstGeom prst="rect">
            <a:avLst/>
          </a:prstGeom>
          <a:noFill/>
          <a:ln w="9525">
            <a:noFill/>
            <a:miter lim="800000"/>
            <a:headEnd/>
            <a:tailEnd/>
          </a:ln>
          <a:effectLst/>
        </p:spPr>
        <p:txBody>
          <a:bodyPr wrap="none">
            <a:spAutoFit/>
          </a:bodyPr>
          <a:lstStyle/>
          <a:p>
            <a:r>
              <a:rPr lang="es-ES" sz="1600" b="1">
                <a:latin typeface="Arial" charset="0"/>
              </a:rPr>
              <a:t>0-8186</a:t>
            </a:r>
          </a:p>
        </p:txBody>
      </p:sp>
      <p:sp>
        <p:nvSpPr>
          <p:cNvPr id="526414" name="Text Box 78"/>
          <p:cNvSpPr txBox="1">
            <a:spLocks noChangeArrowheads="1"/>
          </p:cNvSpPr>
          <p:nvPr/>
        </p:nvSpPr>
        <p:spPr bwMode="auto">
          <a:xfrm>
            <a:off x="3924300" y="790575"/>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15" name="Text Box 79"/>
          <p:cNvSpPr txBox="1">
            <a:spLocks noChangeArrowheads="1"/>
          </p:cNvSpPr>
          <p:nvPr/>
        </p:nvSpPr>
        <p:spPr bwMode="auto">
          <a:xfrm>
            <a:off x="395288" y="5229225"/>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16" name="Text Box 80"/>
          <p:cNvSpPr txBox="1">
            <a:spLocks noChangeArrowheads="1"/>
          </p:cNvSpPr>
          <p:nvPr/>
        </p:nvSpPr>
        <p:spPr bwMode="auto">
          <a:xfrm>
            <a:off x="1187450" y="5229225"/>
            <a:ext cx="477838" cy="336550"/>
          </a:xfrm>
          <a:prstGeom prst="rect">
            <a:avLst/>
          </a:prstGeom>
          <a:noFill/>
          <a:ln w="9525">
            <a:noFill/>
            <a:miter lim="800000"/>
            <a:headEnd/>
            <a:tailEnd/>
          </a:ln>
          <a:effectLst/>
        </p:spPr>
        <p:txBody>
          <a:bodyPr wrap="none">
            <a:spAutoFit/>
          </a:bodyPr>
          <a:lstStyle/>
          <a:p>
            <a:r>
              <a:rPr lang="es-ES" sz="1600" b="1">
                <a:latin typeface="Arial" charset="0"/>
              </a:rPr>
              <a:t>2-4</a:t>
            </a:r>
          </a:p>
        </p:txBody>
      </p:sp>
      <p:sp>
        <p:nvSpPr>
          <p:cNvPr id="526417" name="Text Box 81"/>
          <p:cNvSpPr txBox="1">
            <a:spLocks noChangeArrowheads="1"/>
          </p:cNvSpPr>
          <p:nvPr/>
        </p:nvSpPr>
        <p:spPr bwMode="auto">
          <a:xfrm>
            <a:off x="7659688" y="5229225"/>
            <a:ext cx="296862"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6418" name="Text Box 82"/>
          <p:cNvSpPr txBox="1">
            <a:spLocks noChangeArrowheads="1"/>
          </p:cNvSpPr>
          <p:nvPr/>
        </p:nvSpPr>
        <p:spPr bwMode="auto">
          <a:xfrm>
            <a:off x="8388350" y="5229225"/>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19" name="Text Box 83"/>
          <p:cNvSpPr txBox="1">
            <a:spLocks noChangeArrowheads="1"/>
          </p:cNvSpPr>
          <p:nvPr/>
        </p:nvSpPr>
        <p:spPr bwMode="auto">
          <a:xfrm>
            <a:off x="6492875" y="5229225"/>
            <a:ext cx="815975" cy="336550"/>
          </a:xfrm>
          <a:prstGeom prst="rect">
            <a:avLst/>
          </a:prstGeom>
          <a:noFill/>
          <a:ln w="9525">
            <a:noFill/>
            <a:miter lim="800000"/>
            <a:headEnd/>
            <a:tailEnd/>
          </a:ln>
          <a:effectLst/>
        </p:spPr>
        <p:txBody>
          <a:bodyPr wrap="none">
            <a:spAutoFit/>
          </a:bodyPr>
          <a:lstStyle/>
          <a:p>
            <a:r>
              <a:rPr lang="es-ES" sz="1600" b="1">
                <a:latin typeface="Arial" charset="0"/>
              </a:rPr>
              <a:t>0-8180</a:t>
            </a:r>
          </a:p>
        </p:txBody>
      </p:sp>
      <p:sp>
        <p:nvSpPr>
          <p:cNvPr id="526420" name="Text Box 84"/>
          <p:cNvSpPr txBox="1">
            <a:spLocks noChangeArrowheads="1"/>
          </p:cNvSpPr>
          <p:nvPr/>
        </p:nvSpPr>
        <p:spPr bwMode="auto">
          <a:xfrm>
            <a:off x="4427538" y="5229225"/>
            <a:ext cx="296862" cy="336550"/>
          </a:xfrm>
          <a:prstGeom prst="rect">
            <a:avLst/>
          </a:prstGeom>
          <a:noFill/>
          <a:ln w="9525">
            <a:noFill/>
            <a:miter lim="800000"/>
            <a:headEnd/>
            <a:tailEnd/>
          </a:ln>
          <a:effectLst/>
        </p:spPr>
        <p:txBody>
          <a:bodyPr wrap="none">
            <a:spAutoFit/>
          </a:bodyPr>
          <a:lstStyle/>
          <a:p>
            <a:r>
              <a:rPr lang="es-ES" sz="1600" b="1">
                <a:latin typeface="Arial" charset="0"/>
              </a:rPr>
              <a:t>3</a:t>
            </a:r>
          </a:p>
        </p:txBody>
      </p:sp>
      <p:sp>
        <p:nvSpPr>
          <p:cNvPr id="526421" name="Text Box 85"/>
          <p:cNvSpPr txBox="1">
            <a:spLocks noChangeArrowheads="1"/>
          </p:cNvSpPr>
          <p:nvPr/>
        </p:nvSpPr>
        <p:spPr bwMode="auto">
          <a:xfrm>
            <a:off x="5448300" y="5229225"/>
            <a:ext cx="296863" cy="336550"/>
          </a:xfrm>
          <a:prstGeom prst="rect">
            <a:avLst/>
          </a:prstGeom>
          <a:noFill/>
          <a:ln w="9525">
            <a:noFill/>
            <a:miter lim="800000"/>
            <a:headEnd/>
            <a:tailEnd/>
          </a:ln>
          <a:effectLst/>
        </p:spPr>
        <p:txBody>
          <a:bodyPr wrap="none">
            <a:spAutoFit/>
          </a:bodyPr>
          <a:lstStyle/>
          <a:p>
            <a:r>
              <a:rPr lang="es-ES" sz="1600" b="1">
                <a:latin typeface="Arial" charset="0"/>
              </a:rPr>
              <a:t>2</a:t>
            </a:r>
          </a:p>
        </p:txBody>
      </p:sp>
      <p:sp>
        <p:nvSpPr>
          <p:cNvPr id="526422" name="Line 86"/>
          <p:cNvSpPr>
            <a:spLocks noChangeShapeType="1"/>
          </p:cNvSpPr>
          <p:nvPr/>
        </p:nvSpPr>
        <p:spPr bwMode="auto">
          <a:xfrm flipH="1">
            <a:off x="1824038" y="3940175"/>
            <a:ext cx="2703512" cy="1550988"/>
          </a:xfrm>
          <a:prstGeom prst="line">
            <a:avLst/>
          </a:prstGeom>
          <a:noFill/>
          <a:ln w="9525">
            <a:solidFill>
              <a:schemeClr val="tx1"/>
            </a:solidFill>
            <a:round/>
            <a:headEnd/>
            <a:tailEnd type="triangle" w="med" len="med"/>
          </a:ln>
          <a:effectLst/>
        </p:spPr>
        <p:txBody>
          <a:bodyPr/>
          <a:lstStyle/>
          <a:p>
            <a:endParaRPr lang="es-ES"/>
          </a:p>
        </p:txBody>
      </p:sp>
      <p:sp>
        <p:nvSpPr>
          <p:cNvPr id="526423" name="Line 87"/>
          <p:cNvSpPr>
            <a:spLocks noChangeShapeType="1"/>
          </p:cNvSpPr>
          <p:nvPr/>
        </p:nvSpPr>
        <p:spPr bwMode="auto">
          <a:xfrm>
            <a:off x="6300788" y="3933825"/>
            <a:ext cx="1187450" cy="1582738"/>
          </a:xfrm>
          <a:prstGeom prst="line">
            <a:avLst/>
          </a:prstGeom>
          <a:noFill/>
          <a:ln w="9525">
            <a:solidFill>
              <a:schemeClr val="tx1"/>
            </a:solidFill>
            <a:round/>
            <a:headEnd/>
            <a:tailEnd type="triangle" w="med" len="med"/>
          </a:ln>
          <a:effectLst/>
        </p:spPr>
        <p:txBody>
          <a:bodyPr/>
          <a:lstStyle/>
          <a:p>
            <a:endParaRPr lang="es-ES"/>
          </a:p>
        </p:txBody>
      </p:sp>
      <p:sp>
        <p:nvSpPr>
          <p:cNvPr id="526424" name="Text Box 88"/>
          <p:cNvSpPr txBox="1">
            <a:spLocks noChangeArrowheads="1"/>
          </p:cNvSpPr>
          <p:nvPr/>
        </p:nvSpPr>
        <p:spPr bwMode="auto">
          <a:xfrm>
            <a:off x="4922838" y="788988"/>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25" name="Text Box 89"/>
          <p:cNvSpPr txBox="1">
            <a:spLocks noChangeArrowheads="1"/>
          </p:cNvSpPr>
          <p:nvPr/>
        </p:nvSpPr>
        <p:spPr bwMode="auto">
          <a:xfrm>
            <a:off x="2043113" y="5229225"/>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26" name="Text Box 90"/>
          <p:cNvSpPr txBox="1">
            <a:spLocks noChangeArrowheads="1"/>
          </p:cNvSpPr>
          <p:nvPr/>
        </p:nvSpPr>
        <p:spPr bwMode="auto">
          <a:xfrm>
            <a:off x="2690813" y="5229225"/>
            <a:ext cx="296862"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27" name="Text Box 91"/>
          <p:cNvSpPr txBox="1">
            <a:spLocks noChangeArrowheads="1"/>
          </p:cNvSpPr>
          <p:nvPr/>
        </p:nvSpPr>
        <p:spPr bwMode="auto">
          <a:xfrm>
            <a:off x="3482975" y="5229225"/>
            <a:ext cx="296863" cy="336550"/>
          </a:xfrm>
          <a:prstGeom prst="rect">
            <a:avLst/>
          </a:prstGeom>
          <a:noFill/>
          <a:ln w="9525">
            <a:noFill/>
            <a:miter lim="800000"/>
            <a:headEnd/>
            <a:tailEnd/>
          </a:ln>
          <a:effectLst/>
        </p:spPr>
        <p:txBody>
          <a:bodyPr wrap="none">
            <a:spAutoFit/>
          </a:bodyPr>
          <a:lstStyle/>
          <a:p>
            <a:r>
              <a:rPr lang="es-ES" sz="1600" b="1">
                <a:latin typeface="Arial" charset="0"/>
              </a:rPr>
              <a:t>1</a:t>
            </a:r>
          </a:p>
        </p:txBody>
      </p:sp>
      <p:sp>
        <p:nvSpPr>
          <p:cNvPr id="526428" name="Text Box 92"/>
          <p:cNvSpPr txBox="1">
            <a:spLocks noChangeArrowheads="1"/>
          </p:cNvSpPr>
          <p:nvPr/>
        </p:nvSpPr>
        <p:spPr bwMode="auto">
          <a:xfrm>
            <a:off x="4722813" y="2187575"/>
            <a:ext cx="1217612" cy="517525"/>
          </a:xfrm>
          <a:prstGeom prst="rect">
            <a:avLst/>
          </a:prstGeom>
          <a:noFill/>
          <a:ln w="9525">
            <a:noFill/>
            <a:miter lim="800000"/>
            <a:headEnd/>
            <a:tailEnd/>
          </a:ln>
          <a:effectLst/>
        </p:spPr>
        <p:txBody>
          <a:bodyPr wrap="none">
            <a:spAutoFit/>
          </a:bodyPr>
          <a:lstStyle/>
          <a:p>
            <a:r>
              <a:rPr lang="es-ES" sz="1400" b="1">
                <a:latin typeface="Arial" charset="0"/>
              </a:rPr>
              <a:t>‘CC’ Indica</a:t>
            </a:r>
          </a:p>
          <a:p>
            <a:r>
              <a:rPr lang="es-ES" sz="1400" b="1">
                <a:latin typeface="Arial" charset="0"/>
              </a:rPr>
              <a:t>protocolo IP</a:t>
            </a:r>
          </a:p>
        </p:txBody>
      </p:sp>
      <p:sp>
        <p:nvSpPr>
          <p:cNvPr id="526429" name="Line 93"/>
          <p:cNvSpPr>
            <a:spLocks noChangeShapeType="1"/>
          </p:cNvSpPr>
          <p:nvPr/>
        </p:nvSpPr>
        <p:spPr bwMode="auto">
          <a:xfrm flipV="1">
            <a:off x="5076825" y="1828800"/>
            <a:ext cx="0" cy="376238"/>
          </a:xfrm>
          <a:prstGeom prst="line">
            <a:avLst/>
          </a:prstGeom>
          <a:noFill/>
          <a:ln w="9525">
            <a:solidFill>
              <a:schemeClr val="tx1"/>
            </a:solidFill>
            <a:round/>
            <a:headEnd/>
            <a:tailEnd type="triangle" w="med" len="med"/>
          </a:ln>
          <a:effectLst/>
        </p:spPr>
        <p:txBody>
          <a:bodyPr/>
          <a:lstStyle/>
          <a:p>
            <a:endParaRPr lang="es-ES"/>
          </a:p>
        </p:txBody>
      </p:sp>
      <p:sp>
        <p:nvSpPr>
          <p:cNvPr id="526430" name="Text Box 94"/>
          <p:cNvSpPr txBox="1">
            <a:spLocks noChangeArrowheads="1"/>
          </p:cNvSpPr>
          <p:nvPr/>
        </p:nvSpPr>
        <p:spPr bwMode="auto">
          <a:xfrm>
            <a:off x="4500563" y="4206875"/>
            <a:ext cx="1895475" cy="517525"/>
          </a:xfrm>
          <a:prstGeom prst="rect">
            <a:avLst/>
          </a:prstGeom>
          <a:noFill/>
          <a:ln w="9525">
            <a:noFill/>
            <a:miter lim="800000"/>
            <a:headEnd/>
            <a:tailEnd/>
          </a:ln>
          <a:effectLst/>
        </p:spPr>
        <p:txBody>
          <a:bodyPr wrap="none">
            <a:spAutoFit/>
          </a:bodyPr>
          <a:lstStyle/>
          <a:p>
            <a:pPr algn="ctr"/>
            <a:r>
              <a:rPr lang="es-ES" sz="1400" b="1">
                <a:latin typeface="Arial" charset="0"/>
              </a:rPr>
              <a:t>‘089B’ Indica</a:t>
            </a:r>
          </a:p>
          <a:p>
            <a:pPr algn="ctr"/>
            <a:r>
              <a:rPr lang="es-ES" sz="1400" b="1">
                <a:latin typeface="Arial" charset="0"/>
              </a:rPr>
              <a:t>protocolo AppleTalk</a:t>
            </a:r>
          </a:p>
        </p:txBody>
      </p:sp>
      <p:sp>
        <p:nvSpPr>
          <p:cNvPr id="526431" name="Line 95"/>
          <p:cNvSpPr>
            <a:spLocks noChangeShapeType="1"/>
          </p:cNvSpPr>
          <p:nvPr/>
        </p:nvSpPr>
        <p:spPr bwMode="auto">
          <a:xfrm>
            <a:off x="5795963" y="4724400"/>
            <a:ext cx="0" cy="792163"/>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3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64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64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64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64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64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640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64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640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640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640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52638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2642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2642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634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2642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264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2642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2642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2641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2641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2640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26425"/>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2641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26426"/>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2641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526422"/>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526423"/>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0"/>
                                  </p:stCondLst>
                                  <p:childTnLst>
                                    <p:set>
                                      <p:cBhvr>
                                        <p:cTn id="70" dur="1" fill="hold">
                                          <p:stCondLst>
                                            <p:cond delay="0"/>
                                          </p:stCondLst>
                                        </p:cTn>
                                        <p:tgtEl>
                                          <p:spTgt spid="5263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2643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26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0" grpId="0" animBg="1"/>
      <p:bldP spid="526380" grpId="0" animBg="1"/>
      <p:bldP spid="526400" grpId="0"/>
      <p:bldP spid="526401" grpId="0" animBg="1"/>
      <p:bldP spid="526402" grpId="0" animBg="1"/>
      <p:bldP spid="526403" grpId="0"/>
      <p:bldP spid="526409" grpId="0"/>
      <p:bldP spid="526410" grpId="0"/>
      <p:bldP spid="526411" grpId="0"/>
      <p:bldP spid="526412" grpId="0"/>
      <p:bldP spid="526413" grpId="0"/>
      <p:bldP spid="526414" grpId="0"/>
      <p:bldP spid="526415" grpId="0"/>
      <p:bldP spid="526416" grpId="0"/>
      <p:bldP spid="526417" grpId="0"/>
      <p:bldP spid="526418" grpId="0"/>
      <p:bldP spid="526419" grpId="0"/>
      <p:bldP spid="526420" grpId="0"/>
      <p:bldP spid="526421" grpId="0"/>
      <p:bldP spid="526422" grpId="0" animBg="1"/>
      <p:bldP spid="526423" grpId="0" animBg="1"/>
      <p:bldP spid="526424" grpId="0"/>
      <p:bldP spid="526425" grpId="0"/>
      <p:bldP spid="526426" grpId="0"/>
      <p:bldP spid="526427" grpId="0"/>
      <p:bldP spid="526428" grpId="0"/>
      <p:bldP spid="526429" grpId="0" animBg="1"/>
      <p:bldP spid="526430" grpId="0"/>
      <p:bldP spid="52643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2"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 sz="4000">
                <a:solidFill>
                  <a:schemeClr val="tx2"/>
                </a:solidFill>
              </a:rPr>
              <a:t>Resolución de direcciones en Frame Relay</a:t>
            </a:r>
          </a:p>
        </p:txBody>
      </p:sp>
      <p:sp>
        <p:nvSpPr>
          <p:cNvPr id="529413"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 sz="3200"/>
              <a:t>La correspondencia entre DLCI y dirección IP se puede resolver:</a:t>
            </a:r>
          </a:p>
          <a:p>
            <a:pPr marL="742950" lvl="1" indent="-285750">
              <a:spcBef>
                <a:spcPct val="20000"/>
              </a:spcBef>
              <a:buFontTx/>
              <a:buChar char="–"/>
            </a:pPr>
            <a:r>
              <a:rPr lang="es-ES" sz="2800"/>
              <a:t>De forma estática, por configuración de los equipos. Complicado en grandes redes.</a:t>
            </a:r>
          </a:p>
          <a:p>
            <a:pPr marL="742950" lvl="1" indent="-285750">
              <a:spcBef>
                <a:spcPct val="20000"/>
              </a:spcBef>
              <a:buFontTx/>
              <a:buChar char="–"/>
            </a:pPr>
            <a:r>
              <a:rPr lang="es-ES" sz="2800"/>
              <a:t>De forma dinámica: mediante algún protocolo de resolución de direcciones. Se puede utilizar ARP, RARP e Inverse ARP.</a:t>
            </a:r>
          </a:p>
        </p:txBody>
      </p:sp>
    </p:spTree>
  </p:cSld>
  <p:clrMapOvr>
    <a:masterClrMapping/>
  </p:clrMapOvr>
  <p:transition spd="med">
    <p:cover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6"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 sz="4000">
                <a:solidFill>
                  <a:schemeClr val="tx2"/>
                </a:solidFill>
              </a:rPr>
              <a:t>Resolución de direcciones en Frame Relay</a:t>
            </a:r>
          </a:p>
        </p:txBody>
      </p:sp>
      <p:sp>
        <p:nvSpPr>
          <p:cNvPr id="530437"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 sz="2800" b="1"/>
              <a:t>ARP</a:t>
            </a:r>
            <a:r>
              <a:rPr lang="es-ES" sz="2800"/>
              <a:t> y </a:t>
            </a:r>
            <a:r>
              <a:rPr lang="es-ES" sz="2800" b="1"/>
              <a:t>RARP</a:t>
            </a:r>
            <a:r>
              <a:rPr lang="es-ES" sz="2800"/>
              <a:t> funcionan como en LANs, pero en lugar de la dirección MAC utilizan el DLCI que obtienen de la cabecera F.R.</a:t>
            </a:r>
          </a:p>
          <a:p>
            <a:pPr marL="342900" indent="-342900">
              <a:spcBef>
                <a:spcPct val="20000"/>
              </a:spcBef>
              <a:buFontTx/>
              <a:buChar char="•"/>
            </a:pPr>
            <a:r>
              <a:rPr lang="es-ES" sz="2800"/>
              <a:t>Requieren simular envíos broadcast, enviando mensajes (ARP request p. ej.) a todos los DLCI existentes. Poco eficiente.</a:t>
            </a:r>
          </a:p>
          <a:p>
            <a:pPr marL="342900" indent="-342900">
              <a:spcBef>
                <a:spcPct val="20000"/>
              </a:spcBef>
              <a:buFontTx/>
              <a:buChar char="•"/>
            </a:pPr>
            <a:r>
              <a:rPr lang="es-ES" sz="2800"/>
              <a:t>Para evitarlo se ha creado </a:t>
            </a:r>
            <a:r>
              <a:rPr lang="es-ES" sz="2800" b="1"/>
              <a:t>Inverse ARP</a:t>
            </a:r>
            <a:r>
              <a:rPr lang="es-ES" sz="2800"/>
              <a:t>. No hay mensajes broadcast. El host o router pregunta por cada DLCI quien está detrás</a:t>
            </a:r>
          </a:p>
        </p:txBody>
      </p:sp>
    </p:spTree>
  </p:cSld>
  <p:clrMapOvr>
    <a:masterClrMapping/>
  </p:clrMapOvr>
  <p:transition spd="med">
    <p:cover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1"/>
          <p:cNvSpPr>
            <a:spLocks noGrp="1"/>
          </p:cNvSpPr>
          <p:nvPr>
            <p:ph type="sldNum" sz="quarter" idx="4294967295"/>
          </p:nvPr>
        </p:nvSpPr>
        <p:spPr>
          <a:xfrm>
            <a:off x="3563938" y="6510338"/>
            <a:ext cx="2016125" cy="287337"/>
          </a:xfrm>
          <a:prstGeom prst="rect">
            <a:avLst/>
          </a:prstGeom>
        </p:spPr>
        <p:txBody>
          <a:bodyPr/>
          <a:lstStyle/>
          <a:p>
            <a:r>
              <a:rPr lang="es-ES" altLang="es-ES"/>
              <a:t>Ampliación Redes 5-</a:t>
            </a:r>
            <a:fld id="{7B4F03F0-65ED-4F03-AAAB-634CAD253A96}" type="slidenum">
              <a:rPr lang="es-ES" altLang="es-ES"/>
              <a:pPr/>
              <a:t>3</a:t>
            </a:fld>
            <a:endParaRPr lang="es-ES" altLang="es-ES"/>
          </a:p>
        </p:txBody>
      </p:sp>
      <p:sp>
        <p:nvSpPr>
          <p:cNvPr id="978948" name="Rectangle 4"/>
          <p:cNvSpPr>
            <a:spLocks noChangeArrowheads="1"/>
          </p:cNvSpPr>
          <p:nvPr/>
        </p:nvSpPr>
        <p:spPr bwMode="auto">
          <a:xfrm>
            <a:off x="685800" y="838200"/>
            <a:ext cx="7772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a:lnSpc>
                <a:spcPct val="90000"/>
              </a:lnSpc>
              <a:buFontTx/>
              <a:buNone/>
            </a:pPr>
            <a:r>
              <a:rPr lang="es-ES" altLang="es-ES" i="1"/>
              <a:t>‘En sus inicios las redes IP fueron guiadas por un conjunto reducido de individuos competentes […]. Por el contrario, los estándares ATM están siendo definidos en el F</a:t>
            </a:r>
            <a:r>
              <a:rPr lang="es-ES_tradnl" altLang="es-ES" i="1"/>
              <a:t>ó</a:t>
            </a:r>
            <a:r>
              <a:rPr lang="es-ES" altLang="es-ES" i="1"/>
              <a:t>rum ATM por un gran número de empresas con intereses mutuamente incompatibles, no todas las cuales tienen experiencia en construir y operar redes ATM’</a:t>
            </a:r>
            <a:r>
              <a:rPr lang="es-ES_tradnl" altLang="es-ES" i="1"/>
              <a:t>.</a:t>
            </a:r>
          </a:p>
          <a:p>
            <a:pPr>
              <a:lnSpc>
                <a:spcPct val="90000"/>
              </a:lnSpc>
              <a:buFontTx/>
              <a:buNone/>
            </a:pPr>
            <a:endParaRPr lang="es-ES" altLang="es-ES" sz="3600"/>
          </a:p>
          <a:p>
            <a:pPr lvl="2">
              <a:lnSpc>
                <a:spcPct val="90000"/>
              </a:lnSpc>
              <a:buFontTx/>
              <a:buNone/>
            </a:pPr>
            <a:r>
              <a:rPr lang="es-ES" altLang="es-ES" sz="2000"/>
              <a:t>S. Keshav: </a:t>
            </a:r>
            <a:r>
              <a:rPr lang="es-ES" altLang="es-ES" sz="2000" i="1"/>
              <a:t>An Engineering Approach to Computer Networking, 1997</a:t>
            </a:r>
            <a:endParaRPr lang="es-ES" altLang="es-ES"/>
          </a:p>
        </p:txBody>
      </p:sp>
    </p:spTree>
    <p:extLst>
      <p:ext uri="{BB962C8B-B14F-4D97-AF65-F5344CB8AC3E}">
        <p14:creationId xmlns:p14="http://schemas.microsoft.com/office/powerpoint/2010/main" val="325071438"/>
      </p:ext>
    </p:extLst>
  </p:cSld>
  <p:clrMapOvr>
    <a:masterClrMapping/>
  </p:clrMapOvr>
  <p:transition spd="med">
    <p:cover dir="l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1460" name="Picture 4"/>
          <p:cNvPicPr>
            <a:picLocks noChangeArrowheads="1"/>
          </p:cNvPicPr>
          <p:nvPr/>
        </p:nvPicPr>
        <p:blipFill>
          <a:blip r:embed="rId3" cstate="print"/>
          <a:srcRect/>
          <a:stretch>
            <a:fillRect/>
          </a:stretch>
        </p:blipFill>
        <p:spPr bwMode="auto">
          <a:xfrm>
            <a:off x="3492500" y="2636838"/>
            <a:ext cx="2449513" cy="2232025"/>
          </a:xfrm>
          <a:prstGeom prst="rect">
            <a:avLst/>
          </a:prstGeom>
          <a:noFill/>
          <a:ln w="12700">
            <a:noFill/>
            <a:miter lim="800000"/>
            <a:headEnd/>
            <a:tailEnd/>
          </a:ln>
          <a:effectLst/>
        </p:spPr>
      </p:pic>
      <p:pic>
        <p:nvPicPr>
          <p:cNvPr id="531461" name="Picture 5"/>
          <p:cNvPicPr>
            <a:picLocks noChangeArrowheads="1"/>
          </p:cNvPicPr>
          <p:nvPr/>
        </p:nvPicPr>
        <p:blipFill>
          <a:blip r:embed="rId4" cstate="print"/>
          <a:srcRect/>
          <a:stretch>
            <a:fillRect/>
          </a:stretch>
        </p:blipFill>
        <p:spPr bwMode="auto">
          <a:xfrm>
            <a:off x="2124075" y="3500438"/>
            <a:ext cx="860425" cy="657225"/>
          </a:xfrm>
          <a:prstGeom prst="rect">
            <a:avLst/>
          </a:prstGeom>
          <a:noFill/>
          <a:ln w="12700">
            <a:noFill/>
            <a:miter lim="800000"/>
            <a:headEnd/>
            <a:tailEnd/>
          </a:ln>
          <a:effectLst/>
        </p:spPr>
      </p:pic>
      <p:pic>
        <p:nvPicPr>
          <p:cNvPr id="531462" name="Picture 6"/>
          <p:cNvPicPr>
            <a:picLocks noChangeArrowheads="1"/>
          </p:cNvPicPr>
          <p:nvPr/>
        </p:nvPicPr>
        <p:blipFill>
          <a:blip r:embed="rId4" cstate="print"/>
          <a:srcRect/>
          <a:stretch>
            <a:fillRect/>
          </a:stretch>
        </p:blipFill>
        <p:spPr bwMode="auto">
          <a:xfrm>
            <a:off x="6448425" y="3500438"/>
            <a:ext cx="860425" cy="657225"/>
          </a:xfrm>
          <a:prstGeom prst="rect">
            <a:avLst/>
          </a:prstGeom>
          <a:noFill/>
          <a:ln w="12700">
            <a:noFill/>
            <a:miter lim="800000"/>
            <a:headEnd/>
            <a:tailEnd/>
          </a:ln>
          <a:effectLst/>
        </p:spPr>
      </p:pic>
      <p:pic>
        <p:nvPicPr>
          <p:cNvPr id="531463" name="Picture 7"/>
          <p:cNvPicPr>
            <a:picLocks noChangeArrowheads="1"/>
          </p:cNvPicPr>
          <p:nvPr/>
        </p:nvPicPr>
        <p:blipFill>
          <a:blip r:embed="rId4" cstate="print"/>
          <a:srcRect/>
          <a:stretch>
            <a:fillRect/>
          </a:stretch>
        </p:blipFill>
        <p:spPr bwMode="auto">
          <a:xfrm>
            <a:off x="5511800" y="1835150"/>
            <a:ext cx="860425" cy="657225"/>
          </a:xfrm>
          <a:prstGeom prst="rect">
            <a:avLst/>
          </a:prstGeom>
          <a:noFill/>
          <a:ln w="12700">
            <a:noFill/>
            <a:miter lim="800000"/>
            <a:headEnd/>
            <a:tailEnd/>
          </a:ln>
          <a:effectLst/>
        </p:spPr>
      </p:pic>
      <p:pic>
        <p:nvPicPr>
          <p:cNvPr id="531464" name="Picture 8"/>
          <p:cNvPicPr>
            <a:picLocks noChangeArrowheads="1"/>
          </p:cNvPicPr>
          <p:nvPr/>
        </p:nvPicPr>
        <p:blipFill>
          <a:blip r:embed="rId4" cstate="print"/>
          <a:srcRect/>
          <a:stretch>
            <a:fillRect/>
          </a:stretch>
        </p:blipFill>
        <p:spPr bwMode="auto">
          <a:xfrm>
            <a:off x="6088063" y="4652963"/>
            <a:ext cx="860425" cy="657225"/>
          </a:xfrm>
          <a:prstGeom prst="rect">
            <a:avLst/>
          </a:prstGeom>
          <a:noFill/>
          <a:ln w="12700">
            <a:noFill/>
            <a:miter lim="800000"/>
            <a:headEnd/>
            <a:tailEnd/>
          </a:ln>
          <a:effectLst/>
        </p:spPr>
      </p:pic>
      <p:sp>
        <p:nvSpPr>
          <p:cNvPr id="531465" name="Line 9"/>
          <p:cNvSpPr>
            <a:spLocks noChangeShapeType="1"/>
          </p:cNvSpPr>
          <p:nvPr/>
        </p:nvSpPr>
        <p:spPr bwMode="auto">
          <a:xfrm>
            <a:off x="2771775" y="3787775"/>
            <a:ext cx="3887788" cy="0"/>
          </a:xfrm>
          <a:prstGeom prst="line">
            <a:avLst/>
          </a:prstGeom>
          <a:noFill/>
          <a:ln w="19050">
            <a:solidFill>
              <a:schemeClr val="tx1"/>
            </a:solidFill>
            <a:prstDash val="sysDot"/>
            <a:round/>
            <a:headEnd/>
            <a:tailEnd/>
          </a:ln>
          <a:effectLst/>
        </p:spPr>
        <p:txBody>
          <a:bodyPr/>
          <a:lstStyle/>
          <a:p>
            <a:endParaRPr lang="es-ES"/>
          </a:p>
        </p:txBody>
      </p:sp>
      <p:sp>
        <p:nvSpPr>
          <p:cNvPr id="531466" name="Arc 10"/>
          <p:cNvSpPr>
            <a:spLocks/>
          </p:cNvSpPr>
          <p:nvPr/>
        </p:nvSpPr>
        <p:spPr bwMode="auto">
          <a:xfrm flipV="1">
            <a:off x="2771775" y="2276475"/>
            <a:ext cx="2952750" cy="14398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prstDash val="sysDot"/>
            <a:round/>
            <a:headEnd/>
            <a:tailEnd/>
          </a:ln>
          <a:effectLst/>
        </p:spPr>
        <p:txBody>
          <a:bodyPr wrap="none" anchor="ctr"/>
          <a:lstStyle/>
          <a:p>
            <a:endParaRPr lang="es-ES"/>
          </a:p>
        </p:txBody>
      </p:sp>
      <p:sp>
        <p:nvSpPr>
          <p:cNvPr id="531467" name="Arc 11"/>
          <p:cNvSpPr>
            <a:spLocks/>
          </p:cNvSpPr>
          <p:nvPr/>
        </p:nvSpPr>
        <p:spPr bwMode="auto">
          <a:xfrm rot="10800000" flipH="1" flipV="1">
            <a:off x="2771775" y="3860800"/>
            <a:ext cx="3600450" cy="10810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prstDash val="sysDot"/>
            <a:round/>
            <a:headEnd/>
            <a:tailEnd/>
          </a:ln>
          <a:effectLst/>
        </p:spPr>
        <p:txBody>
          <a:bodyPr wrap="none" anchor="ctr"/>
          <a:lstStyle/>
          <a:p>
            <a:endParaRPr lang="es-ES"/>
          </a:p>
        </p:txBody>
      </p:sp>
      <p:sp>
        <p:nvSpPr>
          <p:cNvPr id="531468" name="Text Box 12"/>
          <p:cNvSpPr txBox="1">
            <a:spLocks noChangeArrowheads="1"/>
          </p:cNvSpPr>
          <p:nvPr/>
        </p:nvSpPr>
        <p:spPr bwMode="auto">
          <a:xfrm>
            <a:off x="2794000" y="2636838"/>
            <a:ext cx="971550" cy="304800"/>
          </a:xfrm>
          <a:prstGeom prst="rect">
            <a:avLst/>
          </a:prstGeom>
          <a:noFill/>
          <a:ln w="9525">
            <a:noFill/>
            <a:miter lim="800000"/>
            <a:headEnd/>
            <a:tailEnd/>
          </a:ln>
          <a:effectLst/>
        </p:spPr>
        <p:txBody>
          <a:bodyPr wrap="none">
            <a:spAutoFit/>
          </a:bodyPr>
          <a:lstStyle/>
          <a:p>
            <a:r>
              <a:rPr lang="es-ES" sz="1400" b="1">
                <a:latin typeface="Arial" charset="0"/>
              </a:rPr>
              <a:t>2.0.0.1/24</a:t>
            </a:r>
          </a:p>
        </p:txBody>
      </p:sp>
      <p:sp>
        <p:nvSpPr>
          <p:cNvPr id="531469" name="Text Box 13"/>
          <p:cNvSpPr txBox="1">
            <a:spLocks noChangeArrowheads="1"/>
          </p:cNvSpPr>
          <p:nvPr/>
        </p:nvSpPr>
        <p:spPr bwMode="auto">
          <a:xfrm>
            <a:off x="6516688" y="4149725"/>
            <a:ext cx="971550" cy="304800"/>
          </a:xfrm>
          <a:prstGeom prst="rect">
            <a:avLst/>
          </a:prstGeom>
          <a:noFill/>
          <a:ln w="9525">
            <a:noFill/>
            <a:miter lim="800000"/>
            <a:headEnd/>
            <a:tailEnd/>
          </a:ln>
          <a:effectLst/>
        </p:spPr>
        <p:txBody>
          <a:bodyPr wrap="none">
            <a:spAutoFit/>
          </a:bodyPr>
          <a:lstStyle/>
          <a:p>
            <a:r>
              <a:rPr lang="es-ES" sz="1400" b="1">
                <a:latin typeface="Arial" charset="0"/>
              </a:rPr>
              <a:t>2.0.0.4/24</a:t>
            </a:r>
          </a:p>
        </p:txBody>
      </p:sp>
      <p:sp>
        <p:nvSpPr>
          <p:cNvPr id="531470" name="Text Box 14"/>
          <p:cNvSpPr txBox="1">
            <a:spLocks noChangeArrowheads="1"/>
          </p:cNvSpPr>
          <p:nvPr/>
        </p:nvSpPr>
        <p:spPr bwMode="auto">
          <a:xfrm>
            <a:off x="6034088" y="3052763"/>
            <a:ext cx="971550" cy="304800"/>
          </a:xfrm>
          <a:prstGeom prst="rect">
            <a:avLst/>
          </a:prstGeom>
          <a:noFill/>
          <a:ln w="9525">
            <a:noFill/>
            <a:miter lim="800000"/>
            <a:headEnd/>
            <a:tailEnd/>
          </a:ln>
          <a:effectLst/>
        </p:spPr>
        <p:txBody>
          <a:bodyPr wrap="none">
            <a:spAutoFit/>
          </a:bodyPr>
          <a:lstStyle/>
          <a:p>
            <a:r>
              <a:rPr lang="es-ES" sz="1400" b="1">
                <a:latin typeface="Arial" charset="0"/>
              </a:rPr>
              <a:t>2.0.0.3/24</a:t>
            </a:r>
          </a:p>
        </p:txBody>
      </p:sp>
      <p:sp>
        <p:nvSpPr>
          <p:cNvPr id="531471" name="Text Box 15"/>
          <p:cNvSpPr txBox="1">
            <a:spLocks noChangeArrowheads="1"/>
          </p:cNvSpPr>
          <p:nvPr/>
        </p:nvSpPr>
        <p:spPr bwMode="auto">
          <a:xfrm>
            <a:off x="6249988" y="2476500"/>
            <a:ext cx="971550" cy="304800"/>
          </a:xfrm>
          <a:prstGeom prst="rect">
            <a:avLst/>
          </a:prstGeom>
          <a:noFill/>
          <a:ln w="9525">
            <a:noFill/>
            <a:miter lim="800000"/>
            <a:headEnd/>
            <a:tailEnd/>
          </a:ln>
          <a:effectLst/>
        </p:spPr>
        <p:txBody>
          <a:bodyPr wrap="none">
            <a:spAutoFit/>
          </a:bodyPr>
          <a:lstStyle/>
          <a:p>
            <a:r>
              <a:rPr lang="es-ES" sz="1400" b="1">
                <a:latin typeface="Arial" charset="0"/>
              </a:rPr>
              <a:t>2.0.0.2/24</a:t>
            </a:r>
          </a:p>
        </p:txBody>
      </p:sp>
      <p:sp>
        <p:nvSpPr>
          <p:cNvPr id="531472" name="Line 16"/>
          <p:cNvSpPr>
            <a:spLocks noChangeShapeType="1"/>
          </p:cNvSpPr>
          <p:nvPr/>
        </p:nvSpPr>
        <p:spPr bwMode="auto">
          <a:xfrm flipH="1">
            <a:off x="6300788" y="4365625"/>
            <a:ext cx="215900" cy="215900"/>
          </a:xfrm>
          <a:prstGeom prst="line">
            <a:avLst/>
          </a:prstGeom>
          <a:noFill/>
          <a:ln w="9525">
            <a:solidFill>
              <a:schemeClr val="tx1"/>
            </a:solidFill>
            <a:round/>
            <a:headEnd/>
            <a:tailEnd type="triangle" w="med" len="med"/>
          </a:ln>
          <a:effectLst/>
        </p:spPr>
        <p:txBody>
          <a:bodyPr/>
          <a:lstStyle/>
          <a:p>
            <a:endParaRPr lang="es-ES"/>
          </a:p>
        </p:txBody>
      </p:sp>
      <p:sp>
        <p:nvSpPr>
          <p:cNvPr id="531473" name="Rectangle 17"/>
          <p:cNvSpPr>
            <a:spLocks noChangeArrowheads="1"/>
          </p:cNvSpPr>
          <p:nvPr/>
        </p:nvSpPr>
        <p:spPr bwMode="auto">
          <a:xfrm>
            <a:off x="2771775" y="3644900"/>
            <a:ext cx="936625" cy="28892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1474" name="Rectangle 18"/>
          <p:cNvSpPr>
            <a:spLocks noChangeArrowheads="1"/>
          </p:cNvSpPr>
          <p:nvPr/>
        </p:nvSpPr>
        <p:spPr bwMode="auto">
          <a:xfrm>
            <a:off x="5724525" y="3717925"/>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1475" name="Rectangle 19"/>
          <p:cNvSpPr>
            <a:spLocks noChangeArrowheads="1"/>
          </p:cNvSpPr>
          <p:nvPr/>
        </p:nvSpPr>
        <p:spPr bwMode="auto">
          <a:xfrm rot="2400000">
            <a:off x="5580063" y="4437063"/>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1476" name="Line 20"/>
          <p:cNvSpPr>
            <a:spLocks noChangeShapeType="1"/>
          </p:cNvSpPr>
          <p:nvPr/>
        </p:nvSpPr>
        <p:spPr bwMode="auto">
          <a:xfrm>
            <a:off x="6227763" y="3357563"/>
            <a:ext cx="0" cy="287337"/>
          </a:xfrm>
          <a:prstGeom prst="line">
            <a:avLst/>
          </a:prstGeom>
          <a:noFill/>
          <a:ln w="9525">
            <a:solidFill>
              <a:schemeClr val="tx1"/>
            </a:solidFill>
            <a:round/>
            <a:headEnd/>
            <a:tailEnd type="triangle" w="med" len="med"/>
          </a:ln>
          <a:effectLst/>
        </p:spPr>
        <p:txBody>
          <a:bodyPr/>
          <a:lstStyle/>
          <a:p>
            <a:endParaRPr lang="es-ES"/>
          </a:p>
        </p:txBody>
      </p:sp>
      <p:sp>
        <p:nvSpPr>
          <p:cNvPr id="531477" name="Rectangle 21"/>
          <p:cNvSpPr>
            <a:spLocks noChangeArrowheads="1"/>
          </p:cNvSpPr>
          <p:nvPr/>
        </p:nvSpPr>
        <p:spPr bwMode="auto">
          <a:xfrm rot="18000000">
            <a:off x="5111750" y="2565400"/>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1478" name="Line 22"/>
          <p:cNvSpPr>
            <a:spLocks noChangeShapeType="1"/>
          </p:cNvSpPr>
          <p:nvPr/>
        </p:nvSpPr>
        <p:spPr bwMode="auto">
          <a:xfrm flipH="1">
            <a:off x="5795963" y="2636838"/>
            <a:ext cx="431800" cy="0"/>
          </a:xfrm>
          <a:prstGeom prst="line">
            <a:avLst/>
          </a:prstGeom>
          <a:noFill/>
          <a:ln w="9525">
            <a:solidFill>
              <a:schemeClr val="tx1"/>
            </a:solidFill>
            <a:round/>
            <a:headEnd/>
            <a:tailEnd type="triangle" w="med" len="med"/>
          </a:ln>
          <a:effectLst/>
        </p:spPr>
        <p:txBody>
          <a:bodyPr/>
          <a:lstStyle/>
          <a:p>
            <a:endParaRPr lang="es-ES"/>
          </a:p>
        </p:txBody>
      </p:sp>
      <p:sp>
        <p:nvSpPr>
          <p:cNvPr id="531479" name="Line 23"/>
          <p:cNvSpPr>
            <a:spLocks noChangeShapeType="1"/>
          </p:cNvSpPr>
          <p:nvPr/>
        </p:nvSpPr>
        <p:spPr bwMode="auto">
          <a:xfrm>
            <a:off x="3132138" y="2924175"/>
            <a:ext cx="0" cy="649288"/>
          </a:xfrm>
          <a:prstGeom prst="line">
            <a:avLst/>
          </a:prstGeom>
          <a:noFill/>
          <a:ln w="9525">
            <a:solidFill>
              <a:schemeClr val="tx1"/>
            </a:solidFill>
            <a:round/>
            <a:headEnd/>
            <a:tailEnd type="triangle" w="med" len="med"/>
          </a:ln>
          <a:effectLst/>
        </p:spPr>
        <p:txBody>
          <a:bodyPr/>
          <a:lstStyle/>
          <a:p>
            <a:endParaRPr lang="es-ES"/>
          </a:p>
        </p:txBody>
      </p:sp>
      <p:sp>
        <p:nvSpPr>
          <p:cNvPr id="531480" name="Text Box 24"/>
          <p:cNvSpPr txBox="1">
            <a:spLocks noChangeArrowheads="1"/>
          </p:cNvSpPr>
          <p:nvPr/>
        </p:nvSpPr>
        <p:spPr bwMode="auto">
          <a:xfrm>
            <a:off x="3727450" y="3195638"/>
            <a:ext cx="844550" cy="304800"/>
          </a:xfrm>
          <a:prstGeom prst="rect">
            <a:avLst/>
          </a:prstGeom>
          <a:noFill/>
          <a:ln w="9525">
            <a:noFill/>
            <a:miter lim="800000"/>
            <a:headEnd/>
            <a:tailEnd/>
          </a:ln>
          <a:effectLst/>
        </p:spPr>
        <p:txBody>
          <a:bodyPr wrap="none">
            <a:spAutoFit/>
          </a:bodyPr>
          <a:lstStyle/>
          <a:p>
            <a:r>
              <a:rPr lang="es-ES" sz="1400" b="1">
                <a:latin typeface="Arial" charset="0"/>
              </a:rPr>
              <a:t>DLCI 20</a:t>
            </a:r>
          </a:p>
        </p:txBody>
      </p:sp>
      <p:sp>
        <p:nvSpPr>
          <p:cNvPr id="531481" name="Text Box 25"/>
          <p:cNvSpPr txBox="1">
            <a:spLocks noChangeArrowheads="1"/>
          </p:cNvSpPr>
          <p:nvPr/>
        </p:nvSpPr>
        <p:spPr bwMode="auto">
          <a:xfrm>
            <a:off x="4140200" y="3556000"/>
            <a:ext cx="844550" cy="304800"/>
          </a:xfrm>
          <a:prstGeom prst="rect">
            <a:avLst/>
          </a:prstGeom>
          <a:noFill/>
          <a:ln w="9525">
            <a:noFill/>
            <a:miter lim="800000"/>
            <a:headEnd/>
            <a:tailEnd/>
          </a:ln>
          <a:effectLst/>
        </p:spPr>
        <p:txBody>
          <a:bodyPr wrap="none">
            <a:spAutoFit/>
          </a:bodyPr>
          <a:lstStyle/>
          <a:p>
            <a:r>
              <a:rPr lang="es-ES" sz="1400" b="1">
                <a:latin typeface="Arial" charset="0"/>
              </a:rPr>
              <a:t>DLCI 30</a:t>
            </a:r>
          </a:p>
        </p:txBody>
      </p:sp>
      <p:sp>
        <p:nvSpPr>
          <p:cNvPr id="531482" name="Text Box 26"/>
          <p:cNvSpPr txBox="1">
            <a:spLocks noChangeArrowheads="1"/>
          </p:cNvSpPr>
          <p:nvPr/>
        </p:nvSpPr>
        <p:spPr bwMode="auto">
          <a:xfrm>
            <a:off x="3656013" y="3933825"/>
            <a:ext cx="844550" cy="304800"/>
          </a:xfrm>
          <a:prstGeom prst="rect">
            <a:avLst/>
          </a:prstGeom>
          <a:noFill/>
          <a:ln w="9525">
            <a:noFill/>
            <a:miter lim="800000"/>
            <a:headEnd/>
            <a:tailEnd/>
          </a:ln>
          <a:effectLst/>
        </p:spPr>
        <p:txBody>
          <a:bodyPr wrap="none">
            <a:spAutoFit/>
          </a:bodyPr>
          <a:lstStyle/>
          <a:p>
            <a:r>
              <a:rPr lang="es-ES" sz="1400" b="1">
                <a:latin typeface="Arial" charset="0"/>
              </a:rPr>
              <a:t>DLCI 40</a:t>
            </a:r>
          </a:p>
        </p:txBody>
      </p:sp>
      <p:sp>
        <p:nvSpPr>
          <p:cNvPr id="531483" name="Text Box 27"/>
          <p:cNvSpPr txBox="1">
            <a:spLocks noChangeArrowheads="1"/>
          </p:cNvSpPr>
          <p:nvPr/>
        </p:nvSpPr>
        <p:spPr bwMode="auto">
          <a:xfrm>
            <a:off x="755650" y="401638"/>
            <a:ext cx="7581900" cy="579437"/>
          </a:xfrm>
          <a:prstGeom prst="rect">
            <a:avLst/>
          </a:prstGeom>
          <a:noFill/>
          <a:ln w="9525">
            <a:noFill/>
            <a:miter lim="800000"/>
            <a:headEnd/>
            <a:tailEnd/>
          </a:ln>
          <a:effectLst/>
        </p:spPr>
        <p:txBody>
          <a:bodyPr wrap="none">
            <a:spAutoFit/>
          </a:bodyPr>
          <a:lstStyle/>
          <a:p>
            <a:r>
              <a:rPr lang="es-ES" sz="3200">
                <a:latin typeface="Arial" charset="0"/>
              </a:rPr>
              <a:t>Funcionamiento de ARP en Frame Relay</a:t>
            </a:r>
          </a:p>
        </p:txBody>
      </p:sp>
      <p:sp>
        <p:nvSpPr>
          <p:cNvPr id="531484" name="Text Box 28"/>
          <p:cNvSpPr txBox="1">
            <a:spLocks noChangeArrowheads="1"/>
          </p:cNvSpPr>
          <p:nvPr/>
        </p:nvSpPr>
        <p:spPr bwMode="auto">
          <a:xfrm>
            <a:off x="2444750" y="3644900"/>
            <a:ext cx="182563"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A</a:t>
            </a:r>
          </a:p>
        </p:txBody>
      </p:sp>
      <p:sp>
        <p:nvSpPr>
          <p:cNvPr id="531485" name="Text Box 29"/>
          <p:cNvSpPr txBox="1">
            <a:spLocks noChangeArrowheads="1"/>
          </p:cNvSpPr>
          <p:nvPr/>
        </p:nvSpPr>
        <p:spPr bwMode="auto">
          <a:xfrm>
            <a:off x="5867400" y="1989138"/>
            <a:ext cx="182563" cy="255587"/>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B</a:t>
            </a:r>
          </a:p>
        </p:txBody>
      </p:sp>
      <p:sp>
        <p:nvSpPr>
          <p:cNvPr id="531486" name="Text Box 30"/>
          <p:cNvSpPr txBox="1">
            <a:spLocks noChangeArrowheads="1"/>
          </p:cNvSpPr>
          <p:nvPr/>
        </p:nvSpPr>
        <p:spPr bwMode="auto">
          <a:xfrm>
            <a:off x="6804025" y="3644900"/>
            <a:ext cx="182563"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C</a:t>
            </a:r>
          </a:p>
        </p:txBody>
      </p:sp>
      <p:sp>
        <p:nvSpPr>
          <p:cNvPr id="531487" name="Text Box 31"/>
          <p:cNvSpPr txBox="1">
            <a:spLocks noChangeArrowheads="1"/>
          </p:cNvSpPr>
          <p:nvPr/>
        </p:nvSpPr>
        <p:spPr bwMode="auto">
          <a:xfrm>
            <a:off x="5995988" y="4902200"/>
            <a:ext cx="182562"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D</a:t>
            </a:r>
          </a:p>
        </p:txBody>
      </p:sp>
      <p:sp>
        <p:nvSpPr>
          <p:cNvPr id="531489" name="Text Box 33"/>
          <p:cNvSpPr txBox="1">
            <a:spLocks noChangeArrowheads="1"/>
          </p:cNvSpPr>
          <p:nvPr/>
        </p:nvSpPr>
        <p:spPr bwMode="auto">
          <a:xfrm>
            <a:off x="1331913" y="1341438"/>
            <a:ext cx="1141412" cy="304800"/>
          </a:xfrm>
          <a:prstGeom prst="rect">
            <a:avLst/>
          </a:prstGeom>
          <a:noFill/>
          <a:ln w="9525">
            <a:noFill/>
            <a:miter lim="800000"/>
            <a:headEnd/>
            <a:tailEnd/>
          </a:ln>
          <a:effectLst/>
        </p:spPr>
        <p:txBody>
          <a:bodyPr wrap="none">
            <a:spAutoFit/>
          </a:bodyPr>
          <a:lstStyle/>
          <a:p>
            <a:r>
              <a:rPr lang="es-ES" sz="1400" b="1">
                <a:latin typeface="Arial" charset="0"/>
              </a:rPr>
              <a:t>ARP Cache</a:t>
            </a:r>
          </a:p>
        </p:txBody>
      </p:sp>
      <p:graphicFrame>
        <p:nvGraphicFramePr>
          <p:cNvPr id="531490" name="Group 34"/>
          <p:cNvGraphicFramePr>
            <a:graphicFrameLocks noGrp="1"/>
          </p:cNvGraphicFramePr>
          <p:nvPr/>
        </p:nvGraphicFramePr>
        <p:xfrm>
          <a:off x="1258888" y="1711325"/>
          <a:ext cx="1323975" cy="1212850"/>
        </p:xfrm>
        <a:graphic>
          <a:graphicData uri="http://schemas.openxmlformats.org/drawingml/2006/table">
            <a:tbl>
              <a:tblPr/>
              <a:tblGrid>
                <a:gridCol w="598487"/>
                <a:gridCol w="725488"/>
              </a:tblGrid>
              <a:tr h="220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DLCI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0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1507" name="Line 51"/>
          <p:cNvSpPr>
            <a:spLocks noChangeShapeType="1"/>
          </p:cNvSpPr>
          <p:nvPr/>
        </p:nvSpPr>
        <p:spPr bwMode="auto">
          <a:xfrm>
            <a:off x="2339975" y="2924175"/>
            <a:ext cx="0" cy="504825"/>
          </a:xfrm>
          <a:prstGeom prst="line">
            <a:avLst/>
          </a:prstGeom>
          <a:noFill/>
          <a:ln w="9525">
            <a:solidFill>
              <a:schemeClr val="tx1"/>
            </a:solidFill>
            <a:round/>
            <a:headEnd/>
            <a:tailEnd type="triangle" w="med" len="med"/>
          </a:ln>
          <a:effectLst/>
        </p:spPr>
        <p:txBody>
          <a:bodyPr/>
          <a:lstStyle/>
          <a:p>
            <a:endParaRPr lang="es-ES"/>
          </a:p>
        </p:txBody>
      </p:sp>
      <p:sp>
        <p:nvSpPr>
          <p:cNvPr id="531508" name="AutoShape 52"/>
          <p:cNvSpPr>
            <a:spLocks/>
          </p:cNvSpPr>
          <p:nvPr/>
        </p:nvSpPr>
        <p:spPr bwMode="auto">
          <a:xfrm>
            <a:off x="3995738" y="5014913"/>
            <a:ext cx="576262" cy="1366837"/>
          </a:xfrm>
          <a:prstGeom prst="rightBrace">
            <a:avLst>
              <a:gd name="adj1" fmla="val 19766"/>
              <a:gd name="adj2" fmla="val 50000"/>
            </a:avLst>
          </a:prstGeom>
          <a:noFill/>
          <a:ln w="9525">
            <a:solidFill>
              <a:schemeClr val="tx1"/>
            </a:solidFill>
            <a:round/>
            <a:headEnd/>
            <a:tailEnd/>
          </a:ln>
          <a:effectLst/>
        </p:spPr>
        <p:txBody>
          <a:bodyPr wrap="none" anchor="ctr"/>
          <a:lstStyle/>
          <a:p>
            <a:endParaRPr lang="es-ES"/>
          </a:p>
        </p:txBody>
      </p:sp>
      <p:sp>
        <p:nvSpPr>
          <p:cNvPr id="531509" name="Text Box 53"/>
          <p:cNvSpPr txBox="1">
            <a:spLocks noChangeArrowheads="1"/>
          </p:cNvSpPr>
          <p:nvPr/>
        </p:nvSpPr>
        <p:spPr bwMode="auto">
          <a:xfrm>
            <a:off x="4581525" y="5573713"/>
            <a:ext cx="1238250" cy="304800"/>
          </a:xfrm>
          <a:prstGeom prst="rect">
            <a:avLst/>
          </a:prstGeom>
          <a:noFill/>
          <a:ln w="9525">
            <a:noFill/>
            <a:miter lim="800000"/>
            <a:headEnd/>
            <a:tailEnd/>
          </a:ln>
          <a:effectLst/>
        </p:spPr>
        <p:txBody>
          <a:bodyPr wrap="none">
            <a:spAutoFit/>
          </a:bodyPr>
          <a:lstStyle/>
          <a:p>
            <a:r>
              <a:rPr lang="es-ES" sz="1400" b="1">
                <a:latin typeface="Arial" charset="0"/>
              </a:rPr>
              <a:t>12 mensajes</a:t>
            </a:r>
          </a:p>
        </p:txBody>
      </p:sp>
      <p:sp>
        <p:nvSpPr>
          <p:cNvPr id="531510" name="Text Box 54"/>
          <p:cNvSpPr txBox="1">
            <a:spLocks noChangeArrowheads="1"/>
          </p:cNvSpPr>
          <p:nvPr/>
        </p:nvSpPr>
        <p:spPr bwMode="auto">
          <a:xfrm>
            <a:off x="4427538" y="1052513"/>
            <a:ext cx="3744912" cy="517525"/>
          </a:xfrm>
          <a:prstGeom prst="rect">
            <a:avLst/>
          </a:prstGeom>
          <a:noFill/>
          <a:ln w="9525">
            <a:noFill/>
            <a:miter lim="800000"/>
            <a:headEnd/>
            <a:tailEnd/>
          </a:ln>
          <a:effectLst/>
        </p:spPr>
        <p:txBody>
          <a:bodyPr>
            <a:spAutoFit/>
          </a:bodyPr>
          <a:lstStyle/>
          <a:p>
            <a:pPr algn="ctr"/>
            <a:r>
              <a:rPr lang="es-ES_tradnl" sz="1400" b="1">
                <a:latin typeface="Arial" charset="0"/>
              </a:rPr>
              <a:t>Red formada por un router principal y tres satélites, todos ellos en la red 2.0.0.0/24</a:t>
            </a:r>
            <a:endParaRPr lang="es-ES" sz="1400" b="1">
              <a:latin typeface="Arial" charset="0"/>
            </a:endParaRPr>
          </a:p>
        </p:txBody>
      </p:sp>
      <p:sp>
        <p:nvSpPr>
          <p:cNvPr id="531511" name="Oval 55"/>
          <p:cNvSpPr>
            <a:spLocks noChangeArrowheads="1"/>
          </p:cNvSpPr>
          <p:nvPr/>
        </p:nvSpPr>
        <p:spPr bwMode="auto">
          <a:xfrm>
            <a:off x="2771775" y="36449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12" name="Oval 56"/>
          <p:cNvSpPr>
            <a:spLocks noChangeArrowheads="1"/>
          </p:cNvSpPr>
          <p:nvPr/>
        </p:nvSpPr>
        <p:spPr bwMode="auto">
          <a:xfrm>
            <a:off x="2771775" y="37211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13" name="Oval 57"/>
          <p:cNvSpPr>
            <a:spLocks noChangeArrowheads="1"/>
          </p:cNvSpPr>
          <p:nvPr/>
        </p:nvSpPr>
        <p:spPr bwMode="auto">
          <a:xfrm>
            <a:off x="2752725" y="379095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14" name="Text Box 58"/>
          <p:cNvSpPr txBox="1">
            <a:spLocks noChangeArrowheads="1"/>
          </p:cNvSpPr>
          <p:nvPr/>
        </p:nvSpPr>
        <p:spPr bwMode="auto">
          <a:xfrm>
            <a:off x="428625" y="4995863"/>
            <a:ext cx="3365500" cy="304800"/>
          </a:xfrm>
          <a:prstGeom prst="rect">
            <a:avLst/>
          </a:prstGeom>
          <a:noFill/>
          <a:ln w="9525">
            <a:noFill/>
            <a:miter lim="800000"/>
            <a:headEnd/>
            <a:tailEnd/>
          </a:ln>
          <a:effectLst/>
        </p:spPr>
        <p:txBody>
          <a:bodyPr wrap="none">
            <a:spAutoFit/>
          </a:bodyPr>
          <a:lstStyle/>
          <a:p>
            <a:r>
              <a:rPr lang="es-ES" sz="1400" b="1">
                <a:latin typeface="Arial" charset="0"/>
              </a:rPr>
              <a:t>ARP Req. (A): ¿Quién es la IP 2.0.0.2?</a:t>
            </a:r>
          </a:p>
        </p:txBody>
      </p:sp>
      <p:sp>
        <p:nvSpPr>
          <p:cNvPr id="531515" name="Text Box 59"/>
          <p:cNvSpPr txBox="1">
            <a:spLocks noChangeArrowheads="1"/>
          </p:cNvSpPr>
          <p:nvPr/>
        </p:nvSpPr>
        <p:spPr bwMode="auto">
          <a:xfrm>
            <a:off x="428625" y="5229225"/>
            <a:ext cx="2422525" cy="304800"/>
          </a:xfrm>
          <a:prstGeom prst="rect">
            <a:avLst/>
          </a:prstGeom>
          <a:noFill/>
          <a:ln w="9525">
            <a:noFill/>
            <a:miter lim="800000"/>
            <a:headEnd/>
            <a:tailEnd/>
          </a:ln>
          <a:effectLst/>
        </p:spPr>
        <p:txBody>
          <a:bodyPr wrap="none">
            <a:spAutoFit/>
          </a:bodyPr>
          <a:lstStyle/>
          <a:p>
            <a:r>
              <a:rPr lang="es-ES" sz="1400" b="1">
                <a:latin typeface="Arial" charset="0"/>
              </a:rPr>
              <a:t>ARP Reply (B): Es DLCI 20</a:t>
            </a:r>
          </a:p>
        </p:txBody>
      </p:sp>
      <p:sp>
        <p:nvSpPr>
          <p:cNvPr id="531516" name="Text Box 60"/>
          <p:cNvSpPr txBox="1">
            <a:spLocks noChangeArrowheads="1"/>
          </p:cNvSpPr>
          <p:nvPr/>
        </p:nvSpPr>
        <p:spPr bwMode="auto">
          <a:xfrm>
            <a:off x="428625" y="5445125"/>
            <a:ext cx="3365500" cy="304800"/>
          </a:xfrm>
          <a:prstGeom prst="rect">
            <a:avLst/>
          </a:prstGeom>
          <a:noFill/>
          <a:ln w="9525">
            <a:noFill/>
            <a:miter lim="800000"/>
            <a:headEnd/>
            <a:tailEnd/>
          </a:ln>
          <a:effectLst/>
        </p:spPr>
        <p:txBody>
          <a:bodyPr wrap="none">
            <a:spAutoFit/>
          </a:bodyPr>
          <a:lstStyle/>
          <a:p>
            <a:r>
              <a:rPr lang="es-ES" sz="1400" b="1">
                <a:latin typeface="Arial" charset="0"/>
              </a:rPr>
              <a:t>ARP Req. (A): ¿Quién es la IP 2.0.0.3?</a:t>
            </a:r>
          </a:p>
        </p:txBody>
      </p:sp>
      <p:sp>
        <p:nvSpPr>
          <p:cNvPr id="531517" name="Text Box 61"/>
          <p:cNvSpPr txBox="1">
            <a:spLocks noChangeArrowheads="1"/>
          </p:cNvSpPr>
          <p:nvPr/>
        </p:nvSpPr>
        <p:spPr bwMode="auto">
          <a:xfrm>
            <a:off x="428625" y="5661025"/>
            <a:ext cx="2471738" cy="304800"/>
          </a:xfrm>
          <a:prstGeom prst="rect">
            <a:avLst/>
          </a:prstGeom>
          <a:noFill/>
          <a:ln w="9525">
            <a:noFill/>
            <a:miter lim="800000"/>
            <a:headEnd/>
            <a:tailEnd/>
          </a:ln>
          <a:effectLst/>
        </p:spPr>
        <p:txBody>
          <a:bodyPr wrap="none">
            <a:spAutoFit/>
          </a:bodyPr>
          <a:lstStyle/>
          <a:p>
            <a:r>
              <a:rPr lang="es-ES" sz="1400" b="1">
                <a:latin typeface="Arial" charset="0"/>
              </a:rPr>
              <a:t>ARP Reply (C): Es DLCI 30 </a:t>
            </a:r>
          </a:p>
        </p:txBody>
      </p:sp>
      <p:sp>
        <p:nvSpPr>
          <p:cNvPr id="531518" name="Text Box 62"/>
          <p:cNvSpPr txBox="1">
            <a:spLocks noChangeArrowheads="1"/>
          </p:cNvSpPr>
          <p:nvPr/>
        </p:nvSpPr>
        <p:spPr bwMode="auto">
          <a:xfrm>
            <a:off x="428625" y="5876925"/>
            <a:ext cx="3365500" cy="304800"/>
          </a:xfrm>
          <a:prstGeom prst="rect">
            <a:avLst/>
          </a:prstGeom>
          <a:noFill/>
          <a:ln w="9525">
            <a:noFill/>
            <a:miter lim="800000"/>
            <a:headEnd/>
            <a:tailEnd/>
          </a:ln>
          <a:effectLst/>
        </p:spPr>
        <p:txBody>
          <a:bodyPr wrap="none">
            <a:spAutoFit/>
          </a:bodyPr>
          <a:lstStyle/>
          <a:p>
            <a:r>
              <a:rPr lang="es-ES" sz="1400" b="1">
                <a:latin typeface="Arial" charset="0"/>
              </a:rPr>
              <a:t>ARP Req. (A): ¿Quién es la IP 2.0.0.4?</a:t>
            </a:r>
          </a:p>
        </p:txBody>
      </p:sp>
      <p:sp>
        <p:nvSpPr>
          <p:cNvPr id="531519" name="Text Box 63"/>
          <p:cNvSpPr txBox="1">
            <a:spLocks noChangeArrowheads="1"/>
          </p:cNvSpPr>
          <p:nvPr/>
        </p:nvSpPr>
        <p:spPr bwMode="auto">
          <a:xfrm>
            <a:off x="428625" y="6076950"/>
            <a:ext cx="2422525" cy="304800"/>
          </a:xfrm>
          <a:prstGeom prst="rect">
            <a:avLst/>
          </a:prstGeom>
          <a:noFill/>
          <a:ln w="9525">
            <a:noFill/>
            <a:miter lim="800000"/>
            <a:headEnd/>
            <a:tailEnd/>
          </a:ln>
          <a:effectLst/>
        </p:spPr>
        <p:txBody>
          <a:bodyPr wrap="none">
            <a:spAutoFit/>
          </a:bodyPr>
          <a:lstStyle/>
          <a:p>
            <a:r>
              <a:rPr lang="es-ES" sz="1400" b="1">
                <a:latin typeface="Arial" charset="0"/>
              </a:rPr>
              <a:t>ARP Reply (D): Es DLCI 40</a:t>
            </a:r>
          </a:p>
        </p:txBody>
      </p:sp>
      <p:sp>
        <p:nvSpPr>
          <p:cNvPr id="531520" name="Text Box 64"/>
          <p:cNvSpPr txBox="1">
            <a:spLocks noChangeArrowheads="1"/>
          </p:cNvSpPr>
          <p:nvPr/>
        </p:nvSpPr>
        <p:spPr bwMode="auto">
          <a:xfrm>
            <a:off x="1331913" y="1989138"/>
            <a:ext cx="1217612" cy="304800"/>
          </a:xfrm>
          <a:prstGeom prst="rect">
            <a:avLst/>
          </a:prstGeom>
          <a:noFill/>
          <a:ln w="9525">
            <a:noFill/>
            <a:miter lim="800000"/>
            <a:headEnd/>
            <a:tailEnd/>
          </a:ln>
          <a:effectLst/>
        </p:spPr>
        <p:txBody>
          <a:bodyPr wrap="none">
            <a:spAutoFit/>
          </a:bodyPr>
          <a:lstStyle/>
          <a:p>
            <a:r>
              <a:rPr lang="es-ES_tradnl" sz="1400" b="1">
                <a:latin typeface="Arial" charset="0"/>
              </a:rPr>
              <a:t>20      2.0.0.2</a:t>
            </a:r>
            <a:endParaRPr lang="es-ES" sz="1400" b="1">
              <a:latin typeface="Arial" charset="0"/>
            </a:endParaRPr>
          </a:p>
        </p:txBody>
      </p:sp>
      <p:sp>
        <p:nvSpPr>
          <p:cNvPr id="531521" name="Text Box 65"/>
          <p:cNvSpPr txBox="1">
            <a:spLocks noChangeArrowheads="1"/>
          </p:cNvSpPr>
          <p:nvPr/>
        </p:nvSpPr>
        <p:spPr bwMode="auto">
          <a:xfrm>
            <a:off x="1338263" y="2332038"/>
            <a:ext cx="1217612" cy="304800"/>
          </a:xfrm>
          <a:prstGeom prst="rect">
            <a:avLst/>
          </a:prstGeom>
          <a:noFill/>
          <a:ln w="9525">
            <a:noFill/>
            <a:miter lim="800000"/>
            <a:headEnd/>
            <a:tailEnd/>
          </a:ln>
          <a:effectLst/>
        </p:spPr>
        <p:txBody>
          <a:bodyPr wrap="none">
            <a:spAutoFit/>
          </a:bodyPr>
          <a:lstStyle/>
          <a:p>
            <a:r>
              <a:rPr lang="es-ES_tradnl" sz="1400" b="1">
                <a:latin typeface="Arial" charset="0"/>
              </a:rPr>
              <a:t>30      2.0.0.3</a:t>
            </a:r>
            <a:endParaRPr lang="es-ES" sz="1400" b="1">
              <a:latin typeface="Arial" charset="0"/>
            </a:endParaRPr>
          </a:p>
        </p:txBody>
      </p:sp>
      <p:sp>
        <p:nvSpPr>
          <p:cNvPr id="531522" name="Text Box 66"/>
          <p:cNvSpPr txBox="1">
            <a:spLocks noChangeArrowheads="1"/>
          </p:cNvSpPr>
          <p:nvPr/>
        </p:nvSpPr>
        <p:spPr bwMode="auto">
          <a:xfrm>
            <a:off x="1331913" y="2619375"/>
            <a:ext cx="1217612" cy="304800"/>
          </a:xfrm>
          <a:prstGeom prst="rect">
            <a:avLst/>
          </a:prstGeom>
          <a:noFill/>
          <a:ln w="9525">
            <a:noFill/>
            <a:miter lim="800000"/>
            <a:headEnd/>
            <a:tailEnd/>
          </a:ln>
          <a:effectLst/>
        </p:spPr>
        <p:txBody>
          <a:bodyPr wrap="none">
            <a:spAutoFit/>
          </a:bodyPr>
          <a:lstStyle/>
          <a:p>
            <a:r>
              <a:rPr lang="es-ES_tradnl" sz="1400" b="1">
                <a:latin typeface="Arial" charset="0"/>
              </a:rPr>
              <a:t>40      2.0.0.4</a:t>
            </a:r>
            <a:endParaRPr lang="es-ES" sz="1400" b="1">
              <a:latin typeface="Arial" charset="0"/>
            </a:endParaRPr>
          </a:p>
        </p:txBody>
      </p:sp>
      <p:sp>
        <p:nvSpPr>
          <p:cNvPr id="531523" name="Oval 67"/>
          <p:cNvSpPr>
            <a:spLocks noChangeArrowheads="1"/>
          </p:cNvSpPr>
          <p:nvPr/>
        </p:nvSpPr>
        <p:spPr bwMode="auto">
          <a:xfrm>
            <a:off x="5581650" y="2205038"/>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
        <p:nvSpPr>
          <p:cNvPr id="531524" name="Oval 68"/>
          <p:cNvSpPr>
            <a:spLocks noChangeArrowheads="1"/>
          </p:cNvSpPr>
          <p:nvPr/>
        </p:nvSpPr>
        <p:spPr bwMode="auto">
          <a:xfrm>
            <a:off x="2790825" y="36449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25" name="Oval 69"/>
          <p:cNvSpPr>
            <a:spLocks noChangeArrowheads="1"/>
          </p:cNvSpPr>
          <p:nvPr/>
        </p:nvSpPr>
        <p:spPr bwMode="auto">
          <a:xfrm>
            <a:off x="2790825" y="37211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26" name="Oval 70"/>
          <p:cNvSpPr>
            <a:spLocks noChangeArrowheads="1"/>
          </p:cNvSpPr>
          <p:nvPr/>
        </p:nvSpPr>
        <p:spPr bwMode="auto">
          <a:xfrm>
            <a:off x="2771775" y="379095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27" name="Oval 71"/>
          <p:cNvSpPr>
            <a:spLocks noChangeArrowheads="1"/>
          </p:cNvSpPr>
          <p:nvPr/>
        </p:nvSpPr>
        <p:spPr bwMode="auto">
          <a:xfrm>
            <a:off x="6516688" y="3716338"/>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
        <p:nvSpPr>
          <p:cNvPr id="531528" name="Oval 72"/>
          <p:cNvSpPr>
            <a:spLocks noChangeArrowheads="1"/>
          </p:cNvSpPr>
          <p:nvPr/>
        </p:nvSpPr>
        <p:spPr bwMode="auto">
          <a:xfrm>
            <a:off x="2790825" y="36449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29" name="Oval 73"/>
          <p:cNvSpPr>
            <a:spLocks noChangeArrowheads="1"/>
          </p:cNvSpPr>
          <p:nvPr/>
        </p:nvSpPr>
        <p:spPr bwMode="auto">
          <a:xfrm>
            <a:off x="2790825" y="37211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30" name="Oval 74"/>
          <p:cNvSpPr>
            <a:spLocks noChangeArrowheads="1"/>
          </p:cNvSpPr>
          <p:nvPr/>
        </p:nvSpPr>
        <p:spPr bwMode="auto">
          <a:xfrm>
            <a:off x="2771775" y="379095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1531" name="Oval 75"/>
          <p:cNvSpPr>
            <a:spLocks noChangeArrowheads="1"/>
          </p:cNvSpPr>
          <p:nvPr/>
        </p:nvSpPr>
        <p:spPr bwMode="auto">
          <a:xfrm>
            <a:off x="6300788" y="4868863"/>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315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31511"/>
                                        </p:tgtEl>
                                        <p:attrNameLst>
                                          <p:attrName>style.visibility</p:attrName>
                                        </p:attrNameLst>
                                      </p:cBhvr>
                                      <p:to>
                                        <p:strVal val="visible"/>
                                      </p:to>
                                    </p:set>
                                  </p:childTnLst>
                                </p:cTn>
                              </p:par>
                            </p:childTnLst>
                          </p:cTn>
                        </p:par>
                        <p:par>
                          <p:cTn id="10" fill="hold">
                            <p:stCondLst>
                              <p:cond delay="0"/>
                            </p:stCondLst>
                            <p:childTnLst>
                              <p:par>
                                <p:cTn id="11" presetID="0" presetClass="path" presetSubtype="0" accel="50000" decel="50000" fill="hold" grpId="1" nodeType="afterEffect">
                                  <p:stCondLst>
                                    <p:cond delay="0"/>
                                  </p:stCondLst>
                                  <p:childTnLst>
                                    <p:animMotion origin="layout" path="M 2.5E-6 1.48148E-6 C 0.01215 -0.00093 0.0243 -0.00186 0.03333 -0.00278 C 0.04236 -0.00371 0.04687 -0.00463 0.05416 -0.00556 C 0.06145 -0.00648 0.06875 -0.00718 0.07708 -0.00834 C 0.08541 -0.00949 0.09392 -0.00973 0.10416 -0.0125 C 0.1144 -0.01528 0.12847 -0.0213 0.13854 -0.025 C 0.14861 -0.02871 0.15572 -0.03102 0.16458 -0.03473 C 0.17343 -0.03843 0.18368 -0.04352 0.19166 -0.04723 C 0.19965 -0.05093 0.20555 -0.05209 0.2125 -0.05695 C 0.21944 -0.06181 0.22743 -0.07176 0.23333 -0.07639 C 0.23923 -0.08102 0.2427 -0.07986 0.24791 -0.08473 C 0.25312 -0.08959 0.25902 -0.09977 0.26458 -0.10556 C 0.27013 -0.11135 0.27656 -0.11343 0.28125 -0.11945 C 0.28593 -0.12547 0.28906 -0.13496 0.2927 -0.14167 C 0.29635 -0.14838 0.30052 -0.15232 0.30312 -0.15973 C 0.30572 -0.16713 0.30729 -0.17778 0.30833 -0.18611 C 0.30937 -0.19445 0.30937 -0.20209 0.30937 -0.20973 " pathEditMode="relative" ptsTypes="aaaaaaaaaaaaaaaaA">
                                      <p:cBhvr>
                                        <p:cTn id="12" dur="2000" fill="hold"/>
                                        <p:tgtEl>
                                          <p:spTgt spid="531511"/>
                                        </p:tgtEl>
                                        <p:attrNameLst>
                                          <p:attrName>ppt_x</p:attrName>
                                          <p:attrName>ppt_y</p:attrName>
                                        </p:attrNameLst>
                                      </p:cBhvr>
                                    </p:animMotion>
                                  </p:childTnLst>
                                </p:cTn>
                              </p:par>
                            </p:childTnLst>
                          </p:cTn>
                        </p:par>
                        <p:par>
                          <p:cTn id="13" fill="hold">
                            <p:stCondLst>
                              <p:cond delay="2000"/>
                            </p:stCondLst>
                            <p:childTnLst>
                              <p:par>
                                <p:cTn id="14" presetID="1" presetClass="exit" presetSubtype="0" fill="hold" grpId="2" nodeType="afterEffect">
                                  <p:stCondLst>
                                    <p:cond delay="0"/>
                                  </p:stCondLst>
                                  <p:childTnLst>
                                    <p:set>
                                      <p:cBhvr>
                                        <p:cTn id="15" dur="1" fill="hold">
                                          <p:stCondLst>
                                            <p:cond delay="0"/>
                                          </p:stCondLst>
                                        </p:cTn>
                                        <p:tgtEl>
                                          <p:spTgt spid="531511"/>
                                        </p:tgtEl>
                                        <p:attrNameLst>
                                          <p:attrName>style.visibility</p:attrName>
                                        </p:attrNameLst>
                                      </p:cBhvr>
                                      <p:to>
                                        <p:strVal val="hidden"/>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531512"/>
                                        </p:tgtEl>
                                        <p:attrNameLst>
                                          <p:attrName>style.visibility</p:attrName>
                                        </p:attrNameLst>
                                      </p:cBhvr>
                                      <p:to>
                                        <p:strVal val="visible"/>
                                      </p:to>
                                    </p:set>
                                  </p:childTnLst>
                                </p:cTn>
                              </p:par>
                            </p:childTnLst>
                          </p:cTn>
                        </p:par>
                        <p:par>
                          <p:cTn id="19" fill="hold">
                            <p:stCondLst>
                              <p:cond delay="2000"/>
                            </p:stCondLst>
                            <p:childTnLst>
                              <p:par>
                                <p:cTn id="20" presetID="63" presetClass="path" presetSubtype="0" accel="50000" decel="50000" fill="hold" grpId="1" nodeType="afterEffect">
                                  <p:stCondLst>
                                    <p:cond delay="0"/>
                                  </p:stCondLst>
                                  <p:childTnLst>
                                    <p:animMotion origin="layout" path="M 2.5E-6 7.40741E-7 L 0.41736 -0.00046 " pathEditMode="relative" rAng="0" ptsTypes="AA">
                                      <p:cBhvr>
                                        <p:cTn id="21" dur="2000" fill="hold"/>
                                        <p:tgtEl>
                                          <p:spTgt spid="531512"/>
                                        </p:tgtEl>
                                        <p:attrNameLst>
                                          <p:attrName>ppt_x</p:attrName>
                                          <p:attrName>ppt_y</p:attrName>
                                        </p:attrNameLst>
                                      </p:cBhvr>
                                      <p:rCtr x="209" y="0"/>
                                    </p:animMotion>
                                  </p:childTnLst>
                                </p:cTn>
                              </p:par>
                            </p:childTnLst>
                          </p:cTn>
                        </p:par>
                        <p:par>
                          <p:cTn id="22" fill="hold">
                            <p:stCondLst>
                              <p:cond delay="4000"/>
                            </p:stCondLst>
                            <p:childTnLst>
                              <p:par>
                                <p:cTn id="23" presetID="1" presetClass="exit" presetSubtype="0" fill="hold" grpId="2" nodeType="afterEffect">
                                  <p:stCondLst>
                                    <p:cond delay="0"/>
                                  </p:stCondLst>
                                  <p:childTnLst>
                                    <p:set>
                                      <p:cBhvr>
                                        <p:cTn id="24" dur="1" fill="hold">
                                          <p:stCondLst>
                                            <p:cond delay="0"/>
                                          </p:stCondLst>
                                        </p:cTn>
                                        <p:tgtEl>
                                          <p:spTgt spid="531512"/>
                                        </p:tgtEl>
                                        <p:attrNameLst>
                                          <p:attrName>style.visibility</p:attrName>
                                        </p:attrNameLst>
                                      </p:cBhvr>
                                      <p:to>
                                        <p:strVal val="hidden"/>
                                      </p:to>
                                    </p:set>
                                  </p:childTnLst>
                                </p:cTn>
                              </p:par>
                            </p:childTnLst>
                          </p:cTn>
                        </p:par>
                        <p:par>
                          <p:cTn id="25" fill="hold">
                            <p:stCondLst>
                              <p:cond delay="4000"/>
                            </p:stCondLst>
                            <p:childTnLst>
                              <p:par>
                                <p:cTn id="26" presetID="1" presetClass="entr" presetSubtype="0" fill="hold" grpId="0" nodeType="afterEffect">
                                  <p:stCondLst>
                                    <p:cond delay="0"/>
                                  </p:stCondLst>
                                  <p:childTnLst>
                                    <p:set>
                                      <p:cBhvr>
                                        <p:cTn id="27" dur="1" fill="hold">
                                          <p:stCondLst>
                                            <p:cond delay="0"/>
                                          </p:stCondLst>
                                        </p:cTn>
                                        <p:tgtEl>
                                          <p:spTgt spid="531513"/>
                                        </p:tgtEl>
                                        <p:attrNameLst>
                                          <p:attrName>style.visibility</p:attrName>
                                        </p:attrNameLst>
                                      </p:cBhvr>
                                      <p:to>
                                        <p:strVal val="visible"/>
                                      </p:to>
                                    </p:set>
                                  </p:childTnLst>
                                </p:cTn>
                              </p:par>
                            </p:childTnLst>
                          </p:cTn>
                        </p:par>
                        <p:par>
                          <p:cTn id="28" fill="hold">
                            <p:stCondLst>
                              <p:cond delay="4000"/>
                            </p:stCondLst>
                            <p:childTnLst>
                              <p:par>
                                <p:cTn id="29" presetID="0" presetClass="path" presetSubtype="0" accel="50000" decel="50000" fill="hold" grpId="1" nodeType="afterEffect">
                                  <p:stCondLst>
                                    <p:cond delay="0"/>
                                  </p:stCondLst>
                                  <p:childTnLst>
                                    <p:animMotion origin="layout" path="M 2.5E-6 1.11111E-6 C 0.00694 -0.00023 0.01389 -0.00023 0.02118 1.11111E-6 C 0.02847 0.00023 0.03646 0.00116 0.04375 0.00185 C 0.05104 0.00255 0.05625 0.00301 0.06493 0.0037 C 0.07378 0.0044 0.08611 0.00532 0.09653 0.00648 C 0.10694 0.00764 0.11823 0.0088 0.12708 0.01018 C 0.13611 0.01157 0.14201 0.01342 0.14982 0.01481 C 0.15764 0.0162 0.16614 0.0169 0.17396 0.01852 C 0.18177 0.02014 0.18993 0.02199 0.19739 0.02407 C 0.20486 0.02616 0.2118 0.0287 0.21857 0.03055 C 0.22534 0.03241 0.2309 0.0331 0.23767 0.03518 C 0.24444 0.03727 0.25191 0.03958 0.25955 0.04259 C 0.26719 0.0456 0.27621 0.04954 0.28368 0.05278 C 0.29114 0.05602 0.29496 0.05717 0.30416 0.06204 C 0.31337 0.0669 0.32812 0.07454 0.33854 0.08241 C 0.34896 0.09028 0.3585 0.0993 0.36632 0.10926 C 0.37413 0.11921 0.38177 0.13495 0.38524 0.14259 C 0.38889 0.15023 0.38767 0.15278 0.3868 0.15555 " pathEditMode="relative" rAng="0" ptsTypes="aaaaaaaaaaaaaaaaaA">
                                      <p:cBhvr>
                                        <p:cTn id="30" dur="2000" fill="hold"/>
                                        <p:tgtEl>
                                          <p:spTgt spid="531513"/>
                                        </p:tgtEl>
                                        <p:attrNameLst>
                                          <p:attrName>ppt_x</p:attrName>
                                          <p:attrName>ppt_y</p:attrName>
                                        </p:attrNameLst>
                                      </p:cBhvr>
                                      <p:rCtr x="194" y="78"/>
                                    </p:animMotion>
                                  </p:childTnLst>
                                </p:cTn>
                              </p:par>
                            </p:childTnLst>
                          </p:cTn>
                        </p:par>
                        <p:par>
                          <p:cTn id="31" fill="hold">
                            <p:stCondLst>
                              <p:cond delay="6000"/>
                            </p:stCondLst>
                            <p:childTnLst>
                              <p:par>
                                <p:cTn id="32" presetID="1" presetClass="exit" presetSubtype="0" fill="hold" grpId="2" nodeType="afterEffect">
                                  <p:stCondLst>
                                    <p:cond delay="0"/>
                                  </p:stCondLst>
                                  <p:childTnLst>
                                    <p:set>
                                      <p:cBhvr>
                                        <p:cTn id="33" dur="1" fill="hold">
                                          <p:stCondLst>
                                            <p:cond delay="0"/>
                                          </p:stCondLst>
                                        </p:cTn>
                                        <p:tgtEl>
                                          <p:spTgt spid="53151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31515"/>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531523"/>
                                        </p:tgtEl>
                                        <p:attrNameLst>
                                          <p:attrName>style.visibility</p:attrName>
                                        </p:attrNameLst>
                                      </p:cBhvr>
                                      <p:to>
                                        <p:strVal val="visible"/>
                                      </p:to>
                                    </p:set>
                                  </p:childTnLst>
                                </p:cTn>
                              </p:par>
                            </p:childTnLst>
                          </p:cTn>
                        </p:par>
                        <p:par>
                          <p:cTn id="41" fill="hold">
                            <p:stCondLst>
                              <p:cond delay="0"/>
                            </p:stCondLst>
                            <p:childTnLst>
                              <p:par>
                                <p:cTn id="42" presetID="0" presetClass="path" presetSubtype="0" accel="50000" decel="50000" fill="hold" grpId="1" nodeType="afterEffect">
                                  <p:stCondLst>
                                    <p:cond delay="0"/>
                                  </p:stCondLst>
                                  <p:childTnLst>
                                    <p:animMotion origin="layout" path="M 8.33333E-7 6.66667E-6 C 0.00121 0.01019 0.00243 0.02038 8.33333E-7 0.03056 C -0.00243 0.04075 -0.00764 0.04885 -0.01458 0.06112 C -0.02153 0.07339 -0.03073 0.09214 -0.04167 0.10417 C -0.05261 0.11621 -0.06806 0.12478 -0.08021 0.13334 C -0.09236 0.14191 -0.10278 0.14978 -0.11458 0.15556 C -0.12639 0.16135 -0.13681 0.16274 -0.15104 0.16806 C -0.16528 0.17339 -0.18386 0.18334 -0.2 0.18751 C -0.21615 0.19167 -0.23195 0.19098 -0.24792 0.19306 C -0.26389 0.19515 -0.28559 0.19885 -0.29583 0.20001 C -0.30608 0.20117 -0.30781 0.20047 -0.30938 0.20001 " pathEditMode="relative" ptsTypes="aaaaaaaaaaA">
                                      <p:cBhvr>
                                        <p:cTn id="43" dur="2000" fill="hold"/>
                                        <p:tgtEl>
                                          <p:spTgt spid="531523"/>
                                        </p:tgtEl>
                                        <p:attrNameLst>
                                          <p:attrName>ppt_x</p:attrName>
                                          <p:attrName>ppt_y</p:attrName>
                                        </p:attrNameLst>
                                      </p:cBhvr>
                                    </p:animMotion>
                                  </p:childTnLst>
                                </p:cTn>
                              </p:par>
                            </p:childTnLst>
                          </p:cTn>
                        </p:par>
                        <p:par>
                          <p:cTn id="44" fill="hold">
                            <p:stCondLst>
                              <p:cond delay="2000"/>
                            </p:stCondLst>
                            <p:childTnLst>
                              <p:par>
                                <p:cTn id="45" presetID="1" presetClass="exit" presetSubtype="0" fill="hold" grpId="2" nodeType="afterEffect">
                                  <p:stCondLst>
                                    <p:cond delay="0"/>
                                  </p:stCondLst>
                                  <p:childTnLst>
                                    <p:set>
                                      <p:cBhvr>
                                        <p:cTn id="46" dur="1" fill="hold">
                                          <p:stCondLst>
                                            <p:cond delay="0"/>
                                          </p:stCondLst>
                                        </p:cTn>
                                        <p:tgtEl>
                                          <p:spTgt spid="531523"/>
                                        </p:tgtEl>
                                        <p:attrNameLst>
                                          <p:attrName>style.visibility</p:attrName>
                                        </p:attrNameLst>
                                      </p:cBhvr>
                                      <p:to>
                                        <p:strVal val="hidden"/>
                                      </p:to>
                                    </p:set>
                                  </p:childTnLst>
                                </p:cTn>
                              </p:par>
                            </p:childTnLst>
                          </p:cTn>
                        </p:par>
                        <p:par>
                          <p:cTn id="47" fill="hold">
                            <p:stCondLst>
                              <p:cond delay="2000"/>
                            </p:stCondLst>
                            <p:childTnLst>
                              <p:par>
                                <p:cTn id="48" presetID="1" presetClass="entr" presetSubtype="0" fill="hold" grpId="0" nodeType="afterEffect">
                                  <p:stCondLst>
                                    <p:cond delay="0"/>
                                  </p:stCondLst>
                                  <p:childTnLst>
                                    <p:set>
                                      <p:cBhvr>
                                        <p:cTn id="49" dur="1" fill="hold">
                                          <p:stCondLst>
                                            <p:cond delay="0"/>
                                          </p:stCondLst>
                                        </p:cTn>
                                        <p:tgtEl>
                                          <p:spTgt spid="53152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31516"/>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531524"/>
                                        </p:tgtEl>
                                        <p:attrNameLst>
                                          <p:attrName>style.visibility</p:attrName>
                                        </p:attrNameLst>
                                      </p:cBhvr>
                                      <p:to>
                                        <p:strVal val="visible"/>
                                      </p:to>
                                    </p:set>
                                  </p:childTnLst>
                                </p:cTn>
                              </p:par>
                            </p:childTnLst>
                          </p:cTn>
                        </p:par>
                        <p:par>
                          <p:cTn id="57" fill="hold">
                            <p:stCondLst>
                              <p:cond delay="0"/>
                            </p:stCondLst>
                            <p:childTnLst>
                              <p:par>
                                <p:cTn id="58" presetID="0" presetClass="path" presetSubtype="0" accel="50000" decel="50000" fill="hold" grpId="1" nodeType="afterEffect">
                                  <p:stCondLst>
                                    <p:cond delay="0"/>
                                  </p:stCondLst>
                                  <p:childTnLst>
                                    <p:animMotion origin="layout" path="M 2.5E-6 1.48148E-6 C 0.01215 -0.00093 0.0243 -0.00186 0.03333 -0.00278 C 0.04236 -0.00371 0.04687 -0.00463 0.05416 -0.00556 C 0.06145 -0.00648 0.06875 -0.00718 0.07708 -0.00834 C 0.08541 -0.00949 0.09392 -0.00973 0.10416 -0.0125 C 0.1144 -0.01528 0.12847 -0.0213 0.13854 -0.025 C 0.14861 -0.02871 0.15572 -0.03102 0.16458 -0.03473 C 0.17343 -0.03843 0.18368 -0.04352 0.19166 -0.04723 C 0.19965 -0.05093 0.20555 -0.05209 0.2125 -0.05695 C 0.21944 -0.06181 0.22743 -0.07176 0.23333 -0.07639 C 0.23923 -0.08102 0.2427 -0.07986 0.24791 -0.08473 C 0.25312 -0.08959 0.25902 -0.09977 0.26458 -0.10556 C 0.27013 -0.11135 0.27656 -0.11343 0.28125 -0.11945 C 0.28593 -0.12547 0.28906 -0.13496 0.2927 -0.14167 C 0.29635 -0.14838 0.30052 -0.15232 0.30312 -0.15973 C 0.30572 -0.16713 0.30729 -0.17778 0.30833 -0.18611 C 0.30937 -0.19445 0.30937 -0.20209 0.30937 -0.20973 " pathEditMode="relative" ptsTypes="aaaaaaaaaaaaaaaaA">
                                      <p:cBhvr>
                                        <p:cTn id="59" dur="2000" fill="hold"/>
                                        <p:tgtEl>
                                          <p:spTgt spid="531524"/>
                                        </p:tgtEl>
                                        <p:attrNameLst>
                                          <p:attrName>ppt_x</p:attrName>
                                          <p:attrName>ppt_y</p:attrName>
                                        </p:attrNameLst>
                                      </p:cBhvr>
                                    </p:animMotion>
                                  </p:childTnLst>
                                </p:cTn>
                              </p:par>
                            </p:childTnLst>
                          </p:cTn>
                        </p:par>
                        <p:par>
                          <p:cTn id="60" fill="hold">
                            <p:stCondLst>
                              <p:cond delay="2000"/>
                            </p:stCondLst>
                            <p:childTnLst>
                              <p:par>
                                <p:cTn id="61" presetID="1" presetClass="exit" presetSubtype="0" fill="hold" grpId="2" nodeType="afterEffect">
                                  <p:stCondLst>
                                    <p:cond delay="0"/>
                                  </p:stCondLst>
                                  <p:childTnLst>
                                    <p:set>
                                      <p:cBhvr>
                                        <p:cTn id="62" dur="1" fill="hold">
                                          <p:stCondLst>
                                            <p:cond delay="0"/>
                                          </p:stCondLst>
                                        </p:cTn>
                                        <p:tgtEl>
                                          <p:spTgt spid="531524"/>
                                        </p:tgtEl>
                                        <p:attrNameLst>
                                          <p:attrName>style.visibility</p:attrName>
                                        </p:attrNameLst>
                                      </p:cBhvr>
                                      <p:to>
                                        <p:strVal val="hidden"/>
                                      </p:to>
                                    </p:set>
                                  </p:childTnLst>
                                </p:cTn>
                              </p:par>
                            </p:childTnLst>
                          </p:cTn>
                        </p:par>
                        <p:par>
                          <p:cTn id="63" fill="hold">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531525"/>
                                        </p:tgtEl>
                                        <p:attrNameLst>
                                          <p:attrName>style.visibility</p:attrName>
                                        </p:attrNameLst>
                                      </p:cBhvr>
                                      <p:to>
                                        <p:strVal val="visible"/>
                                      </p:to>
                                    </p:set>
                                  </p:childTnLst>
                                </p:cTn>
                              </p:par>
                            </p:childTnLst>
                          </p:cTn>
                        </p:par>
                        <p:par>
                          <p:cTn id="66" fill="hold">
                            <p:stCondLst>
                              <p:cond delay="2000"/>
                            </p:stCondLst>
                            <p:childTnLst>
                              <p:par>
                                <p:cTn id="67" presetID="63" presetClass="path" presetSubtype="0" accel="50000" decel="50000" fill="hold" grpId="1" nodeType="afterEffect">
                                  <p:stCondLst>
                                    <p:cond delay="0"/>
                                  </p:stCondLst>
                                  <p:childTnLst>
                                    <p:animMotion origin="layout" path="M 2.5E-6 7.40741E-7 L 0.41736 -0.00046 " pathEditMode="relative" rAng="0" ptsTypes="AA">
                                      <p:cBhvr>
                                        <p:cTn id="68" dur="2000" fill="hold"/>
                                        <p:tgtEl>
                                          <p:spTgt spid="531525"/>
                                        </p:tgtEl>
                                        <p:attrNameLst>
                                          <p:attrName>ppt_x</p:attrName>
                                          <p:attrName>ppt_y</p:attrName>
                                        </p:attrNameLst>
                                      </p:cBhvr>
                                      <p:rCtr x="209" y="0"/>
                                    </p:animMotion>
                                  </p:childTnLst>
                                </p:cTn>
                              </p:par>
                            </p:childTnLst>
                          </p:cTn>
                        </p:par>
                        <p:par>
                          <p:cTn id="69" fill="hold">
                            <p:stCondLst>
                              <p:cond delay="4000"/>
                            </p:stCondLst>
                            <p:childTnLst>
                              <p:par>
                                <p:cTn id="70" presetID="1" presetClass="exit" presetSubtype="0" fill="hold" grpId="2" nodeType="afterEffect">
                                  <p:stCondLst>
                                    <p:cond delay="0"/>
                                  </p:stCondLst>
                                  <p:childTnLst>
                                    <p:set>
                                      <p:cBhvr>
                                        <p:cTn id="71" dur="1" fill="hold">
                                          <p:stCondLst>
                                            <p:cond delay="0"/>
                                          </p:stCondLst>
                                        </p:cTn>
                                        <p:tgtEl>
                                          <p:spTgt spid="531525"/>
                                        </p:tgtEl>
                                        <p:attrNameLst>
                                          <p:attrName>style.visibility</p:attrName>
                                        </p:attrNameLst>
                                      </p:cBhvr>
                                      <p:to>
                                        <p:strVal val="hidden"/>
                                      </p:to>
                                    </p:set>
                                  </p:childTnLst>
                                </p:cTn>
                              </p:par>
                            </p:childTnLst>
                          </p:cTn>
                        </p:par>
                        <p:par>
                          <p:cTn id="72" fill="hold">
                            <p:stCondLst>
                              <p:cond delay="4000"/>
                            </p:stCondLst>
                            <p:childTnLst>
                              <p:par>
                                <p:cTn id="73" presetID="1" presetClass="entr" presetSubtype="0" fill="hold" grpId="0" nodeType="afterEffect">
                                  <p:stCondLst>
                                    <p:cond delay="0"/>
                                  </p:stCondLst>
                                  <p:childTnLst>
                                    <p:set>
                                      <p:cBhvr>
                                        <p:cTn id="74" dur="1" fill="hold">
                                          <p:stCondLst>
                                            <p:cond delay="0"/>
                                          </p:stCondLst>
                                        </p:cTn>
                                        <p:tgtEl>
                                          <p:spTgt spid="531526"/>
                                        </p:tgtEl>
                                        <p:attrNameLst>
                                          <p:attrName>style.visibility</p:attrName>
                                        </p:attrNameLst>
                                      </p:cBhvr>
                                      <p:to>
                                        <p:strVal val="visible"/>
                                      </p:to>
                                    </p:set>
                                  </p:childTnLst>
                                </p:cTn>
                              </p:par>
                            </p:childTnLst>
                          </p:cTn>
                        </p:par>
                        <p:par>
                          <p:cTn id="75" fill="hold">
                            <p:stCondLst>
                              <p:cond delay="4000"/>
                            </p:stCondLst>
                            <p:childTnLst>
                              <p:par>
                                <p:cTn id="76" presetID="0" presetClass="path" presetSubtype="0" accel="50000" decel="50000" fill="hold" grpId="1" nodeType="afterEffect">
                                  <p:stCondLst>
                                    <p:cond delay="0"/>
                                  </p:stCondLst>
                                  <p:childTnLst>
                                    <p:animMotion origin="layout" path="M 0.02171 0.0007 C 0.0283 0.00047 0.0349 0.00047 0.04184 0.0007 C 0.04879 0.00093 0.05643 0.00186 0.06337 0.00255 C 0.07032 0.00325 0.07518 0.00371 0.08351 0.0044 C 0.09184 0.0051 0.10348 0.00602 0.11337 0.00718 C 0.12327 0.00834 0.13403 0.0095 0.14254 0.01088 C 0.15105 0.01227 0.1566 0.01412 0.16407 0.01551 C 0.17153 0.0169 0.17952 0.0176 0.18698 0.01922 C 0.19445 0.02084 0.20209 0.02269 0.20921 0.02477 C 0.21632 0.02686 0.22292 0.0294 0.22934 0.03125 C 0.23577 0.03311 0.24098 0.0338 0.2474 0.03588 C 0.25382 0.03797 0.26094 0.04028 0.26823 0.04329 C 0.27553 0.0463 0.28403 0.05024 0.29115 0.05348 C 0.29827 0.05672 0.30191 0.05787 0.31059 0.06274 C 0.31928 0.0676 0.33334 0.07524 0.34323 0.08311 C 0.35313 0.09098 0.36216 0.1 0.36962 0.10996 C 0.37709 0.11991 0.38438 0.13565 0.38768 0.14329 C 0.39098 0.15093 0.38993 0.15348 0.38907 0.15625 " pathEditMode="relative" ptsTypes="aaaaaaaaaaaaaaaaaA">
                                      <p:cBhvr>
                                        <p:cTn id="77" dur="2000" fill="hold"/>
                                        <p:tgtEl>
                                          <p:spTgt spid="531526"/>
                                        </p:tgtEl>
                                        <p:attrNameLst>
                                          <p:attrName>ppt_x</p:attrName>
                                          <p:attrName>ppt_y</p:attrName>
                                        </p:attrNameLst>
                                      </p:cBhvr>
                                    </p:animMotion>
                                  </p:childTnLst>
                                </p:cTn>
                              </p:par>
                            </p:childTnLst>
                          </p:cTn>
                        </p:par>
                        <p:par>
                          <p:cTn id="78" fill="hold">
                            <p:stCondLst>
                              <p:cond delay="6000"/>
                            </p:stCondLst>
                            <p:childTnLst>
                              <p:par>
                                <p:cTn id="79" presetID="1" presetClass="exit" presetSubtype="0" fill="hold" grpId="2" nodeType="afterEffect">
                                  <p:stCondLst>
                                    <p:cond delay="0"/>
                                  </p:stCondLst>
                                  <p:childTnLst>
                                    <p:set>
                                      <p:cBhvr>
                                        <p:cTn id="80" dur="1" fill="hold">
                                          <p:stCondLst>
                                            <p:cond delay="0"/>
                                          </p:stCondLst>
                                        </p:cTn>
                                        <p:tgtEl>
                                          <p:spTgt spid="53152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31517"/>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0" nodeType="afterEffect">
                                  <p:stCondLst>
                                    <p:cond delay="0"/>
                                  </p:stCondLst>
                                  <p:childTnLst>
                                    <p:set>
                                      <p:cBhvr>
                                        <p:cTn id="87" dur="1" fill="hold">
                                          <p:stCondLst>
                                            <p:cond delay="0"/>
                                          </p:stCondLst>
                                        </p:cTn>
                                        <p:tgtEl>
                                          <p:spTgt spid="531527"/>
                                        </p:tgtEl>
                                        <p:attrNameLst>
                                          <p:attrName>style.visibility</p:attrName>
                                        </p:attrNameLst>
                                      </p:cBhvr>
                                      <p:to>
                                        <p:strVal val="visible"/>
                                      </p:to>
                                    </p:set>
                                  </p:childTnLst>
                                </p:cTn>
                              </p:par>
                            </p:childTnLst>
                          </p:cTn>
                        </p:par>
                        <p:par>
                          <p:cTn id="88" fill="hold">
                            <p:stCondLst>
                              <p:cond delay="0"/>
                            </p:stCondLst>
                            <p:childTnLst>
                              <p:par>
                                <p:cTn id="89" presetID="35" presetClass="path" presetSubtype="0" accel="50000" decel="50000" fill="hold" grpId="1" nodeType="afterEffect">
                                  <p:stCondLst>
                                    <p:cond delay="0"/>
                                  </p:stCondLst>
                                  <p:childTnLst>
                                    <p:animMotion origin="layout" path="M 0.00782 0.00023 L -0.40364 -0.00115 " pathEditMode="relative" rAng="0" ptsTypes="AA">
                                      <p:cBhvr>
                                        <p:cTn id="90" dur="2000" fill="hold"/>
                                        <p:tgtEl>
                                          <p:spTgt spid="531527"/>
                                        </p:tgtEl>
                                        <p:attrNameLst>
                                          <p:attrName>ppt_x</p:attrName>
                                          <p:attrName>ppt_y</p:attrName>
                                        </p:attrNameLst>
                                      </p:cBhvr>
                                      <p:rCtr x="-206" y="-1"/>
                                    </p:animMotion>
                                  </p:childTnLst>
                                </p:cTn>
                              </p:par>
                            </p:childTnLst>
                          </p:cTn>
                        </p:par>
                        <p:par>
                          <p:cTn id="91" fill="hold">
                            <p:stCondLst>
                              <p:cond delay="2000"/>
                            </p:stCondLst>
                            <p:childTnLst>
                              <p:par>
                                <p:cTn id="92" presetID="1" presetClass="exit" presetSubtype="0" fill="hold" grpId="2" nodeType="afterEffect">
                                  <p:stCondLst>
                                    <p:cond delay="0"/>
                                  </p:stCondLst>
                                  <p:childTnLst>
                                    <p:set>
                                      <p:cBhvr>
                                        <p:cTn id="93" dur="1" fill="hold">
                                          <p:stCondLst>
                                            <p:cond delay="0"/>
                                          </p:stCondLst>
                                        </p:cTn>
                                        <p:tgtEl>
                                          <p:spTgt spid="531527"/>
                                        </p:tgtEl>
                                        <p:attrNameLst>
                                          <p:attrName>style.visibility</p:attrName>
                                        </p:attrNameLst>
                                      </p:cBhvr>
                                      <p:to>
                                        <p:strVal val="hidden"/>
                                      </p:to>
                                    </p:set>
                                  </p:childTnLst>
                                </p:cTn>
                              </p:par>
                            </p:childTnLst>
                          </p:cTn>
                        </p:par>
                        <p:par>
                          <p:cTn id="94" fill="hold">
                            <p:stCondLst>
                              <p:cond delay="2000"/>
                            </p:stCondLst>
                            <p:childTnLst>
                              <p:par>
                                <p:cTn id="95" presetID="1" presetClass="entr" presetSubtype="0" fill="hold" grpId="0" nodeType="afterEffect">
                                  <p:stCondLst>
                                    <p:cond delay="0"/>
                                  </p:stCondLst>
                                  <p:childTnLst>
                                    <p:set>
                                      <p:cBhvr>
                                        <p:cTn id="96" dur="1" fill="hold">
                                          <p:stCondLst>
                                            <p:cond delay="0"/>
                                          </p:stCondLst>
                                        </p:cTn>
                                        <p:tgtEl>
                                          <p:spTgt spid="53152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31518"/>
                                        </p:tgtEl>
                                        <p:attrNameLst>
                                          <p:attrName>style.visibility</p:attrName>
                                        </p:attrNameLst>
                                      </p:cBhvr>
                                      <p:to>
                                        <p:strVal val="visible"/>
                                      </p:to>
                                    </p:set>
                                  </p:childTnLst>
                                </p:cTn>
                              </p:par>
                            </p:childTnLst>
                          </p:cTn>
                        </p:par>
                        <p:par>
                          <p:cTn id="101" fill="hold">
                            <p:stCondLst>
                              <p:cond delay="0"/>
                            </p:stCondLst>
                            <p:childTnLst>
                              <p:par>
                                <p:cTn id="102" presetID="1" presetClass="entr" presetSubtype="0" fill="hold" grpId="0" nodeType="afterEffect">
                                  <p:stCondLst>
                                    <p:cond delay="0"/>
                                  </p:stCondLst>
                                  <p:childTnLst>
                                    <p:set>
                                      <p:cBhvr>
                                        <p:cTn id="103" dur="1" fill="hold">
                                          <p:stCondLst>
                                            <p:cond delay="0"/>
                                          </p:stCondLst>
                                        </p:cTn>
                                        <p:tgtEl>
                                          <p:spTgt spid="531528"/>
                                        </p:tgtEl>
                                        <p:attrNameLst>
                                          <p:attrName>style.visibility</p:attrName>
                                        </p:attrNameLst>
                                      </p:cBhvr>
                                      <p:to>
                                        <p:strVal val="visible"/>
                                      </p:to>
                                    </p:set>
                                  </p:childTnLst>
                                </p:cTn>
                              </p:par>
                            </p:childTnLst>
                          </p:cTn>
                        </p:par>
                        <p:par>
                          <p:cTn id="104" fill="hold">
                            <p:stCondLst>
                              <p:cond delay="0"/>
                            </p:stCondLst>
                            <p:childTnLst>
                              <p:par>
                                <p:cTn id="105" presetID="0" presetClass="path" presetSubtype="0" accel="50000" decel="50000" fill="hold" grpId="1" nodeType="afterEffect">
                                  <p:stCondLst>
                                    <p:cond delay="0"/>
                                  </p:stCondLst>
                                  <p:childTnLst>
                                    <p:animMotion origin="layout" path="M 2.5E-6 1.48148E-6 C 0.01215 -0.00093 0.0243 -0.00186 0.03333 -0.00278 C 0.04236 -0.00371 0.04687 -0.00463 0.05416 -0.00556 C 0.06145 -0.00648 0.06875 -0.00718 0.07708 -0.00834 C 0.08541 -0.00949 0.09392 -0.00973 0.10416 -0.0125 C 0.1144 -0.01528 0.12847 -0.0213 0.13854 -0.025 C 0.14861 -0.02871 0.15572 -0.03102 0.16458 -0.03473 C 0.17343 -0.03843 0.18368 -0.04352 0.19166 -0.04723 C 0.19965 -0.05093 0.20555 -0.05209 0.2125 -0.05695 C 0.21944 -0.06181 0.22743 -0.07176 0.23333 -0.07639 C 0.23923 -0.08102 0.2427 -0.07986 0.24791 -0.08473 C 0.25312 -0.08959 0.25902 -0.09977 0.26458 -0.10556 C 0.27013 -0.11135 0.27656 -0.11343 0.28125 -0.11945 C 0.28593 -0.12547 0.28906 -0.13496 0.2927 -0.14167 C 0.29635 -0.14838 0.30052 -0.15232 0.30312 -0.15973 C 0.30572 -0.16713 0.30729 -0.17778 0.30833 -0.18611 C 0.30937 -0.19445 0.30937 -0.20209 0.30937 -0.20973 " pathEditMode="relative" ptsTypes="aaaaaaaaaaaaaaaaA">
                                      <p:cBhvr>
                                        <p:cTn id="106" dur="2000" fill="hold"/>
                                        <p:tgtEl>
                                          <p:spTgt spid="531528"/>
                                        </p:tgtEl>
                                        <p:attrNameLst>
                                          <p:attrName>ppt_x</p:attrName>
                                          <p:attrName>ppt_y</p:attrName>
                                        </p:attrNameLst>
                                      </p:cBhvr>
                                    </p:animMotion>
                                  </p:childTnLst>
                                </p:cTn>
                              </p:par>
                            </p:childTnLst>
                          </p:cTn>
                        </p:par>
                        <p:par>
                          <p:cTn id="107" fill="hold">
                            <p:stCondLst>
                              <p:cond delay="2000"/>
                            </p:stCondLst>
                            <p:childTnLst>
                              <p:par>
                                <p:cTn id="108" presetID="1" presetClass="exit" presetSubtype="0" fill="hold" grpId="2" nodeType="afterEffect">
                                  <p:stCondLst>
                                    <p:cond delay="0"/>
                                  </p:stCondLst>
                                  <p:childTnLst>
                                    <p:set>
                                      <p:cBhvr>
                                        <p:cTn id="109" dur="1" fill="hold">
                                          <p:stCondLst>
                                            <p:cond delay="0"/>
                                          </p:stCondLst>
                                        </p:cTn>
                                        <p:tgtEl>
                                          <p:spTgt spid="531528"/>
                                        </p:tgtEl>
                                        <p:attrNameLst>
                                          <p:attrName>style.visibility</p:attrName>
                                        </p:attrNameLst>
                                      </p:cBhvr>
                                      <p:to>
                                        <p:strVal val="hidden"/>
                                      </p:to>
                                    </p:set>
                                  </p:childTnLst>
                                </p:cTn>
                              </p:par>
                            </p:childTnLst>
                          </p:cTn>
                        </p:par>
                        <p:par>
                          <p:cTn id="110" fill="hold">
                            <p:stCondLst>
                              <p:cond delay="2000"/>
                            </p:stCondLst>
                            <p:childTnLst>
                              <p:par>
                                <p:cTn id="111" presetID="1" presetClass="entr" presetSubtype="0" fill="hold" grpId="0" nodeType="afterEffect">
                                  <p:stCondLst>
                                    <p:cond delay="0"/>
                                  </p:stCondLst>
                                  <p:childTnLst>
                                    <p:set>
                                      <p:cBhvr>
                                        <p:cTn id="112" dur="1" fill="hold">
                                          <p:stCondLst>
                                            <p:cond delay="0"/>
                                          </p:stCondLst>
                                        </p:cTn>
                                        <p:tgtEl>
                                          <p:spTgt spid="531529"/>
                                        </p:tgtEl>
                                        <p:attrNameLst>
                                          <p:attrName>style.visibility</p:attrName>
                                        </p:attrNameLst>
                                      </p:cBhvr>
                                      <p:to>
                                        <p:strVal val="visible"/>
                                      </p:to>
                                    </p:set>
                                  </p:childTnLst>
                                </p:cTn>
                              </p:par>
                            </p:childTnLst>
                          </p:cTn>
                        </p:par>
                        <p:par>
                          <p:cTn id="113" fill="hold">
                            <p:stCondLst>
                              <p:cond delay="2000"/>
                            </p:stCondLst>
                            <p:childTnLst>
                              <p:par>
                                <p:cTn id="114" presetID="63" presetClass="path" presetSubtype="0" accel="50000" decel="50000" fill="hold" grpId="1" nodeType="afterEffect">
                                  <p:stCondLst>
                                    <p:cond delay="0"/>
                                  </p:stCondLst>
                                  <p:childTnLst>
                                    <p:animMotion origin="layout" path="M 2.5E-6 7.40741E-7 L 0.41736 -0.00046 " pathEditMode="relative" rAng="0" ptsTypes="AA">
                                      <p:cBhvr>
                                        <p:cTn id="115" dur="2000" fill="hold"/>
                                        <p:tgtEl>
                                          <p:spTgt spid="531529"/>
                                        </p:tgtEl>
                                        <p:attrNameLst>
                                          <p:attrName>ppt_x</p:attrName>
                                          <p:attrName>ppt_y</p:attrName>
                                        </p:attrNameLst>
                                      </p:cBhvr>
                                      <p:rCtr x="209" y="0"/>
                                    </p:animMotion>
                                  </p:childTnLst>
                                </p:cTn>
                              </p:par>
                            </p:childTnLst>
                          </p:cTn>
                        </p:par>
                        <p:par>
                          <p:cTn id="116" fill="hold">
                            <p:stCondLst>
                              <p:cond delay="4000"/>
                            </p:stCondLst>
                            <p:childTnLst>
                              <p:par>
                                <p:cTn id="117" presetID="1" presetClass="exit" presetSubtype="0" fill="hold" grpId="2" nodeType="afterEffect">
                                  <p:stCondLst>
                                    <p:cond delay="0"/>
                                  </p:stCondLst>
                                  <p:childTnLst>
                                    <p:set>
                                      <p:cBhvr>
                                        <p:cTn id="118" dur="1" fill="hold">
                                          <p:stCondLst>
                                            <p:cond delay="0"/>
                                          </p:stCondLst>
                                        </p:cTn>
                                        <p:tgtEl>
                                          <p:spTgt spid="531529"/>
                                        </p:tgtEl>
                                        <p:attrNameLst>
                                          <p:attrName>style.visibility</p:attrName>
                                        </p:attrNameLst>
                                      </p:cBhvr>
                                      <p:to>
                                        <p:strVal val="hidden"/>
                                      </p:to>
                                    </p:set>
                                  </p:childTnLst>
                                </p:cTn>
                              </p:par>
                            </p:childTnLst>
                          </p:cTn>
                        </p:par>
                        <p:par>
                          <p:cTn id="119" fill="hold">
                            <p:stCondLst>
                              <p:cond delay="4000"/>
                            </p:stCondLst>
                            <p:childTnLst>
                              <p:par>
                                <p:cTn id="120" presetID="1" presetClass="entr" presetSubtype="0" fill="hold" grpId="0" nodeType="afterEffect">
                                  <p:stCondLst>
                                    <p:cond delay="0"/>
                                  </p:stCondLst>
                                  <p:childTnLst>
                                    <p:set>
                                      <p:cBhvr>
                                        <p:cTn id="121" dur="1" fill="hold">
                                          <p:stCondLst>
                                            <p:cond delay="0"/>
                                          </p:stCondLst>
                                        </p:cTn>
                                        <p:tgtEl>
                                          <p:spTgt spid="531530"/>
                                        </p:tgtEl>
                                        <p:attrNameLst>
                                          <p:attrName>style.visibility</p:attrName>
                                        </p:attrNameLst>
                                      </p:cBhvr>
                                      <p:to>
                                        <p:strVal val="visible"/>
                                      </p:to>
                                    </p:set>
                                  </p:childTnLst>
                                </p:cTn>
                              </p:par>
                            </p:childTnLst>
                          </p:cTn>
                        </p:par>
                        <p:par>
                          <p:cTn id="122" fill="hold">
                            <p:stCondLst>
                              <p:cond delay="4000"/>
                            </p:stCondLst>
                            <p:childTnLst>
                              <p:par>
                                <p:cTn id="123" presetID="0" presetClass="path" presetSubtype="0" accel="50000" decel="50000" fill="hold" grpId="1" nodeType="afterEffect">
                                  <p:stCondLst>
                                    <p:cond delay="0"/>
                                  </p:stCondLst>
                                  <p:childTnLst>
                                    <p:animMotion origin="layout" path="M 0.02171 0.0007 C 0.0283 0.00047 0.0349 0.00047 0.04184 0.0007 C 0.04879 0.00093 0.05643 0.00186 0.06337 0.00255 C 0.07032 0.00325 0.07518 0.00371 0.08351 0.0044 C 0.09184 0.0051 0.10348 0.00602 0.11337 0.00718 C 0.12327 0.00834 0.13403 0.0095 0.14254 0.01088 C 0.15105 0.01227 0.1566 0.01412 0.16407 0.01551 C 0.17153 0.0169 0.17952 0.0176 0.18698 0.01922 C 0.19445 0.02084 0.20209 0.02269 0.20921 0.02477 C 0.21632 0.02686 0.22292 0.0294 0.22934 0.03125 C 0.23577 0.03311 0.24098 0.0338 0.2474 0.03588 C 0.25382 0.03797 0.26094 0.04028 0.26823 0.04329 C 0.27553 0.0463 0.28403 0.05024 0.29115 0.05348 C 0.29827 0.05672 0.30191 0.05787 0.31059 0.06274 C 0.31928 0.0676 0.33334 0.07524 0.34323 0.08311 C 0.35313 0.09098 0.36216 0.1 0.36962 0.10996 C 0.37709 0.11991 0.38438 0.13565 0.38768 0.14329 C 0.39098 0.15093 0.38993 0.15348 0.38907 0.15625 " pathEditMode="relative" ptsTypes="aaaaaaaaaaaaaaaaaA">
                                      <p:cBhvr>
                                        <p:cTn id="124" dur="2000" fill="hold"/>
                                        <p:tgtEl>
                                          <p:spTgt spid="531530"/>
                                        </p:tgtEl>
                                        <p:attrNameLst>
                                          <p:attrName>ppt_x</p:attrName>
                                          <p:attrName>ppt_y</p:attrName>
                                        </p:attrNameLst>
                                      </p:cBhvr>
                                    </p:animMotion>
                                  </p:childTnLst>
                                </p:cTn>
                              </p:par>
                            </p:childTnLst>
                          </p:cTn>
                        </p:par>
                        <p:par>
                          <p:cTn id="125" fill="hold">
                            <p:stCondLst>
                              <p:cond delay="6000"/>
                            </p:stCondLst>
                            <p:childTnLst>
                              <p:par>
                                <p:cTn id="126" presetID="1" presetClass="exit" presetSubtype="0" fill="hold" grpId="2" nodeType="afterEffect">
                                  <p:stCondLst>
                                    <p:cond delay="0"/>
                                  </p:stCondLst>
                                  <p:childTnLst>
                                    <p:set>
                                      <p:cBhvr>
                                        <p:cTn id="127" dur="1" fill="hold">
                                          <p:stCondLst>
                                            <p:cond delay="0"/>
                                          </p:stCondLst>
                                        </p:cTn>
                                        <p:tgtEl>
                                          <p:spTgt spid="531530"/>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531519"/>
                                        </p:tgtEl>
                                        <p:attrNameLst>
                                          <p:attrName>style.visibility</p:attrName>
                                        </p:attrNameLst>
                                      </p:cBhvr>
                                      <p:to>
                                        <p:strVal val="visible"/>
                                      </p:to>
                                    </p:set>
                                  </p:childTnLst>
                                </p:cTn>
                              </p:par>
                            </p:childTnLst>
                          </p:cTn>
                        </p:par>
                        <p:par>
                          <p:cTn id="132" fill="hold">
                            <p:stCondLst>
                              <p:cond delay="0"/>
                            </p:stCondLst>
                            <p:childTnLst>
                              <p:par>
                                <p:cTn id="133" presetID="1" presetClass="entr" presetSubtype="0" fill="hold" grpId="0" nodeType="afterEffect">
                                  <p:stCondLst>
                                    <p:cond delay="0"/>
                                  </p:stCondLst>
                                  <p:childTnLst>
                                    <p:set>
                                      <p:cBhvr>
                                        <p:cTn id="134" dur="1" fill="hold">
                                          <p:stCondLst>
                                            <p:cond delay="0"/>
                                          </p:stCondLst>
                                        </p:cTn>
                                        <p:tgtEl>
                                          <p:spTgt spid="531531"/>
                                        </p:tgtEl>
                                        <p:attrNameLst>
                                          <p:attrName>style.visibility</p:attrName>
                                        </p:attrNameLst>
                                      </p:cBhvr>
                                      <p:to>
                                        <p:strVal val="visible"/>
                                      </p:to>
                                    </p:set>
                                  </p:childTnLst>
                                </p:cTn>
                              </p:par>
                            </p:childTnLst>
                          </p:cTn>
                        </p:par>
                        <p:par>
                          <p:cTn id="135" fill="hold">
                            <p:stCondLst>
                              <p:cond delay="0"/>
                            </p:stCondLst>
                            <p:childTnLst>
                              <p:par>
                                <p:cTn id="136" presetID="0" presetClass="path" presetSubtype="0" accel="50000" decel="50000" fill="hold" grpId="1" nodeType="afterEffect">
                                  <p:stCondLst>
                                    <p:cond delay="0"/>
                                  </p:stCondLst>
                                  <p:childTnLst>
                                    <p:animMotion origin="layout" path="M 8.33333E-7 -2.96296E-6 C -0.00209 -0.01227 -0.004 -0.02453 -0.00729 -0.03333 C -0.01059 -0.04213 -0.01459 -0.04652 -0.01979 -0.05277 C -0.025 -0.05902 -0.03091 -0.06527 -0.03854 -0.07083 C -0.04618 -0.07639 -0.0566 -0.08078 -0.06563 -0.08611 C -0.07466 -0.09143 -0.08212 -0.09768 -0.09271 -0.10277 C -0.1033 -0.10787 -0.1158 -0.1118 -0.12917 -0.11666 C -0.14254 -0.12152 -0.15591 -0.12731 -0.17292 -0.13194 C -0.18993 -0.13657 -0.21181 -0.14074 -0.23125 -0.14444 C -0.2507 -0.14814 -0.27309 -0.15231 -0.28959 -0.15416 C -0.30608 -0.15602 -0.31511 -0.15463 -0.33021 -0.15555 C -0.34532 -0.15648 -0.37032 -0.15879 -0.38021 -0.15972 C -0.39011 -0.16064 -0.38802 -0.16088 -0.38959 -0.16111 " pathEditMode="relative" ptsTypes="aaaaaaaaaaaaA">
                                      <p:cBhvr>
                                        <p:cTn id="137" dur="2000" fill="hold"/>
                                        <p:tgtEl>
                                          <p:spTgt spid="531531"/>
                                        </p:tgtEl>
                                        <p:attrNameLst>
                                          <p:attrName>ppt_x</p:attrName>
                                          <p:attrName>ppt_y</p:attrName>
                                        </p:attrNameLst>
                                      </p:cBhvr>
                                    </p:animMotion>
                                  </p:childTnLst>
                                </p:cTn>
                              </p:par>
                            </p:childTnLst>
                          </p:cTn>
                        </p:par>
                        <p:par>
                          <p:cTn id="138" fill="hold">
                            <p:stCondLst>
                              <p:cond delay="2000"/>
                            </p:stCondLst>
                            <p:childTnLst>
                              <p:par>
                                <p:cTn id="139" presetID="1" presetClass="exit" presetSubtype="0" fill="hold" grpId="2" nodeType="afterEffect">
                                  <p:stCondLst>
                                    <p:cond delay="0"/>
                                  </p:stCondLst>
                                  <p:childTnLst>
                                    <p:set>
                                      <p:cBhvr>
                                        <p:cTn id="140" dur="1" fill="hold">
                                          <p:stCondLst>
                                            <p:cond delay="0"/>
                                          </p:stCondLst>
                                        </p:cTn>
                                        <p:tgtEl>
                                          <p:spTgt spid="531531"/>
                                        </p:tgtEl>
                                        <p:attrNameLst>
                                          <p:attrName>style.visibility</p:attrName>
                                        </p:attrNameLst>
                                      </p:cBhvr>
                                      <p:to>
                                        <p:strVal val="hidden"/>
                                      </p:to>
                                    </p:set>
                                  </p:childTnLst>
                                </p:cTn>
                              </p:par>
                            </p:childTnLst>
                          </p:cTn>
                        </p:par>
                        <p:par>
                          <p:cTn id="141" fill="hold">
                            <p:stCondLst>
                              <p:cond delay="2000"/>
                            </p:stCondLst>
                            <p:childTnLst>
                              <p:par>
                                <p:cTn id="142" presetID="1" presetClass="entr" presetSubtype="0" fill="hold" grpId="0" nodeType="afterEffect">
                                  <p:stCondLst>
                                    <p:cond delay="0"/>
                                  </p:stCondLst>
                                  <p:childTnLst>
                                    <p:set>
                                      <p:cBhvr>
                                        <p:cTn id="143" dur="1" fill="hold">
                                          <p:stCondLst>
                                            <p:cond delay="0"/>
                                          </p:stCondLst>
                                        </p:cTn>
                                        <p:tgtEl>
                                          <p:spTgt spid="531522"/>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531508"/>
                                        </p:tgtEl>
                                        <p:attrNameLst>
                                          <p:attrName>style.visibility</p:attrName>
                                        </p:attrNameLst>
                                      </p:cBhvr>
                                      <p:to>
                                        <p:strVal val="visible"/>
                                      </p:to>
                                    </p:set>
                                  </p:childTnLst>
                                </p:cTn>
                              </p:par>
                            </p:childTnLst>
                          </p:cTn>
                        </p:par>
                        <p:par>
                          <p:cTn id="148" fill="hold">
                            <p:stCondLst>
                              <p:cond delay="0"/>
                            </p:stCondLst>
                            <p:childTnLst>
                              <p:par>
                                <p:cTn id="149" presetID="1" presetClass="entr" presetSubtype="0" fill="hold" grpId="0" nodeType="afterEffect">
                                  <p:stCondLst>
                                    <p:cond delay="0"/>
                                  </p:stCondLst>
                                  <p:childTnLst>
                                    <p:set>
                                      <p:cBhvr>
                                        <p:cTn id="150" dur="1" fill="hold">
                                          <p:stCondLst>
                                            <p:cond delay="0"/>
                                          </p:stCondLst>
                                        </p:cTn>
                                        <p:tgtEl>
                                          <p:spTgt spid="53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508" grpId="0" animBg="1"/>
      <p:bldP spid="531509" grpId="0"/>
      <p:bldP spid="531511" grpId="0" animBg="1"/>
      <p:bldP spid="531511" grpId="1" animBg="1"/>
      <p:bldP spid="531511" grpId="2" animBg="1"/>
      <p:bldP spid="531512" grpId="0" animBg="1"/>
      <p:bldP spid="531512" grpId="1" animBg="1"/>
      <p:bldP spid="531512" grpId="2" animBg="1"/>
      <p:bldP spid="531513" grpId="0" animBg="1"/>
      <p:bldP spid="531513" grpId="1" animBg="1"/>
      <p:bldP spid="531513" grpId="2" animBg="1"/>
      <p:bldP spid="531514" grpId="1"/>
      <p:bldP spid="531515" grpId="0"/>
      <p:bldP spid="531516" grpId="0"/>
      <p:bldP spid="531517" grpId="0"/>
      <p:bldP spid="531518" grpId="0"/>
      <p:bldP spid="531519" grpId="0"/>
      <p:bldP spid="531520" grpId="0"/>
      <p:bldP spid="531521" grpId="0"/>
      <p:bldP spid="531522" grpId="0"/>
      <p:bldP spid="531523" grpId="0" animBg="1"/>
      <p:bldP spid="531523" grpId="1" animBg="1"/>
      <p:bldP spid="531523" grpId="2" animBg="1"/>
      <p:bldP spid="531524" grpId="0" animBg="1"/>
      <p:bldP spid="531524" grpId="1" animBg="1"/>
      <p:bldP spid="531524" grpId="2" animBg="1"/>
      <p:bldP spid="531525" grpId="0" animBg="1"/>
      <p:bldP spid="531525" grpId="1" animBg="1"/>
      <p:bldP spid="531525" grpId="2" animBg="1"/>
      <p:bldP spid="531526" grpId="0" animBg="1"/>
      <p:bldP spid="531526" grpId="1" animBg="1"/>
      <p:bldP spid="531526" grpId="2" animBg="1"/>
      <p:bldP spid="531527" grpId="0" animBg="1"/>
      <p:bldP spid="531527" grpId="1" animBg="1"/>
      <p:bldP spid="531527" grpId="2" animBg="1"/>
      <p:bldP spid="531528" grpId="0" animBg="1"/>
      <p:bldP spid="531528" grpId="1" animBg="1"/>
      <p:bldP spid="531528" grpId="2" animBg="1"/>
      <p:bldP spid="531529" grpId="0" animBg="1"/>
      <p:bldP spid="531529" grpId="1" animBg="1"/>
      <p:bldP spid="531529" grpId="2" animBg="1"/>
      <p:bldP spid="531530" grpId="0" animBg="1"/>
      <p:bldP spid="531530" grpId="1" animBg="1"/>
      <p:bldP spid="531530" grpId="2" animBg="1"/>
      <p:bldP spid="531531" grpId="0" animBg="1"/>
      <p:bldP spid="531531" grpId="1" animBg="1"/>
      <p:bldP spid="531531" grpId="2"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84" name="Picture 4"/>
          <p:cNvPicPr>
            <a:picLocks noChangeArrowheads="1"/>
          </p:cNvPicPr>
          <p:nvPr/>
        </p:nvPicPr>
        <p:blipFill>
          <a:blip r:embed="rId3" cstate="print"/>
          <a:srcRect/>
          <a:stretch>
            <a:fillRect/>
          </a:stretch>
        </p:blipFill>
        <p:spPr bwMode="auto">
          <a:xfrm>
            <a:off x="3492500" y="2636838"/>
            <a:ext cx="2449513" cy="2232025"/>
          </a:xfrm>
          <a:prstGeom prst="rect">
            <a:avLst/>
          </a:prstGeom>
          <a:noFill/>
          <a:ln w="12700">
            <a:noFill/>
            <a:miter lim="800000"/>
            <a:headEnd/>
            <a:tailEnd/>
          </a:ln>
          <a:effectLst/>
        </p:spPr>
      </p:pic>
      <p:pic>
        <p:nvPicPr>
          <p:cNvPr id="532485" name="Picture 5"/>
          <p:cNvPicPr>
            <a:picLocks noChangeArrowheads="1"/>
          </p:cNvPicPr>
          <p:nvPr/>
        </p:nvPicPr>
        <p:blipFill>
          <a:blip r:embed="rId4" cstate="print"/>
          <a:srcRect/>
          <a:stretch>
            <a:fillRect/>
          </a:stretch>
        </p:blipFill>
        <p:spPr bwMode="auto">
          <a:xfrm>
            <a:off x="2124075" y="3500438"/>
            <a:ext cx="860425" cy="657225"/>
          </a:xfrm>
          <a:prstGeom prst="rect">
            <a:avLst/>
          </a:prstGeom>
          <a:noFill/>
          <a:ln w="12700">
            <a:noFill/>
            <a:miter lim="800000"/>
            <a:headEnd/>
            <a:tailEnd/>
          </a:ln>
          <a:effectLst/>
        </p:spPr>
      </p:pic>
      <p:pic>
        <p:nvPicPr>
          <p:cNvPr id="532486" name="Picture 6"/>
          <p:cNvPicPr>
            <a:picLocks noChangeArrowheads="1"/>
          </p:cNvPicPr>
          <p:nvPr/>
        </p:nvPicPr>
        <p:blipFill>
          <a:blip r:embed="rId4" cstate="print"/>
          <a:srcRect/>
          <a:stretch>
            <a:fillRect/>
          </a:stretch>
        </p:blipFill>
        <p:spPr bwMode="auto">
          <a:xfrm>
            <a:off x="6448425" y="3500438"/>
            <a:ext cx="860425" cy="657225"/>
          </a:xfrm>
          <a:prstGeom prst="rect">
            <a:avLst/>
          </a:prstGeom>
          <a:noFill/>
          <a:ln w="12700">
            <a:noFill/>
            <a:miter lim="800000"/>
            <a:headEnd/>
            <a:tailEnd/>
          </a:ln>
          <a:effectLst/>
        </p:spPr>
      </p:pic>
      <p:pic>
        <p:nvPicPr>
          <p:cNvPr id="532487" name="Picture 7"/>
          <p:cNvPicPr>
            <a:picLocks noChangeArrowheads="1"/>
          </p:cNvPicPr>
          <p:nvPr/>
        </p:nvPicPr>
        <p:blipFill>
          <a:blip r:embed="rId4" cstate="print"/>
          <a:srcRect/>
          <a:stretch>
            <a:fillRect/>
          </a:stretch>
        </p:blipFill>
        <p:spPr bwMode="auto">
          <a:xfrm>
            <a:off x="5511800" y="1835150"/>
            <a:ext cx="860425" cy="657225"/>
          </a:xfrm>
          <a:prstGeom prst="rect">
            <a:avLst/>
          </a:prstGeom>
          <a:noFill/>
          <a:ln w="12700">
            <a:noFill/>
            <a:miter lim="800000"/>
            <a:headEnd/>
            <a:tailEnd/>
          </a:ln>
          <a:effectLst/>
        </p:spPr>
      </p:pic>
      <p:pic>
        <p:nvPicPr>
          <p:cNvPr id="532488" name="Picture 8"/>
          <p:cNvPicPr>
            <a:picLocks noChangeArrowheads="1"/>
          </p:cNvPicPr>
          <p:nvPr/>
        </p:nvPicPr>
        <p:blipFill>
          <a:blip r:embed="rId4" cstate="print"/>
          <a:srcRect/>
          <a:stretch>
            <a:fillRect/>
          </a:stretch>
        </p:blipFill>
        <p:spPr bwMode="auto">
          <a:xfrm>
            <a:off x="6088063" y="4652963"/>
            <a:ext cx="860425" cy="657225"/>
          </a:xfrm>
          <a:prstGeom prst="rect">
            <a:avLst/>
          </a:prstGeom>
          <a:noFill/>
          <a:ln w="12700">
            <a:noFill/>
            <a:miter lim="800000"/>
            <a:headEnd/>
            <a:tailEnd/>
          </a:ln>
          <a:effectLst/>
        </p:spPr>
      </p:pic>
      <p:sp>
        <p:nvSpPr>
          <p:cNvPr id="532489" name="Line 9"/>
          <p:cNvSpPr>
            <a:spLocks noChangeShapeType="1"/>
          </p:cNvSpPr>
          <p:nvPr/>
        </p:nvSpPr>
        <p:spPr bwMode="auto">
          <a:xfrm>
            <a:off x="2771775" y="3787775"/>
            <a:ext cx="3887788" cy="0"/>
          </a:xfrm>
          <a:prstGeom prst="line">
            <a:avLst/>
          </a:prstGeom>
          <a:noFill/>
          <a:ln w="19050">
            <a:solidFill>
              <a:schemeClr val="tx1"/>
            </a:solidFill>
            <a:prstDash val="sysDot"/>
            <a:round/>
            <a:headEnd/>
            <a:tailEnd/>
          </a:ln>
          <a:effectLst/>
        </p:spPr>
        <p:txBody>
          <a:bodyPr/>
          <a:lstStyle/>
          <a:p>
            <a:endParaRPr lang="es-ES"/>
          </a:p>
        </p:txBody>
      </p:sp>
      <p:sp>
        <p:nvSpPr>
          <p:cNvPr id="532490" name="Arc 10"/>
          <p:cNvSpPr>
            <a:spLocks/>
          </p:cNvSpPr>
          <p:nvPr/>
        </p:nvSpPr>
        <p:spPr bwMode="auto">
          <a:xfrm flipV="1">
            <a:off x="2771775" y="2276475"/>
            <a:ext cx="2952750" cy="14398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prstDash val="sysDot"/>
            <a:round/>
            <a:headEnd/>
            <a:tailEnd/>
          </a:ln>
          <a:effectLst/>
        </p:spPr>
        <p:txBody>
          <a:bodyPr wrap="none" anchor="ctr"/>
          <a:lstStyle/>
          <a:p>
            <a:endParaRPr lang="es-ES"/>
          </a:p>
        </p:txBody>
      </p:sp>
      <p:sp>
        <p:nvSpPr>
          <p:cNvPr id="532491" name="Arc 11"/>
          <p:cNvSpPr>
            <a:spLocks/>
          </p:cNvSpPr>
          <p:nvPr/>
        </p:nvSpPr>
        <p:spPr bwMode="auto">
          <a:xfrm rot="10800000" flipH="1" flipV="1">
            <a:off x="2771775" y="3860800"/>
            <a:ext cx="3600450" cy="10810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prstDash val="sysDot"/>
            <a:round/>
            <a:headEnd/>
            <a:tailEnd/>
          </a:ln>
          <a:effectLst/>
        </p:spPr>
        <p:txBody>
          <a:bodyPr wrap="none" anchor="ctr"/>
          <a:lstStyle/>
          <a:p>
            <a:endParaRPr lang="es-ES"/>
          </a:p>
        </p:txBody>
      </p:sp>
      <p:sp>
        <p:nvSpPr>
          <p:cNvPr id="532492" name="Text Box 12"/>
          <p:cNvSpPr txBox="1">
            <a:spLocks noChangeArrowheads="1"/>
          </p:cNvSpPr>
          <p:nvPr/>
        </p:nvSpPr>
        <p:spPr bwMode="auto">
          <a:xfrm>
            <a:off x="2794000" y="2636838"/>
            <a:ext cx="971550" cy="304800"/>
          </a:xfrm>
          <a:prstGeom prst="rect">
            <a:avLst/>
          </a:prstGeom>
          <a:noFill/>
          <a:ln w="9525">
            <a:noFill/>
            <a:miter lim="800000"/>
            <a:headEnd/>
            <a:tailEnd/>
          </a:ln>
          <a:effectLst/>
        </p:spPr>
        <p:txBody>
          <a:bodyPr wrap="none">
            <a:spAutoFit/>
          </a:bodyPr>
          <a:lstStyle/>
          <a:p>
            <a:r>
              <a:rPr lang="es-ES" sz="1400" b="1">
                <a:latin typeface="Arial" charset="0"/>
              </a:rPr>
              <a:t>2.0.0.1/24</a:t>
            </a:r>
          </a:p>
        </p:txBody>
      </p:sp>
      <p:sp>
        <p:nvSpPr>
          <p:cNvPr id="532493" name="Text Box 13"/>
          <p:cNvSpPr txBox="1">
            <a:spLocks noChangeArrowheads="1"/>
          </p:cNvSpPr>
          <p:nvPr/>
        </p:nvSpPr>
        <p:spPr bwMode="auto">
          <a:xfrm>
            <a:off x="6516688" y="4149725"/>
            <a:ext cx="971550" cy="304800"/>
          </a:xfrm>
          <a:prstGeom prst="rect">
            <a:avLst/>
          </a:prstGeom>
          <a:noFill/>
          <a:ln w="9525">
            <a:noFill/>
            <a:miter lim="800000"/>
            <a:headEnd/>
            <a:tailEnd/>
          </a:ln>
          <a:effectLst/>
        </p:spPr>
        <p:txBody>
          <a:bodyPr wrap="none">
            <a:spAutoFit/>
          </a:bodyPr>
          <a:lstStyle/>
          <a:p>
            <a:r>
              <a:rPr lang="es-ES" sz="1400" b="1">
                <a:latin typeface="Arial" charset="0"/>
              </a:rPr>
              <a:t>2.0.0.4/24</a:t>
            </a:r>
          </a:p>
        </p:txBody>
      </p:sp>
      <p:sp>
        <p:nvSpPr>
          <p:cNvPr id="532494" name="Text Box 14"/>
          <p:cNvSpPr txBox="1">
            <a:spLocks noChangeArrowheads="1"/>
          </p:cNvSpPr>
          <p:nvPr/>
        </p:nvSpPr>
        <p:spPr bwMode="auto">
          <a:xfrm>
            <a:off x="6034088" y="3052763"/>
            <a:ext cx="971550" cy="304800"/>
          </a:xfrm>
          <a:prstGeom prst="rect">
            <a:avLst/>
          </a:prstGeom>
          <a:noFill/>
          <a:ln w="9525">
            <a:noFill/>
            <a:miter lim="800000"/>
            <a:headEnd/>
            <a:tailEnd/>
          </a:ln>
          <a:effectLst/>
        </p:spPr>
        <p:txBody>
          <a:bodyPr wrap="none">
            <a:spAutoFit/>
          </a:bodyPr>
          <a:lstStyle/>
          <a:p>
            <a:r>
              <a:rPr lang="es-ES" sz="1400" b="1">
                <a:latin typeface="Arial" charset="0"/>
              </a:rPr>
              <a:t>2.0.0.3/24</a:t>
            </a:r>
          </a:p>
        </p:txBody>
      </p:sp>
      <p:sp>
        <p:nvSpPr>
          <p:cNvPr id="532495" name="Text Box 15"/>
          <p:cNvSpPr txBox="1">
            <a:spLocks noChangeArrowheads="1"/>
          </p:cNvSpPr>
          <p:nvPr/>
        </p:nvSpPr>
        <p:spPr bwMode="auto">
          <a:xfrm>
            <a:off x="6249988" y="2476500"/>
            <a:ext cx="971550" cy="304800"/>
          </a:xfrm>
          <a:prstGeom prst="rect">
            <a:avLst/>
          </a:prstGeom>
          <a:noFill/>
          <a:ln w="9525">
            <a:noFill/>
            <a:miter lim="800000"/>
            <a:headEnd/>
            <a:tailEnd/>
          </a:ln>
          <a:effectLst/>
        </p:spPr>
        <p:txBody>
          <a:bodyPr wrap="none">
            <a:spAutoFit/>
          </a:bodyPr>
          <a:lstStyle/>
          <a:p>
            <a:r>
              <a:rPr lang="es-ES" sz="1400" b="1">
                <a:latin typeface="Arial" charset="0"/>
              </a:rPr>
              <a:t>2.0.0.2/24</a:t>
            </a:r>
          </a:p>
        </p:txBody>
      </p:sp>
      <p:sp>
        <p:nvSpPr>
          <p:cNvPr id="532496" name="Line 16"/>
          <p:cNvSpPr>
            <a:spLocks noChangeShapeType="1"/>
          </p:cNvSpPr>
          <p:nvPr/>
        </p:nvSpPr>
        <p:spPr bwMode="auto">
          <a:xfrm flipH="1">
            <a:off x="6300788" y="4365625"/>
            <a:ext cx="215900" cy="215900"/>
          </a:xfrm>
          <a:prstGeom prst="line">
            <a:avLst/>
          </a:prstGeom>
          <a:noFill/>
          <a:ln w="9525">
            <a:solidFill>
              <a:schemeClr val="tx1"/>
            </a:solidFill>
            <a:round/>
            <a:headEnd/>
            <a:tailEnd type="triangle" w="med" len="med"/>
          </a:ln>
          <a:effectLst/>
        </p:spPr>
        <p:txBody>
          <a:bodyPr/>
          <a:lstStyle/>
          <a:p>
            <a:endParaRPr lang="es-ES"/>
          </a:p>
        </p:txBody>
      </p:sp>
      <p:sp>
        <p:nvSpPr>
          <p:cNvPr id="532497" name="Rectangle 17"/>
          <p:cNvSpPr>
            <a:spLocks noChangeArrowheads="1"/>
          </p:cNvSpPr>
          <p:nvPr/>
        </p:nvSpPr>
        <p:spPr bwMode="auto">
          <a:xfrm>
            <a:off x="2771775" y="3644900"/>
            <a:ext cx="936625" cy="28892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2498" name="Rectangle 18"/>
          <p:cNvSpPr>
            <a:spLocks noChangeArrowheads="1"/>
          </p:cNvSpPr>
          <p:nvPr/>
        </p:nvSpPr>
        <p:spPr bwMode="auto">
          <a:xfrm>
            <a:off x="5724525" y="3717925"/>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2499" name="Rectangle 19"/>
          <p:cNvSpPr>
            <a:spLocks noChangeArrowheads="1"/>
          </p:cNvSpPr>
          <p:nvPr/>
        </p:nvSpPr>
        <p:spPr bwMode="auto">
          <a:xfrm rot="2400000">
            <a:off x="5580063" y="4437063"/>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2500" name="Line 20"/>
          <p:cNvSpPr>
            <a:spLocks noChangeShapeType="1"/>
          </p:cNvSpPr>
          <p:nvPr/>
        </p:nvSpPr>
        <p:spPr bwMode="auto">
          <a:xfrm>
            <a:off x="6227763" y="3357563"/>
            <a:ext cx="0" cy="287337"/>
          </a:xfrm>
          <a:prstGeom prst="line">
            <a:avLst/>
          </a:prstGeom>
          <a:noFill/>
          <a:ln w="9525">
            <a:solidFill>
              <a:schemeClr val="tx1"/>
            </a:solidFill>
            <a:round/>
            <a:headEnd/>
            <a:tailEnd type="triangle" w="med" len="med"/>
          </a:ln>
          <a:effectLst/>
        </p:spPr>
        <p:txBody>
          <a:bodyPr/>
          <a:lstStyle/>
          <a:p>
            <a:endParaRPr lang="es-ES"/>
          </a:p>
        </p:txBody>
      </p:sp>
      <p:sp>
        <p:nvSpPr>
          <p:cNvPr id="532501" name="Rectangle 21"/>
          <p:cNvSpPr>
            <a:spLocks noChangeArrowheads="1"/>
          </p:cNvSpPr>
          <p:nvPr/>
        </p:nvSpPr>
        <p:spPr bwMode="auto">
          <a:xfrm rot="18000000">
            <a:off x="5111750" y="2565400"/>
            <a:ext cx="936625" cy="142875"/>
          </a:xfrm>
          <a:prstGeom prst="rect">
            <a:avLst/>
          </a:prstGeom>
          <a:solidFill>
            <a:schemeClr val="accent1">
              <a:alpha val="50000"/>
            </a:schemeClr>
          </a:solidFill>
          <a:ln w="9525">
            <a:solidFill>
              <a:schemeClr val="tx1"/>
            </a:solidFill>
            <a:miter lim="800000"/>
            <a:headEnd/>
            <a:tailEnd/>
          </a:ln>
          <a:effectLst/>
        </p:spPr>
        <p:txBody>
          <a:bodyPr wrap="none" anchor="ctr"/>
          <a:lstStyle/>
          <a:p>
            <a:endParaRPr lang="es-ES"/>
          </a:p>
        </p:txBody>
      </p:sp>
      <p:sp>
        <p:nvSpPr>
          <p:cNvPr id="532502" name="Line 22"/>
          <p:cNvSpPr>
            <a:spLocks noChangeShapeType="1"/>
          </p:cNvSpPr>
          <p:nvPr/>
        </p:nvSpPr>
        <p:spPr bwMode="auto">
          <a:xfrm flipH="1">
            <a:off x="5795963" y="2636838"/>
            <a:ext cx="431800" cy="0"/>
          </a:xfrm>
          <a:prstGeom prst="line">
            <a:avLst/>
          </a:prstGeom>
          <a:noFill/>
          <a:ln w="9525">
            <a:solidFill>
              <a:schemeClr val="tx1"/>
            </a:solidFill>
            <a:round/>
            <a:headEnd/>
            <a:tailEnd type="triangle" w="med" len="med"/>
          </a:ln>
          <a:effectLst/>
        </p:spPr>
        <p:txBody>
          <a:bodyPr/>
          <a:lstStyle/>
          <a:p>
            <a:endParaRPr lang="es-ES"/>
          </a:p>
        </p:txBody>
      </p:sp>
      <p:sp>
        <p:nvSpPr>
          <p:cNvPr id="532503" name="Line 23"/>
          <p:cNvSpPr>
            <a:spLocks noChangeShapeType="1"/>
          </p:cNvSpPr>
          <p:nvPr/>
        </p:nvSpPr>
        <p:spPr bwMode="auto">
          <a:xfrm>
            <a:off x="3132138" y="2924175"/>
            <a:ext cx="0" cy="649288"/>
          </a:xfrm>
          <a:prstGeom prst="line">
            <a:avLst/>
          </a:prstGeom>
          <a:noFill/>
          <a:ln w="9525">
            <a:solidFill>
              <a:schemeClr val="tx1"/>
            </a:solidFill>
            <a:round/>
            <a:headEnd/>
            <a:tailEnd type="triangle" w="med" len="med"/>
          </a:ln>
          <a:effectLst/>
        </p:spPr>
        <p:txBody>
          <a:bodyPr/>
          <a:lstStyle/>
          <a:p>
            <a:endParaRPr lang="es-ES"/>
          </a:p>
        </p:txBody>
      </p:sp>
      <p:sp>
        <p:nvSpPr>
          <p:cNvPr id="532504" name="Text Box 24"/>
          <p:cNvSpPr txBox="1">
            <a:spLocks noChangeArrowheads="1"/>
          </p:cNvSpPr>
          <p:nvPr/>
        </p:nvSpPr>
        <p:spPr bwMode="auto">
          <a:xfrm>
            <a:off x="3727450" y="3195638"/>
            <a:ext cx="844550" cy="304800"/>
          </a:xfrm>
          <a:prstGeom prst="rect">
            <a:avLst/>
          </a:prstGeom>
          <a:noFill/>
          <a:ln w="9525">
            <a:noFill/>
            <a:miter lim="800000"/>
            <a:headEnd/>
            <a:tailEnd/>
          </a:ln>
          <a:effectLst/>
        </p:spPr>
        <p:txBody>
          <a:bodyPr wrap="none">
            <a:spAutoFit/>
          </a:bodyPr>
          <a:lstStyle/>
          <a:p>
            <a:r>
              <a:rPr lang="es-ES" sz="1400" b="1">
                <a:latin typeface="Arial" charset="0"/>
              </a:rPr>
              <a:t>DLCI 20</a:t>
            </a:r>
          </a:p>
        </p:txBody>
      </p:sp>
      <p:sp>
        <p:nvSpPr>
          <p:cNvPr id="532505" name="Text Box 25"/>
          <p:cNvSpPr txBox="1">
            <a:spLocks noChangeArrowheads="1"/>
          </p:cNvSpPr>
          <p:nvPr/>
        </p:nvSpPr>
        <p:spPr bwMode="auto">
          <a:xfrm>
            <a:off x="4140200" y="3556000"/>
            <a:ext cx="844550" cy="304800"/>
          </a:xfrm>
          <a:prstGeom prst="rect">
            <a:avLst/>
          </a:prstGeom>
          <a:noFill/>
          <a:ln w="9525">
            <a:noFill/>
            <a:miter lim="800000"/>
            <a:headEnd/>
            <a:tailEnd/>
          </a:ln>
          <a:effectLst/>
        </p:spPr>
        <p:txBody>
          <a:bodyPr wrap="none">
            <a:spAutoFit/>
          </a:bodyPr>
          <a:lstStyle/>
          <a:p>
            <a:r>
              <a:rPr lang="es-ES" sz="1400" b="1">
                <a:latin typeface="Arial" charset="0"/>
              </a:rPr>
              <a:t>DLCI 30</a:t>
            </a:r>
          </a:p>
        </p:txBody>
      </p:sp>
      <p:sp>
        <p:nvSpPr>
          <p:cNvPr id="532506" name="Text Box 26"/>
          <p:cNvSpPr txBox="1">
            <a:spLocks noChangeArrowheads="1"/>
          </p:cNvSpPr>
          <p:nvPr/>
        </p:nvSpPr>
        <p:spPr bwMode="auto">
          <a:xfrm>
            <a:off x="3656013" y="3933825"/>
            <a:ext cx="844550" cy="304800"/>
          </a:xfrm>
          <a:prstGeom prst="rect">
            <a:avLst/>
          </a:prstGeom>
          <a:noFill/>
          <a:ln w="9525">
            <a:noFill/>
            <a:miter lim="800000"/>
            <a:headEnd/>
            <a:tailEnd/>
          </a:ln>
          <a:effectLst/>
        </p:spPr>
        <p:txBody>
          <a:bodyPr wrap="none">
            <a:spAutoFit/>
          </a:bodyPr>
          <a:lstStyle/>
          <a:p>
            <a:r>
              <a:rPr lang="es-ES" sz="1400" b="1">
                <a:latin typeface="Arial" charset="0"/>
              </a:rPr>
              <a:t>DLCI 40</a:t>
            </a:r>
          </a:p>
        </p:txBody>
      </p:sp>
      <p:sp>
        <p:nvSpPr>
          <p:cNvPr id="532507" name="Text Box 27"/>
          <p:cNvSpPr txBox="1">
            <a:spLocks noChangeArrowheads="1"/>
          </p:cNvSpPr>
          <p:nvPr/>
        </p:nvSpPr>
        <p:spPr bwMode="auto">
          <a:xfrm>
            <a:off x="84138" y="401638"/>
            <a:ext cx="9024937" cy="579437"/>
          </a:xfrm>
          <a:prstGeom prst="rect">
            <a:avLst/>
          </a:prstGeom>
          <a:noFill/>
          <a:ln w="9525">
            <a:noFill/>
            <a:miter lim="800000"/>
            <a:headEnd/>
            <a:tailEnd/>
          </a:ln>
          <a:effectLst/>
        </p:spPr>
        <p:txBody>
          <a:bodyPr wrap="none">
            <a:spAutoFit/>
          </a:bodyPr>
          <a:lstStyle/>
          <a:p>
            <a:r>
              <a:rPr lang="es-ES" sz="3200">
                <a:latin typeface="Arial" charset="0"/>
              </a:rPr>
              <a:t>Funcionamiento de Inverse ARP en Frame Relay</a:t>
            </a:r>
          </a:p>
        </p:txBody>
      </p:sp>
      <p:sp>
        <p:nvSpPr>
          <p:cNvPr id="532508" name="Text Box 28"/>
          <p:cNvSpPr txBox="1">
            <a:spLocks noChangeArrowheads="1"/>
          </p:cNvSpPr>
          <p:nvPr/>
        </p:nvSpPr>
        <p:spPr bwMode="auto">
          <a:xfrm>
            <a:off x="2444750" y="3644900"/>
            <a:ext cx="182563"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A</a:t>
            </a:r>
          </a:p>
        </p:txBody>
      </p:sp>
      <p:sp>
        <p:nvSpPr>
          <p:cNvPr id="532509" name="Text Box 29"/>
          <p:cNvSpPr txBox="1">
            <a:spLocks noChangeArrowheads="1"/>
          </p:cNvSpPr>
          <p:nvPr/>
        </p:nvSpPr>
        <p:spPr bwMode="auto">
          <a:xfrm>
            <a:off x="5867400" y="1989138"/>
            <a:ext cx="182563" cy="255587"/>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B</a:t>
            </a:r>
          </a:p>
        </p:txBody>
      </p:sp>
      <p:sp>
        <p:nvSpPr>
          <p:cNvPr id="532510" name="Text Box 30"/>
          <p:cNvSpPr txBox="1">
            <a:spLocks noChangeArrowheads="1"/>
          </p:cNvSpPr>
          <p:nvPr/>
        </p:nvSpPr>
        <p:spPr bwMode="auto">
          <a:xfrm>
            <a:off x="6804025" y="3644900"/>
            <a:ext cx="182563"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C</a:t>
            </a:r>
          </a:p>
        </p:txBody>
      </p:sp>
      <p:sp>
        <p:nvSpPr>
          <p:cNvPr id="532511" name="Text Box 31"/>
          <p:cNvSpPr txBox="1">
            <a:spLocks noChangeArrowheads="1"/>
          </p:cNvSpPr>
          <p:nvPr/>
        </p:nvSpPr>
        <p:spPr bwMode="auto">
          <a:xfrm>
            <a:off x="5924550" y="4829175"/>
            <a:ext cx="182563" cy="255588"/>
          </a:xfrm>
          <a:prstGeom prst="rect">
            <a:avLst/>
          </a:prstGeom>
          <a:solidFill>
            <a:schemeClr val="bg1"/>
          </a:solidFill>
          <a:ln w="9525">
            <a:noFill/>
            <a:miter lim="800000"/>
            <a:headEnd/>
            <a:tailEnd/>
          </a:ln>
          <a:effectLst/>
        </p:spPr>
        <p:txBody>
          <a:bodyPr wrap="none" lIns="36000" tIns="36000" rIns="36000" bIns="36000">
            <a:spAutoFit/>
          </a:bodyPr>
          <a:lstStyle/>
          <a:p>
            <a:r>
              <a:rPr lang="es-ES" sz="1200" b="1">
                <a:latin typeface="Arial" charset="0"/>
              </a:rPr>
              <a:t>D</a:t>
            </a:r>
          </a:p>
        </p:txBody>
      </p:sp>
      <p:sp>
        <p:nvSpPr>
          <p:cNvPr id="532513" name="Text Box 33"/>
          <p:cNvSpPr txBox="1">
            <a:spLocks noChangeArrowheads="1"/>
          </p:cNvSpPr>
          <p:nvPr/>
        </p:nvSpPr>
        <p:spPr bwMode="auto">
          <a:xfrm>
            <a:off x="1331913" y="1341438"/>
            <a:ext cx="1141412" cy="304800"/>
          </a:xfrm>
          <a:prstGeom prst="rect">
            <a:avLst/>
          </a:prstGeom>
          <a:noFill/>
          <a:ln w="9525">
            <a:noFill/>
            <a:miter lim="800000"/>
            <a:headEnd/>
            <a:tailEnd/>
          </a:ln>
          <a:effectLst/>
        </p:spPr>
        <p:txBody>
          <a:bodyPr wrap="none">
            <a:spAutoFit/>
          </a:bodyPr>
          <a:lstStyle/>
          <a:p>
            <a:r>
              <a:rPr lang="es-ES" sz="1400" b="1">
                <a:latin typeface="Arial" charset="0"/>
              </a:rPr>
              <a:t>ARP Cache</a:t>
            </a:r>
          </a:p>
        </p:txBody>
      </p:sp>
      <p:graphicFrame>
        <p:nvGraphicFramePr>
          <p:cNvPr id="532514" name="Group 34"/>
          <p:cNvGraphicFramePr>
            <a:graphicFrameLocks noGrp="1"/>
          </p:cNvGraphicFramePr>
          <p:nvPr/>
        </p:nvGraphicFramePr>
        <p:xfrm>
          <a:off x="1258888" y="1711325"/>
          <a:ext cx="1323975" cy="1212850"/>
        </p:xfrm>
        <a:graphic>
          <a:graphicData uri="http://schemas.openxmlformats.org/drawingml/2006/table">
            <a:tbl>
              <a:tblPr/>
              <a:tblGrid>
                <a:gridCol w="598487"/>
                <a:gridCol w="725488"/>
              </a:tblGrid>
              <a:tr h="220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DLCI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0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531" name="Line 51"/>
          <p:cNvSpPr>
            <a:spLocks noChangeShapeType="1"/>
          </p:cNvSpPr>
          <p:nvPr/>
        </p:nvSpPr>
        <p:spPr bwMode="auto">
          <a:xfrm>
            <a:off x="2339975" y="2924175"/>
            <a:ext cx="0" cy="504825"/>
          </a:xfrm>
          <a:prstGeom prst="line">
            <a:avLst/>
          </a:prstGeom>
          <a:noFill/>
          <a:ln w="9525">
            <a:solidFill>
              <a:schemeClr val="tx1"/>
            </a:solidFill>
            <a:round/>
            <a:headEnd/>
            <a:tailEnd type="triangle" w="med" len="med"/>
          </a:ln>
          <a:effectLst/>
        </p:spPr>
        <p:txBody>
          <a:bodyPr/>
          <a:lstStyle/>
          <a:p>
            <a:endParaRPr lang="es-ES"/>
          </a:p>
        </p:txBody>
      </p:sp>
      <p:sp>
        <p:nvSpPr>
          <p:cNvPr id="532532" name="AutoShape 52"/>
          <p:cNvSpPr>
            <a:spLocks/>
          </p:cNvSpPr>
          <p:nvPr/>
        </p:nvSpPr>
        <p:spPr bwMode="auto">
          <a:xfrm>
            <a:off x="4356100" y="4941888"/>
            <a:ext cx="576263" cy="1366837"/>
          </a:xfrm>
          <a:prstGeom prst="rightBrace">
            <a:avLst>
              <a:gd name="adj1" fmla="val 19766"/>
              <a:gd name="adj2" fmla="val 50000"/>
            </a:avLst>
          </a:prstGeom>
          <a:noFill/>
          <a:ln w="9525">
            <a:solidFill>
              <a:schemeClr val="tx1"/>
            </a:solidFill>
            <a:round/>
            <a:headEnd/>
            <a:tailEnd/>
          </a:ln>
          <a:effectLst/>
        </p:spPr>
        <p:txBody>
          <a:bodyPr wrap="none" anchor="ctr"/>
          <a:lstStyle/>
          <a:p>
            <a:endParaRPr lang="es-ES"/>
          </a:p>
        </p:txBody>
      </p:sp>
      <p:sp>
        <p:nvSpPr>
          <p:cNvPr id="532533" name="Text Box 53"/>
          <p:cNvSpPr txBox="1">
            <a:spLocks noChangeArrowheads="1"/>
          </p:cNvSpPr>
          <p:nvPr/>
        </p:nvSpPr>
        <p:spPr bwMode="auto">
          <a:xfrm>
            <a:off x="4941888" y="5500688"/>
            <a:ext cx="1139825" cy="304800"/>
          </a:xfrm>
          <a:prstGeom prst="rect">
            <a:avLst/>
          </a:prstGeom>
          <a:noFill/>
          <a:ln w="9525">
            <a:noFill/>
            <a:miter lim="800000"/>
            <a:headEnd/>
            <a:tailEnd/>
          </a:ln>
          <a:effectLst/>
        </p:spPr>
        <p:txBody>
          <a:bodyPr wrap="none">
            <a:spAutoFit/>
          </a:bodyPr>
          <a:lstStyle/>
          <a:p>
            <a:r>
              <a:rPr lang="es-ES" sz="1400" b="1">
                <a:latin typeface="Arial" charset="0"/>
              </a:rPr>
              <a:t>6 mensajes</a:t>
            </a:r>
          </a:p>
        </p:txBody>
      </p:sp>
      <p:sp>
        <p:nvSpPr>
          <p:cNvPr id="532534" name="Text Box 54"/>
          <p:cNvSpPr txBox="1">
            <a:spLocks noChangeArrowheads="1"/>
          </p:cNvSpPr>
          <p:nvPr/>
        </p:nvSpPr>
        <p:spPr bwMode="auto">
          <a:xfrm>
            <a:off x="619125" y="4851400"/>
            <a:ext cx="3640138" cy="304800"/>
          </a:xfrm>
          <a:prstGeom prst="rect">
            <a:avLst/>
          </a:prstGeom>
          <a:noFill/>
          <a:ln w="9525">
            <a:noFill/>
            <a:miter lim="800000"/>
            <a:headEnd/>
            <a:tailEnd/>
          </a:ln>
          <a:effectLst/>
        </p:spPr>
        <p:txBody>
          <a:bodyPr wrap="none">
            <a:spAutoFit/>
          </a:bodyPr>
          <a:lstStyle/>
          <a:p>
            <a:r>
              <a:rPr lang="es-ES" sz="1400" b="1">
                <a:latin typeface="Arial" charset="0"/>
              </a:rPr>
              <a:t>InARP Req. (A): ¿Quien está en DLCI 20?</a:t>
            </a:r>
          </a:p>
        </p:txBody>
      </p:sp>
      <p:sp>
        <p:nvSpPr>
          <p:cNvPr id="532535" name="Text Box 55"/>
          <p:cNvSpPr txBox="1">
            <a:spLocks noChangeArrowheads="1"/>
          </p:cNvSpPr>
          <p:nvPr/>
        </p:nvSpPr>
        <p:spPr bwMode="auto">
          <a:xfrm>
            <a:off x="611188" y="5068888"/>
            <a:ext cx="3032125" cy="304800"/>
          </a:xfrm>
          <a:prstGeom prst="rect">
            <a:avLst/>
          </a:prstGeom>
          <a:noFill/>
          <a:ln w="9525">
            <a:noFill/>
            <a:miter lim="800000"/>
            <a:headEnd/>
            <a:tailEnd/>
          </a:ln>
          <a:effectLst/>
        </p:spPr>
        <p:txBody>
          <a:bodyPr wrap="none">
            <a:spAutoFit/>
          </a:bodyPr>
          <a:lstStyle/>
          <a:p>
            <a:r>
              <a:rPr lang="es-ES" sz="1400" b="1">
                <a:latin typeface="Arial" charset="0"/>
              </a:rPr>
              <a:t>InARP Reply (B): Está la IP 2.0.0.2</a:t>
            </a:r>
          </a:p>
        </p:txBody>
      </p:sp>
      <p:sp>
        <p:nvSpPr>
          <p:cNvPr id="532536" name="Text Box 56"/>
          <p:cNvSpPr txBox="1">
            <a:spLocks noChangeArrowheads="1"/>
          </p:cNvSpPr>
          <p:nvPr/>
        </p:nvSpPr>
        <p:spPr bwMode="auto">
          <a:xfrm>
            <a:off x="619125" y="5284788"/>
            <a:ext cx="3640138" cy="304800"/>
          </a:xfrm>
          <a:prstGeom prst="rect">
            <a:avLst/>
          </a:prstGeom>
          <a:noFill/>
          <a:ln w="9525">
            <a:noFill/>
            <a:miter lim="800000"/>
            <a:headEnd/>
            <a:tailEnd/>
          </a:ln>
          <a:effectLst/>
        </p:spPr>
        <p:txBody>
          <a:bodyPr wrap="none">
            <a:spAutoFit/>
          </a:bodyPr>
          <a:lstStyle/>
          <a:p>
            <a:r>
              <a:rPr lang="es-ES" sz="1400" b="1">
                <a:latin typeface="Arial" charset="0"/>
              </a:rPr>
              <a:t>InARP Req. (A): ¿Quien está en DLCI 30?</a:t>
            </a:r>
          </a:p>
        </p:txBody>
      </p:sp>
      <p:sp>
        <p:nvSpPr>
          <p:cNvPr id="532537" name="Text Box 57"/>
          <p:cNvSpPr txBox="1">
            <a:spLocks noChangeArrowheads="1"/>
          </p:cNvSpPr>
          <p:nvPr/>
        </p:nvSpPr>
        <p:spPr bwMode="auto">
          <a:xfrm>
            <a:off x="619125" y="5500688"/>
            <a:ext cx="3032125" cy="304800"/>
          </a:xfrm>
          <a:prstGeom prst="rect">
            <a:avLst/>
          </a:prstGeom>
          <a:noFill/>
          <a:ln w="9525">
            <a:noFill/>
            <a:miter lim="800000"/>
            <a:headEnd/>
            <a:tailEnd/>
          </a:ln>
          <a:effectLst/>
        </p:spPr>
        <p:txBody>
          <a:bodyPr wrap="none">
            <a:spAutoFit/>
          </a:bodyPr>
          <a:lstStyle/>
          <a:p>
            <a:r>
              <a:rPr lang="es-ES" sz="1400" b="1">
                <a:latin typeface="Arial" charset="0"/>
              </a:rPr>
              <a:t>InARP Reply (C): Está la IP 2.0.0.3</a:t>
            </a:r>
          </a:p>
        </p:txBody>
      </p:sp>
      <p:sp>
        <p:nvSpPr>
          <p:cNvPr id="532538" name="Text Box 58"/>
          <p:cNvSpPr txBox="1">
            <a:spLocks noChangeArrowheads="1"/>
          </p:cNvSpPr>
          <p:nvPr/>
        </p:nvSpPr>
        <p:spPr bwMode="auto">
          <a:xfrm>
            <a:off x="619125" y="5716588"/>
            <a:ext cx="3640138" cy="304800"/>
          </a:xfrm>
          <a:prstGeom prst="rect">
            <a:avLst/>
          </a:prstGeom>
          <a:noFill/>
          <a:ln w="9525">
            <a:noFill/>
            <a:miter lim="800000"/>
            <a:headEnd/>
            <a:tailEnd/>
          </a:ln>
          <a:effectLst/>
        </p:spPr>
        <p:txBody>
          <a:bodyPr wrap="none">
            <a:spAutoFit/>
          </a:bodyPr>
          <a:lstStyle/>
          <a:p>
            <a:r>
              <a:rPr lang="es-ES" sz="1400" b="1">
                <a:latin typeface="Arial" charset="0"/>
              </a:rPr>
              <a:t>InARP Req. (A): ¿Quien está en DLCI 40?</a:t>
            </a:r>
          </a:p>
        </p:txBody>
      </p:sp>
      <p:sp>
        <p:nvSpPr>
          <p:cNvPr id="532539" name="Text Box 59"/>
          <p:cNvSpPr txBox="1">
            <a:spLocks noChangeArrowheads="1"/>
          </p:cNvSpPr>
          <p:nvPr/>
        </p:nvSpPr>
        <p:spPr bwMode="auto">
          <a:xfrm>
            <a:off x="619125" y="5932488"/>
            <a:ext cx="3032125" cy="304800"/>
          </a:xfrm>
          <a:prstGeom prst="rect">
            <a:avLst/>
          </a:prstGeom>
          <a:noFill/>
          <a:ln w="9525">
            <a:noFill/>
            <a:miter lim="800000"/>
            <a:headEnd/>
            <a:tailEnd/>
          </a:ln>
          <a:effectLst/>
        </p:spPr>
        <p:txBody>
          <a:bodyPr wrap="none">
            <a:spAutoFit/>
          </a:bodyPr>
          <a:lstStyle/>
          <a:p>
            <a:r>
              <a:rPr lang="es-ES" sz="1400" b="1">
                <a:latin typeface="Arial" charset="0"/>
              </a:rPr>
              <a:t>InARP Reply (D): Está la IP 2.0.0.4</a:t>
            </a:r>
          </a:p>
        </p:txBody>
      </p:sp>
      <p:sp>
        <p:nvSpPr>
          <p:cNvPr id="532540" name="Text Box 60"/>
          <p:cNvSpPr txBox="1">
            <a:spLocks noChangeArrowheads="1"/>
          </p:cNvSpPr>
          <p:nvPr/>
        </p:nvSpPr>
        <p:spPr bwMode="auto">
          <a:xfrm>
            <a:off x="1331913" y="1989138"/>
            <a:ext cx="1217612" cy="304800"/>
          </a:xfrm>
          <a:prstGeom prst="rect">
            <a:avLst/>
          </a:prstGeom>
          <a:noFill/>
          <a:ln w="9525">
            <a:noFill/>
            <a:miter lim="800000"/>
            <a:headEnd/>
            <a:tailEnd/>
          </a:ln>
          <a:effectLst/>
        </p:spPr>
        <p:txBody>
          <a:bodyPr wrap="none">
            <a:spAutoFit/>
          </a:bodyPr>
          <a:lstStyle/>
          <a:p>
            <a:r>
              <a:rPr lang="es-ES_tradnl" sz="1400" b="1">
                <a:latin typeface="Arial" charset="0"/>
              </a:rPr>
              <a:t>20      2.0.0.2</a:t>
            </a:r>
            <a:endParaRPr lang="es-ES" sz="1400" b="1">
              <a:latin typeface="Arial" charset="0"/>
            </a:endParaRPr>
          </a:p>
        </p:txBody>
      </p:sp>
      <p:sp>
        <p:nvSpPr>
          <p:cNvPr id="532541" name="Text Box 61"/>
          <p:cNvSpPr txBox="1">
            <a:spLocks noChangeArrowheads="1"/>
          </p:cNvSpPr>
          <p:nvPr/>
        </p:nvSpPr>
        <p:spPr bwMode="auto">
          <a:xfrm>
            <a:off x="1338263" y="2332038"/>
            <a:ext cx="1217612" cy="304800"/>
          </a:xfrm>
          <a:prstGeom prst="rect">
            <a:avLst/>
          </a:prstGeom>
          <a:noFill/>
          <a:ln w="9525">
            <a:noFill/>
            <a:miter lim="800000"/>
            <a:headEnd/>
            <a:tailEnd/>
          </a:ln>
          <a:effectLst/>
        </p:spPr>
        <p:txBody>
          <a:bodyPr wrap="none">
            <a:spAutoFit/>
          </a:bodyPr>
          <a:lstStyle/>
          <a:p>
            <a:r>
              <a:rPr lang="es-ES_tradnl" sz="1400" b="1">
                <a:latin typeface="Arial" charset="0"/>
              </a:rPr>
              <a:t>30      2.0.0.3</a:t>
            </a:r>
            <a:endParaRPr lang="es-ES" sz="1400" b="1">
              <a:latin typeface="Arial" charset="0"/>
            </a:endParaRPr>
          </a:p>
        </p:txBody>
      </p:sp>
      <p:sp>
        <p:nvSpPr>
          <p:cNvPr id="532542" name="Text Box 62"/>
          <p:cNvSpPr txBox="1">
            <a:spLocks noChangeArrowheads="1"/>
          </p:cNvSpPr>
          <p:nvPr/>
        </p:nvSpPr>
        <p:spPr bwMode="auto">
          <a:xfrm>
            <a:off x="1331913" y="2619375"/>
            <a:ext cx="1217612" cy="304800"/>
          </a:xfrm>
          <a:prstGeom prst="rect">
            <a:avLst/>
          </a:prstGeom>
          <a:noFill/>
          <a:ln w="9525">
            <a:noFill/>
            <a:miter lim="800000"/>
            <a:headEnd/>
            <a:tailEnd/>
          </a:ln>
          <a:effectLst/>
        </p:spPr>
        <p:txBody>
          <a:bodyPr wrap="none">
            <a:spAutoFit/>
          </a:bodyPr>
          <a:lstStyle/>
          <a:p>
            <a:r>
              <a:rPr lang="es-ES_tradnl" sz="1400" b="1">
                <a:latin typeface="Arial" charset="0"/>
              </a:rPr>
              <a:t>40      2.0.0.4</a:t>
            </a:r>
            <a:endParaRPr lang="es-ES" sz="1400" b="1">
              <a:latin typeface="Arial" charset="0"/>
            </a:endParaRPr>
          </a:p>
        </p:txBody>
      </p:sp>
      <p:sp>
        <p:nvSpPr>
          <p:cNvPr id="532543" name="Oval 63"/>
          <p:cNvSpPr>
            <a:spLocks noChangeArrowheads="1"/>
          </p:cNvSpPr>
          <p:nvPr/>
        </p:nvSpPr>
        <p:spPr bwMode="auto">
          <a:xfrm>
            <a:off x="2790825" y="36449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2544" name="Oval 64"/>
          <p:cNvSpPr>
            <a:spLocks noChangeArrowheads="1"/>
          </p:cNvSpPr>
          <p:nvPr/>
        </p:nvSpPr>
        <p:spPr bwMode="auto">
          <a:xfrm>
            <a:off x="2790825" y="372110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2545" name="Oval 65"/>
          <p:cNvSpPr>
            <a:spLocks noChangeArrowheads="1"/>
          </p:cNvSpPr>
          <p:nvPr/>
        </p:nvSpPr>
        <p:spPr bwMode="auto">
          <a:xfrm>
            <a:off x="2771775" y="3790950"/>
            <a:ext cx="142875" cy="144463"/>
          </a:xfrm>
          <a:prstGeom prst="ellipse">
            <a:avLst/>
          </a:prstGeom>
          <a:solidFill>
            <a:srgbClr val="FF0000"/>
          </a:solidFill>
          <a:ln w="9525">
            <a:solidFill>
              <a:schemeClr val="tx1"/>
            </a:solidFill>
            <a:round/>
            <a:headEnd/>
            <a:tailEnd/>
          </a:ln>
          <a:effectLst/>
        </p:spPr>
        <p:txBody>
          <a:bodyPr wrap="none" anchor="ctr"/>
          <a:lstStyle/>
          <a:p>
            <a:endParaRPr lang="es-ES"/>
          </a:p>
        </p:txBody>
      </p:sp>
      <p:sp>
        <p:nvSpPr>
          <p:cNvPr id="532546" name="Oval 66"/>
          <p:cNvSpPr>
            <a:spLocks noChangeArrowheads="1"/>
          </p:cNvSpPr>
          <p:nvPr/>
        </p:nvSpPr>
        <p:spPr bwMode="auto">
          <a:xfrm>
            <a:off x="5581650" y="2205038"/>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
        <p:nvSpPr>
          <p:cNvPr id="532547" name="Oval 67"/>
          <p:cNvSpPr>
            <a:spLocks noChangeArrowheads="1"/>
          </p:cNvSpPr>
          <p:nvPr/>
        </p:nvSpPr>
        <p:spPr bwMode="auto">
          <a:xfrm>
            <a:off x="6516688" y="3716338"/>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
        <p:nvSpPr>
          <p:cNvPr id="532548" name="Oval 68"/>
          <p:cNvSpPr>
            <a:spLocks noChangeArrowheads="1"/>
          </p:cNvSpPr>
          <p:nvPr/>
        </p:nvSpPr>
        <p:spPr bwMode="auto">
          <a:xfrm>
            <a:off x="6300788" y="4868863"/>
            <a:ext cx="142875" cy="144462"/>
          </a:xfrm>
          <a:prstGeom prst="ellipse">
            <a:avLst/>
          </a:prstGeom>
          <a:solidFill>
            <a:srgbClr val="00FF00"/>
          </a:solidFill>
          <a:ln w="9525">
            <a:solidFill>
              <a:schemeClr val="tx1"/>
            </a:solidFill>
            <a:round/>
            <a:headEnd/>
            <a:tailEnd/>
          </a:ln>
          <a:effectLst/>
        </p:spPr>
        <p:txBody>
          <a:bodyPr wrap="none" anchor="ctr"/>
          <a:lstStyle/>
          <a:p>
            <a:endParaRPr lang="es-ES"/>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34"/>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32543"/>
                                        </p:tgtEl>
                                        <p:attrNameLst>
                                          <p:attrName>style.visibility</p:attrName>
                                        </p:attrNameLst>
                                      </p:cBhvr>
                                      <p:to>
                                        <p:strVal val="visible"/>
                                      </p:to>
                                    </p:set>
                                  </p:childTnLst>
                                </p:cTn>
                              </p:par>
                            </p:childTnLst>
                          </p:cTn>
                        </p:par>
                        <p:par>
                          <p:cTn id="18" fill="hold">
                            <p:stCondLst>
                              <p:cond delay="0"/>
                            </p:stCondLst>
                            <p:childTnLst>
                              <p:par>
                                <p:cTn id="19" presetID="0" presetClass="path" presetSubtype="0" accel="50000" decel="50000" fill="hold" grpId="1" nodeType="afterEffect">
                                  <p:stCondLst>
                                    <p:cond delay="0"/>
                                  </p:stCondLst>
                                  <p:childTnLst>
                                    <p:animMotion origin="layout" path="M 2.5E-6 1.48148E-6 C 0.01215 -0.00093 0.0243 -0.00186 0.03333 -0.00278 C 0.04236 -0.00371 0.04687 -0.00463 0.05416 -0.00556 C 0.06145 -0.00648 0.06875 -0.00718 0.07708 -0.00834 C 0.08541 -0.00949 0.09392 -0.00973 0.10416 -0.0125 C 0.1144 -0.01528 0.12847 -0.0213 0.13854 -0.025 C 0.14861 -0.02871 0.15572 -0.03102 0.16458 -0.03473 C 0.17343 -0.03843 0.18368 -0.04352 0.19166 -0.04723 C 0.19965 -0.05093 0.20555 -0.05209 0.2125 -0.05695 C 0.21944 -0.06181 0.22743 -0.07176 0.23333 -0.07639 C 0.23923 -0.08102 0.2427 -0.07986 0.24791 -0.08473 C 0.25312 -0.08959 0.25902 -0.09977 0.26458 -0.10556 C 0.27013 -0.11135 0.27656 -0.11343 0.28125 -0.11945 C 0.28593 -0.12547 0.28906 -0.13496 0.2927 -0.14167 C 0.29635 -0.14838 0.30052 -0.15232 0.30312 -0.15973 C 0.30572 -0.16713 0.30729 -0.17778 0.30833 -0.18611 C 0.30937 -0.19445 0.30937 -0.20209 0.30937 -0.20973 " pathEditMode="relative" ptsTypes="aaaaaaaaaaaaaaaaA">
                                      <p:cBhvr>
                                        <p:cTn id="20" dur="2000" fill="hold"/>
                                        <p:tgtEl>
                                          <p:spTgt spid="532543"/>
                                        </p:tgtEl>
                                        <p:attrNameLst>
                                          <p:attrName>ppt_x</p:attrName>
                                          <p:attrName>ppt_y</p:attrName>
                                        </p:attrNameLst>
                                      </p:cBhvr>
                                    </p:animMotion>
                                  </p:childTnLst>
                                </p:cTn>
                              </p:par>
                            </p:childTnLst>
                          </p:cTn>
                        </p:par>
                        <p:par>
                          <p:cTn id="21" fill="hold">
                            <p:stCondLst>
                              <p:cond delay="2000"/>
                            </p:stCondLst>
                            <p:childTnLst>
                              <p:par>
                                <p:cTn id="22" presetID="1" presetClass="exit" presetSubtype="0" fill="hold" grpId="2" nodeType="afterEffect">
                                  <p:stCondLst>
                                    <p:cond delay="0"/>
                                  </p:stCondLst>
                                  <p:childTnLst>
                                    <p:set>
                                      <p:cBhvr>
                                        <p:cTn id="23" dur="1" fill="hold">
                                          <p:stCondLst>
                                            <p:cond delay="0"/>
                                          </p:stCondLst>
                                        </p:cTn>
                                        <p:tgtEl>
                                          <p:spTgt spid="53254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32535"/>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532546"/>
                                        </p:tgtEl>
                                        <p:attrNameLst>
                                          <p:attrName>style.visibility</p:attrName>
                                        </p:attrNameLst>
                                      </p:cBhvr>
                                      <p:to>
                                        <p:strVal val="visible"/>
                                      </p:to>
                                    </p:set>
                                  </p:childTnLst>
                                </p:cTn>
                              </p:par>
                            </p:childTnLst>
                          </p:cTn>
                        </p:par>
                        <p:par>
                          <p:cTn id="31" fill="hold">
                            <p:stCondLst>
                              <p:cond delay="0"/>
                            </p:stCondLst>
                            <p:childTnLst>
                              <p:par>
                                <p:cTn id="32" presetID="0" presetClass="path" presetSubtype="0" accel="50000" decel="50000" fill="hold" grpId="1" nodeType="afterEffect">
                                  <p:stCondLst>
                                    <p:cond delay="0"/>
                                  </p:stCondLst>
                                  <p:childTnLst>
                                    <p:animMotion origin="layout" path="M 8.33333E-7 6.66667E-6 C 0.00121 0.01019 0.00243 0.02038 8.33333E-7 0.03056 C -0.00243 0.04075 -0.00764 0.04885 -0.01458 0.06112 C -0.02153 0.07339 -0.03073 0.09214 -0.04167 0.10417 C -0.05261 0.11621 -0.06806 0.12478 -0.08021 0.13334 C -0.09236 0.14191 -0.10278 0.14978 -0.11458 0.15556 C -0.12639 0.16135 -0.13681 0.16274 -0.15104 0.16806 C -0.16528 0.17339 -0.18386 0.18334 -0.2 0.18751 C -0.21615 0.19167 -0.23195 0.19098 -0.24792 0.19306 C -0.26389 0.19515 -0.28559 0.19885 -0.29583 0.20001 C -0.30608 0.20117 -0.30781 0.20047 -0.30938 0.20001 " pathEditMode="relative" ptsTypes="aaaaaaaaaaA">
                                      <p:cBhvr>
                                        <p:cTn id="33" dur="2000" fill="hold"/>
                                        <p:tgtEl>
                                          <p:spTgt spid="532546"/>
                                        </p:tgtEl>
                                        <p:attrNameLst>
                                          <p:attrName>ppt_x</p:attrName>
                                          <p:attrName>ppt_y</p:attrName>
                                        </p:attrNameLst>
                                      </p:cBhvr>
                                    </p:animMotion>
                                  </p:childTnLst>
                                </p:cTn>
                              </p:par>
                            </p:childTnLst>
                          </p:cTn>
                        </p:par>
                        <p:par>
                          <p:cTn id="34" fill="hold">
                            <p:stCondLst>
                              <p:cond delay="2000"/>
                            </p:stCondLst>
                            <p:childTnLst>
                              <p:par>
                                <p:cTn id="35" presetID="1" presetClass="exit" presetSubtype="0" fill="hold" grpId="2" nodeType="afterEffect">
                                  <p:stCondLst>
                                    <p:cond delay="0"/>
                                  </p:stCondLst>
                                  <p:childTnLst>
                                    <p:set>
                                      <p:cBhvr>
                                        <p:cTn id="36" dur="1" fill="hold">
                                          <p:stCondLst>
                                            <p:cond delay="0"/>
                                          </p:stCondLst>
                                        </p:cTn>
                                        <p:tgtEl>
                                          <p:spTgt spid="532546"/>
                                        </p:tgtEl>
                                        <p:attrNameLst>
                                          <p:attrName>style.visibility</p:attrName>
                                        </p:attrNameLst>
                                      </p:cBhvr>
                                      <p:to>
                                        <p:strVal val="hidden"/>
                                      </p:to>
                                    </p:se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53254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32536"/>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0"/>
                                  </p:stCondLst>
                                  <p:childTnLst>
                                    <p:set>
                                      <p:cBhvr>
                                        <p:cTn id="46" dur="1" fill="hold">
                                          <p:stCondLst>
                                            <p:cond delay="0"/>
                                          </p:stCondLst>
                                        </p:cTn>
                                        <p:tgtEl>
                                          <p:spTgt spid="532544"/>
                                        </p:tgtEl>
                                        <p:attrNameLst>
                                          <p:attrName>style.visibility</p:attrName>
                                        </p:attrNameLst>
                                      </p:cBhvr>
                                      <p:to>
                                        <p:strVal val="visible"/>
                                      </p:to>
                                    </p:set>
                                  </p:childTnLst>
                                </p:cTn>
                              </p:par>
                            </p:childTnLst>
                          </p:cTn>
                        </p:par>
                        <p:par>
                          <p:cTn id="47" fill="hold">
                            <p:stCondLst>
                              <p:cond delay="0"/>
                            </p:stCondLst>
                            <p:childTnLst>
                              <p:par>
                                <p:cTn id="48" presetID="63" presetClass="path" presetSubtype="0" accel="50000" decel="50000" fill="hold" grpId="1" nodeType="afterEffect">
                                  <p:stCondLst>
                                    <p:cond delay="0"/>
                                  </p:stCondLst>
                                  <p:childTnLst>
                                    <p:animMotion origin="layout" path="M 2.5E-6 7.40741E-7 L 0.41736 -0.00046 " pathEditMode="relative" rAng="0" ptsTypes="AA">
                                      <p:cBhvr>
                                        <p:cTn id="49" dur="2000" fill="hold"/>
                                        <p:tgtEl>
                                          <p:spTgt spid="532544"/>
                                        </p:tgtEl>
                                        <p:attrNameLst>
                                          <p:attrName>ppt_x</p:attrName>
                                          <p:attrName>ppt_y</p:attrName>
                                        </p:attrNameLst>
                                      </p:cBhvr>
                                      <p:rCtr x="209" y="0"/>
                                    </p:animMotion>
                                  </p:childTnLst>
                                </p:cTn>
                              </p:par>
                            </p:childTnLst>
                          </p:cTn>
                        </p:par>
                        <p:par>
                          <p:cTn id="50" fill="hold">
                            <p:stCondLst>
                              <p:cond delay="2000"/>
                            </p:stCondLst>
                            <p:childTnLst>
                              <p:par>
                                <p:cTn id="51" presetID="1" presetClass="exit" presetSubtype="0" fill="hold" grpId="2" nodeType="afterEffect">
                                  <p:stCondLst>
                                    <p:cond delay="0"/>
                                  </p:stCondLst>
                                  <p:childTnLst>
                                    <p:set>
                                      <p:cBhvr>
                                        <p:cTn id="52" dur="1" fill="hold">
                                          <p:stCondLst>
                                            <p:cond delay="0"/>
                                          </p:stCondLst>
                                        </p:cTn>
                                        <p:tgtEl>
                                          <p:spTgt spid="53254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32537"/>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32547"/>
                                        </p:tgtEl>
                                        <p:attrNameLst>
                                          <p:attrName>style.visibility</p:attrName>
                                        </p:attrNameLst>
                                      </p:cBhvr>
                                      <p:to>
                                        <p:strVal val="visible"/>
                                      </p:to>
                                    </p:set>
                                  </p:childTnLst>
                                </p:cTn>
                              </p:par>
                            </p:childTnLst>
                          </p:cTn>
                        </p:par>
                        <p:par>
                          <p:cTn id="60" fill="hold">
                            <p:stCondLst>
                              <p:cond delay="0"/>
                            </p:stCondLst>
                            <p:childTnLst>
                              <p:par>
                                <p:cTn id="61" presetID="35" presetClass="path" presetSubtype="0" accel="50000" decel="50000" fill="hold" grpId="1" nodeType="afterEffect">
                                  <p:stCondLst>
                                    <p:cond delay="0"/>
                                  </p:stCondLst>
                                  <p:childTnLst>
                                    <p:animMotion origin="layout" path="M 0.00782 0.00023 L -0.40364 -0.00115 " pathEditMode="relative" rAng="0" ptsTypes="AA">
                                      <p:cBhvr>
                                        <p:cTn id="62" dur="2000" fill="hold"/>
                                        <p:tgtEl>
                                          <p:spTgt spid="532547"/>
                                        </p:tgtEl>
                                        <p:attrNameLst>
                                          <p:attrName>ppt_x</p:attrName>
                                          <p:attrName>ppt_y</p:attrName>
                                        </p:attrNameLst>
                                      </p:cBhvr>
                                      <p:rCtr x="-206" y="-1"/>
                                    </p:animMotion>
                                  </p:childTnLst>
                                </p:cTn>
                              </p:par>
                            </p:childTnLst>
                          </p:cTn>
                        </p:par>
                        <p:par>
                          <p:cTn id="63" fill="hold">
                            <p:stCondLst>
                              <p:cond delay="2000"/>
                            </p:stCondLst>
                            <p:childTnLst>
                              <p:par>
                                <p:cTn id="64" presetID="1" presetClass="exit" presetSubtype="0" fill="hold" grpId="2" nodeType="afterEffect">
                                  <p:stCondLst>
                                    <p:cond delay="0"/>
                                  </p:stCondLst>
                                  <p:childTnLst>
                                    <p:set>
                                      <p:cBhvr>
                                        <p:cTn id="65" dur="1" fill="hold">
                                          <p:stCondLst>
                                            <p:cond delay="0"/>
                                          </p:stCondLst>
                                        </p:cTn>
                                        <p:tgtEl>
                                          <p:spTgt spid="532547"/>
                                        </p:tgtEl>
                                        <p:attrNameLst>
                                          <p:attrName>style.visibility</p:attrName>
                                        </p:attrNameLst>
                                      </p:cBhvr>
                                      <p:to>
                                        <p:strVal val="hidden"/>
                                      </p:to>
                                    </p:set>
                                  </p:childTnLst>
                                </p:cTn>
                              </p:par>
                            </p:childTnLst>
                          </p:cTn>
                        </p:par>
                        <p:par>
                          <p:cTn id="66" fill="hold">
                            <p:stCondLst>
                              <p:cond delay="2000"/>
                            </p:stCondLst>
                            <p:childTnLst>
                              <p:par>
                                <p:cTn id="67" presetID="1" presetClass="entr" presetSubtype="0" fill="hold" grpId="0" nodeType="afterEffect">
                                  <p:stCondLst>
                                    <p:cond delay="0"/>
                                  </p:stCondLst>
                                  <p:childTnLst>
                                    <p:set>
                                      <p:cBhvr>
                                        <p:cTn id="68" dur="1" fill="hold">
                                          <p:stCondLst>
                                            <p:cond delay="0"/>
                                          </p:stCondLst>
                                        </p:cTn>
                                        <p:tgtEl>
                                          <p:spTgt spid="53254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32538"/>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532545"/>
                                        </p:tgtEl>
                                        <p:attrNameLst>
                                          <p:attrName>style.visibility</p:attrName>
                                        </p:attrNameLst>
                                      </p:cBhvr>
                                      <p:to>
                                        <p:strVal val="visible"/>
                                      </p:to>
                                    </p:set>
                                  </p:childTnLst>
                                </p:cTn>
                              </p:par>
                            </p:childTnLst>
                          </p:cTn>
                        </p:par>
                        <p:par>
                          <p:cTn id="76" fill="hold">
                            <p:stCondLst>
                              <p:cond delay="0"/>
                            </p:stCondLst>
                            <p:childTnLst>
                              <p:par>
                                <p:cTn id="77" presetID="0" presetClass="path" presetSubtype="0" accel="50000" decel="50000" fill="hold" grpId="1" nodeType="afterEffect">
                                  <p:stCondLst>
                                    <p:cond delay="0"/>
                                  </p:stCondLst>
                                  <p:childTnLst>
                                    <p:animMotion origin="layout" path="M 0.02171 0.0007 C 0.0283 0.00047 0.0349 0.00047 0.04184 0.0007 C 0.04879 0.00093 0.05643 0.00186 0.06337 0.00255 C 0.07032 0.00325 0.07518 0.00371 0.08351 0.0044 C 0.09184 0.0051 0.10348 0.00602 0.11337 0.00718 C 0.12327 0.00834 0.13403 0.0095 0.14254 0.01088 C 0.15105 0.01227 0.1566 0.01412 0.16407 0.01551 C 0.17153 0.0169 0.17952 0.0176 0.18698 0.01922 C 0.19445 0.02084 0.20209 0.02269 0.20921 0.02477 C 0.21632 0.02686 0.22292 0.0294 0.22934 0.03125 C 0.23577 0.03311 0.24098 0.0338 0.2474 0.03588 C 0.25382 0.03797 0.26094 0.04028 0.26823 0.04329 C 0.27553 0.0463 0.28403 0.05024 0.29115 0.05348 C 0.29827 0.05672 0.30191 0.05787 0.31059 0.06274 C 0.31928 0.0676 0.33334 0.07524 0.34323 0.08311 C 0.35313 0.09098 0.36216 0.1 0.36962 0.10996 C 0.37709 0.11991 0.38438 0.13565 0.38768 0.14329 C 0.39098 0.15093 0.38993 0.15348 0.38907 0.15625 " pathEditMode="relative" ptsTypes="aaaaaaaaaaaaaaaaaA">
                                      <p:cBhvr>
                                        <p:cTn id="78" dur="2000" fill="hold"/>
                                        <p:tgtEl>
                                          <p:spTgt spid="532545"/>
                                        </p:tgtEl>
                                        <p:attrNameLst>
                                          <p:attrName>ppt_x</p:attrName>
                                          <p:attrName>ppt_y</p:attrName>
                                        </p:attrNameLst>
                                      </p:cBhvr>
                                    </p:animMotion>
                                  </p:childTnLst>
                                </p:cTn>
                              </p:par>
                            </p:childTnLst>
                          </p:cTn>
                        </p:par>
                        <p:par>
                          <p:cTn id="79" fill="hold">
                            <p:stCondLst>
                              <p:cond delay="2000"/>
                            </p:stCondLst>
                            <p:childTnLst>
                              <p:par>
                                <p:cTn id="80" presetID="1" presetClass="exit" presetSubtype="0" fill="hold" grpId="2" nodeType="afterEffect">
                                  <p:stCondLst>
                                    <p:cond delay="0"/>
                                  </p:stCondLst>
                                  <p:childTnLst>
                                    <p:set>
                                      <p:cBhvr>
                                        <p:cTn id="81" dur="1" fill="hold">
                                          <p:stCondLst>
                                            <p:cond delay="0"/>
                                          </p:stCondLst>
                                        </p:cTn>
                                        <p:tgtEl>
                                          <p:spTgt spid="53254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32539"/>
                                        </p:tgtEl>
                                        <p:attrNameLst>
                                          <p:attrName>style.visibility</p:attrName>
                                        </p:attrNameLst>
                                      </p:cBhvr>
                                      <p:to>
                                        <p:strVal val="visible"/>
                                      </p:to>
                                    </p:set>
                                  </p:childTnLst>
                                </p:cTn>
                              </p:par>
                            </p:childTnLst>
                          </p:cTn>
                        </p:par>
                        <p:par>
                          <p:cTn id="86" fill="hold">
                            <p:stCondLst>
                              <p:cond delay="0"/>
                            </p:stCondLst>
                            <p:childTnLst>
                              <p:par>
                                <p:cTn id="87" presetID="1" presetClass="entr" presetSubtype="0" fill="hold" grpId="0" nodeType="afterEffect">
                                  <p:stCondLst>
                                    <p:cond delay="0"/>
                                  </p:stCondLst>
                                  <p:childTnLst>
                                    <p:set>
                                      <p:cBhvr>
                                        <p:cTn id="88" dur="1" fill="hold">
                                          <p:stCondLst>
                                            <p:cond delay="0"/>
                                          </p:stCondLst>
                                        </p:cTn>
                                        <p:tgtEl>
                                          <p:spTgt spid="532548"/>
                                        </p:tgtEl>
                                        <p:attrNameLst>
                                          <p:attrName>style.visibility</p:attrName>
                                        </p:attrNameLst>
                                      </p:cBhvr>
                                      <p:to>
                                        <p:strVal val="visible"/>
                                      </p:to>
                                    </p:set>
                                  </p:childTnLst>
                                </p:cTn>
                              </p:par>
                            </p:childTnLst>
                          </p:cTn>
                        </p:par>
                        <p:par>
                          <p:cTn id="89" fill="hold">
                            <p:stCondLst>
                              <p:cond delay="0"/>
                            </p:stCondLst>
                            <p:childTnLst>
                              <p:par>
                                <p:cTn id="90" presetID="0" presetClass="path" presetSubtype="0" accel="50000" decel="50000" fill="hold" grpId="1" nodeType="afterEffect">
                                  <p:stCondLst>
                                    <p:cond delay="0"/>
                                  </p:stCondLst>
                                  <p:childTnLst>
                                    <p:animMotion origin="layout" path="M 8.33333E-7 -2.96296E-6 C -0.00209 -0.01227 -0.004 -0.02453 -0.00729 -0.03333 C -0.01059 -0.04213 -0.01459 -0.04652 -0.01979 -0.05277 C -0.025 -0.05902 -0.03091 -0.06527 -0.03854 -0.07083 C -0.04618 -0.07639 -0.0566 -0.08078 -0.06563 -0.08611 C -0.07466 -0.09143 -0.08212 -0.09768 -0.09271 -0.10277 C -0.1033 -0.10787 -0.1158 -0.1118 -0.12917 -0.11666 C -0.14254 -0.12152 -0.15591 -0.12731 -0.17292 -0.13194 C -0.18993 -0.13657 -0.21181 -0.14074 -0.23125 -0.14444 C -0.2507 -0.14814 -0.27309 -0.15231 -0.28959 -0.15416 C -0.30608 -0.15602 -0.31511 -0.15463 -0.33021 -0.15555 C -0.34532 -0.15648 -0.37032 -0.15879 -0.38021 -0.15972 C -0.39011 -0.16064 -0.38802 -0.16088 -0.38959 -0.16111 " pathEditMode="relative" ptsTypes="aaaaaaaaaaaaA">
                                      <p:cBhvr>
                                        <p:cTn id="91" dur="2000" fill="hold"/>
                                        <p:tgtEl>
                                          <p:spTgt spid="532548"/>
                                        </p:tgtEl>
                                        <p:attrNameLst>
                                          <p:attrName>ppt_x</p:attrName>
                                          <p:attrName>ppt_y</p:attrName>
                                        </p:attrNameLst>
                                      </p:cBhvr>
                                    </p:animMotion>
                                  </p:childTnLst>
                                </p:cTn>
                              </p:par>
                            </p:childTnLst>
                          </p:cTn>
                        </p:par>
                        <p:par>
                          <p:cTn id="92" fill="hold">
                            <p:stCondLst>
                              <p:cond delay="2000"/>
                            </p:stCondLst>
                            <p:childTnLst>
                              <p:par>
                                <p:cTn id="93" presetID="1" presetClass="exit" presetSubtype="0" fill="hold" grpId="2" nodeType="afterEffect">
                                  <p:stCondLst>
                                    <p:cond delay="0"/>
                                  </p:stCondLst>
                                  <p:childTnLst>
                                    <p:set>
                                      <p:cBhvr>
                                        <p:cTn id="94" dur="1" fill="hold">
                                          <p:stCondLst>
                                            <p:cond delay="0"/>
                                          </p:stCondLst>
                                        </p:cTn>
                                        <p:tgtEl>
                                          <p:spTgt spid="532548"/>
                                        </p:tgtEl>
                                        <p:attrNameLst>
                                          <p:attrName>style.visibility</p:attrName>
                                        </p:attrNameLst>
                                      </p:cBhvr>
                                      <p:to>
                                        <p:strVal val="hidden"/>
                                      </p:to>
                                    </p:set>
                                  </p:childTnLst>
                                </p:cTn>
                              </p:par>
                            </p:childTnLst>
                          </p:cTn>
                        </p:par>
                        <p:par>
                          <p:cTn id="95" fill="hold">
                            <p:stCondLst>
                              <p:cond delay="2000"/>
                            </p:stCondLst>
                            <p:childTnLst>
                              <p:par>
                                <p:cTn id="96" presetID="1" presetClass="entr" presetSubtype="0" fill="hold" grpId="0" nodeType="afterEffect">
                                  <p:stCondLst>
                                    <p:cond delay="0"/>
                                  </p:stCondLst>
                                  <p:childTnLst>
                                    <p:set>
                                      <p:cBhvr>
                                        <p:cTn id="97" dur="1" fill="hold">
                                          <p:stCondLst>
                                            <p:cond delay="0"/>
                                          </p:stCondLst>
                                        </p:cTn>
                                        <p:tgtEl>
                                          <p:spTgt spid="532542"/>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32533"/>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53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3" grpId="0"/>
      <p:bldP spid="532531" grpId="0" animBg="1"/>
      <p:bldP spid="532532" grpId="0" animBg="1"/>
      <p:bldP spid="532533" grpId="0"/>
      <p:bldP spid="532534" grpId="0"/>
      <p:bldP spid="532535" grpId="0"/>
      <p:bldP spid="532536" grpId="0"/>
      <p:bldP spid="532537" grpId="0"/>
      <p:bldP spid="532538" grpId="0"/>
      <p:bldP spid="532539" grpId="0"/>
      <p:bldP spid="532540" grpId="0"/>
      <p:bldP spid="532541" grpId="0"/>
      <p:bldP spid="532542" grpId="0"/>
      <p:bldP spid="532543" grpId="0" animBg="1"/>
      <p:bldP spid="532543" grpId="1" animBg="1"/>
      <p:bldP spid="532543" grpId="2" animBg="1"/>
      <p:bldP spid="532544" grpId="0" animBg="1"/>
      <p:bldP spid="532544" grpId="1" animBg="1"/>
      <p:bldP spid="532544" grpId="2" animBg="1"/>
      <p:bldP spid="532545" grpId="0" animBg="1"/>
      <p:bldP spid="532545" grpId="1" animBg="1"/>
      <p:bldP spid="532545" grpId="2" animBg="1"/>
      <p:bldP spid="532546" grpId="0" animBg="1"/>
      <p:bldP spid="532546" grpId="1" animBg="1"/>
      <p:bldP spid="532546" grpId="2" animBg="1"/>
      <p:bldP spid="532547" grpId="0" animBg="1"/>
      <p:bldP spid="532547" grpId="1" animBg="1"/>
      <p:bldP spid="532547" grpId="2" animBg="1"/>
      <p:bldP spid="532548" grpId="0" animBg="1"/>
      <p:bldP spid="532548" grpId="1" animBg="1"/>
      <p:bldP spid="532548" grpId="2"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8" name="Rectangle 4"/>
          <p:cNvSpPr>
            <a:spLocks noChangeArrowheads="1"/>
          </p:cNvSpPr>
          <p:nvPr/>
        </p:nvSpPr>
        <p:spPr bwMode="auto">
          <a:xfrm>
            <a:off x="685800" y="2286000"/>
            <a:ext cx="7772400" cy="1143000"/>
          </a:xfrm>
          <a:prstGeom prst="rect">
            <a:avLst/>
          </a:prstGeom>
          <a:noFill/>
          <a:ln w="9525">
            <a:noFill/>
            <a:miter lim="800000"/>
            <a:headEnd/>
            <a:tailEnd/>
          </a:ln>
          <a:effectLst/>
        </p:spPr>
        <p:txBody>
          <a:bodyPr anchor="ctr"/>
          <a:lstStyle/>
          <a:p>
            <a:pPr algn="ctr"/>
            <a:r>
              <a:rPr lang="es-ES" sz="4400">
                <a:solidFill>
                  <a:schemeClr val="tx2"/>
                </a:solidFill>
              </a:rPr>
              <a:t>Ejercicios</a:t>
            </a:r>
          </a:p>
        </p:txBody>
      </p:sp>
    </p:spTree>
  </p:cSld>
  <p:clrMapOvr>
    <a:masterClrMapping/>
  </p:clrMapOvr>
  <p:transition spd="med">
    <p:cover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2"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Ejercicio 2</a:t>
            </a:r>
            <a:endParaRPr lang="es-ES" sz="4400">
              <a:solidFill>
                <a:schemeClr val="tx2"/>
              </a:solidFill>
            </a:endParaRPr>
          </a:p>
        </p:txBody>
      </p:sp>
      <p:sp>
        <p:nvSpPr>
          <p:cNvPr id="534533" name="Rectangle 5"/>
          <p:cNvSpPr>
            <a:spLocks noChangeArrowheads="1"/>
          </p:cNvSpPr>
          <p:nvPr/>
        </p:nvSpPr>
        <p:spPr bwMode="auto">
          <a:xfrm>
            <a:off x="685800" y="1981200"/>
            <a:ext cx="7772400" cy="2438400"/>
          </a:xfrm>
          <a:prstGeom prst="rect">
            <a:avLst/>
          </a:prstGeom>
          <a:noFill/>
          <a:ln w="9525">
            <a:noFill/>
            <a:miter lim="800000"/>
            <a:headEnd/>
            <a:tailEnd/>
          </a:ln>
          <a:effectLst/>
        </p:spPr>
        <p:txBody>
          <a:bodyPr/>
          <a:lstStyle/>
          <a:p>
            <a:pPr marL="342900" indent="-342900">
              <a:spcBef>
                <a:spcPct val="20000"/>
              </a:spcBef>
              <a:buFontTx/>
              <a:buChar char="•"/>
            </a:pPr>
            <a:r>
              <a:rPr lang="es-ES_tradnl" sz="3200"/>
              <a:t>Conexión IP/ATM con AAL5. RFC 1483 sin encapsulado LLC/SNAP</a:t>
            </a:r>
          </a:p>
          <a:p>
            <a:pPr marL="342900" indent="-342900">
              <a:spcBef>
                <a:spcPct val="20000"/>
              </a:spcBef>
              <a:buFontTx/>
              <a:buChar char="•"/>
            </a:pPr>
            <a:r>
              <a:rPr lang="es-ES_tradnl" sz="3200"/>
              <a:t>Datagramas de 9000 bytes</a:t>
            </a:r>
          </a:p>
          <a:p>
            <a:pPr marL="342900" indent="-342900">
              <a:spcBef>
                <a:spcPct val="20000"/>
              </a:spcBef>
              <a:buFontTx/>
              <a:buChar char="•"/>
            </a:pPr>
            <a:r>
              <a:rPr lang="es-ES_tradnl" sz="3200"/>
              <a:t>CLR (Cell Loss Rate) = 10</a:t>
            </a:r>
            <a:r>
              <a:rPr lang="es-ES_tradnl" sz="3200" baseline="30000"/>
              <a:t>-3</a:t>
            </a:r>
          </a:p>
          <a:p>
            <a:pPr marL="342900" indent="-342900">
              <a:spcBef>
                <a:spcPct val="20000"/>
              </a:spcBef>
              <a:buFontTx/>
              <a:buChar char="•"/>
            </a:pPr>
            <a:r>
              <a:rPr lang="es-ES_tradnl" sz="3200"/>
              <a:t>Calcular eficiencia medida a nivel IP</a:t>
            </a:r>
            <a:endParaRPr lang="es-ES" sz="3200"/>
          </a:p>
        </p:txBody>
      </p:sp>
    </p:spTree>
  </p:cSld>
  <p:clrMapOvr>
    <a:masterClrMapping/>
  </p:clrMapOvr>
  <p:transition spd="med">
    <p:cover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6"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Ejercicio 2: solución</a:t>
            </a:r>
            <a:endParaRPr lang="es-ES" sz="4400">
              <a:solidFill>
                <a:schemeClr val="tx2"/>
              </a:solidFill>
            </a:endParaRPr>
          </a:p>
        </p:txBody>
      </p:sp>
      <p:sp>
        <p:nvSpPr>
          <p:cNvPr id="535557" name="Rectangle 5"/>
          <p:cNvSpPr>
            <a:spLocks noChangeArrowheads="1"/>
          </p:cNvSpPr>
          <p:nvPr/>
        </p:nvSpPr>
        <p:spPr bwMode="auto">
          <a:xfrm>
            <a:off x="685800" y="1676400"/>
            <a:ext cx="7772400" cy="4419600"/>
          </a:xfrm>
          <a:prstGeom prst="rect">
            <a:avLst/>
          </a:prstGeom>
          <a:noFill/>
          <a:ln w="9525">
            <a:noFill/>
            <a:miter lim="800000"/>
            <a:headEnd/>
            <a:tailEnd/>
          </a:ln>
          <a:effectLst/>
        </p:spPr>
        <p:txBody>
          <a:bodyPr/>
          <a:lstStyle/>
          <a:p>
            <a:pPr marL="342900" indent="-342900">
              <a:spcBef>
                <a:spcPct val="20000"/>
              </a:spcBef>
              <a:buFontTx/>
              <a:buChar char="•"/>
            </a:pPr>
            <a:r>
              <a:rPr lang="es-ES_tradnl" sz="2800"/>
              <a:t>Mensaje AAL5: 9008 bytes (8 bytes cola AAL5)</a:t>
            </a:r>
          </a:p>
          <a:p>
            <a:pPr marL="342900" indent="-342900">
              <a:spcBef>
                <a:spcPct val="20000"/>
              </a:spcBef>
              <a:buFontTx/>
              <a:buChar char="•"/>
            </a:pPr>
            <a:r>
              <a:rPr lang="es-ES_tradnl" sz="2800"/>
              <a:t>Ocupa 9008/48 = 187,67 = 188 celdas (16 bytes de relleno)</a:t>
            </a:r>
          </a:p>
          <a:p>
            <a:pPr marL="342900" indent="-342900">
              <a:spcBef>
                <a:spcPct val="20000"/>
              </a:spcBef>
              <a:buFontTx/>
              <a:buChar char="•"/>
            </a:pPr>
            <a:r>
              <a:rPr lang="es-ES_tradnl" sz="2800"/>
              <a:t>Si se pierde solo una celda de cada grupo el datagrama se pierde; la probabilidad de perder una celda en 188 es 188 veces la de perder una celda:</a:t>
            </a:r>
          </a:p>
          <a:p>
            <a:pPr marL="342900" indent="-342900">
              <a:spcBef>
                <a:spcPct val="20000"/>
              </a:spcBef>
            </a:pPr>
            <a:r>
              <a:rPr lang="es-ES_tradnl" sz="2800"/>
              <a:t>		188 * 10</a:t>
            </a:r>
            <a:r>
              <a:rPr lang="es-ES_tradnl" sz="2800" baseline="30000"/>
              <a:t>-3 </a:t>
            </a:r>
            <a:r>
              <a:rPr lang="es-ES_tradnl" sz="2800"/>
              <a:t>= 0,188 </a:t>
            </a:r>
            <a:endParaRPr lang="es-ES" sz="2800"/>
          </a:p>
          <a:p>
            <a:pPr marL="342900" indent="-342900">
              <a:spcBef>
                <a:spcPct val="20000"/>
              </a:spcBef>
            </a:pPr>
            <a:r>
              <a:rPr lang="es-ES_tradnl" sz="2800"/>
              <a:t>	La eficiencia será pues:</a:t>
            </a:r>
          </a:p>
          <a:p>
            <a:pPr marL="342900" indent="-342900">
              <a:spcBef>
                <a:spcPct val="20000"/>
              </a:spcBef>
            </a:pPr>
            <a:r>
              <a:rPr lang="es-ES_tradnl" sz="2800"/>
              <a:t>	1- 0,188 = 0,812 = 81,2 %</a:t>
            </a:r>
            <a:endParaRPr lang="es-ES" sz="2800"/>
          </a:p>
        </p:txBody>
      </p:sp>
    </p:spTree>
  </p:cSld>
  <p:clrMapOvr>
    <a:masterClrMapping/>
  </p:clrMapOvr>
  <p:transition spd="med">
    <p:cover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80"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Ejercicio 3</a:t>
            </a:r>
            <a:endParaRPr lang="es-ES" sz="4400">
              <a:solidFill>
                <a:schemeClr val="tx2"/>
              </a:solidFill>
            </a:endParaRPr>
          </a:p>
        </p:txBody>
      </p:sp>
      <p:sp>
        <p:nvSpPr>
          <p:cNvPr id="536581"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sz="2800"/>
              <a:t>Conexión OC-3c ATM (SDH) entre dos hosts con AAL5; no se usa encapsulado 802.2.</a:t>
            </a:r>
          </a:p>
          <a:p>
            <a:pPr marL="342900" indent="-342900">
              <a:lnSpc>
                <a:spcPct val="90000"/>
              </a:lnSpc>
              <a:spcBef>
                <a:spcPct val="20000"/>
              </a:spcBef>
              <a:buFontTx/>
              <a:buChar char="•"/>
            </a:pPr>
            <a:r>
              <a:rPr lang="es-ES_tradnl" sz="2800"/>
              <a:t>Calcular caudal máximo efectivo y overhead:</a:t>
            </a:r>
          </a:p>
          <a:p>
            <a:pPr marL="742950" lvl="1" indent="-285750">
              <a:lnSpc>
                <a:spcPct val="90000"/>
              </a:lnSpc>
              <a:spcBef>
                <a:spcPct val="20000"/>
              </a:spcBef>
              <a:buFontTx/>
              <a:buChar char="–"/>
            </a:pPr>
            <a:r>
              <a:rPr lang="es-ES_tradnl"/>
              <a:t>A nivel ATM</a:t>
            </a:r>
          </a:p>
          <a:p>
            <a:pPr marL="742950" lvl="1" indent="-285750">
              <a:lnSpc>
                <a:spcPct val="90000"/>
              </a:lnSpc>
              <a:spcBef>
                <a:spcPct val="20000"/>
              </a:spcBef>
              <a:buFontTx/>
              <a:buChar char="–"/>
            </a:pPr>
            <a:r>
              <a:rPr lang="es-ES_tradnl"/>
              <a:t>A nivel AAL5</a:t>
            </a:r>
          </a:p>
          <a:p>
            <a:pPr marL="742950" lvl="1" indent="-285750">
              <a:lnSpc>
                <a:spcPct val="90000"/>
              </a:lnSpc>
              <a:spcBef>
                <a:spcPct val="20000"/>
              </a:spcBef>
              <a:buFontTx/>
              <a:buChar char="–"/>
            </a:pPr>
            <a:r>
              <a:rPr lang="es-ES_tradnl"/>
              <a:t>A nivel IP</a:t>
            </a:r>
          </a:p>
          <a:p>
            <a:pPr marL="742950" lvl="1" indent="-285750">
              <a:lnSpc>
                <a:spcPct val="90000"/>
              </a:lnSpc>
              <a:spcBef>
                <a:spcPct val="20000"/>
              </a:spcBef>
              <a:buFontTx/>
              <a:buChar char="–"/>
            </a:pPr>
            <a:r>
              <a:rPr lang="es-ES_tradnl"/>
              <a:t>A nivel TCP</a:t>
            </a:r>
          </a:p>
          <a:p>
            <a:pPr marL="742950" lvl="1" indent="-285750">
              <a:lnSpc>
                <a:spcPct val="90000"/>
              </a:lnSpc>
              <a:spcBef>
                <a:spcPct val="20000"/>
              </a:spcBef>
              <a:buFontTx/>
              <a:buChar char="–"/>
            </a:pPr>
            <a:r>
              <a:rPr lang="es-ES_tradnl"/>
              <a:t>A nivel de aplicación</a:t>
            </a:r>
          </a:p>
          <a:p>
            <a:pPr marL="342900" indent="-342900">
              <a:lnSpc>
                <a:spcPct val="90000"/>
              </a:lnSpc>
              <a:spcBef>
                <a:spcPct val="20000"/>
              </a:spcBef>
              <a:buFontTx/>
              <a:buChar char="•"/>
            </a:pPr>
            <a:r>
              <a:rPr lang="es-ES_tradnl" sz="2800"/>
              <a:t>Los datagramas son de 9180 bytes</a:t>
            </a:r>
            <a:endParaRPr lang="es-ES" sz="2800"/>
          </a:p>
        </p:txBody>
      </p:sp>
    </p:spTree>
  </p:cSld>
  <p:clrMapOvr>
    <a:masterClrMapping/>
  </p:clrMapOvr>
  <p:transition spd="med">
    <p:cover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4"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Ejercicio 3. solución</a:t>
            </a:r>
            <a:endParaRPr lang="es-ES" sz="4400">
              <a:solidFill>
                <a:schemeClr val="tx2"/>
              </a:solidFill>
            </a:endParaRPr>
          </a:p>
        </p:txBody>
      </p:sp>
      <p:sp>
        <p:nvSpPr>
          <p:cNvPr id="537605"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_tradnl" sz="2800"/>
              <a:t>Datagrama IP: 9180 bytes</a:t>
            </a:r>
          </a:p>
          <a:p>
            <a:pPr marL="342900" indent="-342900">
              <a:spcBef>
                <a:spcPct val="20000"/>
              </a:spcBef>
              <a:buFontTx/>
              <a:buChar char="•"/>
            </a:pPr>
            <a:r>
              <a:rPr lang="es-ES_tradnl" sz="2800"/>
              <a:t>Segmento TCP: 9160 bytes</a:t>
            </a:r>
          </a:p>
          <a:p>
            <a:pPr marL="342900" indent="-342900">
              <a:spcBef>
                <a:spcPct val="20000"/>
              </a:spcBef>
              <a:buFontTx/>
              <a:buChar char="•"/>
            </a:pPr>
            <a:r>
              <a:rPr lang="es-ES_tradnl" sz="2800"/>
              <a:t>Aplicación: 9140 bytes</a:t>
            </a:r>
          </a:p>
          <a:p>
            <a:pPr marL="342900" indent="-342900">
              <a:spcBef>
                <a:spcPct val="20000"/>
              </a:spcBef>
              <a:buFontTx/>
              <a:buChar char="•"/>
            </a:pPr>
            <a:r>
              <a:rPr lang="es-ES_tradnl" sz="2800"/>
              <a:t>Mensaje AAL5: 9180 + 8 = 9188</a:t>
            </a:r>
          </a:p>
          <a:p>
            <a:pPr marL="342900" indent="-342900">
              <a:spcBef>
                <a:spcPct val="20000"/>
              </a:spcBef>
            </a:pPr>
            <a:r>
              <a:rPr lang="es-ES_tradnl" sz="2800"/>
              <a:t>	9188/48 = 191,42 = 192 celdas </a:t>
            </a:r>
          </a:p>
          <a:p>
            <a:pPr marL="342900" indent="-342900">
              <a:spcBef>
                <a:spcPct val="20000"/>
              </a:spcBef>
            </a:pPr>
            <a:r>
              <a:rPr lang="es-ES_tradnl" sz="2800"/>
              <a:t>	192 * 48 = 9216 bytes (9216 – 9188 = 28 de relleno). Eficiencia 48/53 = 0,9057</a:t>
            </a:r>
          </a:p>
          <a:p>
            <a:pPr marL="342900" indent="-342900">
              <a:spcBef>
                <a:spcPct val="20000"/>
              </a:spcBef>
              <a:buFontTx/>
              <a:buChar char="•"/>
            </a:pPr>
            <a:r>
              <a:rPr lang="es-ES_tradnl" sz="2800"/>
              <a:t>ATM: Eficiencia 260/270 (trama OC-3c)</a:t>
            </a:r>
            <a:endParaRPr lang="es-ES" sz="2800"/>
          </a:p>
        </p:txBody>
      </p:sp>
    </p:spTree>
  </p:cSld>
  <p:clrMapOvr>
    <a:masterClrMapping/>
  </p:clrMapOvr>
  <p:transition spd="med">
    <p:cover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8"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Ejercicio 3: solución</a:t>
            </a:r>
            <a:endParaRPr lang="es-ES" sz="4400">
              <a:solidFill>
                <a:schemeClr val="tx2"/>
              </a:solidFill>
            </a:endParaRPr>
          </a:p>
        </p:txBody>
      </p:sp>
      <p:graphicFrame>
        <p:nvGraphicFramePr>
          <p:cNvPr id="538629" name="Group 5"/>
          <p:cNvGraphicFramePr>
            <a:graphicFrameLocks noGrp="1"/>
          </p:cNvGraphicFramePr>
          <p:nvPr/>
        </p:nvGraphicFramePr>
        <p:xfrm>
          <a:off x="457200" y="1955800"/>
          <a:ext cx="8202613" cy="4064000"/>
        </p:xfrm>
        <a:graphic>
          <a:graphicData uri="http://schemas.openxmlformats.org/drawingml/2006/table">
            <a:tbl>
              <a:tblPr/>
              <a:tblGrid>
                <a:gridCol w="1924050"/>
                <a:gridCol w="1809750"/>
                <a:gridCol w="2544763"/>
                <a:gridCol w="1924050"/>
              </a:tblGrid>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Nivel</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Eficiencia</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Caudal efectivo</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Overhead</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Físico</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Times New Roman" pitchFamily="18" charset="0"/>
                        </a:rPr>
                        <a:t>100/100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155,52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0 %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ATM</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260/270</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149,76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3,7 %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AAL5</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48/53</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135,63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12,8 %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IP</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9180/9216</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135,10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13,1 %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TCP</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9160/9180</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134,81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13,3 %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Aplicación</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9140/9160</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134,51 Mb/s</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13,5 %</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1"/>
          <p:cNvSpPr>
            <a:spLocks noGrp="1"/>
          </p:cNvSpPr>
          <p:nvPr>
            <p:ph type="sldNum" sz="quarter" idx="4294967295"/>
          </p:nvPr>
        </p:nvSpPr>
        <p:spPr>
          <a:xfrm>
            <a:off x="3563938" y="6510338"/>
            <a:ext cx="2016125" cy="287337"/>
          </a:xfrm>
          <a:prstGeom prst="rect">
            <a:avLst/>
          </a:prstGeom>
        </p:spPr>
        <p:txBody>
          <a:bodyPr/>
          <a:lstStyle/>
          <a:p>
            <a:r>
              <a:rPr lang="es-ES" altLang="es-ES"/>
              <a:t>Ampliación Redes 5-</a:t>
            </a:r>
            <a:fld id="{E1783161-0454-491C-8B31-13C0F100801E}" type="slidenum">
              <a:rPr lang="es-ES" altLang="es-ES"/>
              <a:pPr/>
              <a:t>4</a:t>
            </a:fld>
            <a:endParaRPr lang="es-ES" altLang="es-ES"/>
          </a:p>
        </p:txBody>
      </p:sp>
      <p:sp>
        <p:nvSpPr>
          <p:cNvPr id="980996" name="Rectangle 4"/>
          <p:cNvSpPr>
            <a:spLocks noChangeArrowheads="1"/>
          </p:cNvSpPr>
          <p:nvPr/>
        </p:nvSpPr>
        <p:spPr bwMode="auto">
          <a:xfrm>
            <a:off x="685800" y="609600"/>
            <a:ext cx="8001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a:buFontTx/>
              <a:buNone/>
            </a:pPr>
            <a:r>
              <a:rPr lang="es-ES" altLang="es-ES" sz="2400" i="1">
                <a:cs typeface="Times New Roman" panose="02020603050405020304" pitchFamily="18" charset="0"/>
              </a:rPr>
              <a:t>La Internet global, que se basa en IP, representa una vasta y siempre creciente infraestructura no ATM. Para introducirse en este mercado, y proteger la inversión en tecnología Internet, las redes ATM deben interoperar con redes IP. Desgraciadamente, esa interoperabilidad es pr</a:t>
            </a:r>
            <a:r>
              <a:rPr lang="es-ES_tradnl" altLang="es-ES" sz="2400" i="1">
                <a:cs typeface="Times New Roman" panose="02020603050405020304" pitchFamily="18" charset="0"/>
              </a:rPr>
              <a:t>o</a:t>
            </a:r>
            <a:r>
              <a:rPr lang="es-ES" altLang="es-ES" sz="2400" i="1">
                <a:cs typeface="Times New Roman" panose="02020603050405020304" pitchFamily="18" charset="0"/>
              </a:rPr>
              <a:t>blemática porque las redes ATM </a:t>
            </a:r>
            <a:r>
              <a:rPr lang="es-ES_tradnl" altLang="es-ES" sz="2400" i="1">
                <a:cs typeface="Times New Roman" panose="02020603050405020304" pitchFamily="18" charset="0"/>
              </a:rPr>
              <a:t>e</a:t>
            </a:r>
            <a:r>
              <a:rPr lang="es-ES" altLang="es-ES" sz="2400" i="1">
                <a:cs typeface="Times New Roman" panose="02020603050405020304" pitchFamily="18" charset="0"/>
              </a:rPr>
              <a:t> IP tienen filosofías de diseño fundamentalmente distintas. </a:t>
            </a:r>
            <a:r>
              <a:rPr lang="es-ES_tradnl" altLang="es-ES" sz="2400" i="1">
                <a:cs typeface="Times New Roman" panose="02020603050405020304" pitchFamily="18" charset="0"/>
              </a:rPr>
              <a:t>[...]</a:t>
            </a:r>
            <a:r>
              <a:rPr lang="es-ES" altLang="es-ES" sz="2400" i="1">
                <a:cs typeface="Times New Roman" panose="02020603050405020304" pitchFamily="18" charset="0"/>
              </a:rPr>
              <a:t> A la vista de estas diferencias crear una red integrada IP/ATM puede ser un ejercicio frustrante. Aun así, si las redes ATM van a ser utilizadas por la siempre creciente población de usuarios IP, debe</a:t>
            </a:r>
            <a:r>
              <a:rPr lang="es-ES_tradnl" altLang="es-ES" sz="2400" i="1">
                <a:cs typeface="Times New Roman" panose="02020603050405020304" pitchFamily="18" charset="0"/>
              </a:rPr>
              <a:t>n</a:t>
            </a:r>
            <a:r>
              <a:rPr lang="es-ES" altLang="es-ES" sz="2400" i="1">
                <a:cs typeface="Times New Roman" panose="02020603050405020304" pitchFamily="18" charset="0"/>
              </a:rPr>
              <a:t> acomodar los deseos de estos usuarios. Esto es un reto para los diseñadores de los protocolos ATM.</a:t>
            </a:r>
            <a:endParaRPr lang="es-ES_tradnl" altLang="es-ES" sz="2400">
              <a:cs typeface="Times New Roman" panose="02020603050405020304" pitchFamily="18" charset="0"/>
            </a:endParaRPr>
          </a:p>
          <a:p>
            <a:pPr lvl="1">
              <a:buFontTx/>
              <a:buNone/>
            </a:pPr>
            <a:r>
              <a:rPr lang="es-ES_tradnl" altLang="es-ES" sz="2400" i="1">
                <a:cs typeface="Times New Roman" panose="02020603050405020304" pitchFamily="18" charset="0"/>
              </a:rPr>
              <a:t>	</a:t>
            </a:r>
          </a:p>
          <a:p>
            <a:pPr lvl="1">
              <a:buFontTx/>
              <a:buNone/>
            </a:pPr>
            <a:r>
              <a:rPr lang="es-ES" altLang="es-ES" sz="2000" i="1">
                <a:cs typeface="Times New Roman" panose="02020603050405020304" pitchFamily="18" charset="0"/>
              </a:rPr>
              <a:t>S. Keshav: 'An Engineering Approach to Computer Networking‘</a:t>
            </a:r>
            <a:r>
              <a:rPr lang="es-ES_tradnl" altLang="es-ES" sz="2000" i="1">
                <a:cs typeface="Times New Roman" panose="02020603050405020304" pitchFamily="18" charset="0"/>
              </a:rPr>
              <a:t>, 1997</a:t>
            </a:r>
            <a:endParaRPr lang="es-ES" altLang="es-ES" sz="2000"/>
          </a:p>
        </p:txBody>
      </p:sp>
    </p:spTree>
    <p:extLst>
      <p:ext uri="{BB962C8B-B14F-4D97-AF65-F5344CB8AC3E}">
        <p14:creationId xmlns:p14="http://schemas.microsoft.com/office/powerpoint/2010/main" val="297044958"/>
      </p:ext>
    </p:extLst>
  </p:cSld>
  <p:clrMapOvr>
    <a:masterClrMapping/>
  </p:clrMapOvr>
  <p:transition spd="med">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6" name="Rectangle 4"/>
          <p:cNvSpPr>
            <a:spLocks noChangeArrowheads="1"/>
          </p:cNvSpPr>
          <p:nvPr/>
        </p:nvSpPr>
        <p:spPr bwMode="auto">
          <a:xfrm>
            <a:off x="685800" y="609600"/>
            <a:ext cx="7772400" cy="762000"/>
          </a:xfrm>
          <a:prstGeom prst="rect">
            <a:avLst/>
          </a:prstGeom>
          <a:noFill/>
          <a:ln w="9525">
            <a:noFill/>
            <a:miter lim="800000"/>
            <a:headEnd/>
            <a:tailEnd/>
          </a:ln>
          <a:effectLst/>
        </p:spPr>
        <p:txBody>
          <a:bodyPr anchor="ctr"/>
          <a:lstStyle/>
          <a:p>
            <a:pPr algn="ctr"/>
            <a:r>
              <a:rPr lang="es-ES_tradnl" sz="4000">
                <a:solidFill>
                  <a:schemeClr val="tx2"/>
                </a:solidFill>
              </a:rPr>
              <a:t>AAL5</a:t>
            </a:r>
            <a:endParaRPr lang="es-ES" sz="4000">
              <a:solidFill>
                <a:schemeClr val="tx2"/>
              </a:solidFill>
            </a:endParaRPr>
          </a:p>
        </p:txBody>
      </p:sp>
      <p:sp>
        <p:nvSpPr>
          <p:cNvPr id="484357" name="Rectangle 5"/>
          <p:cNvSpPr>
            <a:spLocks noChangeArrowheads="1"/>
          </p:cNvSpPr>
          <p:nvPr/>
        </p:nvSpPr>
        <p:spPr bwMode="auto">
          <a:xfrm>
            <a:off x="685800" y="1600200"/>
            <a:ext cx="7772400" cy="4495800"/>
          </a:xfrm>
          <a:prstGeom prst="rect">
            <a:avLst/>
          </a:prstGeom>
          <a:noFill/>
          <a:ln w="9525">
            <a:noFill/>
            <a:miter lim="800000"/>
            <a:headEnd/>
            <a:tailEnd/>
          </a:ln>
          <a:effectLst/>
        </p:spPr>
        <p:txBody>
          <a:bodyPr/>
          <a:lstStyle/>
          <a:p>
            <a:pPr marL="342900" indent="-342900">
              <a:spcBef>
                <a:spcPct val="20000"/>
              </a:spcBef>
              <a:buFontTx/>
              <a:buChar char="•"/>
            </a:pPr>
            <a:r>
              <a:rPr lang="es-ES_tradnl" sz="2800"/>
              <a:t>Especialmente apto para servicio UBR y ABR, pero también puede utilizarse sobre CBR y VBR cuando hace falta calidad de servicio.</a:t>
            </a:r>
          </a:p>
          <a:p>
            <a:pPr marL="342900" indent="-342900">
              <a:spcBef>
                <a:spcPct val="20000"/>
              </a:spcBef>
              <a:buFontTx/>
              <a:buChar char="•"/>
            </a:pPr>
            <a:r>
              <a:rPr lang="es-ES_tradnl" sz="2800"/>
              <a:t>Funcionamiento:</a:t>
            </a:r>
          </a:p>
          <a:p>
            <a:pPr marL="742950" lvl="1" indent="-285750">
              <a:spcBef>
                <a:spcPct val="20000"/>
              </a:spcBef>
              <a:buFontTx/>
              <a:buChar char="–"/>
            </a:pPr>
            <a:r>
              <a:rPr lang="es-ES_tradnl"/>
              <a:t>Subcapa CS: Añade una cola al mensaje recibido de la aplicación y rellena a múltiplo de 48.</a:t>
            </a:r>
          </a:p>
          <a:p>
            <a:pPr marL="742950" lvl="1" indent="-285750">
              <a:spcBef>
                <a:spcPct val="20000"/>
              </a:spcBef>
              <a:buFontTx/>
              <a:buChar char="–"/>
            </a:pPr>
            <a:r>
              <a:rPr lang="es-ES_tradnl"/>
              <a:t>Subcapa SAR: </a:t>
            </a:r>
          </a:p>
          <a:p>
            <a:pPr marL="1143000" lvl="2" indent="-228600">
              <a:spcBef>
                <a:spcPct val="20000"/>
              </a:spcBef>
              <a:buFontTx/>
              <a:buChar char="•"/>
            </a:pPr>
            <a:r>
              <a:rPr lang="es-ES_tradnl" sz="2000"/>
              <a:t>Corta el mensaje en trocitos de 48 bytes y lo acomoda en celdas. </a:t>
            </a:r>
          </a:p>
          <a:p>
            <a:pPr marL="1143000" lvl="2" indent="-228600">
              <a:spcBef>
                <a:spcPct val="20000"/>
              </a:spcBef>
              <a:buFontTx/>
              <a:buChar char="•"/>
            </a:pPr>
            <a:r>
              <a:rPr lang="es-ES_tradnl" sz="2000"/>
              <a:t>Coloca a 1 el último bit (clase) del campo PTI en la cabecera de la última celda</a:t>
            </a:r>
            <a:endParaRPr lang="es-ES" sz="2000"/>
          </a:p>
        </p:txBody>
      </p:sp>
    </p:spTree>
  </p:cSld>
  <p:clrMapOvr>
    <a:masterClrMapping/>
  </p:clrMapOvr>
  <p:transition spd="med">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0" name="Rectangle 4"/>
          <p:cNvSpPr>
            <a:spLocks noChangeArrowheads="1"/>
          </p:cNvSpPr>
          <p:nvPr/>
        </p:nvSpPr>
        <p:spPr bwMode="auto">
          <a:xfrm>
            <a:off x="5651500" y="1936750"/>
            <a:ext cx="2711450" cy="412750"/>
          </a:xfrm>
          <a:prstGeom prst="rect">
            <a:avLst/>
          </a:prstGeom>
          <a:solidFill>
            <a:srgbClr val="FFFF00"/>
          </a:solidFill>
          <a:ln w="9525">
            <a:solidFill>
              <a:schemeClr val="tx1"/>
            </a:solidFill>
            <a:miter lim="800000"/>
            <a:headEnd/>
            <a:tailEnd/>
          </a:ln>
          <a:effectLst/>
        </p:spPr>
        <p:txBody>
          <a:bodyPr wrap="none" anchor="ctr"/>
          <a:lstStyle/>
          <a:p>
            <a:endParaRPr lang="es-ES"/>
          </a:p>
        </p:txBody>
      </p:sp>
      <p:graphicFrame>
        <p:nvGraphicFramePr>
          <p:cNvPr id="485381" name="Group 5"/>
          <p:cNvGraphicFramePr>
            <a:graphicFrameLocks noGrp="1"/>
          </p:cNvGraphicFramePr>
          <p:nvPr/>
        </p:nvGraphicFramePr>
        <p:xfrm>
          <a:off x="914400" y="1930400"/>
          <a:ext cx="7453313" cy="431800"/>
        </p:xfrm>
        <a:graphic>
          <a:graphicData uri="http://schemas.openxmlformats.org/drawingml/2006/table">
            <a:tbl>
              <a:tblPr/>
              <a:tblGrid>
                <a:gridCol w="3689350"/>
                <a:gridCol w="1047750"/>
                <a:gridCol w="552450"/>
                <a:gridCol w="608013"/>
                <a:gridCol w="819150"/>
                <a:gridCol w="7366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Carga útil</a:t>
                      </a:r>
                      <a:endParaRPr kumimoji="0" lang="es-E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Relleno</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UU</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CPI</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Long.</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CRC</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5397" name="Text Box 21"/>
          <p:cNvSpPr txBox="1">
            <a:spLocks noChangeArrowheads="1"/>
          </p:cNvSpPr>
          <p:nvPr/>
        </p:nvSpPr>
        <p:spPr bwMode="auto">
          <a:xfrm>
            <a:off x="609600" y="457200"/>
            <a:ext cx="8001000" cy="579438"/>
          </a:xfrm>
          <a:prstGeom prst="rect">
            <a:avLst/>
          </a:prstGeom>
          <a:noFill/>
          <a:ln w="9525">
            <a:noFill/>
            <a:miter lim="800000"/>
            <a:headEnd/>
            <a:tailEnd/>
          </a:ln>
          <a:effectLst/>
        </p:spPr>
        <p:txBody>
          <a:bodyPr>
            <a:spAutoFit/>
          </a:bodyPr>
          <a:lstStyle/>
          <a:p>
            <a:pPr>
              <a:spcBef>
                <a:spcPct val="50000"/>
              </a:spcBef>
            </a:pPr>
            <a:r>
              <a:rPr lang="es-ES_tradnl" sz="3200"/>
              <a:t>Formato de mensaje en la subcapa CS de AAL5</a:t>
            </a:r>
            <a:endParaRPr lang="es-ES" sz="3200"/>
          </a:p>
        </p:txBody>
      </p:sp>
      <p:sp>
        <p:nvSpPr>
          <p:cNvPr id="485398" name="Text Box 22"/>
          <p:cNvSpPr txBox="1">
            <a:spLocks noChangeArrowheads="1"/>
          </p:cNvSpPr>
          <p:nvPr/>
        </p:nvSpPr>
        <p:spPr bwMode="auto">
          <a:xfrm>
            <a:off x="2209800" y="1431925"/>
            <a:ext cx="1116013" cy="396875"/>
          </a:xfrm>
          <a:prstGeom prst="rect">
            <a:avLst/>
          </a:prstGeom>
          <a:noFill/>
          <a:ln w="9525">
            <a:noFill/>
            <a:miter lim="800000"/>
            <a:headEnd/>
            <a:tailEnd/>
          </a:ln>
          <a:effectLst/>
        </p:spPr>
        <p:txBody>
          <a:bodyPr wrap="none">
            <a:spAutoFit/>
          </a:bodyPr>
          <a:lstStyle/>
          <a:p>
            <a:r>
              <a:rPr lang="es-ES_tradnl" sz="2000">
                <a:latin typeface="Arial" charset="0"/>
              </a:rPr>
              <a:t>0-65535</a:t>
            </a:r>
            <a:endParaRPr lang="es-ES" sz="2000">
              <a:latin typeface="Arial" charset="0"/>
            </a:endParaRPr>
          </a:p>
        </p:txBody>
      </p:sp>
      <p:sp>
        <p:nvSpPr>
          <p:cNvPr id="485399" name="Text Box 23"/>
          <p:cNvSpPr txBox="1">
            <a:spLocks noChangeArrowheads="1"/>
          </p:cNvSpPr>
          <p:nvPr/>
        </p:nvSpPr>
        <p:spPr bwMode="auto">
          <a:xfrm>
            <a:off x="4794250" y="1447800"/>
            <a:ext cx="692150" cy="396875"/>
          </a:xfrm>
          <a:prstGeom prst="rect">
            <a:avLst/>
          </a:prstGeom>
          <a:noFill/>
          <a:ln w="9525">
            <a:noFill/>
            <a:miter lim="800000"/>
            <a:headEnd/>
            <a:tailEnd/>
          </a:ln>
          <a:effectLst/>
        </p:spPr>
        <p:txBody>
          <a:bodyPr wrap="none">
            <a:spAutoFit/>
          </a:bodyPr>
          <a:lstStyle/>
          <a:p>
            <a:r>
              <a:rPr lang="es-ES_tradnl" sz="2000">
                <a:latin typeface="Arial" charset="0"/>
              </a:rPr>
              <a:t>0-47</a:t>
            </a:r>
            <a:endParaRPr lang="es-ES" sz="2000">
              <a:latin typeface="Arial" charset="0"/>
            </a:endParaRPr>
          </a:p>
        </p:txBody>
      </p:sp>
      <p:sp>
        <p:nvSpPr>
          <p:cNvPr id="485400" name="Text Box 24"/>
          <p:cNvSpPr txBox="1">
            <a:spLocks noChangeArrowheads="1"/>
          </p:cNvSpPr>
          <p:nvPr/>
        </p:nvSpPr>
        <p:spPr bwMode="auto">
          <a:xfrm>
            <a:off x="5770563" y="1447800"/>
            <a:ext cx="325437" cy="396875"/>
          </a:xfrm>
          <a:prstGeom prst="rect">
            <a:avLst/>
          </a:prstGeom>
          <a:noFill/>
          <a:ln w="9525">
            <a:noFill/>
            <a:miter lim="800000"/>
            <a:headEnd/>
            <a:tailEnd/>
          </a:ln>
          <a:effectLst/>
        </p:spPr>
        <p:txBody>
          <a:bodyPr wrap="none">
            <a:spAutoFit/>
          </a:bodyPr>
          <a:lstStyle/>
          <a:p>
            <a:r>
              <a:rPr lang="es-ES_tradnl" sz="2000">
                <a:latin typeface="Arial" charset="0"/>
              </a:rPr>
              <a:t>1</a:t>
            </a:r>
            <a:endParaRPr lang="es-ES" sz="2000">
              <a:latin typeface="Arial" charset="0"/>
            </a:endParaRPr>
          </a:p>
        </p:txBody>
      </p:sp>
      <p:sp>
        <p:nvSpPr>
          <p:cNvPr id="485401" name="Text Box 25"/>
          <p:cNvSpPr txBox="1">
            <a:spLocks noChangeArrowheads="1"/>
          </p:cNvSpPr>
          <p:nvPr/>
        </p:nvSpPr>
        <p:spPr bwMode="auto">
          <a:xfrm>
            <a:off x="6324600" y="1447800"/>
            <a:ext cx="325438" cy="396875"/>
          </a:xfrm>
          <a:prstGeom prst="rect">
            <a:avLst/>
          </a:prstGeom>
          <a:noFill/>
          <a:ln w="9525">
            <a:noFill/>
            <a:miter lim="800000"/>
            <a:headEnd/>
            <a:tailEnd/>
          </a:ln>
          <a:effectLst/>
        </p:spPr>
        <p:txBody>
          <a:bodyPr wrap="none">
            <a:spAutoFit/>
          </a:bodyPr>
          <a:lstStyle/>
          <a:p>
            <a:r>
              <a:rPr lang="es-ES_tradnl" sz="2000">
                <a:latin typeface="Arial" charset="0"/>
              </a:rPr>
              <a:t>1</a:t>
            </a:r>
            <a:endParaRPr lang="es-ES" sz="2000">
              <a:latin typeface="Arial" charset="0"/>
            </a:endParaRPr>
          </a:p>
        </p:txBody>
      </p:sp>
      <p:sp>
        <p:nvSpPr>
          <p:cNvPr id="485402" name="Text Box 26"/>
          <p:cNvSpPr txBox="1">
            <a:spLocks noChangeArrowheads="1"/>
          </p:cNvSpPr>
          <p:nvPr/>
        </p:nvSpPr>
        <p:spPr bwMode="auto">
          <a:xfrm>
            <a:off x="7065963" y="1447800"/>
            <a:ext cx="325437" cy="396875"/>
          </a:xfrm>
          <a:prstGeom prst="rect">
            <a:avLst/>
          </a:prstGeom>
          <a:noFill/>
          <a:ln w="9525">
            <a:noFill/>
            <a:miter lim="800000"/>
            <a:headEnd/>
            <a:tailEnd/>
          </a:ln>
          <a:effectLst/>
        </p:spPr>
        <p:txBody>
          <a:bodyPr wrap="none">
            <a:spAutoFit/>
          </a:bodyPr>
          <a:lstStyle/>
          <a:p>
            <a:r>
              <a:rPr lang="es-ES_tradnl" sz="2000">
                <a:latin typeface="Arial" charset="0"/>
              </a:rPr>
              <a:t>2</a:t>
            </a:r>
            <a:endParaRPr lang="es-ES" sz="2000">
              <a:latin typeface="Arial" charset="0"/>
            </a:endParaRPr>
          </a:p>
        </p:txBody>
      </p:sp>
      <p:sp>
        <p:nvSpPr>
          <p:cNvPr id="485403" name="Text Box 27"/>
          <p:cNvSpPr txBox="1">
            <a:spLocks noChangeArrowheads="1"/>
          </p:cNvSpPr>
          <p:nvPr/>
        </p:nvSpPr>
        <p:spPr bwMode="auto">
          <a:xfrm>
            <a:off x="7827963" y="1447800"/>
            <a:ext cx="325437" cy="396875"/>
          </a:xfrm>
          <a:prstGeom prst="rect">
            <a:avLst/>
          </a:prstGeom>
          <a:noFill/>
          <a:ln w="9525">
            <a:noFill/>
            <a:miter lim="800000"/>
            <a:headEnd/>
            <a:tailEnd/>
          </a:ln>
          <a:effectLst/>
        </p:spPr>
        <p:txBody>
          <a:bodyPr wrap="none">
            <a:spAutoFit/>
          </a:bodyPr>
          <a:lstStyle/>
          <a:p>
            <a:r>
              <a:rPr lang="es-ES_tradnl" sz="2000">
                <a:latin typeface="Arial" charset="0"/>
              </a:rPr>
              <a:t>4</a:t>
            </a:r>
            <a:endParaRPr lang="es-ES" sz="2000">
              <a:latin typeface="Arial" charset="0"/>
            </a:endParaRPr>
          </a:p>
        </p:txBody>
      </p:sp>
      <p:sp>
        <p:nvSpPr>
          <p:cNvPr id="485404" name="Text Box 28"/>
          <p:cNvSpPr txBox="1">
            <a:spLocks noChangeArrowheads="1"/>
          </p:cNvSpPr>
          <p:nvPr/>
        </p:nvSpPr>
        <p:spPr bwMode="auto">
          <a:xfrm>
            <a:off x="2362200" y="2743200"/>
            <a:ext cx="6019800" cy="3597275"/>
          </a:xfrm>
          <a:prstGeom prst="rect">
            <a:avLst/>
          </a:prstGeom>
          <a:noFill/>
          <a:ln w="9525">
            <a:noFill/>
            <a:miter lim="800000"/>
            <a:headEnd/>
            <a:tailEnd/>
          </a:ln>
          <a:effectLst/>
        </p:spPr>
        <p:txBody>
          <a:bodyPr>
            <a:spAutoFit/>
          </a:bodyPr>
          <a:lstStyle/>
          <a:p>
            <a:pPr defTabSz="1139825">
              <a:spcBef>
                <a:spcPct val="50000"/>
              </a:spcBef>
            </a:pPr>
            <a:r>
              <a:rPr lang="es-ES_tradnl" sz="2000"/>
              <a:t>El mensaje recibido de la aplicación.</a:t>
            </a:r>
          </a:p>
          <a:p>
            <a:pPr defTabSz="1139825">
              <a:spcBef>
                <a:spcPct val="50000"/>
              </a:spcBef>
            </a:pPr>
            <a:r>
              <a:rPr lang="es-ES_tradnl" sz="2000"/>
              <a:t>Asegura que la longitud total es múltiplo de 48.</a:t>
            </a:r>
          </a:p>
          <a:p>
            <a:pPr defTabSz="1139825">
              <a:spcBef>
                <a:spcPct val="50000"/>
              </a:spcBef>
            </a:pPr>
            <a:r>
              <a:rPr lang="es-ES_tradnl" sz="2000"/>
              <a:t>User to User. A disposición de la aplicación. Actualmente no se utiliza.</a:t>
            </a:r>
          </a:p>
          <a:p>
            <a:pPr defTabSz="1139825">
              <a:spcBef>
                <a:spcPct val="50000"/>
              </a:spcBef>
            </a:pPr>
            <a:r>
              <a:rPr lang="es-ES_tradnl" sz="2000"/>
              <a:t>Common Part Indicator. Indica el significado del resto de los campos. De momento sólo se ha definido uno.</a:t>
            </a:r>
          </a:p>
          <a:p>
            <a:pPr defTabSz="1139825">
              <a:spcBef>
                <a:spcPct val="50000"/>
              </a:spcBef>
            </a:pPr>
            <a:r>
              <a:rPr lang="es-ES_tradnl" sz="2000"/>
              <a:t>Indica la longitud de la carga útil (para que el receptor sepa donde empieza el relleno).</a:t>
            </a:r>
          </a:p>
          <a:p>
            <a:pPr defTabSz="1139825">
              <a:spcBef>
                <a:spcPct val="50000"/>
              </a:spcBef>
            </a:pPr>
            <a:r>
              <a:rPr lang="es-ES_tradnl" sz="2000"/>
              <a:t>El mismo que se utiliza habitualmente en LANs.</a:t>
            </a:r>
            <a:endParaRPr lang="es-ES" sz="2000"/>
          </a:p>
        </p:txBody>
      </p:sp>
      <p:sp>
        <p:nvSpPr>
          <p:cNvPr id="485405" name="Text Box 29"/>
          <p:cNvSpPr txBox="1">
            <a:spLocks noChangeArrowheads="1"/>
          </p:cNvSpPr>
          <p:nvPr/>
        </p:nvSpPr>
        <p:spPr bwMode="auto">
          <a:xfrm>
            <a:off x="914400" y="2743200"/>
            <a:ext cx="1447800" cy="3597275"/>
          </a:xfrm>
          <a:prstGeom prst="rect">
            <a:avLst/>
          </a:prstGeom>
          <a:noFill/>
          <a:ln w="9525">
            <a:noFill/>
            <a:miter lim="800000"/>
            <a:headEnd/>
            <a:tailEnd/>
          </a:ln>
          <a:effectLst/>
        </p:spPr>
        <p:txBody>
          <a:bodyPr>
            <a:spAutoFit/>
          </a:bodyPr>
          <a:lstStyle/>
          <a:p>
            <a:pPr algn="r" defTabSz="1139825">
              <a:spcBef>
                <a:spcPct val="50000"/>
              </a:spcBef>
            </a:pPr>
            <a:r>
              <a:rPr lang="es-ES_tradnl" sz="2000" b="1"/>
              <a:t>Carga útil:</a:t>
            </a:r>
          </a:p>
          <a:p>
            <a:pPr algn="r" defTabSz="1139825">
              <a:spcBef>
                <a:spcPct val="50000"/>
              </a:spcBef>
            </a:pPr>
            <a:r>
              <a:rPr lang="es-ES_tradnl" sz="2000" b="1"/>
              <a:t>Relleno:</a:t>
            </a:r>
          </a:p>
          <a:p>
            <a:pPr algn="r" defTabSz="1139825">
              <a:spcBef>
                <a:spcPct val="50000"/>
              </a:spcBef>
            </a:pPr>
            <a:r>
              <a:rPr lang="es-ES_tradnl" sz="2000" b="1"/>
              <a:t>UU:</a:t>
            </a:r>
          </a:p>
          <a:p>
            <a:pPr algn="r" defTabSz="1139825">
              <a:spcBef>
                <a:spcPct val="50000"/>
              </a:spcBef>
            </a:pPr>
            <a:r>
              <a:rPr lang="es-ES_tradnl" sz="2000" b="1"/>
              <a:t>              CPI:</a:t>
            </a:r>
          </a:p>
          <a:p>
            <a:pPr algn="r" defTabSz="1139825">
              <a:spcBef>
                <a:spcPct val="50000"/>
              </a:spcBef>
            </a:pPr>
            <a:r>
              <a:rPr lang="es-ES_tradnl" sz="2000" b="1"/>
              <a:t>           Long.:</a:t>
            </a:r>
          </a:p>
          <a:p>
            <a:pPr algn="r" defTabSz="1139825">
              <a:spcBef>
                <a:spcPct val="50000"/>
              </a:spcBef>
            </a:pPr>
            <a:r>
              <a:rPr lang="es-ES_tradnl" sz="2000" b="1"/>
              <a:t>           CRC:</a:t>
            </a:r>
            <a:endParaRPr lang="es-ES" sz="2000" b="1"/>
          </a:p>
        </p:txBody>
      </p:sp>
    </p:spTree>
  </p:cSld>
  <p:clrMapOvr>
    <a:masterClrMapping/>
  </p:clrMapOvr>
  <p:transition spd="med">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4" name="Rectangle 4"/>
          <p:cNvSpPr>
            <a:spLocks noChangeArrowheads="1"/>
          </p:cNvSpPr>
          <p:nvPr/>
        </p:nvSpPr>
        <p:spPr bwMode="auto">
          <a:xfrm>
            <a:off x="663575" y="6089650"/>
            <a:ext cx="1954213" cy="508000"/>
          </a:xfrm>
          <a:prstGeom prst="rect">
            <a:avLst/>
          </a:prstGeom>
          <a:noFill/>
          <a:ln w="12700">
            <a:noFill/>
            <a:miter lim="800000"/>
            <a:headEnd/>
            <a:tailEnd/>
          </a:ln>
          <a:effectLst/>
        </p:spPr>
        <p:txBody>
          <a:bodyPr wrap="none" anchor="ctr"/>
          <a:lstStyle/>
          <a:p>
            <a:endParaRPr lang="es-ES"/>
          </a:p>
        </p:txBody>
      </p:sp>
      <p:sp>
        <p:nvSpPr>
          <p:cNvPr id="486405" name="Rectangle 5"/>
          <p:cNvSpPr>
            <a:spLocks noChangeArrowheads="1"/>
          </p:cNvSpPr>
          <p:nvPr/>
        </p:nvSpPr>
        <p:spPr bwMode="auto">
          <a:xfrm>
            <a:off x="3143250" y="6089650"/>
            <a:ext cx="2855913" cy="508000"/>
          </a:xfrm>
          <a:prstGeom prst="rect">
            <a:avLst/>
          </a:prstGeom>
          <a:noFill/>
          <a:ln w="12700">
            <a:noFill/>
            <a:miter lim="800000"/>
            <a:headEnd/>
            <a:tailEnd/>
          </a:ln>
          <a:effectLst/>
        </p:spPr>
        <p:txBody>
          <a:bodyPr wrap="none" anchor="ctr"/>
          <a:lstStyle/>
          <a:p>
            <a:endParaRPr lang="es-ES"/>
          </a:p>
        </p:txBody>
      </p:sp>
      <p:sp>
        <p:nvSpPr>
          <p:cNvPr id="486406" name="Rectangle 6"/>
          <p:cNvSpPr>
            <a:spLocks noChangeArrowheads="1"/>
          </p:cNvSpPr>
          <p:nvPr/>
        </p:nvSpPr>
        <p:spPr bwMode="auto">
          <a:xfrm>
            <a:off x="685800" y="476250"/>
            <a:ext cx="7772400" cy="533400"/>
          </a:xfrm>
          <a:prstGeom prst="rect">
            <a:avLst/>
          </a:prstGeom>
          <a:noFill/>
          <a:ln w="12700">
            <a:noFill/>
            <a:miter lim="800000"/>
            <a:headEnd/>
            <a:tailEnd/>
          </a:ln>
          <a:effectLst/>
        </p:spPr>
        <p:txBody>
          <a:bodyPr lIns="82550" tIns="41275" rIns="82550" bIns="41275" anchor="ctr"/>
          <a:lstStyle/>
          <a:p>
            <a:pPr algn="ctr"/>
            <a:r>
              <a:rPr lang="es-ES" sz="4000">
                <a:solidFill>
                  <a:schemeClr val="tx2"/>
                </a:solidFill>
              </a:rPr>
              <a:t>AAL 5</a:t>
            </a:r>
          </a:p>
        </p:txBody>
      </p:sp>
      <p:sp>
        <p:nvSpPr>
          <p:cNvPr id="486407" name="Rectangle 7"/>
          <p:cNvSpPr>
            <a:spLocks noChangeArrowheads="1"/>
          </p:cNvSpPr>
          <p:nvPr/>
        </p:nvSpPr>
        <p:spPr bwMode="auto">
          <a:xfrm>
            <a:off x="2276475" y="1323975"/>
            <a:ext cx="3362325" cy="523875"/>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08" name="Rectangle 8"/>
          <p:cNvSpPr>
            <a:spLocks noChangeArrowheads="1"/>
          </p:cNvSpPr>
          <p:nvPr/>
        </p:nvSpPr>
        <p:spPr bwMode="auto">
          <a:xfrm>
            <a:off x="2276475" y="2457450"/>
            <a:ext cx="5932488" cy="533400"/>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09" name="Rectangle 9"/>
          <p:cNvSpPr>
            <a:spLocks noChangeArrowheads="1"/>
          </p:cNvSpPr>
          <p:nvPr/>
        </p:nvSpPr>
        <p:spPr bwMode="auto">
          <a:xfrm>
            <a:off x="1633538" y="4575175"/>
            <a:ext cx="1073150"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10" name="Rectangle 10"/>
          <p:cNvSpPr>
            <a:spLocks noChangeArrowheads="1"/>
          </p:cNvSpPr>
          <p:nvPr/>
        </p:nvSpPr>
        <p:spPr bwMode="auto">
          <a:xfrm>
            <a:off x="1633538" y="4575175"/>
            <a:ext cx="352425" cy="230188"/>
          </a:xfrm>
          <a:prstGeom prst="rect">
            <a:avLst/>
          </a:prstGeom>
          <a:solidFill>
            <a:srgbClr val="919191"/>
          </a:solidFill>
          <a:ln w="12700">
            <a:solidFill>
              <a:schemeClr val="tx1"/>
            </a:solidFill>
            <a:miter lim="800000"/>
            <a:headEnd/>
            <a:tailEnd/>
          </a:ln>
          <a:effectLst/>
        </p:spPr>
        <p:txBody>
          <a:bodyPr wrap="none" anchor="ctr"/>
          <a:lstStyle/>
          <a:p>
            <a:endParaRPr lang="es-ES"/>
          </a:p>
        </p:txBody>
      </p:sp>
      <p:sp>
        <p:nvSpPr>
          <p:cNvPr id="486411" name="Rectangle 11"/>
          <p:cNvSpPr>
            <a:spLocks noChangeArrowheads="1"/>
          </p:cNvSpPr>
          <p:nvPr/>
        </p:nvSpPr>
        <p:spPr bwMode="auto">
          <a:xfrm>
            <a:off x="1544638" y="4521200"/>
            <a:ext cx="515937"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solidFill>
                  <a:schemeClr val="hlink"/>
                </a:solidFill>
                <a:effectLst>
                  <a:outerShdw blurRad="38100" dist="38100" dir="2700000" algn="tl">
                    <a:srgbClr val="C0C0C0"/>
                  </a:outerShdw>
                </a:effectLst>
                <a:latin typeface="Arial" charset="0"/>
              </a:rPr>
              <a:t>Cab</a:t>
            </a:r>
          </a:p>
        </p:txBody>
      </p:sp>
      <p:sp>
        <p:nvSpPr>
          <p:cNvPr id="486412" name="Rectangle 12"/>
          <p:cNvSpPr>
            <a:spLocks noChangeArrowheads="1"/>
          </p:cNvSpPr>
          <p:nvPr/>
        </p:nvSpPr>
        <p:spPr bwMode="auto">
          <a:xfrm>
            <a:off x="3070225" y="4575175"/>
            <a:ext cx="1069975"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13" name="Rectangle 13"/>
          <p:cNvSpPr>
            <a:spLocks noChangeArrowheads="1"/>
          </p:cNvSpPr>
          <p:nvPr/>
        </p:nvSpPr>
        <p:spPr bwMode="auto">
          <a:xfrm>
            <a:off x="3070225" y="4575175"/>
            <a:ext cx="350838" cy="230188"/>
          </a:xfrm>
          <a:prstGeom prst="rect">
            <a:avLst/>
          </a:prstGeom>
          <a:solidFill>
            <a:srgbClr val="919191"/>
          </a:solidFill>
          <a:ln w="12700">
            <a:solidFill>
              <a:schemeClr val="tx1"/>
            </a:solidFill>
            <a:miter lim="800000"/>
            <a:headEnd/>
            <a:tailEnd/>
          </a:ln>
          <a:effectLst/>
        </p:spPr>
        <p:txBody>
          <a:bodyPr wrap="none" anchor="ctr"/>
          <a:lstStyle/>
          <a:p>
            <a:endParaRPr lang="es-ES"/>
          </a:p>
        </p:txBody>
      </p:sp>
      <p:sp>
        <p:nvSpPr>
          <p:cNvPr id="486414" name="Rectangle 14"/>
          <p:cNvSpPr>
            <a:spLocks noChangeArrowheads="1"/>
          </p:cNvSpPr>
          <p:nvPr/>
        </p:nvSpPr>
        <p:spPr bwMode="auto">
          <a:xfrm>
            <a:off x="2982913" y="4521200"/>
            <a:ext cx="515937"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solidFill>
                  <a:schemeClr val="hlink"/>
                </a:solidFill>
                <a:effectLst>
                  <a:outerShdw blurRad="38100" dist="38100" dir="2700000" algn="tl">
                    <a:srgbClr val="C0C0C0"/>
                  </a:outerShdw>
                </a:effectLst>
                <a:latin typeface="Arial" charset="0"/>
              </a:rPr>
              <a:t>Cab</a:t>
            </a:r>
          </a:p>
        </p:txBody>
      </p:sp>
      <p:sp>
        <p:nvSpPr>
          <p:cNvPr id="486415" name="Rectangle 15"/>
          <p:cNvSpPr>
            <a:spLocks noChangeArrowheads="1"/>
          </p:cNvSpPr>
          <p:nvPr/>
        </p:nvSpPr>
        <p:spPr bwMode="auto">
          <a:xfrm>
            <a:off x="4506913" y="4575175"/>
            <a:ext cx="1073150"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16" name="Rectangle 16"/>
          <p:cNvSpPr>
            <a:spLocks noChangeArrowheads="1"/>
          </p:cNvSpPr>
          <p:nvPr/>
        </p:nvSpPr>
        <p:spPr bwMode="auto">
          <a:xfrm>
            <a:off x="4506913" y="4575175"/>
            <a:ext cx="355600" cy="230188"/>
          </a:xfrm>
          <a:prstGeom prst="rect">
            <a:avLst/>
          </a:prstGeom>
          <a:solidFill>
            <a:srgbClr val="919191"/>
          </a:solidFill>
          <a:ln w="12700">
            <a:solidFill>
              <a:schemeClr val="tx1"/>
            </a:solidFill>
            <a:miter lim="800000"/>
            <a:headEnd/>
            <a:tailEnd/>
          </a:ln>
          <a:effectLst/>
        </p:spPr>
        <p:txBody>
          <a:bodyPr wrap="none" anchor="ctr"/>
          <a:lstStyle/>
          <a:p>
            <a:endParaRPr lang="es-ES"/>
          </a:p>
        </p:txBody>
      </p:sp>
      <p:sp>
        <p:nvSpPr>
          <p:cNvPr id="486417" name="Rectangle 17"/>
          <p:cNvSpPr>
            <a:spLocks noChangeArrowheads="1"/>
          </p:cNvSpPr>
          <p:nvPr/>
        </p:nvSpPr>
        <p:spPr bwMode="auto">
          <a:xfrm>
            <a:off x="4416425" y="4521200"/>
            <a:ext cx="515938"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solidFill>
                  <a:schemeClr val="hlink"/>
                </a:solidFill>
                <a:effectLst>
                  <a:outerShdw blurRad="38100" dist="38100" dir="2700000" algn="tl">
                    <a:srgbClr val="C0C0C0"/>
                  </a:outerShdw>
                </a:effectLst>
                <a:latin typeface="Arial" charset="0"/>
              </a:rPr>
              <a:t>Cab</a:t>
            </a:r>
          </a:p>
        </p:txBody>
      </p:sp>
      <p:sp>
        <p:nvSpPr>
          <p:cNvPr id="486418" name="Rectangle 18"/>
          <p:cNvSpPr>
            <a:spLocks noChangeArrowheads="1"/>
          </p:cNvSpPr>
          <p:nvPr/>
        </p:nvSpPr>
        <p:spPr bwMode="auto">
          <a:xfrm>
            <a:off x="5938838" y="4575175"/>
            <a:ext cx="1071562"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19" name="Rectangle 19"/>
          <p:cNvSpPr>
            <a:spLocks noChangeArrowheads="1"/>
          </p:cNvSpPr>
          <p:nvPr/>
        </p:nvSpPr>
        <p:spPr bwMode="auto">
          <a:xfrm>
            <a:off x="5938838" y="4575175"/>
            <a:ext cx="354012" cy="230188"/>
          </a:xfrm>
          <a:prstGeom prst="rect">
            <a:avLst/>
          </a:prstGeom>
          <a:solidFill>
            <a:srgbClr val="919191"/>
          </a:solidFill>
          <a:ln w="12700">
            <a:solidFill>
              <a:schemeClr val="tx1"/>
            </a:solidFill>
            <a:miter lim="800000"/>
            <a:headEnd/>
            <a:tailEnd/>
          </a:ln>
          <a:effectLst/>
        </p:spPr>
        <p:txBody>
          <a:bodyPr wrap="none" anchor="ctr"/>
          <a:lstStyle/>
          <a:p>
            <a:endParaRPr lang="es-ES"/>
          </a:p>
        </p:txBody>
      </p:sp>
      <p:sp>
        <p:nvSpPr>
          <p:cNvPr id="486420" name="Rectangle 20"/>
          <p:cNvSpPr>
            <a:spLocks noChangeArrowheads="1"/>
          </p:cNvSpPr>
          <p:nvPr/>
        </p:nvSpPr>
        <p:spPr bwMode="auto">
          <a:xfrm>
            <a:off x="5849938" y="4521200"/>
            <a:ext cx="515937"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solidFill>
                  <a:schemeClr val="hlink"/>
                </a:solidFill>
                <a:effectLst>
                  <a:outerShdw blurRad="38100" dist="38100" dir="2700000" algn="tl">
                    <a:srgbClr val="C0C0C0"/>
                  </a:outerShdw>
                </a:effectLst>
                <a:latin typeface="Arial" charset="0"/>
              </a:rPr>
              <a:t>Cab</a:t>
            </a:r>
          </a:p>
        </p:txBody>
      </p:sp>
      <p:sp>
        <p:nvSpPr>
          <p:cNvPr id="486421" name="Rectangle 21"/>
          <p:cNvSpPr>
            <a:spLocks noChangeArrowheads="1"/>
          </p:cNvSpPr>
          <p:nvPr/>
        </p:nvSpPr>
        <p:spPr bwMode="auto">
          <a:xfrm>
            <a:off x="7461250" y="4592638"/>
            <a:ext cx="1071563" cy="230187"/>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22" name="Rectangle 22"/>
          <p:cNvSpPr>
            <a:spLocks noChangeArrowheads="1"/>
          </p:cNvSpPr>
          <p:nvPr/>
        </p:nvSpPr>
        <p:spPr bwMode="auto">
          <a:xfrm>
            <a:off x="7461250" y="4592638"/>
            <a:ext cx="354013" cy="230187"/>
          </a:xfrm>
          <a:prstGeom prst="rect">
            <a:avLst/>
          </a:prstGeom>
          <a:solidFill>
            <a:schemeClr val="accent2"/>
          </a:solidFill>
          <a:ln w="12700">
            <a:solidFill>
              <a:schemeClr val="tx1"/>
            </a:solidFill>
            <a:miter lim="800000"/>
            <a:headEnd/>
            <a:tailEnd/>
          </a:ln>
          <a:effectLst/>
        </p:spPr>
        <p:txBody>
          <a:bodyPr wrap="none" anchor="ctr"/>
          <a:lstStyle/>
          <a:p>
            <a:endParaRPr lang="es-ES"/>
          </a:p>
        </p:txBody>
      </p:sp>
      <p:sp>
        <p:nvSpPr>
          <p:cNvPr id="486424" name="Rectangle 24"/>
          <p:cNvSpPr>
            <a:spLocks noChangeArrowheads="1"/>
          </p:cNvSpPr>
          <p:nvPr/>
        </p:nvSpPr>
        <p:spPr bwMode="auto">
          <a:xfrm>
            <a:off x="347663" y="1314450"/>
            <a:ext cx="1887537" cy="530225"/>
          </a:xfrm>
          <a:prstGeom prst="rect">
            <a:avLst/>
          </a:prstGeom>
          <a:noFill/>
          <a:ln w="12700">
            <a:noFill/>
            <a:miter lim="800000"/>
            <a:headEnd/>
            <a:tailEnd/>
          </a:ln>
          <a:effectLst/>
        </p:spPr>
        <p:txBody>
          <a:bodyPr wrap="none" lIns="90488" tIns="44450" rIns="90488" bIns="44450">
            <a:spAutoFit/>
          </a:bodyPr>
          <a:lstStyle/>
          <a:p>
            <a:pPr algn="ctr" eaLnBrk="0" hangingPunct="0">
              <a:lnSpc>
                <a:spcPct val="90000"/>
              </a:lnSpc>
            </a:pPr>
            <a:r>
              <a:rPr lang="es-ES_tradnl" sz="1600" b="1">
                <a:latin typeface="Arial" charset="0"/>
              </a:rPr>
              <a:t>Mensaje recibido </a:t>
            </a:r>
          </a:p>
          <a:p>
            <a:pPr algn="ctr" eaLnBrk="0" hangingPunct="0">
              <a:lnSpc>
                <a:spcPct val="90000"/>
              </a:lnSpc>
            </a:pPr>
            <a:r>
              <a:rPr lang="es-ES_tradnl" sz="1600" b="1">
                <a:latin typeface="Arial" charset="0"/>
              </a:rPr>
              <a:t>de la aplicación</a:t>
            </a:r>
            <a:endParaRPr lang="es-ES" sz="1600" b="1">
              <a:latin typeface="Arial" charset="0"/>
            </a:endParaRPr>
          </a:p>
        </p:txBody>
      </p:sp>
      <p:sp>
        <p:nvSpPr>
          <p:cNvPr id="486425" name="Rectangle 25"/>
          <p:cNvSpPr>
            <a:spLocks noChangeArrowheads="1"/>
          </p:cNvSpPr>
          <p:nvPr/>
        </p:nvSpPr>
        <p:spPr bwMode="auto">
          <a:xfrm>
            <a:off x="549275" y="2393950"/>
            <a:ext cx="1477963" cy="530225"/>
          </a:xfrm>
          <a:prstGeom prst="rect">
            <a:avLst/>
          </a:prstGeom>
          <a:noFill/>
          <a:ln w="12700">
            <a:noFill/>
            <a:miter lim="800000"/>
            <a:headEnd/>
            <a:tailEnd/>
          </a:ln>
          <a:effectLst/>
        </p:spPr>
        <p:txBody>
          <a:bodyPr wrap="none" lIns="90488" tIns="44450" rIns="90488" bIns="44450">
            <a:spAutoFit/>
          </a:bodyPr>
          <a:lstStyle/>
          <a:p>
            <a:pPr algn="ctr" eaLnBrk="0" hangingPunct="0">
              <a:lnSpc>
                <a:spcPct val="90000"/>
              </a:lnSpc>
            </a:pPr>
            <a:r>
              <a:rPr lang="es-ES_tradnl" sz="1600" b="1">
                <a:latin typeface="Arial" charset="0"/>
              </a:rPr>
              <a:t>Paquete </a:t>
            </a:r>
          </a:p>
          <a:p>
            <a:pPr algn="ctr" eaLnBrk="0" hangingPunct="0">
              <a:lnSpc>
                <a:spcPct val="90000"/>
              </a:lnSpc>
            </a:pPr>
            <a:r>
              <a:rPr lang="es-ES_tradnl" sz="1600" b="1">
                <a:latin typeface="Arial" charset="0"/>
              </a:rPr>
              <a:t>(subcapa CS)</a:t>
            </a:r>
            <a:endParaRPr lang="es-ES" sz="1600" b="1">
              <a:latin typeface="Arial" charset="0"/>
            </a:endParaRPr>
          </a:p>
        </p:txBody>
      </p:sp>
      <p:sp>
        <p:nvSpPr>
          <p:cNvPr id="486426" name="Rectangle 26"/>
          <p:cNvSpPr>
            <a:spLocks noChangeArrowheads="1"/>
          </p:cNvSpPr>
          <p:nvPr/>
        </p:nvSpPr>
        <p:spPr bwMode="auto">
          <a:xfrm>
            <a:off x="655638" y="4411663"/>
            <a:ext cx="903287" cy="530225"/>
          </a:xfrm>
          <a:prstGeom prst="rect">
            <a:avLst/>
          </a:prstGeom>
          <a:noFill/>
          <a:ln w="12700">
            <a:noFill/>
            <a:miter lim="800000"/>
            <a:headEnd/>
            <a:tailEnd/>
          </a:ln>
          <a:effectLst/>
        </p:spPr>
        <p:txBody>
          <a:bodyPr wrap="none" lIns="90488" tIns="44450" rIns="90488" bIns="44450">
            <a:spAutoFit/>
          </a:bodyPr>
          <a:lstStyle/>
          <a:p>
            <a:pPr algn="ctr" eaLnBrk="0" hangingPunct="0">
              <a:lnSpc>
                <a:spcPct val="90000"/>
              </a:lnSpc>
            </a:pPr>
            <a:r>
              <a:rPr lang="es-ES" sz="1600" b="1">
                <a:latin typeface="Arial" charset="0"/>
              </a:rPr>
              <a:t>Cel</a:t>
            </a:r>
            <a:r>
              <a:rPr lang="es-ES_tradnl" sz="1600" b="1">
                <a:latin typeface="Arial" charset="0"/>
              </a:rPr>
              <a:t>das </a:t>
            </a:r>
          </a:p>
          <a:p>
            <a:pPr algn="ctr" eaLnBrk="0" hangingPunct="0">
              <a:lnSpc>
                <a:spcPct val="90000"/>
              </a:lnSpc>
            </a:pPr>
            <a:r>
              <a:rPr lang="es-ES_tradnl" sz="1600" b="1">
                <a:latin typeface="Arial" charset="0"/>
              </a:rPr>
              <a:t>ATM</a:t>
            </a:r>
            <a:endParaRPr lang="es-ES" sz="1600" b="1">
              <a:latin typeface="Arial" charset="0"/>
            </a:endParaRPr>
          </a:p>
        </p:txBody>
      </p:sp>
      <p:sp>
        <p:nvSpPr>
          <p:cNvPr id="486427" name="Rectangle 27"/>
          <p:cNvSpPr>
            <a:spLocks noChangeArrowheads="1"/>
          </p:cNvSpPr>
          <p:nvPr/>
        </p:nvSpPr>
        <p:spPr bwMode="auto">
          <a:xfrm>
            <a:off x="6692900" y="5043488"/>
            <a:ext cx="2055813" cy="473075"/>
          </a:xfrm>
          <a:prstGeom prst="rect">
            <a:avLst/>
          </a:prstGeom>
          <a:noFill/>
          <a:ln w="12700">
            <a:noFill/>
            <a:miter lim="800000"/>
            <a:headEnd/>
            <a:tailEnd/>
          </a:ln>
          <a:effectLst/>
        </p:spPr>
        <p:txBody>
          <a:bodyPr lIns="90488" tIns="44450" rIns="90488" bIns="44450">
            <a:spAutoFit/>
          </a:bodyPr>
          <a:lstStyle/>
          <a:p>
            <a:pPr algn="ctr" eaLnBrk="0" hangingPunct="0">
              <a:lnSpc>
                <a:spcPct val="90000"/>
              </a:lnSpc>
            </a:pPr>
            <a:r>
              <a:rPr lang="es-ES_tradnl" sz="1400" b="1">
                <a:latin typeface="Arial" charset="0"/>
              </a:rPr>
              <a:t>Última celda clase 1 (campo PTI a xx1)</a:t>
            </a:r>
            <a:endParaRPr lang="es-ES" sz="1400" b="1">
              <a:latin typeface="Arial" charset="0"/>
            </a:endParaRPr>
          </a:p>
        </p:txBody>
      </p:sp>
      <p:sp>
        <p:nvSpPr>
          <p:cNvPr id="486428" name="Line 28"/>
          <p:cNvSpPr>
            <a:spLocks noChangeShapeType="1"/>
          </p:cNvSpPr>
          <p:nvPr/>
        </p:nvSpPr>
        <p:spPr bwMode="auto">
          <a:xfrm flipH="1">
            <a:off x="3959225" y="1924050"/>
            <a:ext cx="3175" cy="384175"/>
          </a:xfrm>
          <a:prstGeom prst="line">
            <a:avLst/>
          </a:prstGeom>
          <a:noFill/>
          <a:ln w="12700">
            <a:solidFill>
              <a:schemeClr val="tx1"/>
            </a:solidFill>
            <a:round/>
            <a:headEnd/>
            <a:tailEnd type="triangle" w="med" len="med"/>
          </a:ln>
          <a:effectLst/>
        </p:spPr>
        <p:txBody>
          <a:bodyPr/>
          <a:lstStyle/>
          <a:p>
            <a:endParaRPr lang="es-ES"/>
          </a:p>
        </p:txBody>
      </p:sp>
      <p:sp>
        <p:nvSpPr>
          <p:cNvPr id="486429" name="Line 29"/>
          <p:cNvSpPr>
            <a:spLocks noChangeShapeType="1"/>
          </p:cNvSpPr>
          <p:nvPr/>
        </p:nvSpPr>
        <p:spPr bwMode="auto">
          <a:xfrm flipH="1">
            <a:off x="2216150" y="3981450"/>
            <a:ext cx="222250" cy="482600"/>
          </a:xfrm>
          <a:prstGeom prst="line">
            <a:avLst/>
          </a:prstGeom>
          <a:noFill/>
          <a:ln w="12700">
            <a:solidFill>
              <a:schemeClr val="tx1"/>
            </a:solidFill>
            <a:round/>
            <a:headEnd/>
            <a:tailEnd type="triangle" w="med" len="med"/>
          </a:ln>
          <a:effectLst/>
        </p:spPr>
        <p:txBody>
          <a:bodyPr/>
          <a:lstStyle/>
          <a:p>
            <a:endParaRPr lang="es-ES"/>
          </a:p>
        </p:txBody>
      </p:sp>
      <p:sp>
        <p:nvSpPr>
          <p:cNvPr id="486430" name="Line 30"/>
          <p:cNvSpPr>
            <a:spLocks noChangeShapeType="1"/>
          </p:cNvSpPr>
          <p:nvPr/>
        </p:nvSpPr>
        <p:spPr bwMode="auto">
          <a:xfrm>
            <a:off x="5003800" y="3933825"/>
            <a:ext cx="101600" cy="504825"/>
          </a:xfrm>
          <a:prstGeom prst="line">
            <a:avLst/>
          </a:prstGeom>
          <a:noFill/>
          <a:ln w="12700">
            <a:solidFill>
              <a:schemeClr val="tx1"/>
            </a:solidFill>
            <a:round/>
            <a:headEnd/>
            <a:tailEnd type="triangle" w="med" len="med"/>
          </a:ln>
          <a:effectLst/>
        </p:spPr>
        <p:txBody>
          <a:bodyPr/>
          <a:lstStyle/>
          <a:p>
            <a:endParaRPr lang="es-ES"/>
          </a:p>
        </p:txBody>
      </p:sp>
      <p:sp>
        <p:nvSpPr>
          <p:cNvPr id="486431" name="Line 31"/>
          <p:cNvSpPr>
            <a:spLocks noChangeShapeType="1"/>
          </p:cNvSpPr>
          <p:nvPr/>
        </p:nvSpPr>
        <p:spPr bwMode="auto">
          <a:xfrm>
            <a:off x="7620000" y="3981450"/>
            <a:ext cx="152400" cy="533400"/>
          </a:xfrm>
          <a:prstGeom prst="line">
            <a:avLst/>
          </a:prstGeom>
          <a:noFill/>
          <a:ln w="12700">
            <a:solidFill>
              <a:schemeClr val="tx1"/>
            </a:solidFill>
            <a:round/>
            <a:headEnd/>
            <a:tailEnd type="triangle" w="med" len="med"/>
          </a:ln>
          <a:effectLst/>
        </p:spPr>
        <p:txBody>
          <a:bodyPr/>
          <a:lstStyle/>
          <a:p>
            <a:endParaRPr lang="es-ES"/>
          </a:p>
        </p:txBody>
      </p:sp>
      <p:sp>
        <p:nvSpPr>
          <p:cNvPr id="486432" name="Line 32"/>
          <p:cNvSpPr>
            <a:spLocks noChangeShapeType="1"/>
          </p:cNvSpPr>
          <p:nvPr/>
        </p:nvSpPr>
        <p:spPr bwMode="auto">
          <a:xfrm flipH="1">
            <a:off x="3621088" y="4005263"/>
            <a:ext cx="87312" cy="447675"/>
          </a:xfrm>
          <a:prstGeom prst="line">
            <a:avLst/>
          </a:prstGeom>
          <a:noFill/>
          <a:ln w="12700">
            <a:solidFill>
              <a:schemeClr val="tx1"/>
            </a:solidFill>
            <a:round/>
            <a:headEnd/>
            <a:tailEnd type="triangle" w="med" len="med"/>
          </a:ln>
          <a:effectLst/>
        </p:spPr>
        <p:txBody>
          <a:bodyPr/>
          <a:lstStyle/>
          <a:p>
            <a:endParaRPr lang="es-ES"/>
          </a:p>
        </p:txBody>
      </p:sp>
      <p:sp>
        <p:nvSpPr>
          <p:cNvPr id="486433" name="Line 33"/>
          <p:cNvSpPr>
            <a:spLocks noChangeShapeType="1"/>
          </p:cNvSpPr>
          <p:nvPr/>
        </p:nvSpPr>
        <p:spPr bwMode="auto">
          <a:xfrm>
            <a:off x="6324600" y="3981450"/>
            <a:ext cx="76200" cy="457200"/>
          </a:xfrm>
          <a:prstGeom prst="line">
            <a:avLst/>
          </a:prstGeom>
          <a:noFill/>
          <a:ln w="12700">
            <a:solidFill>
              <a:schemeClr val="tx1"/>
            </a:solidFill>
            <a:round/>
            <a:headEnd/>
            <a:tailEnd type="triangle" w="med" len="med"/>
          </a:ln>
          <a:effectLst/>
        </p:spPr>
        <p:txBody>
          <a:bodyPr/>
          <a:lstStyle/>
          <a:p>
            <a:endParaRPr lang="es-ES"/>
          </a:p>
        </p:txBody>
      </p:sp>
      <p:sp>
        <p:nvSpPr>
          <p:cNvPr id="486434" name="Rectangle 34"/>
          <p:cNvSpPr>
            <a:spLocks noChangeArrowheads="1"/>
          </p:cNvSpPr>
          <p:nvPr/>
        </p:nvSpPr>
        <p:spPr bwMode="auto">
          <a:xfrm>
            <a:off x="3616325" y="1408113"/>
            <a:ext cx="74453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s-ES_tradnl" sz="1600" b="1">
                <a:latin typeface="Arial" charset="0"/>
              </a:rPr>
              <a:t>Datos</a:t>
            </a:r>
            <a:endParaRPr lang="es-ES" sz="1600" b="1">
              <a:latin typeface="Arial" charset="0"/>
            </a:endParaRPr>
          </a:p>
        </p:txBody>
      </p:sp>
      <p:sp>
        <p:nvSpPr>
          <p:cNvPr id="486435" name="Rectangle 35"/>
          <p:cNvSpPr>
            <a:spLocks noChangeArrowheads="1"/>
          </p:cNvSpPr>
          <p:nvPr/>
        </p:nvSpPr>
        <p:spPr bwMode="auto">
          <a:xfrm>
            <a:off x="3616325" y="2551113"/>
            <a:ext cx="74453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600" b="1">
                <a:latin typeface="Arial" charset="0"/>
              </a:rPr>
              <a:t>Dat</a:t>
            </a:r>
            <a:r>
              <a:rPr lang="es-ES_tradnl" sz="1600" b="1">
                <a:latin typeface="Arial" charset="0"/>
              </a:rPr>
              <a:t>os</a:t>
            </a:r>
            <a:endParaRPr lang="es-ES" sz="1600" b="1">
              <a:latin typeface="Arial" charset="0"/>
            </a:endParaRPr>
          </a:p>
        </p:txBody>
      </p:sp>
      <p:sp>
        <p:nvSpPr>
          <p:cNvPr id="486436" name="Rectangle 36"/>
          <p:cNvSpPr>
            <a:spLocks noChangeArrowheads="1"/>
          </p:cNvSpPr>
          <p:nvPr/>
        </p:nvSpPr>
        <p:spPr bwMode="auto">
          <a:xfrm>
            <a:off x="6600825" y="2466975"/>
            <a:ext cx="1614488" cy="530225"/>
          </a:xfrm>
          <a:prstGeom prst="rect">
            <a:avLst/>
          </a:prstGeom>
          <a:noFill/>
          <a:ln w="12700">
            <a:noFill/>
            <a:miter lim="800000"/>
            <a:headEnd/>
            <a:tailEnd/>
          </a:ln>
          <a:effectLst/>
        </p:spPr>
        <p:txBody>
          <a:bodyPr wrap="none" lIns="90488" tIns="44450" rIns="90488" bIns="44450">
            <a:spAutoFit/>
          </a:bodyPr>
          <a:lstStyle/>
          <a:p>
            <a:pPr algn="ctr" eaLnBrk="0" hangingPunct="0">
              <a:lnSpc>
                <a:spcPct val="90000"/>
              </a:lnSpc>
            </a:pPr>
            <a:r>
              <a:rPr lang="es-ES_tradnl" sz="1600" b="1">
                <a:latin typeface="Arial" charset="0"/>
              </a:rPr>
              <a:t>Cola </a:t>
            </a:r>
            <a:r>
              <a:rPr lang="es-ES" sz="1600" b="1">
                <a:latin typeface="Arial" charset="0"/>
              </a:rPr>
              <a:t>AAL 5</a:t>
            </a:r>
            <a:br>
              <a:rPr lang="es-ES" sz="1600" b="1">
                <a:latin typeface="Arial" charset="0"/>
              </a:rPr>
            </a:br>
            <a:r>
              <a:rPr lang="es-ES" sz="1600" b="1">
                <a:latin typeface="Arial" charset="0"/>
              </a:rPr>
              <a:t>(l</a:t>
            </a:r>
            <a:r>
              <a:rPr lang="es-ES_tradnl" sz="1600" b="1">
                <a:latin typeface="Arial" charset="0"/>
              </a:rPr>
              <a:t>ongitud</a:t>
            </a:r>
            <a:r>
              <a:rPr lang="es-ES" sz="1600" b="1">
                <a:latin typeface="Arial" charset="0"/>
              </a:rPr>
              <a:t>,CRC)</a:t>
            </a:r>
          </a:p>
        </p:txBody>
      </p:sp>
      <p:sp>
        <p:nvSpPr>
          <p:cNvPr id="486437" name="Line 37"/>
          <p:cNvSpPr>
            <a:spLocks noChangeShapeType="1"/>
          </p:cNvSpPr>
          <p:nvPr/>
        </p:nvSpPr>
        <p:spPr bwMode="auto">
          <a:xfrm flipH="1">
            <a:off x="2717800" y="4687888"/>
            <a:ext cx="350838" cy="0"/>
          </a:xfrm>
          <a:prstGeom prst="line">
            <a:avLst/>
          </a:prstGeom>
          <a:noFill/>
          <a:ln w="12700">
            <a:solidFill>
              <a:schemeClr val="tx1"/>
            </a:solidFill>
            <a:round/>
            <a:headEnd/>
            <a:tailEnd type="triangle" w="med" len="med"/>
          </a:ln>
          <a:effectLst/>
        </p:spPr>
        <p:txBody>
          <a:bodyPr/>
          <a:lstStyle/>
          <a:p>
            <a:endParaRPr lang="es-ES"/>
          </a:p>
        </p:txBody>
      </p:sp>
      <p:sp>
        <p:nvSpPr>
          <p:cNvPr id="486438" name="Line 38"/>
          <p:cNvSpPr>
            <a:spLocks noChangeShapeType="1"/>
          </p:cNvSpPr>
          <p:nvPr/>
        </p:nvSpPr>
        <p:spPr bwMode="auto">
          <a:xfrm flipH="1">
            <a:off x="4164013" y="4706938"/>
            <a:ext cx="349250" cy="0"/>
          </a:xfrm>
          <a:prstGeom prst="line">
            <a:avLst/>
          </a:prstGeom>
          <a:noFill/>
          <a:ln w="12700">
            <a:solidFill>
              <a:schemeClr val="tx1"/>
            </a:solidFill>
            <a:round/>
            <a:headEnd/>
            <a:tailEnd type="triangle" w="med" len="med"/>
          </a:ln>
          <a:effectLst/>
        </p:spPr>
        <p:txBody>
          <a:bodyPr/>
          <a:lstStyle/>
          <a:p>
            <a:endParaRPr lang="es-ES"/>
          </a:p>
        </p:txBody>
      </p:sp>
      <p:sp>
        <p:nvSpPr>
          <p:cNvPr id="486439" name="Line 39"/>
          <p:cNvSpPr>
            <a:spLocks noChangeShapeType="1"/>
          </p:cNvSpPr>
          <p:nvPr/>
        </p:nvSpPr>
        <p:spPr bwMode="auto">
          <a:xfrm flipV="1">
            <a:off x="7575550" y="4868863"/>
            <a:ext cx="20638" cy="206375"/>
          </a:xfrm>
          <a:prstGeom prst="line">
            <a:avLst/>
          </a:prstGeom>
          <a:noFill/>
          <a:ln w="12700">
            <a:solidFill>
              <a:schemeClr val="tx1"/>
            </a:solidFill>
            <a:round/>
            <a:headEnd/>
            <a:tailEnd type="triangle" w="med" len="med"/>
          </a:ln>
          <a:effectLst/>
        </p:spPr>
        <p:txBody>
          <a:bodyPr/>
          <a:lstStyle/>
          <a:p>
            <a:endParaRPr lang="es-ES"/>
          </a:p>
        </p:txBody>
      </p:sp>
      <p:sp>
        <p:nvSpPr>
          <p:cNvPr id="486440" name="Line 40"/>
          <p:cNvSpPr>
            <a:spLocks noChangeShapeType="1"/>
          </p:cNvSpPr>
          <p:nvPr/>
        </p:nvSpPr>
        <p:spPr bwMode="auto">
          <a:xfrm flipH="1">
            <a:off x="5635625" y="4687888"/>
            <a:ext cx="285750" cy="0"/>
          </a:xfrm>
          <a:prstGeom prst="line">
            <a:avLst/>
          </a:prstGeom>
          <a:noFill/>
          <a:ln w="12700">
            <a:solidFill>
              <a:schemeClr val="tx1"/>
            </a:solidFill>
            <a:round/>
            <a:headEnd/>
            <a:tailEnd type="triangle" w="med" len="med"/>
          </a:ln>
          <a:effectLst/>
        </p:spPr>
        <p:txBody>
          <a:bodyPr/>
          <a:lstStyle/>
          <a:p>
            <a:endParaRPr lang="es-ES"/>
          </a:p>
        </p:txBody>
      </p:sp>
      <p:sp>
        <p:nvSpPr>
          <p:cNvPr id="486441" name="Line 41"/>
          <p:cNvSpPr>
            <a:spLocks noChangeShapeType="1"/>
          </p:cNvSpPr>
          <p:nvPr/>
        </p:nvSpPr>
        <p:spPr bwMode="auto">
          <a:xfrm flipH="1">
            <a:off x="7091363" y="4725988"/>
            <a:ext cx="354012" cy="0"/>
          </a:xfrm>
          <a:prstGeom prst="line">
            <a:avLst/>
          </a:prstGeom>
          <a:noFill/>
          <a:ln w="12700">
            <a:solidFill>
              <a:schemeClr val="tx1"/>
            </a:solidFill>
            <a:round/>
            <a:headEnd/>
            <a:tailEnd type="triangle" w="med" len="med"/>
          </a:ln>
          <a:effectLst/>
        </p:spPr>
        <p:txBody>
          <a:bodyPr/>
          <a:lstStyle/>
          <a:p>
            <a:endParaRPr lang="es-ES"/>
          </a:p>
        </p:txBody>
      </p:sp>
      <p:sp>
        <p:nvSpPr>
          <p:cNvPr id="486442" name="Rectangle 42"/>
          <p:cNvSpPr>
            <a:spLocks noChangeArrowheads="1"/>
          </p:cNvSpPr>
          <p:nvPr/>
        </p:nvSpPr>
        <p:spPr bwMode="auto">
          <a:xfrm>
            <a:off x="5651500" y="2565400"/>
            <a:ext cx="914400" cy="333375"/>
          </a:xfrm>
          <a:prstGeom prst="rect">
            <a:avLst/>
          </a:prstGeom>
          <a:noFill/>
          <a:ln w="12700">
            <a:noFill/>
            <a:miter lim="800000"/>
            <a:headEnd/>
            <a:tailEnd/>
          </a:ln>
          <a:effectLst/>
        </p:spPr>
        <p:txBody>
          <a:bodyPr wrap="none" lIns="90488" tIns="44450" rIns="90488" bIns="44450">
            <a:spAutoFit/>
          </a:bodyPr>
          <a:lstStyle/>
          <a:p>
            <a:pPr defTabSz="762000" eaLnBrk="0" hangingPunct="0"/>
            <a:r>
              <a:rPr lang="es-ES_tradnl" sz="1600" b="1">
                <a:latin typeface="Arial" charset="0"/>
              </a:rPr>
              <a:t>Relleno</a:t>
            </a:r>
            <a:endParaRPr lang="es-ES" sz="1600" b="1">
              <a:latin typeface="Arial" charset="0"/>
            </a:endParaRPr>
          </a:p>
        </p:txBody>
      </p:sp>
      <p:sp>
        <p:nvSpPr>
          <p:cNvPr id="486443" name="Line 43"/>
          <p:cNvSpPr>
            <a:spLocks noChangeShapeType="1"/>
          </p:cNvSpPr>
          <p:nvPr/>
        </p:nvSpPr>
        <p:spPr bwMode="auto">
          <a:xfrm>
            <a:off x="6562725" y="2332038"/>
            <a:ext cx="1577975" cy="0"/>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486444" name="Rectangle 44"/>
          <p:cNvSpPr>
            <a:spLocks noChangeArrowheads="1"/>
          </p:cNvSpPr>
          <p:nvPr/>
        </p:nvSpPr>
        <p:spPr bwMode="auto">
          <a:xfrm>
            <a:off x="6816725" y="2016125"/>
            <a:ext cx="938213" cy="333375"/>
          </a:xfrm>
          <a:prstGeom prst="rect">
            <a:avLst/>
          </a:prstGeom>
          <a:noFill/>
          <a:ln w="12700">
            <a:noFill/>
            <a:miter lim="800000"/>
            <a:headEnd/>
            <a:tailEnd/>
          </a:ln>
          <a:effectLst/>
        </p:spPr>
        <p:txBody>
          <a:bodyPr wrap="none" lIns="90488" tIns="44450" rIns="90488" bIns="44450">
            <a:spAutoFit/>
          </a:bodyPr>
          <a:lstStyle/>
          <a:p>
            <a:pPr defTabSz="762000" eaLnBrk="0" hangingPunct="0"/>
            <a:r>
              <a:rPr lang="es-ES" sz="1600" b="1">
                <a:latin typeface="Arial" charset="0"/>
              </a:rPr>
              <a:t>8  bytes</a:t>
            </a:r>
          </a:p>
        </p:txBody>
      </p:sp>
      <p:sp>
        <p:nvSpPr>
          <p:cNvPr id="486445" name="Rectangle 45"/>
          <p:cNvSpPr>
            <a:spLocks noChangeArrowheads="1"/>
          </p:cNvSpPr>
          <p:nvPr/>
        </p:nvSpPr>
        <p:spPr bwMode="auto">
          <a:xfrm>
            <a:off x="684213" y="5659438"/>
            <a:ext cx="6508750" cy="577850"/>
          </a:xfrm>
          <a:prstGeom prst="rect">
            <a:avLst/>
          </a:prstGeom>
          <a:noFill/>
          <a:ln w="12700">
            <a:noFill/>
            <a:miter lim="800000"/>
            <a:headEnd/>
            <a:tailEnd/>
          </a:ln>
          <a:effectLst/>
        </p:spPr>
        <p:txBody>
          <a:bodyPr lIns="90488" tIns="44450" rIns="90488" bIns="44450">
            <a:spAutoFit/>
          </a:bodyPr>
          <a:lstStyle/>
          <a:p>
            <a:pPr defTabSz="762000" eaLnBrk="0" hangingPunct="0"/>
            <a:r>
              <a:rPr lang="es-ES_tradnl" sz="1600" b="1">
                <a:latin typeface="Arial" charset="0"/>
              </a:rPr>
              <a:t>El receptor detecta el final por la celda clase 1, reensambla los datos, comprueba el CRC y usa la longitud para quitar el relleno</a:t>
            </a:r>
            <a:endParaRPr lang="es-ES" sz="1600" b="1">
              <a:latin typeface="Arial" charset="0"/>
            </a:endParaRPr>
          </a:p>
        </p:txBody>
      </p:sp>
      <p:sp>
        <p:nvSpPr>
          <p:cNvPr id="486446" name="Line 46"/>
          <p:cNvSpPr>
            <a:spLocks noChangeShapeType="1"/>
          </p:cNvSpPr>
          <p:nvPr/>
        </p:nvSpPr>
        <p:spPr bwMode="auto">
          <a:xfrm>
            <a:off x="6553200" y="2457450"/>
            <a:ext cx="0" cy="533400"/>
          </a:xfrm>
          <a:prstGeom prst="line">
            <a:avLst/>
          </a:prstGeom>
          <a:noFill/>
          <a:ln w="12700">
            <a:solidFill>
              <a:schemeClr val="tx1"/>
            </a:solidFill>
            <a:round/>
            <a:headEnd/>
            <a:tailEnd/>
          </a:ln>
          <a:effectLst/>
        </p:spPr>
        <p:txBody>
          <a:bodyPr/>
          <a:lstStyle/>
          <a:p>
            <a:endParaRPr lang="es-ES"/>
          </a:p>
        </p:txBody>
      </p:sp>
      <p:sp>
        <p:nvSpPr>
          <p:cNvPr id="486447" name="Line 47"/>
          <p:cNvSpPr>
            <a:spLocks noChangeShapeType="1"/>
          </p:cNvSpPr>
          <p:nvPr/>
        </p:nvSpPr>
        <p:spPr bwMode="auto">
          <a:xfrm flipH="1">
            <a:off x="5638800" y="2457450"/>
            <a:ext cx="0" cy="533400"/>
          </a:xfrm>
          <a:prstGeom prst="line">
            <a:avLst/>
          </a:prstGeom>
          <a:noFill/>
          <a:ln w="12700">
            <a:solidFill>
              <a:schemeClr val="tx1"/>
            </a:solidFill>
            <a:round/>
            <a:headEnd/>
            <a:tailEnd/>
          </a:ln>
          <a:effectLst/>
        </p:spPr>
        <p:txBody>
          <a:bodyPr/>
          <a:lstStyle/>
          <a:p>
            <a:endParaRPr lang="es-ES"/>
          </a:p>
        </p:txBody>
      </p:sp>
      <p:sp>
        <p:nvSpPr>
          <p:cNvPr id="486448" name="Rectangle 48"/>
          <p:cNvSpPr>
            <a:spLocks noChangeArrowheads="1"/>
          </p:cNvSpPr>
          <p:nvPr/>
        </p:nvSpPr>
        <p:spPr bwMode="auto">
          <a:xfrm>
            <a:off x="2246313" y="3524250"/>
            <a:ext cx="725487"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49" name="Rectangle 49"/>
          <p:cNvSpPr>
            <a:spLocks noChangeArrowheads="1"/>
          </p:cNvSpPr>
          <p:nvPr/>
        </p:nvSpPr>
        <p:spPr bwMode="auto">
          <a:xfrm>
            <a:off x="3465513" y="3524250"/>
            <a:ext cx="725487"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50" name="Rectangle 50"/>
          <p:cNvSpPr>
            <a:spLocks noChangeArrowheads="1"/>
          </p:cNvSpPr>
          <p:nvPr/>
        </p:nvSpPr>
        <p:spPr bwMode="auto">
          <a:xfrm>
            <a:off x="4684713" y="3524250"/>
            <a:ext cx="725487"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51" name="Rectangle 51"/>
          <p:cNvSpPr>
            <a:spLocks noChangeArrowheads="1"/>
          </p:cNvSpPr>
          <p:nvPr/>
        </p:nvSpPr>
        <p:spPr bwMode="auto">
          <a:xfrm>
            <a:off x="5980113" y="3524250"/>
            <a:ext cx="725487"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52" name="Rectangle 52"/>
          <p:cNvSpPr>
            <a:spLocks noChangeArrowheads="1"/>
          </p:cNvSpPr>
          <p:nvPr/>
        </p:nvSpPr>
        <p:spPr bwMode="auto">
          <a:xfrm>
            <a:off x="7199313" y="3524250"/>
            <a:ext cx="725487" cy="230188"/>
          </a:xfrm>
          <a:prstGeom prst="rect">
            <a:avLst/>
          </a:prstGeom>
          <a:solidFill>
            <a:srgbClr val="FFEAAF"/>
          </a:solidFill>
          <a:ln w="12700">
            <a:solidFill>
              <a:schemeClr val="tx1"/>
            </a:solidFill>
            <a:miter lim="800000"/>
            <a:headEnd/>
            <a:tailEnd/>
          </a:ln>
          <a:effectLst/>
        </p:spPr>
        <p:txBody>
          <a:bodyPr wrap="none" anchor="ctr"/>
          <a:lstStyle/>
          <a:p>
            <a:endParaRPr lang="es-ES"/>
          </a:p>
        </p:txBody>
      </p:sp>
      <p:sp>
        <p:nvSpPr>
          <p:cNvPr id="486453" name="Line 53"/>
          <p:cNvSpPr>
            <a:spLocks noChangeShapeType="1"/>
          </p:cNvSpPr>
          <p:nvPr/>
        </p:nvSpPr>
        <p:spPr bwMode="auto">
          <a:xfrm flipH="1">
            <a:off x="2743200" y="3067050"/>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486454" name="Line 54"/>
          <p:cNvSpPr>
            <a:spLocks noChangeShapeType="1"/>
          </p:cNvSpPr>
          <p:nvPr/>
        </p:nvSpPr>
        <p:spPr bwMode="auto">
          <a:xfrm>
            <a:off x="3810000" y="3067050"/>
            <a:ext cx="0" cy="381000"/>
          </a:xfrm>
          <a:prstGeom prst="line">
            <a:avLst/>
          </a:prstGeom>
          <a:noFill/>
          <a:ln w="9525">
            <a:solidFill>
              <a:schemeClr val="tx1"/>
            </a:solidFill>
            <a:round/>
            <a:headEnd/>
            <a:tailEnd type="triangle" w="med" len="med"/>
          </a:ln>
          <a:effectLst/>
        </p:spPr>
        <p:txBody>
          <a:bodyPr/>
          <a:lstStyle/>
          <a:p>
            <a:endParaRPr lang="es-ES"/>
          </a:p>
        </p:txBody>
      </p:sp>
      <p:sp>
        <p:nvSpPr>
          <p:cNvPr id="486455" name="Line 55"/>
          <p:cNvSpPr>
            <a:spLocks noChangeShapeType="1"/>
          </p:cNvSpPr>
          <p:nvPr/>
        </p:nvSpPr>
        <p:spPr bwMode="auto">
          <a:xfrm>
            <a:off x="4953000" y="3067050"/>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486456" name="Line 56"/>
          <p:cNvSpPr>
            <a:spLocks noChangeShapeType="1"/>
          </p:cNvSpPr>
          <p:nvPr/>
        </p:nvSpPr>
        <p:spPr bwMode="auto">
          <a:xfrm>
            <a:off x="6172200" y="3067050"/>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486457" name="Line 57"/>
          <p:cNvSpPr>
            <a:spLocks noChangeShapeType="1"/>
          </p:cNvSpPr>
          <p:nvPr/>
        </p:nvSpPr>
        <p:spPr bwMode="auto">
          <a:xfrm>
            <a:off x="7391400" y="3067050"/>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486458" name="Rectangle 58"/>
          <p:cNvSpPr>
            <a:spLocks noChangeArrowheads="1"/>
          </p:cNvSpPr>
          <p:nvPr/>
        </p:nvSpPr>
        <p:spPr bwMode="auto">
          <a:xfrm>
            <a:off x="382588" y="3182938"/>
            <a:ext cx="1624012" cy="750887"/>
          </a:xfrm>
          <a:prstGeom prst="rect">
            <a:avLst/>
          </a:prstGeom>
          <a:noFill/>
          <a:ln w="12700">
            <a:noFill/>
            <a:miter lim="800000"/>
            <a:headEnd/>
            <a:tailEnd/>
          </a:ln>
          <a:effectLst/>
        </p:spPr>
        <p:txBody>
          <a:bodyPr wrap="none" lIns="90488" tIns="44450" rIns="90488" bIns="44450">
            <a:spAutoFit/>
          </a:bodyPr>
          <a:lstStyle/>
          <a:p>
            <a:pPr algn="ctr" eaLnBrk="0" hangingPunct="0">
              <a:lnSpc>
                <a:spcPct val="90000"/>
              </a:lnSpc>
            </a:pPr>
            <a:r>
              <a:rPr lang="es-ES_tradnl" sz="1600" b="1">
                <a:latin typeface="Arial" charset="0"/>
              </a:rPr>
              <a:t>Celdas de </a:t>
            </a:r>
          </a:p>
          <a:p>
            <a:pPr algn="ctr" eaLnBrk="0" hangingPunct="0">
              <a:lnSpc>
                <a:spcPct val="90000"/>
              </a:lnSpc>
            </a:pPr>
            <a:r>
              <a:rPr lang="es-ES_tradnl" sz="1600" b="1">
                <a:latin typeface="Arial" charset="0"/>
              </a:rPr>
              <a:t>48 bytes </a:t>
            </a:r>
          </a:p>
          <a:p>
            <a:pPr algn="ctr" eaLnBrk="0" hangingPunct="0">
              <a:lnSpc>
                <a:spcPct val="90000"/>
              </a:lnSpc>
            </a:pPr>
            <a:r>
              <a:rPr lang="es-ES_tradnl" sz="1600" b="1">
                <a:latin typeface="Arial" charset="0"/>
              </a:rPr>
              <a:t>(subcapa SAR)</a:t>
            </a:r>
            <a:endParaRPr lang="es-ES" sz="1600" b="1">
              <a:latin typeface="Arial" charset="0"/>
            </a:endParaRPr>
          </a:p>
        </p:txBody>
      </p:sp>
      <p:sp>
        <p:nvSpPr>
          <p:cNvPr id="486459" name="Text Box 59"/>
          <p:cNvSpPr txBox="1">
            <a:spLocks noChangeArrowheads="1"/>
          </p:cNvSpPr>
          <p:nvPr/>
        </p:nvSpPr>
        <p:spPr bwMode="auto">
          <a:xfrm>
            <a:off x="7772400" y="3829050"/>
            <a:ext cx="1219200" cy="730250"/>
          </a:xfrm>
          <a:prstGeom prst="rect">
            <a:avLst/>
          </a:prstGeom>
          <a:noFill/>
          <a:ln w="9525">
            <a:noFill/>
            <a:miter lim="800000"/>
            <a:headEnd/>
            <a:tailEnd/>
          </a:ln>
          <a:effectLst/>
        </p:spPr>
        <p:txBody>
          <a:bodyPr>
            <a:spAutoFit/>
          </a:bodyPr>
          <a:lstStyle/>
          <a:p>
            <a:pPr algn="ctr">
              <a:spcBef>
                <a:spcPct val="50000"/>
              </a:spcBef>
            </a:pPr>
            <a:r>
              <a:rPr lang="es-ES_tradnl" sz="1400" b="1">
                <a:latin typeface="Arial" charset="0"/>
              </a:rPr>
              <a:t>Se respeta el orden de las celdas</a:t>
            </a:r>
            <a:endParaRPr lang="es-ES" sz="1400" b="1">
              <a:latin typeface="Arial" charset="0"/>
            </a:endParaRPr>
          </a:p>
        </p:txBody>
      </p:sp>
      <p:sp>
        <p:nvSpPr>
          <p:cNvPr id="486460" name="Rectangle 60"/>
          <p:cNvSpPr>
            <a:spLocks noChangeArrowheads="1"/>
          </p:cNvSpPr>
          <p:nvPr/>
        </p:nvSpPr>
        <p:spPr bwMode="auto">
          <a:xfrm>
            <a:off x="7370763" y="4546600"/>
            <a:ext cx="515937"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s-ES" sz="1400" b="1">
                <a:solidFill>
                  <a:schemeClr val="hlink"/>
                </a:solidFill>
                <a:effectLst>
                  <a:outerShdw blurRad="38100" dist="38100" dir="2700000" algn="tl">
                    <a:srgbClr val="C0C0C0"/>
                  </a:outerShdw>
                </a:effectLst>
                <a:latin typeface="Arial" charset="0"/>
              </a:rPr>
              <a:t>Cab</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64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64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64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86428"/>
                                        </p:tgtEl>
                                        <p:attrNameLst>
                                          <p:attrName>style.visibility</p:attrName>
                                        </p:attrNameLst>
                                      </p:cBhvr>
                                      <p:to>
                                        <p:strVal val="visible"/>
                                      </p:to>
                                    </p:set>
                                    <p:animEffect transition="in" filter="wipe(up)">
                                      <p:cBhvr>
                                        <p:cTn id="15" dur="500"/>
                                        <p:tgtEl>
                                          <p:spTgt spid="48642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8640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64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64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64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64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64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64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64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64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86453"/>
                                        </p:tgtEl>
                                        <p:attrNameLst>
                                          <p:attrName>style.visibility</p:attrName>
                                        </p:attrNameLst>
                                      </p:cBhvr>
                                      <p:to>
                                        <p:strVal val="visible"/>
                                      </p:to>
                                    </p:set>
                                    <p:animEffect transition="in" filter="wipe(up)">
                                      <p:cBhvr>
                                        <p:cTn id="39" dur="500"/>
                                        <p:tgtEl>
                                          <p:spTgt spid="486453"/>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86454"/>
                                        </p:tgtEl>
                                        <p:attrNameLst>
                                          <p:attrName>style.visibility</p:attrName>
                                        </p:attrNameLst>
                                      </p:cBhvr>
                                      <p:to>
                                        <p:strVal val="visible"/>
                                      </p:to>
                                    </p:set>
                                    <p:animEffect transition="in" filter="wipe(up)">
                                      <p:cBhvr>
                                        <p:cTn id="42" dur="500"/>
                                        <p:tgtEl>
                                          <p:spTgt spid="486454"/>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86455"/>
                                        </p:tgtEl>
                                        <p:attrNameLst>
                                          <p:attrName>style.visibility</p:attrName>
                                        </p:attrNameLst>
                                      </p:cBhvr>
                                      <p:to>
                                        <p:strVal val="visible"/>
                                      </p:to>
                                    </p:set>
                                    <p:animEffect transition="in" filter="wipe(up)">
                                      <p:cBhvr>
                                        <p:cTn id="45" dur="500"/>
                                        <p:tgtEl>
                                          <p:spTgt spid="486455"/>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86456"/>
                                        </p:tgtEl>
                                        <p:attrNameLst>
                                          <p:attrName>style.visibility</p:attrName>
                                        </p:attrNameLst>
                                      </p:cBhvr>
                                      <p:to>
                                        <p:strVal val="visible"/>
                                      </p:to>
                                    </p:set>
                                    <p:animEffect transition="in" filter="wipe(up)">
                                      <p:cBhvr>
                                        <p:cTn id="48" dur="500"/>
                                        <p:tgtEl>
                                          <p:spTgt spid="486456"/>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86457"/>
                                        </p:tgtEl>
                                        <p:attrNameLst>
                                          <p:attrName>style.visibility</p:attrName>
                                        </p:attrNameLst>
                                      </p:cBhvr>
                                      <p:to>
                                        <p:strVal val="visible"/>
                                      </p:to>
                                    </p:set>
                                    <p:animEffect transition="in" filter="wipe(up)">
                                      <p:cBhvr>
                                        <p:cTn id="51" dur="500"/>
                                        <p:tgtEl>
                                          <p:spTgt spid="486457"/>
                                        </p:tgtEl>
                                      </p:cBhvr>
                                    </p:animEffect>
                                  </p:childTnLst>
                                </p:cTn>
                              </p:par>
                            </p:childTnLst>
                          </p:cTn>
                        </p:par>
                        <p:par>
                          <p:cTn id="52" fill="hold">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4864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864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64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645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645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645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486429"/>
                                        </p:tgtEl>
                                        <p:attrNameLst>
                                          <p:attrName>style.visibility</p:attrName>
                                        </p:attrNameLst>
                                      </p:cBhvr>
                                      <p:to>
                                        <p:strVal val="visible"/>
                                      </p:to>
                                    </p:set>
                                    <p:animEffect transition="in" filter="wipe(up)">
                                      <p:cBhvr>
                                        <p:cTn id="69" dur="500"/>
                                        <p:tgtEl>
                                          <p:spTgt spid="486429"/>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86430"/>
                                        </p:tgtEl>
                                        <p:attrNameLst>
                                          <p:attrName>style.visibility</p:attrName>
                                        </p:attrNameLst>
                                      </p:cBhvr>
                                      <p:to>
                                        <p:strVal val="visible"/>
                                      </p:to>
                                    </p:set>
                                    <p:animEffect transition="in" filter="wipe(up)">
                                      <p:cBhvr>
                                        <p:cTn id="72" dur="500"/>
                                        <p:tgtEl>
                                          <p:spTgt spid="486430"/>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86431"/>
                                        </p:tgtEl>
                                        <p:attrNameLst>
                                          <p:attrName>style.visibility</p:attrName>
                                        </p:attrNameLst>
                                      </p:cBhvr>
                                      <p:to>
                                        <p:strVal val="visible"/>
                                      </p:to>
                                    </p:set>
                                    <p:animEffect transition="in" filter="wipe(up)">
                                      <p:cBhvr>
                                        <p:cTn id="75" dur="500"/>
                                        <p:tgtEl>
                                          <p:spTgt spid="486431"/>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6432"/>
                                        </p:tgtEl>
                                        <p:attrNameLst>
                                          <p:attrName>style.visibility</p:attrName>
                                        </p:attrNameLst>
                                      </p:cBhvr>
                                      <p:to>
                                        <p:strVal val="visible"/>
                                      </p:to>
                                    </p:set>
                                    <p:animEffect transition="in" filter="wipe(up)">
                                      <p:cBhvr>
                                        <p:cTn id="78" dur="500"/>
                                        <p:tgtEl>
                                          <p:spTgt spid="48643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86433"/>
                                        </p:tgtEl>
                                        <p:attrNameLst>
                                          <p:attrName>style.visibility</p:attrName>
                                        </p:attrNameLst>
                                      </p:cBhvr>
                                      <p:to>
                                        <p:strVal val="visible"/>
                                      </p:to>
                                    </p:set>
                                    <p:animEffect transition="in" filter="wipe(up)">
                                      <p:cBhvr>
                                        <p:cTn id="81" dur="500"/>
                                        <p:tgtEl>
                                          <p:spTgt spid="486433"/>
                                        </p:tgtEl>
                                      </p:cBhvr>
                                    </p:animEffect>
                                  </p:childTnLst>
                                </p:cTn>
                              </p:par>
                            </p:childTnLst>
                          </p:cTn>
                        </p:par>
                        <p:par>
                          <p:cTn id="82" fill="hold">
                            <p:stCondLst>
                              <p:cond delay="500"/>
                            </p:stCondLst>
                            <p:childTnLst>
                              <p:par>
                                <p:cTn id="83" presetID="1" presetClass="entr" presetSubtype="0" fill="hold" grpId="0" nodeType="afterEffect">
                                  <p:stCondLst>
                                    <p:cond delay="0"/>
                                  </p:stCondLst>
                                  <p:childTnLst>
                                    <p:set>
                                      <p:cBhvr>
                                        <p:cTn id="84" dur="1" fill="hold">
                                          <p:stCondLst>
                                            <p:cond delay="0"/>
                                          </p:stCondLst>
                                        </p:cTn>
                                        <p:tgtEl>
                                          <p:spTgt spid="48640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8641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8641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8641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8641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8641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8641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8641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864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864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8641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8642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8642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8642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8642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8643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8643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8644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8644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86460"/>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8645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86427"/>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48643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486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7" grpId="0" animBg="1"/>
      <p:bldP spid="486408" grpId="0" animBg="1"/>
      <p:bldP spid="486409" grpId="0" animBg="1"/>
      <p:bldP spid="486410" grpId="0" animBg="1"/>
      <p:bldP spid="486411" grpId="0"/>
      <p:bldP spid="486412" grpId="0" animBg="1"/>
      <p:bldP spid="486413" grpId="0" animBg="1"/>
      <p:bldP spid="486414" grpId="0"/>
      <p:bldP spid="486415" grpId="0" animBg="1"/>
      <p:bldP spid="486416" grpId="0" animBg="1"/>
      <p:bldP spid="486417" grpId="0"/>
      <p:bldP spid="486418" grpId="0" animBg="1"/>
      <p:bldP spid="486419" grpId="0" animBg="1"/>
      <p:bldP spid="486420" grpId="0"/>
      <p:bldP spid="486421" grpId="0" animBg="1"/>
      <p:bldP spid="486422" grpId="0" animBg="1"/>
      <p:bldP spid="486424" grpId="0"/>
      <p:bldP spid="486425" grpId="0"/>
      <p:bldP spid="486426" grpId="0"/>
      <p:bldP spid="486427" grpId="0"/>
      <p:bldP spid="486428" grpId="0" animBg="1"/>
      <p:bldP spid="486429" grpId="0" animBg="1"/>
      <p:bldP spid="486430" grpId="0" animBg="1"/>
      <p:bldP spid="486431" grpId="0" animBg="1"/>
      <p:bldP spid="486432" grpId="0" animBg="1"/>
      <p:bldP spid="486433" grpId="0" animBg="1"/>
      <p:bldP spid="486434" grpId="0"/>
      <p:bldP spid="486435" grpId="0"/>
      <p:bldP spid="486436" grpId="0"/>
      <p:bldP spid="486437" grpId="0" animBg="1"/>
      <p:bldP spid="486438" grpId="0" animBg="1"/>
      <p:bldP spid="486439" grpId="0" animBg="1"/>
      <p:bldP spid="486440" grpId="0" animBg="1"/>
      <p:bldP spid="486441" grpId="0" animBg="1"/>
      <p:bldP spid="486442" grpId="0"/>
      <p:bldP spid="486443" grpId="0" animBg="1"/>
      <p:bldP spid="486444" grpId="0"/>
      <p:bldP spid="486445" grpId="0"/>
      <p:bldP spid="486446" grpId="0" animBg="1"/>
      <p:bldP spid="486447" grpId="0" animBg="1"/>
      <p:bldP spid="486448" grpId="0" animBg="1"/>
      <p:bldP spid="486449" grpId="0" animBg="1"/>
      <p:bldP spid="486450" grpId="0" animBg="1"/>
      <p:bldP spid="486451" grpId="0" animBg="1"/>
      <p:bldP spid="486452" grpId="0" animBg="1"/>
      <p:bldP spid="486453" grpId="0" animBg="1"/>
      <p:bldP spid="486454" grpId="0" animBg="1"/>
      <p:bldP spid="486455" grpId="0" animBg="1"/>
      <p:bldP spid="486456" grpId="0" animBg="1"/>
      <p:bldP spid="486457" grpId="0" animBg="1"/>
      <p:bldP spid="486458" grpId="0"/>
      <p:bldP spid="486459" grpId="0"/>
      <p:bldP spid="4864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8" name="Rectangle 4"/>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Sumario</a:t>
            </a:r>
            <a:endParaRPr lang="es-ES" sz="4400">
              <a:solidFill>
                <a:schemeClr val="tx2"/>
              </a:solidFill>
            </a:endParaRPr>
          </a:p>
        </p:txBody>
      </p:sp>
      <p:sp>
        <p:nvSpPr>
          <p:cNvPr id="487429" name="Rectangle 5"/>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spcBef>
                <a:spcPct val="20000"/>
              </a:spcBef>
              <a:buFontTx/>
              <a:buChar char="•"/>
            </a:pPr>
            <a:r>
              <a:rPr lang="es-ES_tradnl" sz="3200"/>
              <a:t>Protocolo AAL5 de ATM</a:t>
            </a:r>
          </a:p>
          <a:p>
            <a:pPr marL="342900" indent="-342900">
              <a:spcBef>
                <a:spcPct val="20000"/>
              </a:spcBef>
              <a:buFontTx/>
              <a:buChar char="•"/>
            </a:pPr>
            <a:r>
              <a:rPr lang="es-ES_tradnl" sz="3200" b="1">
                <a:solidFill>
                  <a:srgbClr val="FF0000"/>
                </a:solidFill>
              </a:rPr>
              <a:t>Transmisión de datos en ATM</a:t>
            </a:r>
            <a:endParaRPr lang="es-ES" sz="3200"/>
          </a:p>
          <a:p>
            <a:pPr marL="342900" indent="-342900">
              <a:spcBef>
                <a:spcPct val="20000"/>
              </a:spcBef>
              <a:buFontTx/>
              <a:buChar char="•"/>
            </a:pPr>
            <a:r>
              <a:rPr lang="es-ES" sz="3200"/>
              <a:t>Transmisión de datos en Frame Relay </a:t>
            </a:r>
          </a:p>
        </p:txBody>
      </p:sp>
    </p:spTree>
  </p:cSld>
  <p:clrMapOvr>
    <a:masterClrMapping/>
  </p:clrMapOvr>
  <p:transition spd="med">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2" name="Rectangle 4"/>
          <p:cNvSpPr>
            <a:spLocks noChangeArrowheads="1"/>
          </p:cNvSpPr>
          <p:nvPr/>
        </p:nvSpPr>
        <p:spPr bwMode="auto">
          <a:xfrm>
            <a:off x="685800" y="381000"/>
            <a:ext cx="7772400" cy="685800"/>
          </a:xfrm>
          <a:prstGeom prst="rect">
            <a:avLst/>
          </a:prstGeom>
          <a:noFill/>
          <a:ln w="9525">
            <a:noFill/>
            <a:miter lim="800000"/>
            <a:headEnd/>
            <a:tailEnd/>
          </a:ln>
          <a:effectLst/>
        </p:spPr>
        <p:txBody>
          <a:bodyPr anchor="ctr"/>
          <a:lstStyle/>
          <a:p>
            <a:pPr algn="ctr"/>
            <a:r>
              <a:rPr lang="es-ES_tradnl" sz="3600">
                <a:solidFill>
                  <a:schemeClr val="tx2"/>
                </a:solidFill>
              </a:rPr>
              <a:t>Transporte de datos sobre ATM</a:t>
            </a:r>
            <a:endParaRPr lang="es-ES" sz="3600">
              <a:solidFill>
                <a:schemeClr val="tx2"/>
              </a:solidFill>
            </a:endParaRPr>
          </a:p>
        </p:txBody>
      </p:sp>
      <p:sp>
        <p:nvSpPr>
          <p:cNvPr id="488453" name="Rectangle 5"/>
          <p:cNvSpPr>
            <a:spLocks noChangeArrowheads="1"/>
          </p:cNvSpPr>
          <p:nvPr/>
        </p:nvSpPr>
        <p:spPr bwMode="auto">
          <a:xfrm>
            <a:off x="533400" y="1295400"/>
            <a:ext cx="8305800" cy="5105400"/>
          </a:xfrm>
          <a:prstGeom prst="rect">
            <a:avLst/>
          </a:prstGeom>
          <a:noFill/>
          <a:ln w="9525">
            <a:noFill/>
            <a:miter lim="800000"/>
            <a:headEnd/>
            <a:tailEnd/>
          </a:ln>
          <a:effectLst/>
        </p:spPr>
        <p:txBody>
          <a:bodyPr/>
          <a:lstStyle/>
          <a:p>
            <a:pPr marL="342900" indent="-342900">
              <a:spcBef>
                <a:spcPct val="20000"/>
              </a:spcBef>
              <a:buFontTx/>
              <a:buChar char="•"/>
            </a:pPr>
            <a:r>
              <a:rPr lang="es-ES_tradnl"/>
              <a:t>El transporte de datos pertenecientes a otros protocolos (IP, IPX, etc.) se ha convertido en la principal aplicación de ATM</a:t>
            </a:r>
          </a:p>
          <a:p>
            <a:pPr marL="342900" indent="-342900">
              <a:spcBef>
                <a:spcPct val="20000"/>
              </a:spcBef>
              <a:buFontTx/>
              <a:buChar char="•"/>
            </a:pPr>
            <a:r>
              <a:rPr lang="es-ES_tradnl"/>
              <a:t>Existen básicamente dos tipos de soluciones, las estandarizadas por el IETF y las del ATM Forum:</a:t>
            </a:r>
          </a:p>
          <a:p>
            <a:pPr marL="742950" lvl="1" indent="-285750">
              <a:spcBef>
                <a:spcPct val="20000"/>
              </a:spcBef>
              <a:buFontTx/>
              <a:buChar char="–"/>
            </a:pPr>
            <a:r>
              <a:rPr lang="es-ES_tradnl"/>
              <a:t>IETF:</a:t>
            </a:r>
          </a:p>
          <a:p>
            <a:pPr marL="1143000" lvl="2" indent="-228600">
              <a:spcBef>
                <a:spcPct val="20000"/>
              </a:spcBef>
              <a:buFontTx/>
              <a:buChar char="•"/>
            </a:pPr>
            <a:r>
              <a:rPr lang="es-ES_tradnl" sz="2000" b="1"/>
              <a:t>Multiprotocol encapsulation over AAL5: RFC  1483 (7/93)</a:t>
            </a:r>
          </a:p>
          <a:p>
            <a:pPr marL="1143000" lvl="2" indent="-228600">
              <a:spcBef>
                <a:spcPct val="20000"/>
              </a:spcBef>
              <a:buFontTx/>
              <a:buChar char="•"/>
            </a:pPr>
            <a:r>
              <a:rPr lang="es-ES_tradnl" sz="2000" b="1"/>
              <a:t>Classical IP and ARP over ATM: RFC 1577 (1/94) y otros</a:t>
            </a:r>
          </a:p>
          <a:p>
            <a:pPr marL="1143000" lvl="2" indent="-228600">
              <a:spcBef>
                <a:spcPct val="20000"/>
              </a:spcBef>
              <a:buFontTx/>
              <a:buChar char="•"/>
            </a:pPr>
            <a:r>
              <a:rPr lang="es-ES_tradnl" sz="2000"/>
              <a:t>MPLS (Multiprotocol Label Switching): RFC 2547 (3/99), 2702 (9/99) y otros en discusión</a:t>
            </a:r>
          </a:p>
          <a:p>
            <a:pPr marL="742950" lvl="1" indent="-285750">
              <a:spcBef>
                <a:spcPct val="20000"/>
              </a:spcBef>
              <a:buFontTx/>
              <a:buChar char="–"/>
            </a:pPr>
            <a:r>
              <a:rPr lang="es-ES_tradnl"/>
              <a:t>ATM Forum: </a:t>
            </a:r>
          </a:p>
          <a:p>
            <a:pPr marL="1143000" lvl="2" indent="-228600">
              <a:spcBef>
                <a:spcPct val="20000"/>
              </a:spcBef>
              <a:buFontTx/>
              <a:buChar char="•"/>
            </a:pPr>
            <a:r>
              <a:rPr lang="es-ES_tradnl" sz="2000"/>
              <a:t>LAN Emulation Versión 1.0  (1995-96), V. 2.0 (1997-99)</a:t>
            </a:r>
          </a:p>
          <a:p>
            <a:pPr marL="1143000" lvl="2" indent="-228600">
              <a:spcBef>
                <a:spcPct val="20000"/>
              </a:spcBef>
              <a:buFontTx/>
              <a:buChar char="•"/>
            </a:pPr>
            <a:r>
              <a:rPr lang="es-ES_tradnl" sz="2000"/>
              <a:t>MPOA (MultiProtocol Over ATM) v. 1.0 (1997-98), v. 1.1 (1999- )</a:t>
            </a:r>
            <a:endParaRPr lang="es-ES" sz="2000"/>
          </a:p>
        </p:txBody>
      </p:sp>
    </p:spTree>
  </p:cSld>
  <p:clrMapOvr>
    <a:masterClrMapping/>
  </p:clrMapOvr>
  <p:transition spd="med">
    <p:cover dir="ld"/>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16320</TotalTime>
  <Words>4662</Words>
  <Application>Microsoft Office PowerPoint</Application>
  <PresentationFormat>Presentación en pantalla (4:3)</PresentationFormat>
  <Paragraphs>734</Paragraphs>
  <Slides>37</Slides>
  <Notes>37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37</vt:i4>
      </vt:variant>
    </vt:vector>
  </HeadingPairs>
  <TitlesOfParts>
    <vt:vector size="40" baseType="lpstr">
      <vt:lpstr>Arial</vt:lpstr>
      <vt:lpstr>Times New Roman</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Transmisión de datos en redes CONS</dc:title>
  <dc:creator>Rogelio Montañana</dc:creator>
  <cp:lastModifiedBy>montanan</cp:lastModifiedBy>
  <cp:revision>197</cp:revision>
  <dcterms:created xsi:type="dcterms:W3CDTF">2000-03-22T16:47:14Z</dcterms:created>
  <dcterms:modified xsi:type="dcterms:W3CDTF">2016-01-18T23:02:10Z</dcterms:modified>
</cp:coreProperties>
</file>